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704" r:id="rId2"/>
  </p:sldMasterIdLst>
  <p:notesMasterIdLst>
    <p:notesMasterId r:id="rId23"/>
  </p:notesMasterIdLst>
  <p:handoutMasterIdLst>
    <p:handoutMasterId r:id="rId24"/>
  </p:handoutMasterIdLst>
  <p:sldIdLst>
    <p:sldId id="256" r:id="rId3"/>
    <p:sldId id="786" r:id="rId4"/>
    <p:sldId id="780" r:id="rId5"/>
    <p:sldId id="785" r:id="rId6"/>
    <p:sldId id="721" r:id="rId7"/>
    <p:sldId id="798" r:id="rId8"/>
    <p:sldId id="787" r:id="rId9"/>
    <p:sldId id="790" r:id="rId10"/>
    <p:sldId id="794" r:id="rId11"/>
    <p:sldId id="795" r:id="rId12"/>
    <p:sldId id="796" r:id="rId13"/>
    <p:sldId id="791" r:id="rId14"/>
    <p:sldId id="792" r:id="rId15"/>
    <p:sldId id="793" r:id="rId16"/>
    <p:sldId id="797" r:id="rId17"/>
    <p:sldId id="788" r:id="rId18"/>
    <p:sldId id="510" r:id="rId19"/>
    <p:sldId id="784" r:id="rId20"/>
    <p:sldId id="782" r:id="rId21"/>
    <p:sldId id="789" r:id="rId22"/>
  </p:sldIdLst>
  <p:sldSz cx="13004800" cy="9753600"/>
  <p:notesSz cx="68580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300" kern="1200">
        <a:solidFill>
          <a:srgbClr val="000000"/>
        </a:solidFill>
        <a:latin typeface="Helvetica Neue Light" charset="0"/>
        <a:ea typeface="+mn-ea"/>
        <a:cs typeface="+mn-cs"/>
        <a:sym typeface="Helvetica Neue Light" charset="0"/>
      </a:defRPr>
    </a:lvl1pPr>
    <a:lvl2pPr marL="457176" algn="ctr" rtl="0" fontAlgn="base">
      <a:spcBef>
        <a:spcPct val="0"/>
      </a:spcBef>
      <a:spcAft>
        <a:spcPct val="0"/>
      </a:spcAft>
      <a:defRPr sz="4300" kern="1200">
        <a:solidFill>
          <a:srgbClr val="000000"/>
        </a:solidFill>
        <a:latin typeface="Helvetica Neue Light" charset="0"/>
        <a:ea typeface="+mn-ea"/>
        <a:cs typeface="+mn-cs"/>
        <a:sym typeface="Helvetica Neue Light" charset="0"/>
      </a:defRPr>
    </a:lvl2pPr>
    <a:lvl3pPr marL="914354" algn="ctr" rtl="0" fontAlgn="base">
      <a:spcBef>
        <a:spcPct val="0"/>
      </a:spcBef>
      <a:spcAft>
        <a:spcPct val="0"/>
      </a:spcAft>
      <a:defRPr sz="4300" kern="1200">
        <a:solidFill>
          <a:srgbClr val="000000"/>
        </a:solidFill>
        <a:latin typeface="Helvetica Neue Light" charset="0"/>
        <a:ea typeface="+mn-ea"/>
        <a:cs typeface="+mn-cs"/>
        <a:sym typeface="Helvetica Neue Light" charset="0"/>
      </a:defRPr>
    </a:lvl3pPr>
    <a:lvl4pPr marL="1371530" algn="ctr" rtl="0" fontAlgn="base">
      <a:spcBef>
        <a:spcPct val="0"/>
      </a:spcBef>
      <a:spcAft>
        <a:spcPct val="0"/>
      </a:spcAft>
      <a:defRPr sz="4300" kern="1200">
        <a:solidFill>
          <a:srgbClr val="000000"/>
        </a:solidFill>
        <a:latin typeface="Helvetica Neue Light" charset="0"/>
        <a:ea typeface="+mn-ea"/>
        <a:cs typeface="+mn-cs"/>
        <a:sym typeface="Helvetica Neue Light" charset="0"/>
      </a:defRPr>
    </a:lvl4pPr>
    <a:lvl5pPr marL="1828706" algn="ctr" rtl="0" fontAlgn="base">
      <a:spcBef>
        <a:spcPct val="0"/>
      </a:spcBef>
      <a:spcAft>
        <a:spcPct val="0"/>
      </a:spcAft>
      <a:defRPr sz="4300" kern="1200">
        <a:solidFill>
          <a:srgbClr val="000000"/>
        </a:solidFill>
        <a:latin typeface="Helvetica Neue Light" charset="0"/>
        <a:ea typeface="+mn-ea"/>
        <a:cs typeface="+mn-cs"/>
        <a:sym typeface="Helvetica Neue Light" charset="0"/>
      </a:defRPr>
    </a:lvl5pPr>
    <a:lvl6pPr marL="2285884" algn="l" defTabSz="914354" rtl="0" eaLnBrk="1" latinLnBrk="0" hangingPunct="1">
      <a:defRPr sz="4300" kern="1200">
        <a:solidFill>
          <a:srgbClr val="000000"/>
        </a:solidFill>
        <a:latin typeface="Helvetica Neue Light" charset="0"/>
        <a:ea typeface="+mn-ea"/>
        <a:cs typeface="+mn-cs"/>
        <a:sym typeface="Helvetica Neue Light" charset="0"/>
      </a:defRPr>
    </a:lvl6pPr>
    <a:lvl7pPr marL="2743060" algn="l" defTabSz="914354" rtl="0" eaLnBrk="1" latinLnBrk="0" hangingPunct="1">
      <a:defRPr sz="4300" kern="1200">
        <a:solidFill>
          <a:srgbClr val="000000"/>
        </a:solidFill>
        <a:latin typeface="Helvetica Neue Light" charset="0"/>
        <a:ea typeface="+mn-ea"/>
        <a:cs typeface="+mn-cs"/>
        <a:sym typeface="Helvetica Neue Light" charset="0"/>
      </a:defRPr>
    </a:lvl7pPr>
    <a:lvl8pPr marL="3200236" algn="l" defTabSz="914354" rtl="0" eaLnBrk="1" latinLnBrk="0" hangingPunct="1">
      <a:defRPr sz="4300" kern="1200">
        <a:solidFill>
          <a:srgbClr val="000000"/>
        </a:solidFill>
        <a:latin typeface="Helvetica Neue Light" charset="0"/>
        <a:ea typeface="+mn-ea"/>
        <a:cs typeface="+mn-cs"/>
        <a:sym typeface="Helvetica Neue Light" charset="0"/>
      </a:defRPr>
    </a:lvl8pPr>
    <a:lvl9pPr marL="3657413" algn="l" defTabSz="914354" rtl="0" eaLnBrk="1" latinLnBrk="0" hangingPunct="1">
      <a:defRPr sz="4300" kern="1200">
        <a:solidFill>
          <a:srgbClr val="000000"/>
        </a:solidFill>
        <a:latin typeface="Helvetica Neue Light" charset="0"/>
        <a:ea typeface="+mn-ea"/>
        <a:cs typeface="+mn-cs"/>
        <a:sym typeface="Helvetica Neue Light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DD00"/>
    <a:srgbClr val="99CC00"/>
    <a:srgbClr val="49B038"/>
    <a:srgbClr val="747474"/>
    <a:srgbClr val="6600FF"/>
    <a:srgbClr val="6600CC"/>
    <a:srgbClr val="663300"/>
    <a:srgbClr val="996633"/>
    <a:srgbClr val="0000FF"/>
    <a:srgbClr val="6E6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52" autoAdjust="0"/>
    <p:restoredTop sz="93125" autoAdjust="0"/>
  </p:normalViewPr>
  <p:slideViewPr>
    <p:cSldViewPr>
      <p:cViewPr varScale="1">
        <p:scale>
          <a:sx n="77" d="100"/>
          <a:sy n="77" d="100"/>
        </p:scale>
        <p:origin x="1590" y="90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292"/>
    </p:cViewPr>
  </p:sorterViewPr>
  <p:notesViewPr>
    <p:cSldViewPr>
      <p:cViewPr varScale="1">
        <p:scale>
          <a:sx n="88" d="100"/>
          <a:sy n="88" d="100"/>
        </p:scale>
        <p:origin x="-3822" y="-120"/>
      </p:cViewPr>
      <p:guideLst>
        <p:guide orient="horz" pos="2928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0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6"/>
            <a:ext cx="297180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0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966"/>
            <a:ext cx="297180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85BAF14-2711-441D-9AF7-AD9C673243C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8877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29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5791"/>
            <a:ext cx="548640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6"/>
            <a:ext cx="297180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966"/>
            <a:ext cx="297180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0161D00-D60C-46AD-B50F-BB020412920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5764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100" kern="1200">
        <a:solidFill>
          <a:schemeClr val="tx1"/>
        </a:solidFill>
        <a:latin typeface="Helvetica Neue Light" charset="0"/>
        <a:ea typeface="+mn-ea"/>
        <a:cs typeface="+mn-cs"/>
      </a:defRPr>
    </a:lvl1pPr>
    <a:lvl2pPr marL="457176" algn="l" rtl="0" fontAlgn="base">
      <a:spcBef>
        <a:spcPct val="0"/>
      </a:spcBef>
      <a:spcAft>
        <a:spcPct val="0"/>
      </a:spcAft>
      <a:defRPr sz="1100" kern="1200">
        <a:solidFill>
          <a:schemeClr val="tx1"/>
        </a:solidFill>
        <a:latin typeface="Helvetica Neue Light" charset="0"/>
        <a:ea typeface="+mn-ea"/>
        <a:cs typeface="+mn-cs"/>
      </a:defRPr>
    </a:lvl2pPr>
    <a:lvl3pPr marL="914354" algn="l" rtl="0" fontAlgn="base">
      <a:spcBef>
        <a:spcPct val="0"/>
      </a:spcBef>
      <a:spcAft>
        <a:spcPct val="0"/>
      </a:spcAft>
      <a:defRPr sz="1100" kern="1200">
        <a:solidFill>
          <a:schemeClr val="tx1"/>
        </a:solidFill>
        <a:latin typeface="Helvetica Neue Light" charset="0"/>
        <a:ea typeface="+mn-ea"/>
        <a:cs typeface="+mn-cs"/>
      </a:defRPr>
    </a:lvl3pPr>
    <a:lvl4pPr marL="1371530" algn="l" rtl="0" fontAlgn="base">
      <a:spcBef>
        <a:spcPct val="0"/>
      </a:spcBef>
      <a:spcAft>
        <a:spcPct val="0"/>
      </a:spcAft>
      <a:defRPr sz="1100" kern="1200">
        <a:solidFill>
          <a:schemeClr val="tx1"/>
        </a:solidFill>
        <a:latin typeface="Helvetica Neue Light" charset="0"/>
        <a:ea typeface="+mn-ea"/>
        <a:cs typeface="+mn-cs"/>
      </a:defRPr>
    </a:lvl4pPr>
    <a:lvl5pPr marL="1828706" algn="l" rtl="0" fontAlgn="base">
      <a:spcBef>
        <a:spcPct val="0"/>
      </a:spcBef>
      <a:spcAft>
        <a:spcPct val="0"/>
      </a:spcAft>
      <a:defRPr sz="1100" kern="1200">
        <a:solidFill>
          <a:schemeClr val="tx1"/>
        </a:solidFill>
        <a:latin typeface="Helvetica Neue Light" charset="0"/>
        <a:ea typeface="+mn-ea"/>
        <a:cs typeface="+mn-cs"/>
      </a:defRPr>
    </a:lvl5pPr>
    <a:lvl6pPr marL="2285884" algn="l" defTabSz="91435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743060" algn="l" defTabSz="91435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200236" algn="l" defTabSz="91435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657413" algn="l" defTabSz="91435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174792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2322514"/>
            <a:ext cx="5854700" cy="6569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322514"/>
            <a:ext cx="5854700" cy="6569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6569825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7293499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330200"/>
            <a:ext cx="11861800" cy="13970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2322514"/>
            <a:ext cx="5854700" cy="6569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578600" y="2322513"/>
            <a:ext cx="5854700" cy="3208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578600" y="5683251"/>
            <a:ext cx="5854700" cy="3208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6599370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330200"/>
            <a:ext cx="11861800" cy="13970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71500" y="2322514"/>
            <a:ext cx="5854700" cy="6569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322514"/>
            <a:ext cx="5854700" cy="6569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69320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>
            <a:normAutofit/>
          </a:bodyPr>
          <a:lstStyle>
            <a:lvl1pPr algn="l">
              <a:defRPr sz="4300">
                <a:latin typeface="Helvetica Neue Ligh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>
            <a:normAutofit/>
          </a:bodyPr>
          <a:lstStyle>
            <a:lvl1pPr marL="0" indent="0" algn="l">
              <a:buNone/>
              <a:defRPr sz="2600">
                <a:latin typeface="Helvetica Neue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1A6BE-1D83-47E7-B224-CC7205100C47}" type="datetimeFigureOut">
              <a:rPr lang="en-CA" smtClean="0"/>
              <a:t>2015-08-13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48E03-0E8F-47E7-ABA3-533D62927E63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607440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979253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330200"/>
            <a:ext cx="11861800" cy="13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727" tIns="50727" rIns="50727" bIns="50727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Helvetica Neue Light" charset="0"/>
              </a:rPr>
              <a:t>Click to edit Master title style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2322514"/>
            <a:ext cx="11861800" cy="656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727" tIns="50727" rIns="50727" bIns="507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Helvetica Neue" charset="0"/>
              </a:rPr>
              <a:t>Click to edit Master text styles</a:t>
            </a:r>
          </a:p>
          <a:p>
            <a:pPr lvl="1"/>
            <a:r>
              <a:rPr lang="en-US" dirty="0" smtClean="0">
                <a:sym typeface="Helvetica Neue" charset="0"/>
              </a:rPr>
              <a:t>Second level</a:t>
            </a:r>
          </a:p>
          <a:p>
            <a:pPr lvl="2"/>
            <a:r>
              <a:rPr lang="en-US" dirty="0" smtClean="0">
                <a:sym typeface="Helvetica Neue" charset="0"/>
              </a:rPr>
              <a:t>Third level</a:t>
            </a:r>
          </a:p>
          <a:p>
            <a:pPr lvl="3"/>
            <a:r>
              <a:rPr lang="en-US" dirty="0" smtClean="0">
                <a:sym typeface="Helvetica Neue" charset="0"/>
              </a:rPr>
              <a:t>Fourth level</a:t>
            </a:r>
          </a:p>
          <a:p>
            <a:pPr lvl="4"/>
            <a:r>
              <a:rPr lang="en-US" dirty="0" smtClean="0">
                <a:sym typeface="Helvetica Neue" charset="0"/>
              </a:rPr>
              <a:t>Fifth level</a:t>
            </a:r>
          </a:p>
        </p:txBody>
      </p:sp>
      <p:sp>
        <p:nvSpPr>
          <p:cNvPr id="4" name="Line 1"/>
          <p:cNvSpPr>
            <a:spLocks noChangeShapeType="1"/>
          </p:cNvSpPr>
          <p:nvPr userDrawn="1"/>
        </p:nvSpPr>
        <p:spPr bwMode="auto">
          <a:xfrm>
            <a:off x="663872" y="1996480"/>
            <a:ext cx="11704320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lIns="91435" tIns="45718" rIns="91435" bIns="45718"/>
          <a:lstStyle/>
          <a:p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6" r:id="rId2"/>
    <p:sldLayoutId id="2147483658" r:id="rId3"/>
    <p:sldLayoutId id="2147483686" r:id="rId4"/>
    <p:sldLayoutId id="2147483687" r:id="rId5"/>
  </p:sldLayoutIdLst>
  <p:transition/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Helvetica Neue Light" charset="0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Helvetica Neue Light" charset="0"/>
          <a:sym typeface="Helvetica Neue Light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Helvetica Neue Light" charset="0"/>
          <a:sym typeface="Helvetica Neue Light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Helvetica Neue Light" charset="0"/>
          <a:sym typeface="Helvetica Neue Light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Helvetica Neue Light" charset="0"/>
          <a:sym typeface="Helvetica Neue Light" charset="0"/>
        </a:defRPr>
      </a:lvl5pPr>
      <a:lvl6pPr marL="457176" algn="l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Helvetica Neue Light" charset="0"/>
          <a:sym typeface="Helvetica Neue Light" charset="0"/>
        </a:defRPr>
      </a:lvl6pPr>
      <a:lvl7pPr marL="914354" algn="l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Helvetica Neue Light" charset="0"/>
          <a:sym typeface="Helvetica Neue Light" charset="0"/>
        </a:defRPr>
      </a:lvl7pPr>
      <a:lvl8pPr marL="1371530" algn="l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Helvetica Neue Light" charset="0"/>
          <a:sym typeface="Helvetica Neue Light" charset="0"/>
        </a:defRPr>
      </a:lvl8pPr>
      <a:lvl9pPr marL="1828706" algn="l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Helvetica Neue Light" charset="0"/>
          <a:sym typeface="Helvetica Neue Light" charset="0"/>
        </a:defRPr>
      </a:lvl9pPr>
    </p:titleStyle>
    <p:bodyStyle>
      <a:lvl1pPr marL="266687" indent="-266687" algn="l" rtl="0" fontAlgn="base">
        <a:spcBef>
          <a:spcPts val="2400"/>
        </a:spcBef>
        <a:spcAft>
          <a:spcPct val="0"/>
        </a:spcAft>
        <a:buClr>
          <a:srgbClr val="747474"/>
        </a:buClr>
        <a:buSzPct val="100000"/>
        <a:buFont typeface="Helvetica Neue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Helvetica Neue" charset="0"/>
        </a:defRPr>
      </a:lvl1pPr>
      <a:lvl2pPr marL="658779" indent="-266687" algn="l" rtl="0" fontAlgn="base">
        <a:spcBef>
          <a:spcPts val="2400"/>
        </a:spcBef>
        <a:spcAft>
          <a:spcPct val="0"/>
        </a:spcAft>
        <a:buClr>
          <a:srgbClr val="747474"/>
        </a:buClr>
        <a:buSzPct val="100000"/>
        <a:buFont typeface="Helvetica Neue" charset="0"/>
        <a:buChar char="•"/>
        <a:defRPr sz="2400">
          <a:solidFill>
            <a:schemeClr val="tx1"/>
          </a:solidFill>
          <a:latin typeface="+mn-lt"/>
          <a:sym typeface="Helvetica Neue" charset="0"/>
        </a:defRPr>
      </a:lvl2pPr>
      <a:lvl3pPr marL="1103256" indent="-265100" algn="l" rtl="0" fontAlgn="base">
        <a:spcBef>
          <a:spcPts val="2400"/>
        </a:spcBef>
        <a:spcAft>
          <a:spcPct val="0"/>
        </a:spcAft>
        <a:buClr>
          <a:srgbClr val="747474"/>
        </a:buClr>
        <a:buSzPct val="100000"/>
        <a:buFont typeface="Helvetica Neue" charset="0"/>
        <a:buChar char="•"/>
        <a:defRPr sz="2000">
          <a:solidFill>
            <a:schemeClr val="tx1"/>
          </a:solidFill>
          <a:latin typeface="+mn-lt"/>
          <a:sym typeface="Helvetica Neue" charset="0"/>
        </a:defRPr>
      </a:lvl3pPr>
      <a:lvl4pPr marL="1549321" indent="-266687" algn="l" rtl="0" fontAlgn="base">
        <a:spcBef>
          <a:spcPts val="2400"/>
        </a:spcBef>
        <a:spcAft>
          <a:spcPct val="0"/>
        </a:spcAft>
        <a:buClr>
          <a:srgbClr val="747474"/>
        </a:buClr>
        <a:buSzPct val="100000"/>
        <a:buFont typeface="Helvetica Neue" charset="0"/>
        <a:buChar char="•"/>
        <a:defRPr sz="1800">
          <a:solidFill>
            <a:schemeClr val="tx1"/>
          </a:solidFill>
          <a:latin typeface="+mn-lt"/>
          <a:sym typeface="Helvetica Neue" charset="0"/>
        </a:defRPr>
      </a:lvl4pPr>
      <a:lvl5pPr marL="1993798" indent="-266687" algn="l" rtl="0" fontAlgn="base">
        <a:spcBef>
          <a:spcPts val="2400"/>
        </a:spcBef>
        <a:spcAft>
          <a:spcPct val="0"/>
        </a:spcAft>
        <a:buClr>
          <a:srgbClr val="747474"/>
        </a:buClr>
        <a:buSzPct val="100000"/>
        <a:buFont typeface="Helvetica Neue" charset="0"/>
        <a:buChar char="•"/>
        <a:defRPr sz="1800">
          <a:solidFill>
            <a:schemeClr val="tx1"/>
          </a:solidFill>
          <a:latin typeface="+mn-lt"/>
          <a:sym typeface="Helvetica Neue" charset="0"/>
        </a:defRPr>
      </a:lvl5pPr>
      <a:lvl6pPr marL="2450974" indent="-266687" algn="l" rtl="0" fontAlgn="base">
        <a:spcBef>
          <a:spcPts val="4800"/>
        </a:spcBef>
        <a:spcAft>
          <a:spcPct val="0"/>
        </a:spcAft>
        <a:buClr>
          <a:srgbClr val="747474"/>
        </a:buClr>
        <a:buSzPct val="100000"/>
        <a:buFont typeface="Helvetica Neue" charset="0"/>
        <a:buChar char="•"/>
        <a:defRPr sz="2400">
          <a:solidFill>
            <a:srgbClr val="747474"/>
          </a:solidFill>
          <a:latin typeface="+mn-lt"/>
          <a:sym typeface="Helvetica Neue" charset="0"/>
        </a:defRPr>
      </a:lvl6pPr>
      <a:lvl7pPr marL="2908152" indent="-266687" algn="l" rtl="0" fontAlgn="base">
        <a:spcBef>
          <a:spcPts val="4800"/>
        </a:spcBef>
        <a:spcAft>
          <a:spcPct val="0"/>
        </a:spcAft>
        <a:buClr>
          <a:srgbClr val="747474"/>
        </a:buClr>
        <a:buSzPct val="100000"/>
        <a:buFont typeface="Helvetica Neue" charset="0"/>
        <a:buChar char="•"/>
        <a:defRPr sz="2400">
          <a:solidFill>
            <a:srgbClr val="747474"/>
          </a:solidFill>
          <a:latin typeface="+mn-lt"/>
          <a:sym typeface="Helvetica Neue" charset="0"/>
        </a:defRPr>
      </a:lvl7pPr>
      <a:lvl8pPr marL="3365328" indent="-266687" algn="l" rtl="0" fontAlgn="base">
        <a:spcBef>
          <a:spcPts val="4800"/>
        </a:spcBef>
        <a:spcAft>
          <a:spcPct val="0"/>
        </a:spcAft>
        <a:buClr>
          <a:srgbClr val="747474"/>
        </a:buClr>
        <a:buSzPct val="100000"/>
        <a:buFont typeface="Helvetica Neue" charset="0"/>
        <a:buChar char="•"/>
        <a:defRPr sz="2400">
          <a:solidFill>
            <a:srgbClr val="747474"/>
          </a:solidFill>
          <a:latin typeface="+mn-lt"/>
          <a:sym typeface="Helvetica Neue" charset="0"/>
        </a:defRPr>
      </a:lvl8pPr>
      <a:lvl9pPr marL="3822504" indent="-266687" algn="l" rtl="0" fontAlgn="base">
        <a:spcBef>
          <a:spcPts val="4800"/>
        </a:spcBef>
        <a:spcAft>
          <a:spcPct val="0"/>
        </a:spcAft>
        <a:buClr>
          <a:srgbClr val="747474"/>
        </a:buClr>
        <a:buSzPct val="100000"/>
        <a:buFont typeface="Helvetica Neue" charset="0"/>
        <a:buChar char="•"/>
        <a:defRPr sz="2400">
          <a:solidFill>
            <a:srgbClr val="747474"/>
          </a:solidFill>
          <a:latin typeface="+mn-lt"/>
          <a:sym typeface="Helvetica Neue" charset="0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3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3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3763" y="9040813"/>
            <a:ext cx="2925762" cy="519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1A6BE-1D83-47E7-B224-CC7205100C47}" type="datetimeFigureOut">
              <a:rPr lang="en-CA" smtClean="0"/>
              <a:t>2015-08-13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08475" y="9040813"/>
            <a:ext cx="4387850" cy="519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85275" y="9040813"/>
            <a:ext cx="2925763" cy="519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48E03-0E8F-47E7-ABA3-533D62927E63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02627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Line 1"/>
          <p:cNvSpPr>
            <a:spLocks noChangeShapeType="1"/>
          </p:cNvSpPr>
          <p:nvPr/>
        </p:nvSpPr>
        <p:spPr bwMode="auto">
          <a:xfrm>
            <a:off x="741760" y="4919316"/>
            <a:ext cx="11704320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lIns="91435" tIns="45718" rIns="91435" bIns="45718"/>
          <a:lstStyle/>
          <a:p>
            <a:endParaRPr lang="en-CA" dirty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7700" y="3004592"/>
            <a:ext cx="11709400" cy="1571700"/>
          </a:xfrm>
          <a:ln/>
        </p:spPr>
        <p:txBody>
          <a:bodyPr>
            <a:normAutofit/>
          </a:bodyPr>
          <a:lstStyle/>
          <a:p>
            <a:r>
              <a:rPr lang="en-US" altLang="en-US" sz="4400" dirty="0" smtClean="0"/>
              <a:t>Machine Learning of Bayesian Networks Using Constraint Programming</a:t>
            </a:r>
            <a:endParaRPr lang="en-US" sz="44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47700" y="5266879"/>
            <a:ext cx="9753600" cy="834057"/>
          </a:xfrm>
          <a:ln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Peter van Beek </a:t>
            </a:r>
            <a:r>
              <a:rPr lang="en-US" altLang="en-US" sz="2400" dirty="0" smtClean="0">
                <a:solidFill>
                  <a:schemeClr val="tx1"/>
                </a:solidFill>
              </a:rPr>
              <a:t>and Hella-Franziska Hoffmann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University of Waterloo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Symmetry-breaking constraints (</a:t>
            </a:r>
            <a:r>
              <a:rPr lang="en-CA" dirty="0" smtClean="0"/>
              <a:t>II)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Identify interchangeable vertex variables</a:t>
            </a:r>
          </a:p>
          <a:p>
            <a:pPr lvl="1"/>
            <a:r>
              <a:rPr lang="en-CA" dirty="0" smtClean="0"/>
              <a:t>identified prior to search</a:t>
            </a:r>
          </a:p>
          <a:p>
            <a:pPr lvl="1"/>
            <a:r>
              <a:rPr lang="en-CA" dirty="0" smtClean="0"/>
              <a:t>same domains and costs (after substitution)</a:t>
            </a:r>
          </a:p>
          <a:p>
            <a:pPr lvl="1"/>
            <a:r>
              <a:rPr lang="en-CA" dirty="0" smtClean="0"/>
              <a:t>substitutable in domains of other variables</a:t>
            </a:r>
          </a:p>
          <a:p>
            <a:r>
              <a:rPr lang="en-CA" dirty="0" smtClean="0"/>
              <a:t>Break symmetry using lexicographic ordering </a:t>
            </a: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472249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Symmetry-breaking constraints </a:t>
            </a:r>
            <a:r>
              <a:rPr lang="en-CA" dirty="0" smtClean="0"/>
              <a:t>(III</a:t>
            </a:r>
            <a:r>
              <a:rPr lang="en-CA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I-equivalent networks:</a:t>
            </a:r>
          </a:p>
          <a:p>
            <a:pPr lvl="1"/>
            <a:r>
              <a:rPr lang="en-CA" dirty="0" smtClean="0"/>
              <a:t>two DAGs are said to be I-equivalent if they encode the same set of conditional independence assumptions</a:t>
            </a:r>
          </a:p>
          <a:p>
            <a:r>
              <a:rPr lang="en-CA" dirty="0" smtClean="0"/>
              <a:t>Chickering (1995</a:t>
            </a:r>
            <a:r>
              <a:rPr lang="en-CA" dirty="0"/>
              <a:t>, </a:t>
            </a:r>
            <a:r>
              <a:rPr lang="en-CA" dirty="0" smtClean="0"/>
              <a:t>2002) provides a local characterization:</a:t>
            </a:r>
          </a:p>
          <a:p>
            <a:pPr lvl="1"/>
            <a:r>
              <a:rPr lang="en-CA" dirty="0" smtClean="0"/>
              <a:t>sequence of “covered” edges that can be reversed</a:t>
            </a:r>
          </a:p>
          <a:p>
            <a:r>
              <a:rPr lang="en-CA" dirty="0" smtClean="0"/>
              <a:t>Example:</a:t>
            </a:r>
            <a:endParaRPr lang="en-CA" dirty="0"/>
          </a:p>
        </p:txBody>
      </p:sp>
      <p:cxnSp>
        <p:nvCxnSpPr>
          <p:cNvPr id="4" name="AutoShape 28"/>
          <p:cNvCxnSpPr>
            <a:cxnSpLocks noChangeShapeType="1"/>
            <a:stCxn id="7" idx="4"/>
          </p:cNvCxnSpPr>
          <p:nvPr/>
        </p:nvCxnSpPr>
        <p:spPr bwMode="auto">
          <a:xfrm>
            <a:off x="2455215" y="6784802"/>
            <a:ext cx="848171" cy="747464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Oval 40"/>
          <p:cNvSpPr>
            <a:spLocks noChangeArrowheads="1"/>
          </p:cNvSpPr>
          <p:nvPr/>
        </p:nvSpPr>
        <p:spPr bwMode="auto">
          <a:xfrm>
            <a:off x="2485805" y="7532266"/>
            <a:ext cx="2151663" cy="611858"/>
          </a:xfrm>
          <a:prstGeom prst="ellipse">
            <a:avLst/>
          </a:prstGeom>
          <a:solidFill>
            <a:srgbClr val="FDDD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CA" sz="2560" dirty="0"/>
              <a:t>Age</a:t>
            </a:r>
            <a:endParaRPr lang="en-US" sz="2560" dirty="0"/>
          </a:p>
        </p:txBody>
      </p:sp>
      <p:sp>
        <p:nvSpPr>
          <p:cNvPr id="6" name="Oval 42"/>
          <p:cNvSpPr>
            <a:spLocks noChangeArrowheads="1"/>
          </p:cNvSpPr>
          <p:nvPr/>
        </p:nvSpPr>
        <p:spPr bwMode="auto">
          <a:xfrm>
            <a:off x="3838104" y="6172944"/>
            <a:ext cx="2151662" cy="611858"/>
          </a:xfrm>
          <a:prstGeom prst="ellipse">
            <a:avLst/>
          </a:prstGeom>
          <a:solidFill>
            <a:srgbClr val="FDDD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CA" sz="2560" dirty="0"/>
              <a:t>Exercise</a:t>
            </a:r>
            <a:endParaRPr lang="en-US" sz="2560" dirty="0"/>
          </a:p>
        </p:txBody>
      </p:sp>
      <p:sp>
        <p:nvSpPr>
          <p:cNvPr id="7" name="Oval 43"/>
          <p:cNvSpPr>
            <a:spLocks noChangeArrowheads="1"/>
          </p:cNvSpPr>
          <p:nvPr/>
        </p:nvSpPr>
        <p:spPr bwMode="auto">
          <a:xfrm>
            <a:off x="1379383" y="6172944"/>
            <a:ext cx="2151663" cy="611858"/>
          </a:xfrm>
          <a:prstGeom prst="ellipse">
            <a:avLst/>
          </a:prstGeom>
          <a:solidFill>
            <a:srgbClr val="FDDD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CA" sz="2560" dirty="0"/>
              <a:t>Gender</a:t>
            </a:r>
            <a:endParaRPr lang="en-US" sz="2560" dirty="0"/>
          </a:p>
        </p:txBody>
      </p:sp>
      <p:cxnSp>
        <p:nvCxnSpPr>
          <p:cNvPr id="15" name="AutoShape 28"/>
          <p:cNvCxnSpPr>
            <a:cxnSpLocks noChangeShapeType="1"/>
            <a:endCxn id="6" idx="4"/>
          </p:cNvCxnSpPr>
          <p:nvPr/>
        </p:nvCxnSpPr>
        <p:spPr bwMode="auto">
          <a:xfrm flipV="1">
            <a:off x="3838104" y="6784802"/>
            <a:ext cx="1075831" cy="747464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AutoShape 28"/>
          <p:cNvCxnSpPr>
            <a:cxnSpLocks noChangeShapeType="1"/>
            <a:stCxn id="24" idx="4"/>
          </p:cNvCxnSpPr>
          <p:nvPr/>
        </p:nvCxnSpPr>
        <p:spPr bwMode="auto">
          <a:xfrm flipH="1">
            <a:off x="9275785" y="6784802"/>
            <a:ext cx="1127835" cy="747464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Oval 40"/>
          <p:cNvSpPr>
            <a:spLocks noChangeArrowheads="1"/>
          </p:cNvSpPr>
          <p:nvPr/>
        </p:nvSpPr>
        <p:spPr bwMode="auto">
          <a:xfrm>
            <a:off x="7975490" y="7532266"/>
            <a:ext cx="2151663" cy="611858"/>
          </a:xfrm>
          <a:prstGeom prst="ellipse">
            <a:avLst/>
          </a:prstGeom>
          <a:solidFill>
            <a:srgbClr val="FDDD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CA" sz="2560" dirty="0"/>
              <a:t>Age</a:t>
            </a:r>
            <a:endParaRPr lang="en-US" sz="2560" dirty="0"/>
          </a:p>
        </p:txBody>
      </p:sp>
      <p:sp>
        <p:nvSpPr>
          <p:cNvPr id="24" name="Oval 42"/>
          <p:cNvSpPr>
            <a:spLocks noChangeArrowheads="1"/>
          </p:cNvSpPr>
          <p:nvPr/>
        </p:nvSpPr>
        <p:spPr bwMode="auto">
          <a:xfrm>
            <a:off x="9327789" y="6172944"/>
            <a:ext cx="2151662" cy="611858"/>
          </a:xfrm>
          <a:prstGeom prst="ellipse">
            <a:avLst/>
          </a:prstGeom>
          <a:solidFill>
            <a:srgbClr val="FDDD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CA" sz="2560" dirty="0"/>
              <a:t>Exercise</a:t>
            </a:r>
            <a:endParaRPr lang="en-US" sz="2560" dirty="0"/>
          </a:p>
        </p:txBody>
      </p:sp>
      <p:sp>
        <p:nvSpPr>
          <p:cNvPr id="25" name="Oval 43"/>
          <p:cNvSpPr>
            <a:spLocks noChangeArrowheads="1"/>
          </p:cNvSpPr>
          <p:nvPr/>
        </p:nvSpPr>
        <p:spPr bwMode="auto">
          <a:xfrm>
            <a:off x="6869068" y="6172944"/>
            <a:ext cx="2151663" cy="611858"/>
          </a:xfrm>
          <a:prstGeom prst="ellipse">
            <a:avLst/>
          </a:prstGeom>
          <a:solidFill>
            <a:srgbClr val="FDDD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CA" sz="2560" dirty="0"/>
              <a:t>Gender</a:t>
            </a:r>
            <a:endParaRPr lang="en-US" sz="2560" dirty="0"/>
          </a:p>
        </p:txBody>
      </p:sp>
      <p:cxnSp>
        <p:nvCxnSpPr>
          <p:cNvPr id="26" name="AutoShape 28"/>
          <p:cNvCxnSpPr>
            <a:cxnSpLocks noChangeShapeType="1"/>
            <a:endCxn id="25" idx="4"/>
          </p:cNvCxnSpPr>
          <p:nvPr/>
        </p:nvCxnSpPr>
        <p:spPr bwMode="auto">
          <a:xfrm flipH="1" flipV="1">
            <a:off x="7944900" y="6784802"/>
            <a:ext cx="858615" cy="747464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4580510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Dominance constraints (I)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Consider an instantiation of the ordering prefix </a:t>
            </a:r>
            <a:r>
              <a:rPr lang="en-CA" i="1" dirty="0"/>
              <a:t>o</a:t>
            </a:r>
            <a:r>
              <a:rPr lang="en-CA" baseline="-25000" dirty="0"/>
              <a:t>1</a:t>
            </a:r>
            <a:r>
              <a:rPr lang="en-CA" dirty="0"/>
              <a:t>, …, </a:t>
            </a:r>
            <a:r>
              <a:rPr lang="en-CA" i="1" dirty="0"/>
              <a:t>o</a:t>
            </a:r>
            <a:r>
              <a:rPr lang="en-CA" i="1" baseline="-25000" dirty="0"/>
              <a:t>i</a:t>
            </a:r>
            <a:r>
              <a:rPr lang="en-CA" dirty="0"/>
              <a:t> </a:t>
            </a:r>
          </a:p>
          <a:p>
            <a:r>
              <a:rPr lang="en-CA" dirty="0" smtClean="0"/>
              <a:t>A value </a:t>
            </a:r>
            <a:r>
              <a:rPr lang="en-CA" i="1" dirty="0" smtClean="0"/>
              <a:t>p</a:t>
            </a:r>
            <a:r>
              <a:rPr lang="en-CA" dirty="0" smtClean="0"/>
              <a:t> </a:t>
            </a:r>
            <a:r>
              <a:rPr lang="zh-CN" altLang="en-US" dirty="0" smtClean="0"/>
              <a:t>∈ </a:t>
            </a:r>
            <a:r>
              <a:rPr lang="en-CA" altLang="zh-CN" dirty="0" smtClean="0"/>
              <a:t>dom(</a:t>
            </a:r>
            <a:r>
              <a:rPr lang="en-CA" altLang="zh-CN" i="1" dirty="0" smtClean="0"/>
              <a:t>v</a:t>
            </a:r>
            <a:r>
              <a:rPr lang="en-CA" altLang="zh-CN" i="1" baseline="-25000" dirty="0" smtClean="0"/>
              <a:t>j</a:t>
            </a:r>
            <a:r>
              <a:rPr lang="en-CA" altLang="zh-CN" dirty="0" smtClean="0"/>
              <a:t>) is </a:t>
            </a:r>
            <a:r>
              <a:rPr lang="en-CA" altLang="zh-CN" i="1" dirty="0" smtClean="0"/>
              <a:t>consistent</a:t>
            </a:r>
            <a:r>
              <a:rPr lang="en-CA" altLang="zh-CN" dirty="0" smtClean="0"/>
              <a:t> with the ordering if each element of </a:t>
            </a:r>
            <a:r>
              <a:rPr lang="en-CA" altLang="zh-CN" i="1" dirty="0" smtClean="0"/>
              <a:t>p</a:t>
            </a:r>
            <a:r>
              <a:rPr lang="en-CA" altLang="zh-CN" dirty="0" smtClean="0"/>
              <a:t> occurs in the ordering</a:t>
            </a:r>
            <a:endParaRPr lang="en-CA" altLang="zh-CN" i="1" dirty="0"/>
          </a:p>
          <a:p>
            <a:pPr lvl="1"/>
            <a:r>
              <a:rPr lang="en-CA" altLang="zh-CN" dirty="0" smtClean="0"/>
              <a:t>want lowest cost </a:t>
            </a:r>
            <a:r>
              <a:rPr lang="en-CA" altLang="zh-CN" i="1" dirty="0" smtClean="0"/>
              <a:t>p</a:t>
            </a:r>
            <a:r>
              <a:rPr lang="en-CA" altLang="zh-CN" dirty="0" smtClean="0"/>
              <a:t> consistent with the ordering</a:t>
            </a:r>
          </a:p>
          <a:p>
            <a:pPr lvl="1"/>
            <a:r>
              <a:rPr lang="en-CA" altLang="zh-CN" dirty="0" smtClean="0"/>
              <a:t>can safely prune away all other </a:t>
            </a:r>
            <a:r>
              <a:rPr lang="en-CA" i="1" dirty="0" smtClean="0"/>
              <a:t>p’</a:t>
            </a:r>
            <a:r>
              <a:rPr lang="en-CA" dirty="0" smtClean="0"/>
              <a:t> </a:t>
            </a:r>
            <a:r>
              <a:rPr lang="zh-CN" altLang="en-US" dirty="0"/>
              <a:t>∈ </a:t>
            </a:r>
            <a:r>
              <a:rPr lang="en-CA" altLang="zh-CN" dirty="0"/>
              <a:t>dom(</a:t>
            </a:r>
            <a:r>
              <a:rPr lang="en-CA" altLang="zh-CN" i="1" dirty="0"/>
              <a:t>v</a:t>
            </a:r>
            <a:r>
              <a:rPr lang="en-CA" altLang="zh-CN" i="1" baseline="-25000" dirty="0"/>
              <a:t>j</a:t>
            </a:r>
            <a:r>
              <a:rPr lang="en-CA" altLang="zh-CN" dirty="0"/>
              <a:t>) </a:t>
            </a:r>
            <a:r>
              <a:rPr lang="en-CA" altLang="zh-CN" dirty="0" smtClean="0"/>
              <a:t>of higher cost</a:t>
            </a:r>
          </a:p>
          <a:p>
            <a:pPr lvl="1"/>
            <a:endParaRPr lang="en-CA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9869245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Dominance constraints </a:t>
            </a:r>
            <a:r>
              <a:rPr lang="en-CA" dirty="0" smtClean="0"/>
              <a:t>(II</a:t>
            </a:r>
            <a:r>
              <a:rPr lang="en-CA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Teyssier and Koller (2005</a:t>
            </a:r>
            <a:r>
              <a:rPr lang="en-CA" dirty="0" smtClean="0"/>
              <a:t>) present a cost-based pruning rule</a:t>
            </a:r>
          </a:p>
          <a:p>
            <a:pPr lvl="1"/>
            <a:r>
              <a:rPr lang="en-CA" dirty="0" smtClean="0"/>
              <a:t>only applicable before search begins</a:t>
            </a:r>
          </a:p>
          <a:p>
            <a:pPr lvl="1"/>
            <a:r>
              <a:rPr lang="en-CA" dirty="0" smtClean="0"/>
              <a:t>routinely used in score-and-search approaches</a:t>
            </a:r>
          </a:p>
          <a:p>
            <a:pPr lvl="1"/>
            <a:endParaRPr lang="en-CA" sz="3200" dirty="0"/>
          </a:p>
          <a:p>
            <a:pPr lvl="1"/>
            <a:endParaRPr lang="en-CA" sz="3200" dirty="0" smtClean="0"/>
          </a:p>
          <a:p>
            <a:pPr lvl="1"/>
            <a:endParaRPr lang="en-CA" sz="2800" dirty="0" smtClean="0"/>
          </a:p>
          <a:p>
            <a:r>
              <a:rPr lang="en-CA" dirty="0" smtClean="0"/>
              <a:t>We generalize the pruning rule</a:t>
            </a:r>
          </a:p>
          <a:p>
            <a:pPr lvl="1"/>
            <a:r>
              <a:rPr lang="en-CA" dirty="0" smtClean="0"/>
              <a:t>applicable during search</a:t>
            </a:r>
          </a:p>
          <a:p>
            <a:pPr lvl="1"/>
            <a:r>
              <a:rPr lang="en-CA" dirty="0" smtClean="0"/>
              <a:t>takes into account ordering information induced by the partial solution so far</a:t>
            </a:r>
            <a:endParaRPr lang="en-CA" dirty="0"/>
          </a:p>
        </p:txBody>
      </p:sp>
      <p:sp>
        <p:nvSpPr>
          <p:cNvPr id="4" name="Oval 43"/>
          <p:cNvSpPr>
            <a:spLocks noChangeArrowheads="1"/>
          </p:cNvSpPr>
          <p:nvPr/>
        </p:nvSpPr>
        <p:spPr bwMode="auto">
          <a:xfrm>
            <a:off x="1823741" y="5562015"/>
            <a:ext cx="2151663" cy="611858"/>
          </a:xfrm>
          <a:prstGeom prst="ellipse">
            <a:avLst/>
          </a:prstGeom>
          <a:solidFill>
            <a:srgbClr val="FDDD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CA" sz="2560" dirty="0"/>
              <a:t>Gender</a:t>
            </a:r>
            <a:endParaRPr lang="en-US" sz="2560" dirty="0"/>
          </a:p>
        </p:txBody>
      </p:sp>
      <p:sp>
        <p:nvSpPr>
          <p:cNvPr id="5" name="Oval 42"/>
          <p:cNvSpPr>
            <a:spLocks noChangeArrowheads="1"/>
          </p:cNvSpPr>
          <p:nvPr/>
        </p:nvSpPr>
        <p:spPr bwMode="auto">
          <a:xfrm>
            <a:off x="1823741" y="4354844"/>
            <a:ext cx="2151662" cy="611858"/>
          </a:xfrm>
          <a:prstGeom prst="ellipse">
            <a:avLst/>
          </a:prstGeom>
          <a:solidFill>
            <a:srgbClr val="FDDD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CA" sz="2560" dirty="0"/>
              <a:t>Exercise</a:t>
            </a:r>
            <a:endParaRPr lang="en-US" sz="2560" dirty="0"/>
          </a:p>
        </p:txBody>
      </p:sp>
      <p:cxnSp>
        <p:nvCxnSpPr>
          <p:cNvPr id="6" name="Straight Arrow Connector 5"/>
          <p:cNvCxnSpPr>
            <a:stCxn id="5" idx="4"/>
          </p:cNvCxnSpPr>
          <p:nvPr/>
        </p:nvCxnSpPr>
        <p:spPr bwMode="auto">
          <a:xfrm>
            <a:off x="2899572" y="4966702"/>
            <a:ext cx="9660" cy="595313"/>
          </a:xfrm>
          <a:prstGeom prst="straightConnector1">
            <a:avLst/>
          </a:prstGeom>
          <a:solidFill>
            <a:srgbClr val="BFBFBF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Box 6"/>
          <p:cNvSpPr txBox="1"/>
          <p:nvPr/>
        </p:nvSpPr>
        <p:spPr>
          <a:xfrm>
            <a:off x="2544662" y="6173873"/>
            <a:ext cx="683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 smtClean="0"/>
              <a:t>17.5</a:t>
            </a:r>
            <a:endParaRPr lang="en-CA" sz="2000" dirty="0"/>
          </a:p>
        </p:txBody>
      </p:sp>
      <p:sp>
        <p:nvSpPr>
          <p:cNvPr id="8" name="Oval 43"/>
          <p:cNvSpPr>
            <a:spLocks noChangeArrowheads="1"/>
          </p:cNvSpPr>
          <p:nvPr/>
        </p:nvSpPr>
        <p:spPr bwMode="auto">
          <a:xfrm>
            <a:off x="6342360" y="5558343"/>
            <a:ext cx="2151663" cy="611858"/>
          </a:xfrm>
          <a:prstGeom prst="ellipse">
            <a:avLst/>
          </a:prstGeom>
          <a:solidFill>
            <a:srgbClr val="FDDD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CA" sz="2560" dirty="0"/>
              <a:t>Gender</a:t>
            </a:r>
            <a:endParaRPr lang="en-US" sz="2560" dirty="0"/>
          </a:p>
        </p:txBody>
      </p:sp>
      <p:sp>
        <p:nvSpPr>
          <p:cNvPr id="9" name="Oval 42"/>
          <p:cNvSpPr>
            <a:spLocks noChangeArrowheads="1"/>
          </p:cNvSpPr>
          <p:nvPr/>
        </p:nvSpPr>
        <p:spPr bwMode="auto">
          <a:xfrm>
            <a:off x="5206256" y="4350754"/>
            <a:ext cx="2151662" cy="611858"/>
          </a:xfrm>
          <a:prstGeom prst="ellipse">
            <a:avLst/>
          </a:prstGeom>
          <a:solidFill>
            <a:srgbClr val="FDDD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CA" sz="2560" dirty="0"/>
              <a:t>Exercise</a:t>
            </a:r>
            <a:endParaRPr lang="en-US" sz="2560" dirty="0"/>
          </a:p>
        </p:txBody>
      </p:sp>
      <p:sp>
        <p:nvSpPr>
          <p:cNvPr id="10" name="Oval 42"/>
          <p:cNvSpPr>
            <a:spLocks noChangeArrowheads="1"/>
          </p:cNvSpPr>
          <p:nvPr/>
        </p:nvSpPr>
        <p:spPr bwMode="auto">
          <a:xfrm>
            <a:off x="7465598" y="4349194"/>
            <a:ext cx="2151662" cy="611858"/>
          </a:xfrm>
          <a:prstGeom prst="ellipse">
            <a:avLst/>
          </a:prstGeom>
          <a:solidFill>
            <a:srgbClr val="FDDD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CA" sz="2560" dirty="0" smtClean="0"/>
              <a:t>Age</a:t>
            </a:r>
            <a:endParaRPr lang="en-US" sz="2560" dirty="0"/>
          </a:p>
        </p:txBody>
      </p:sp>
      <p:sp>
        <p:nvSpPr>
          <p:cNvPr id="11" name="TextBox 10"/>
          <p:cNvSpPr txBox="1"/>
          <p:nvPr/>
        </p:nvSpPr>
        <p:spPr>
          <a:xfrm>
            <a:off x="7123998" y="6204882"/>
            <a:ext cx="683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 smtClean="0"/>
              <a:t>19.3</a:t>
            </a:r>
            <a:endParaRPr lang="en-CA" sz="2000" dirty="0"/>
          </a:p>
        </p:txBody>
      </p:sp>
      <p:cxnSp>
        <p:nvCxnSpPr>
          <p:cNvPr id="12" name="Straight Arrow Connector 11"/>
          <p:cNvCxnSpPr/>
          <p:nvPr/>
        </p:nvCxnSpPr>
        <p:spPr bwMode="auto">
          <a:xfrm flipH="1">
            <a:off x="8033934" y="4960574"/>
            <a:ext cx="505401" cy="595313"/>
          </a:xfrm>
          <a:prstGeom prst="straightConnector1">
            <a:avLst/>
          </a:prstGeom>
          <a:solidFill>
            <a:srgbClr val="BFBFBF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6350656" y="4960574"/>
            <a:ext cx="538878" cy="595313"/>
          </a:xfrm>
          <a:prstGeom prst="straightConnector1">
            <a:avLst/>
          </a:prstGeom>
          <a:solidFill>
            <a:srgbClr val="BFBFBF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5384741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Dominance constraints </a:t>
            </a:r>
            <a:r>
              <a:rPr lang="en-CA" dirty="0" smtClean="0"/>
              <a:t>(III</a:t>
            </a:r>
            <a:r>
              <a:rPr lang="en-CA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Consider an instantiation of the ordering prefix </a:t>
            </a:r>
            <a:r>
              <a:rPr lang="en-CA" i="1" dirty="0" smtClean="0"/>
              <a:t>o</a:t>
            </a:r>
            <a:r>
              <a:rPr lang="en-CA" baseline="-25000" dirty="0" smtClean="0"/>
              <a:t>1</a:t>
            </a:r>
            <a:r>
              <a:rPr lang="en-CA" dirty="0"/>
              <a:t>, …, </a:t>
            </a:r>
            <a:r>
              <a:rPr lang="en-CA" i="1" dirty="0" smtClean="0"/>
              <a:t>o</a:t>
            </a:r>
            <a:r>
              <a:rPr lang="en-CA" i="1" baseline="-25000" dirty="0" smtClean="0"/>
              <a:t>i</a:t>
            </a:r>
            <a:r>
              <a:rPr lang="en-CA" dirty="0" smtClean="0"/>
              <a:t> </a:t>
            </a:r>
          </a:p>
          <a:p>
            <a:r>
              <a:rPr lang="en-CA" dirty="0" smtClean="0"/>
              <a:t>Let </a:t>
            </a:r>
            <a:r>
              <a:rPr lang="en-GB" i="1" dirty="0" smtClean="0"/>
              <a:t>π</a:t>
            </a:r>
            <a:r>
              <a:rPr lang="en-GB" dirty="0" smtClean="0"/>
              <a:t> be a permutation over {1, …,</a:t>
            </a:r>
            <a:r>
              <a:rPr lang="en-GB" i="1" dirty="0" smtClean="0"/>
              <a:t> i </a:t>
            </a:r>
            <a:r>
              <a:rPr lang="en-GB" dirty="0" smtClean="0"/>
              <a:t>}</a:t>
            </a:r>
          </a:p>
          <a:p>
            <a:r>
              <a:rPr lang="en-CA" dirty="0" smtClean="0"/>
              <a:t>Cost of </a:t>
            </a:r>
            <a:r>
              <a:rPr lang="en-CA" i="1" dirty="0" smtClean="0"/>
              <a:t>completing </a:t>
            </a:r>
            <a:r>
              <a:rPr lang="en-CA" dirty="0" smtClean="0"/>
              <a:t>ordering prefixes </a:t>
            </a:r>
            <a:r>
              <a:rPr lang="en-CA" i="1" dirty="0"/>
              <a:t>o</a:t>
            </a:r>
            <a:r>
              <a:rPr lang="en-CA" baseline="-25000" dirty="0"/>
              <a:t>1</a:t>
            </a:r>
            <a:r>
              <a:rPr lang="en-CA" dirty="0"/>
              <a:t>, …, </a:t>
            </a:r>
            <a:r>
              <a:rPr lang="en-CA" i="1" dirty="0"/>
              <a:t>o</a:t>
            </a:r>
            <a:r>
              <a:rPr lang="en-CA" i="1" baseline="-25000" dirty="0"/>
              <a:t>i</a:t>
            </a:r>
            <a:r>
              <a:rPr lang="en-CA" dirty="0"/>
              <a:t> </a:t>
            </a:r>
            <a:r>
              <a:rPr lang="en-CA" dirty="0" smtClean="0"/>
              <a:t>and </a:t>
            </a:r>
            <a:r>
              <a:rPr lang="en-CA" i="1" dirty="0" smtClean="0"/>
              <a:t>o</a:t>
            </a:r>
            <a:r>
              <a:rPr lang="en-GB" i="1" baseline="-25000" dirty="0" smtClean="0"/>
              <a:t>π</a:t>
            </a:r>
            <a:r>
              <a:rPr lang="en-GB" baseline="-25000" dirty="0" smtClean="0"/>
              <a:t>(</a:t>
            </a:r>
            <a:r>
              <a:rPr lang="en-CA" baseline="-25000" dirty="0" smtClean="0"/>
              <a:t>1)</a:t>
            </a:r>
            <a:r>
              <a:rPr lang="en-CA" dirty="0" smtClean="0"/>
              <a:t>, </a:t>
            </a:r>
            <a:r>
              <a:rPr lang="en-CA" dirty="0"/>
              <a:t>…, </a:t>
            </a:r>
            <a:r>
              <a:rPr lang="en-CA" i="1" dirty="0" smtClean="0"/>
              <a:t>o</a:t>
            </a:r>
            <a:r>
              <a:rPr lang="en-GB" i="1" baseline="-25000" dirty="0" smtClean="0"/>
              <a:t>π</a:t>
            </a:r>
            <a:r>
              <a:rPr lang="en-GB" baseline="-25000" dirty="0" smtClean="0"/>
              <a:t>(</a:t>
            </a:r>
            <a:r>
              <a:rPr lang="en-CA" i="1" baseline="-25000" dirty="0" smtClean="0"/>
              <a:t>i</a:t>
            </a:r>
            <a:r>
              <a:rPr lang="en-CA" baseline="-25000" dirty="0" smtClean="0"/>
              <a:t>)</a:t>
            </a:r>
            <a:r>
              <a:rPr lang="en-CA" dirty="0" smtClean="0"/>
              <a:t> identical</a:t>
            </a:r>
          </a:p>
          <a:p>
            <a:pPr lvl="1"/>
            <a:r>
              <a:rPr lang="en-CA" dirty="0" smtClean="0"/>
              <a:t>basis of dynamic programming, A*, and best-first approaches</a:t>
            </a:r>
          </a:p>
          <a:p>
            <a:r>
              <a:rPr lang="en-CA" dirty="0" smtClean="0"/>
              <a:t>Any ordering prefix </a:t>
            </a:r>
            <a:r>
              <a:rPr lang="en-CA" i="1" dirty="0"/>
              <a:t>o</a:t>
            </a:r>
            <a:r>
              <a:rPr lang="en-CA" baseline="-25000" dirty="0"/>
              <a:t>1</a:t>
            </a:r>
            <a:r>
              <a:rPr lang="en-CA" dirty="0"/>
              <a:t>, …, </a:t>
            </a:r>
            <a:r>
              <a:rPr lang="en-CA" i="1" dirty="0"/>
              <a:t>o</a:t>
            </a:r>
            <a:r>
              <a:rPr lang="en-CA" i="1" baseline="-25000" dirty="0"/>
              <a:t>i</a:t>
            </a:r>
            <a:r>
              <a:rPr lang="en-CA" dirty="0"/>
              <a:t> </a:t>
            </a:r>
            <a:r>
              <a:rPr lang="en-CA" dirty="0" smtClean="0"/>
              <a:t>can be safely pruned if there exists a permutation </a:t>
            </a:r>
            <a:r>
              <a:rPr lang="en-GB" i="1" dirty="0" smtClean="0"/>
              <a:t>π</a:t>
            </a:r>
            <a:r>
              <a:rPr lang="en-GB" dirty="0" smtClean="0"/>
              <a:t> such that cost(</a:t>
            </a:r>
            <a:r>
              <a:rPr lang="en-CA" i="1" dirty="0" smtClean="0"/>
              <a:t>o</a:t>
            </a:r>
            <a:r>
              <a:rPr lang="en-GB" i="1" baseline="-25000" dirty="0"/>
              <a:t>π</a:t>
            </a:r>
            <a:r>
              <a:rPr lang="en-GB" baseline="-25000" dirty="0"/>
              <a:t>(</a:t>
            </a:r>
            <a:r>
              <a:rPr lang="en-CA" baseline="-25000" dirty="0"/>
              <a:t>1)</a:t>
            </a:r>
            <a:r>
              <a:rPr lang="en-CA" dirty="0"/>
              <a:t>, …, </a:t>
            </a:r>
            <a:r>
              <a:rPr lang="en-CA" i="1" dirty="0"/>
              <a:t>o</a:t>
            </a:r>
            <a:r>
              <a:rPr lang="en-GB" i="1" baseline="-25000" dirty="0"/>
              <a:t>π</a:t>
            </a:r>
            <a:r>
              <a:rPr lang="en-GB" baseline="-25000" dirty="0"/>
              <a:t>(</a:t>
            </a:r>
            <a:r>
              <a:rPr lang="en-CA" i="1" baseline="-25000" dirty="0"/>
              <a:t>i</a:t>
            </a:r>
            <a:r>
              <a:rPr lang="en-CA" baseline="-25000" dirty="0" smtClean="0"/>
              <a:t>)</a:t>
            </a:r>
            <a:r>
              <a:rPr lang="en-CA" dirty="0" smtClean="0"/>
              <a:t>) &lt; cost(</a:t>
            </a:r>
            <a:r>
              <a:rPr lang="en-CA" i="1" dirty="0" smtClean="0"/>
              <a:t>o</a:t>
            </a:r>
            <a:r>
              <a:rPr lang="en-CA" baseline="-25000" dirty="0" smtClean="0"/>
              <a:t>1</a:t>
            </a:r>
            <a:r>
              <a:rPr lang="en-CA" dirty="0"/>
              <a:t>, …, </a:t>
            </a:r>
            <a:r>
              <a:rPr lang="en-CA" i="1" dirty="0" smtClean="0"/>
              <a:t>o</a:t>
            </a:r>
            <a:r>
              <a:rPr lang="en-CA" i="1" baseline="-25000" dirty="0" smtClean="0"/>
              <a:t>i</a:t>
            </a:r>
            <a:r>
              <a:rPr lang="en-CA" dirty="0" smtClean="0"/>
              <a:t>)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451489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Acyclic constraint</a:t>
            </a:r>
            <a:r>
              <a:rPr lang="en-CA" dirty="0"/>
              <a:t>: acyclic(</a:t>
            </a:r>
            <a:r>
              <a:rPr lang="en-CA" i="1" dirty="0"/>
              <a:t>v</a:t>
            </a:r>
            <a:r>
              <a:rPr lang="en-CA" baseline="-25000" dirty="0"/>
              <a:t>1</a:t>
            </a:r>
            <a:r>
              <a:rPr lang="en-CA" dirty="0"/>
              <a:t>, …, </a:t>
            </a:r>
            <a:r>
              <a:rPr lang="en-CA" i="1" dirty="0"/>
              <a:t>v</a:t>
            </a:r>
            <a:r>
              <a:rPr lang="en-CA" i="1" baseline="-25000" dirty="0"/>
              <a:t>n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Algorithm for checking satisfiability</a:t>
            </a:r>
          </a:p>
          <a:p>
            <a:r>
              <a:rPr lang="en-CA" dirty="0"/>
              <a:t>B</a:t>
            </a:r>
            <a:r>
              <a:rPr lang="en-CA" dirty="0" smtClean="0"/>
              <a:t>ased on well-known property of DAGs:</a:t>
            </a:r>
          </a:p>
          <a:p>
            <a:pPr lvl="1"/>
            <a:r>
              <a:rPr lang="en-CA" dirty="0" smtClean="0"/>
              <a:t>a graph over vertices </a:t>
            </a:r>
            <a:r>
              <a:rPr lang="en-CA" i="1" dirty="0" smtClean="0"/>
              <a:t>V</a:t>
            </a:r>
            <a:r>
              <a:rPr lang="en-CA" dirty="0" smtClean="0"/>
              <a:t> is acyclic iff for every non-empty subset </a:t>
            </a:r>
            <a:r>
              <a:rPr lang="en-CA" i="1" dirty="0" smtClean="0"/>
              <a:t>S</a:t>
            </a:r>
            <a:r>
              <a:rPr lang="en-CA" dirty="0" smtClean="0"/>
              <a:t> </a:t>
            </a:r>
            <a:r>
              <a:rPr lang="zh-CN" altLang="en-US" dirty="0" smtClean="0"/>
              <a:t>⊂ </a:t>
            </a:r>
            <a:r>
              <a:rPr lang="en-CA" altLang="zh-CN" i="1" dirty="0" smtClean="0"/>
              <a:t>V</a:t>
            </a:r>
            <a:r>
              <a:rPr lang="en-CA" altLang="zh-CN" dirty="0" smtClean="0"/>
              <a:t> there is at least one vertex </a:t>
            </a:r>
            <a:r>
              <a:rPr lang="en-CA" altLang="zh-CN" i="1" dirty="0" smtClean="0"/>
              <a:t>w</a:t>
            </a:r>
            <a:r>
              <a:rPr lang="en-CA" altLang="zh-CN" dirty="0" smtClean="0"/>
              <a:t> </a:t>
            </a:r>
            <a:r>
              <a:rPr lang="zh-CN" altLang="en-US" dirty="0" smtClean="0"/>
              <a:t>∈ </a:t>
            </a:r>
            <a:r>
              <a:rPr lang="en-CA" altLang="zh-CN" i="1" dirty="0" smtClean="0"/>
              <a:t>S </a:t>
            </a:r>
            <a:r>
              <a:rPr lang="en-CA" altLang="zh-CN" dirty="0" smtClean="0"/>
              <a:t>with parents outside of </a:t>
            </a:r>
            <a:r>
              <a:rPr lang="en-CA" altLang="zh-CN" i="1" dirty="0" smtClean="0"/>
              <a:t>S</a:t>
            </a:r>
          </a:p>
          <a:p>
            <a:r>
              <a:rPr lang="en-CA" dirty="0" smtClean="0"/>
              <a:t>Test satisfiability in </a:t>
            </a:r>
            <a:r>
              <a:rPr lang="en-CA" i="1" dirty="0" smtClean="0"/>
              <a:t>O</a:t>
            </a:r>
            <a:r>
              <a:rPr lang="en-CA" dirty="0" smtClean="0"/>
              <a:t>(</a:t>
            </a:r>
            <a:r>
              <a:rPr lang="en-CA" i="1" dirty="0" smtClean="0"/>
              <a:t>n</a:t>
            </a:r>
            <a:r>
              <a:rPr lang="en-CA" baseline="30000" dirty="0" smtClean="0"/>
              <a:t>2</a:t>
            </a:r>
            <a:r>
              <a:rPr lang="en-CA" i="1" dirty="0" smtClean="0"/>
              <a:t>d</a:t>
            </a:r>
            <a:r>
              <a:rPr lang="en-CA" dirty="0" smtClean="0"/>
              <a:t>) steps, where </a:t>
            </a:r>
            <a:r>
              <a:rPr lang="en-CA" i="1" dirty="0" smtClean="0"/>
              <a:t>n</a:t>
            </a:r>
            <a:r>
              <a:rPr lang="en-CA" dirty="0" smtClean="0"/>
              <a:t> is the number of vertices and </a:t>
            </a:r>
            <a:r>
              <a:rPr lang="en-CA" i="1" dirty="0" smtClean="0"/>
              <a:t>d</a:t>
            </a:r>
            <a:r>
              <a:rPr lang="en-CA" dirty="0" smtClean="0"/>
              <a:t> is an upper bound on the number of possible parent sets per vertex</a:t>
            </a:r>
          </a:p>
          <a:p>
            <a:r>
              <a:rPr lang="en-CA" dirty="0" smtClean="0"/>
              <a:t>Enforce generalized arc consistency in </a:t>
            </a:r>
            <a:r>
              <a:rPr lang="en-CA" i="1" dirty="0" smtClean="0"/>
              <a:t>O</a:t>
            </a:r>
            <a:r>
              <a:rPr lang="en-CA" dirty="0" smtClean="0"/>
              <a:t>(</a:t>
            </a:r>
            <a:r>
              <a:rPr lang="en-CA" i="1" dirty="0" smtClean="0"/>
              <a:t>n</a:t>
            </a:r>
            <a:r>
              <a:rPr lang="en-CA" baseline="30000" dirty="0" smtClean="0"/>
              <a:t>3</a:t>
            </a:r>
            <a:r>
              <a:rPr lang="en-CA" i="1" dirty="0" smtClean="0"/>
              <a:t>d</a:t>
            </a:r>
            <a:r>
              <a:rPr lang="en-CA" baseline="30000" dirty="0" smtClean="0"/>
              <a:t>2</a:t>
            </a:r>
            <a:r>
              <a:rPr lang="en-CA" dirty="0" smtClean="0"/>
              <a:t>) steps</a:t>
            </a:r>
          </a:p>
          <a:p>
            <a:r>
              <a:rPr lang="en-CA" dirty="0" smtClean="0"/>
              <a:t>Speedup: prune based on identifying necessary arcs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597138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Solving the constraint model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CA" dirty="0" smtClean="0"/>
                  <a:t>Constraint-based depth-first branch-and-bound search</a:t>
                </a:r>
              </a:p>
              <a:p>
                <a:pPr lvl="1"/>
                <a:r>
                  <a:rPr lang="en-CA" dirty="0" smtClean="0"/>
                  <a:t>branching over ordering variables using static order </a:t>
                </a:r>
                <a:r>
                  <a:rPr lang="en-CA" i="1" dirty="0" smtClean="0"/>
                  <a:t>o</a:t>
                </a:r>
                <a:r>
                  <a:rPr lang="en-CA" baseline="-25000" dirty="0" smtClean="0"/>
                  <a:t>1</a:t>
                </a:r>
                <a:r>
                  <a:rPr lang="en-CA" dirty="0"/>
                  <a:t>, …, </a:t>
                </a:r>
                <a:r>
                  <a:rPr lang="en-CA" i="1" dirty="0" smtClean="0"/>
                  <a:t>o</a:t>
                </a:r>
                <a:r>
                  <a:rPr lang="en-CA" i="1" baseline="-25000" dirty="0" smtClean="0"/>
                  <a:t>n</a:t>
                </a:r>
              </a:p>
              <a:p>
                <a:pPr lvl="1"/>
                <a:r>
                  <a:rPr lang="en-CA" dirty="0" smtClean="0"/>
                  <a:t>cost function </a:t>
                </a:r>
                <a:r>
                  <a:rPr lang="en-CA" i="1" dirty="0" smtClean="0"/>
                  <a:t>z</a:t>
                </a:r>
                <a:r>
                  <a:rPr lang="en-CA" dirty="0" smtClean="0"/>
                  <a:t> = cost(</a:t>
                </a:r>
                <a:r>
                  <a:rPr lang="en-CA" i="1" dirty="0" smtClean="0"/>
                  <a:t>v</a:t>
                </a:r>
                <a:r>
                  <a:rPr lang="en-CA" baseline="-25000" dirty="0" smtClean="0"/>
                  <a:t>1</a:t>
                </a:r>
                <a:r>
                  <a:rPr lang="en-CA" dirty="0" smtClean="0"/>
                  <a:t>) + </a:t>
                </a:r>
                <a14:m>
                  <m:oMath xmlns:m="http://schemas.openxmlformats.org/officeDocument/2006/math">
                    <m:r>
                      <a:rPr lang="en-CA" i="1" dirty="0" smtClean="0">
                        <a:latin typeface="Cambria Math" panose="02040503050406030204" pitchFamily="18" charset="0"/>
                      </a:rPr>
                      <m:t>…</m:t>
                    </m:r>
                  </m:oMath>
                </a14:m>
                <a:r>
                  <a:rPr lang="en-CA" dirty="0" smtClean="0"/>
                  <a:t> + cost(</a:t>
                </a:r>
                <a:r>
                  <a:rPr lang="en-CA" i="1" dirty="0" smtClean="0"/>
                  <a:t>v</a:t>
                </a:r>
                <a:r>
                  <a:rPr lang="en-CA" i="1" baseline="-25000" dirty="0" smtClean="0"/>
                  <a:t>n</a:t>
                </a:r>
                <a:r>
                  <a:rPr lang="en-CA" dirty="0" smtClean="0"/>
                  <a:t>)</a:t>
                </a:r>
                <a:endParaRPr lang="en-CA" i="1" dirty="0"/>
              </a:p>
              <a:p>
                <a:pPr lvl="1"/>
                <a:r>
                  <a:rPr lang="en-CA" dirty="0" smtClean="0"/>
                  <a:t>lower bound based on Fan and Yuan (2015) using pattern databases</a:t>
                </a:r>
              </a:p>
              <a:p>
                <a:pPr lvl="1"/>
                <a:r>
                  <a:rPr lang="en-CA" dirty="0" smtClean="0"/>
                  <a:t>initial upper bound based on Teyssier and Koller (2005) using local search</a:t>
                </a:r>
              </a:p>
              <a:p>
                <a:endParaRPr lang="en-CA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85" t="-928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76082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/>
              <a:t>Experimental </a:t>
            </a:r>
            <a:r>
              <a:rPr lang="en-US" dirty="0" smtClean="0"/>
              <a:t>results:</a:t>
            </a:r>
            <a:r>
              <a:rPr lang="en-US" dirty="0"/>
              <a:t> </a:t>
            </a:r>
            <a:r>
              <a:rPr lang="en-US" dirty="0" smtClean="0"/>
              <a:t>BDeu scoring</a:t>
            </a:r>
            <a:endParaRPr lang="en-US" dirty="0"/>
          </a:p>
        </p:txBody>
      </p:sp>
      <p:graphicFrame>
        <p:nvGraphicFramePr>
          <p:cNvPr id="544772" name="Group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11219340"/>
              </p:ext>
            </p:extLst>
          </p:nvPr>
        </p:nvGraphicFramePr>
        <p:xfrm>
          <a:off x="1462089" y="3364632"/>
          <a:ext cx="10512425" cy="5177796"/>
        </p:xfrm>
        <a:graphic>
          <a:graphicData uri="http://schemas.openxmlformats.org/drawingml/2006/table">
            <a:tbl>
              <a:tblPr/>
              <a:tblGrid>
                <a:gridCol w="1678856"/>
                <a:gridCol w="1216745"/>
                <a:gridCol w="1216745"/>
                <a:gridCol w="1216745"/>
                <a:gridCol w="1727778"/>
                <a:gridCol w="1727778"/>
                <a:gridCol w="1727778"/>
              </a:tblGrid>
              <a:tr h="360311">
                <a:tc gridSpan="4">
                  <a:txBody>
                    <a:bodyPr/>
                    <a:lstStyle/>
                    <a:p>
                      <a:pPr marL="420688" marR="0" lvl="0" indent="-4206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 Neue"/>
                        <a:sym typeface="Helvetica Neue" charset="0"/>
                      </a:endParaRP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D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 Neue"/>
                        <a:sym typeface="Helvetica Neue" charset="0"/>
                      </a:endParaRP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D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GOBNILP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D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A*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D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CPBayes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D00"/>
                    </a:solidFill>
                  </a:tcPr>
                </a:tc>
              </a:tr>
              <a:tr h="393796">
                <a:tc>
                  <a:txBody>
                    <a:bodyPr/>
                    <a:lstStyle/>
                    <a:p>
                      <a:pPr marL="420688" marR="0" lvl="0" indent="-4206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benchmark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D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n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D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N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D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i="1" dirty="0" smtClean="0"/>
                        <a:t>d</a:t>
                      </a:r>
                      <a:endParaRPr lang="en-CA" sz="2000" i="1" dirty="0"/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D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v1.4.1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D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v2015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D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v1.0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D00"/>
                    </a:solidFill>
                  </a:tcPr>
                </a:tc>
              </a:tr>
              <a:tr h="1621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shuttle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10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58,000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812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58.5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0.0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0.0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61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letter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17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20,000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18,841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5,060.8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1.3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1.4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621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zoo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17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101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2,855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177.7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0.5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0.2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621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vehicle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19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846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3,121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90.4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2.4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sym typeface="Helvetica Neue" charset="0"/>
                        </a:rPr>
                        <a:t>0.7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621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segment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20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2,310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6,491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2,486.5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3.3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sym typeface="Helvetica Neue" charset="0"/>
                        </a:rPr>
                        <a:t>1.3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621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mushroom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23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8,124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438,185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OT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D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255.5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561.8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621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autos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26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159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25,238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OT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D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918.3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464.2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62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insurance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27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1,000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792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2.8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583.9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107.0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327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steel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28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1,941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113,118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OT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D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902.9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21,547.0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55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flag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29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194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1,324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28.0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49.4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39.9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327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wdbc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31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569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13,473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2,055.6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OM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D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11,031.6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44843" name="Text Box 75"/>
          <p:cNvSpPr txBox="1">
            <a:spLocks/>
          </p:cNvSpPr>
          <p:nvPr/>
        </p:nvSpPr>
        <p:spPr bwMode="auto">
          <a:xfrm>
            <a:off x="1462089" y="2212504"/>
            <a:ext cx="10512426" cy="1015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FBFB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5" tIns="45718" rIns="91435" bIns="45718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Time (sec.)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to 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determine minimal cost BN, where </a:t>
            </a:r>
            <a:r>
              <a:rPr lang="en-US" sz="2000" i="1" dirty="0" smtClean="0">
                <a:solidFill>
                  <a:schemeClr val="tx1"/>
                </a:solidFill>
                <a:latin typeface="+mn-lt"/>
              </a:rPr>
              <a:t>n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 is the number of random variables, </a:t>
            </a:r>
            <a:r>
              <a:rPr lang="en-US" sz="2000" i="1" dirty="0" smtClean="0">
                <a:solidFill>
                  <a:schemeClr val="tx1"/>
                </a:solidFill>
                <a:latin typeface="+mn-lt"/>
              </a:rPr>
              <a:t>N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 is the number of instances in the data set, and </a:t>
            </a:r>
            <a:r>
              <a:rPr lang="en-US" sz="2000" i="1" dirty="0" smtClean="0">
                <a:solidFill>
                  <a:schemeClr val="tx1"/>
                </a:solidFill>
                <a:latin typeface="+mn-lt"/>
              </a:rPr>
              <a:t>d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 is the total number of possible parent sets for the random variables. Time limit of 24 hours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;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 memory limit of 16 GB.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/>
              <a:t>Experimental </a:t>
            </a:r>
            <a:r>
              <a:rPr lang="en-US" dirty="0" smtClean="0"/>
              <a:t>results:</a:t>
            </a:r>
            <a:r>
              <a:rPr lang="en-US" dirty="0"/>
              <a:t> </a:t>
            </a:r>
            <a:r>
              <a:rPr lang="en-US" dirty="0" smtClean="0"/>
              <a:t>BIC scoring</a:t>
            </a:r>
            <a:endParaRPr lang="en-US" dirty="0"/>
          </a:p>
        </p:txBody>
      </p:sp>
      <p:graphicFrame>
        <p:nvGraphicFramePr>
          <p:cNvPr id="544772" name="Group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91196763"/>
              </p:ext>
            </p:extLst>
          </p:nvPr>
        </p:nvGraphicFramePr>
        <p:xfrm>
          <a:off x="1462089" y="3364632"/>
          <a:ext cx="10512425" cy="5576088"/>
        </p:xfrm>
        <a:graphic>
          <a:graphicData uri="http://schemas.openxmlformats.org/drawingml/2006/table">
            <a:tbl>
              <a:tblPr/>
              <a:tblGrid>
                <a:gridCol w="1678856"/>
                <a:gridCol w="1216745"/>
                <a:gridCol w="1216745"/>
                <a:gridCol w="1216745"/>
                <a:gridCol w="1727778"/>
                <a:gridCol w="1727778"/>
                <a:gridCol w="1727778"/>
              </a:tblGrid>
              <a:tr h="360311">
                <a:tc gridSpan="4">
                  <a:txBody>
                    <a:bodyPr/>
                    <a:lstStyle/>
                    <a:p>
                      <a:pPr marL="420688" marR="0" lvl="0" indent="-4206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 Neue"/>
                        <a:sym typeface="Helvetica Neue" charset="0"/>
                      </a:endParaRP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D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 Neue"/>
                        <a:sym typeface="Helvetica Neue" charset="0"/>
                      </a:endParaRP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D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GOBNILP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D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A*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D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CPBayes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D00"/>
                    </a:solidFill>
                  </a:tcPr>
                </a:tc>
              </a:tr>
              <a:tr h="393796">
                <a:tc>
                  <a:txBody>
                    <a:bodyPr/>
                    <a:lstStyle/>
                    <a:p>
                      <a:pPr marL="420688" marR="0" lvl="0" indent="-4206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benchmark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D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n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D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N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D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i="1" dirty="0" smtClean="0"/>
                        <a:t>d</a:t>
                      </a:r>
                      <a:endParaRPr lang="en-CA" sz="2000" i="1" dirty="0"/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D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v1.4.1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D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v2015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D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v1.0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D00"/>
                    </a:solidFill>
                  </a:tcPr>
                </a:tc>
              </a:tr>
              <a:tr h="2361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letter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17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20,000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4,443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72.5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0.6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0.2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621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mushroom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23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8,124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13,025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82,736.2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34.4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7.7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621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autos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26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159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2,391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108.0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316.3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50.8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62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insurance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27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1,000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506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2.1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824.3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103.7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327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steel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28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1,941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93,026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OT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D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550.8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4,447.6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327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wdbc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31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569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14,613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1,773.7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1,330.8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1,460.5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327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soybean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36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266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5,926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789.5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1,114.1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147.8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327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spectf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45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267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610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8.4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401.7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11.2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327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sponge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45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76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618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4.1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793.5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13.2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327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hailfinder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56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500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418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0.5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OM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D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9.3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327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lung cancer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57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32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292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2.0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OM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D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10.5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327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carpo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60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500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847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6.9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OM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D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sym typeface="Helvetica Neue" charset="0"/>
                        </a:rPr>
                        <a:t>OT</a:t>
                      </a:r>
                    </a:p>
                  </a:txBody>
                  <a:tcPr marL="89897" marR="89897" marT="46746" marB="46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D00"/>
                    </a:solidFill>
                  </a:tcPr>
                </a:tc>
              </a:tr>
            </a:tbl>
          </a:graphicData>
        </a:graphic>
      </p:graphicFrame>
      <p:sp>
        <p:nvSpPr>
          <p:cNvPr id="544843" name="Text Box 75"/>
          <p:cNvSpPr txBox="1">
            <a:spLocks/>
          </p:cNvSpPr>
          <p:nvPr/>
        </p:nvSpPr>
        <p:spPr bwMode="auto">
          <a:xfrm>
            <a:off x="1462089" y="2212504"/>
            <a:ext cx="10512426" cy="1015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FBFB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5" tIns="45718" rIns="91435" bIns="45718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Time (sec.)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to 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determine minimal cost BN, where </a:t>
            </a:r>
            <a:r>
              <a:rPr lang="en-US" sz="2000" i="1" dirty="0" smtClean="0">
                <a:solidFill>
                  <a:schemeClr val="tx1"/>
                </a:solidFill>
                <a:latin typeface="+mn-lt"/>
              </a:rPr>
              <a:t>n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 is the number of random variables, </a:t>
            </a:r>
            <a:r>
              <a:rPr lang="en-US" sz="2000" i="1" dirty="0" smtClean="0">
                <a:solidFill>
                  <a:schemeClr val="tx1"/>
                </a:solidFill>
                <a:latin typeface="+mn-lt"/>
              </a:rPr>
              <a:t>N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 is the number of instances in the data set, and </a:t>
            </a:r>
            <a:r>
              <a:rPr lang="en-US" sz="2000" i="1" dirty="0" smtClean="0">
                <a:solidFill>
                  <a:schemeClr val="tx1"/>
                </a:solidFill>
                <a:latin typeface="+mn-lt"/>
              </a:rPr>
              <a:t>d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 is the total number of possible parent sets for the random variables. Time limit of 24 hours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;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 memory limit of 16 GB.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940504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Discussion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CPBayes effectively trades space for time</a:t>
            </a:r>
          </a:p>
          <a:p>
            <a:r>
              <a:rPr lang="en-CA" dirty="0" smtClean="0"/>
              <a:t>Bayesian networks are classified as:</a:t>
            </a:r>
          </a:p>
          <a:p>
            <a:pPr lvl="1">
              <a:spcBef>
                <a:spcPts val="1200"/>
              </a:spcBef>
            </a:pPr>
            <a:r>
              <a:rPr lang="en-CA" sz="2000" dirty="0" smtClean="0"/>
              <a:t>small (20 or fewer random variables)</a:t>
            </a:r>
          </a:p>
          <a:p>
            <a:pPr lvl="1">
              <a:spcBef>
                <a:spcPts val="1200"/>
              </a:spcBef>
            </a:pPr>
            <a:r>
              <a:rPr lang="en-CA" sz="2000" dirty="0" smtClean="0"/>
              <a:t>medium (20 ‒ 60)</a:t>
            </a:r>
          </a:p>
          <a:p>
            <a:pPr lvl="1">
              <a:spcBef>
                <a:spcPts val="1200"/>
              </a:spcBef>
            </a:pPr>
            <a:r>
              <a:rPr lang="en-CA" sz="2000" dirty="0" smtClean="0"/>
              <a:t>large (60 </a:t>
            </a:r>
            <a:r>
              <a:rPr lang="en-CA" sz="2000" dirty="0"/>
              <a:t>‒ </a:t>
            </a:r>
            <a:r>
              <a:rPr lang="en-CA" sz="2000" dirty="0" smtClean="0"/>
              <a:t>100)</a:t>
            </a:r>
          </a:p>
          <a:p>
            <a:pPr lvl="1">
              <a:spcBef>
                <a:spcPts val="1200"/>
              </a:spcBef>
            </a:pPr>
            <a:r>
              <a:rPr lang="en-CA" sz="2000" dirty="0"/>
              <a:t>very large </a:t>
            </a:r>
            <a:r>
              <a:rPr lang="en-CA" sz="2000" dirty="0" smtClean="0"/>
              <a:t>(100 ‒ 1000)</a:t>
            </a:r>
          </a:p>
          <a:p>
            <a:pPr lvl="1">
              <a:spcBef>
                <a:spcPts val="1200"/>
              </a:spcBef>
            </a:pPr>
            <a:r>
              <a:rPr lang="en-CA" sz="2000" dirty="0" smtClean="0"/>
              <a:t>massive (greater than 1000)</a:t>
            </a:r>
          </a:p>
          <a:p>
            <a:pPr>
              <a:spcBef>
                <a:spcPts val="1800"/>
              </a:spcBef>
            </a:pPr>
            <a:r>
              <a:rPr lang="en-CA" dirty="0" smtClean="0"/>
              <a:t>Small networks are easy for A* and CPBayes, but can be challenging  for GOBNILP</a:t>
            </a:r>
          </a:p>
          <a:p>
            <a:pPr>
              <a:spcBef>
                <a:spcPts val="1800"/>
              </a:spcBef>
            </a:pPr>
            <a:r>
              <a:rPr lang="en-CA" dirty="0" smtClean="0"/>
              <a:t>GOBNILP scales somewhat better than CPBayes on the parameter </a:t>
            </a:r>
            <a:r>
              <a:rPr lang="en-CA" i="1" dirty="0" smtClean="0"/>
              <a:t>n</a:t>
            </a:r>
          </a:p>
          <a:p>
            <a:pPr>
              <a:spcBef>
                <a:spcPts val="1800"/>
              </a:spcBef>
            </a:pPr>
            <a:r>
              <a:rPr lang="en-CA" dirty="0" smtClean="0"/>
              <a:t>CPBayes scales much better than GOBNILP on the parameter </a:t>
            </a:r>
            <a:r>
              <a:rPr lang="en-CA" i="1" dirty="0" smtClean="0"/>
              <a:t>d</a:t>
            </a:r>
          </a:p>
          <a:p>
            <a:pPr>
              <a:spcBef>
                <a:spcPts val="1800"/>
              </a:spcBef>
            </a:pPr>
            <a:r>
              <a:rPr lang="en-CA" dirty="0" smtClean="0"/>
              <a:t>No current score-and-search method scales beyond medium instances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069485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Bayesian networks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Probabilistic, directed, acyclic graphical model:</a:t>
            </a:r>
          </a:p>
          <a:p>
            <a:pPr lvl="1"/>
            <a:r>
              <a:rPr lang="en-CA" dirty="0" smtClean="0"/>
              <a:t>nodes are random variables</a:t>
            </a:r>
          </a:p>
          <a:p>
            <a:pPr lvl="1"/>
            <a:r>
              <a:rPr lang="en-CA" dirty="0" smtClean="0"/>
              <a:t>directed arcs connect pairs of nodes</a:t>
            </a:r>
          </a:p>
          <a:p>
            <a:pPr lvl="2"/>
            <a:r>
              <a:rPr lang="en-CA" dirty="0"/>
              <a:t>intuitive meaning: if arc X </a:t>
            </a:r>
            <a:r>
              <a:rPr lang="en-CA" dirty="0">
                <a:sym typeface="Symbol" pitchFamily="18" charset="2"/>
              </a:rPr>
              <a:t> Y, </a:t>
            </a:r>
            <a:r>
              <a:rPr lang="en-CA" dirty="0"/>
              <a:t>X has a direct influence on </a:t>
            </a:r>
            <a:r>
              <a:rPr lang="en-CA" dirty="0" smtClean="0">
                <a:sym typeface="Symbol" pitchFamily="18" charset="2"/>
              </a:rPr>
              <a:t>Y</a:t>
            </a:r>
            <a:endParaRPr lang="en-CA" dirty="0" smtClean="0"/>
          </a:p>
          <a:p>
            <a:pPr lvl="1"/>
            <a:r>
              <a:rPr lang="en-CA" dirty="0" smtClean="0"/>
              <a:t>each node has a conditional probability table </a:t>
            </a:r>
          </a:p>
          <a:p>
            <a:pPr lvl="2"/>
            <a:r>
              <a:rPr lang="en-CA" dirty="0" smtClean="0"/>
              <a:t>specifies effects of the parents on the node</a:t>
            </a:r>
          </a:p>
          <a:p>
            <a:r>
              <a:rPr lang="en-CA" dirty="0" smtClean="0"/>
              <a:t>Diverse applications:</a:t>
            </a:r>
          </a:p>
          <a:p>
            <a:pPr lvl="1"/>
            <a:r>
              <a:rPr lang="en-CA" dirty="0" smtClean="0"/>
              <a:t>knowledge discovery, classification, prediction, and control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14454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Future work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Improve the branch-and-bound search</a:t>
            </a:r>
          </a:p>
          <a:p>
            <a:pPr lvl="1"/>
            <a:r>
              <a:rPr lang="en-CA" dirty="0" smtClean="0"/>
              <a:t>better lower and upper bounds</a:t>
            </a:r>
          </a:p>
          <a:p>
            <a:pPr lvl="1"/>
            <a:r>
              <a:rPr lang="en-CA" dirty="0" smtClean="0"/>
              <a:t>exploit decomposition and caching during the search</a:t>
            </a:r>
          </a:p>
          <a:p>
            <a:r>
              <a:rPr lang="en-CA" dirty="0" smtClean="0"/>
              <a:t>All current approaches assume complete data</a:t>
            </a:r>
          </a:p>
          <a:p>
            <a:pPr lvl="1"/>
            <a:r>
              <a:rPr lang="en-CA" dirty="0" smtClean="0"/>
              <a:t>important next step: handle missing values and latent variables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705148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541867" y="216747"/>
            <a:ext cx="11054080" cy="1083733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694" tIns="63218" rIns="128694" bIns="63218" numCol="1" anchor="b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4551" dirty="0"/>
              <a:t>Example: Medical diagnosis of diabetes</a:t>
            </a:r>
          </a:p>
        </p:txBody>
      </p:sp>
      <p:sp>
        <p:nvSpPr>
          <p:cNvPr id="40964" name="Rectangle 19"/>
          <p:cNvSpPr>
            <a:spLocks noChangeArrowheads="1"/>
          </p:cNvSpPr>
          <p:nvPr/>
        </p:nvSpPr>
        <p:spPr bwMode="auto">
          <a:xfrm>
            <a:off x="9934222" y="4062040"/>
            <a:ext cx="2404534" cy="740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8694" tIns="63218" rIns="128694" bIns="63218">
            <a:spAutoFit/>
          </a:bodyPr>
          <a:lstStyle/>
          <a:p>
            <a:pPr algn="r"/>
            <a:r>
              <a:rPr lang="en-US" sz="1991" dirty="0">
                <a:cs typeface="Arial" charset="0"/>
              </a:rPr>
              <a:t>Patient information &amp; root causes</a:t>
            </a:r>
          </a:p>
        </p:txBody>
      </p:sp>
      <p:sp>
        <p:nvSpPr>
          <p:cNvPr id="40965" name="Rectangle 20"/>
          <p:cNvSpPr>
            <a:spLocks noChangeArrowheads="1"/>
          </p:cNvSpPr>
          <p:nvPr/>
        </p:nvSpPr>
        <p:spPr bwMode="auto">
          <a:xfrm>
            <a:off x="10290952" y="5807302"/>
            <a:ext cx="2047805" cy="1046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8694" tIns="63218" rIns="128694" bIns="63218">
            <a:spAutoFit/>
          </a:bodyPr>
          <a:lstStyle/>
          <a:p>
            <a:pPr algn="r"/>
            <a:r>
              <a:rPr lang="en-US" sz="1991" dirty="0">
                <a:cs typeface="Arial" charset="0"/>
              </a:rPr>
              <a:t>Medical difficulties &amp; diseases</a:t>
            </a:r>
          </a:p>
        </p:txBody>
      </p:sp>
      <p:sp>
        <p:nvSpPr>
          <p:cNvPr id="40966" name="Rectangle 21"/>
          <p:cNvSpPr>
            <a:spLocks noChangeArrowheads="1"/>
          </p:cNvSpPr>
          <p:nvPr/>
        </p:nvSpPr>
        <p:spPr bwMode="auto">
          <a:xfrm>
            <a:off x="10290951" y="8056048"/>
            <a:ext cx="2061352" cy="740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8694" tIns="63218" rIns="128694" bIns="63218">
            <a:spAutoFit/>
          </a:bodyPr>
          <a:lstStyle/>
          <a:p>
            <a:pPr algn="r"/>
            <a:r>
              <a:rPr lang="en-US" sz="1991" dirty="0">
                <a:cs typeface="Arial" charset="0"/>
              </a:rPr>
              <a:t>Diagnostic tests &amp; symptoms</a:t>
            </a:r>
          </a:p>
        </p:txBody>
      </p:sp>
      <p:cxnSp>
        <p:nvCxnSpPr>
          <p:cNvPr id="40967" name="AutoShape 27"/>
          <p:cNvCxnSpPr>
            <a:cxnSpLocks noChangeShapeType="1"/>
            <a:stCxn id="40975" idx="3"/>
          </p:cNvCxnSpPr>
          <p:nvPr/>
        </p:nvCxnSpPr>
        <p:spPr bwMode="auto">
          <a:xfrm flipH="1">
            <a:off x="6195343" y="4294591"/>
            <a:ext cx="2056836" cy="153754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68" name="AutoShape 28"/>
          <p:cNvCxnSpPr>
            <a:cxnSpLocks noChangeShapeType="1"/>
            <a:stCxn id="40978" idx="4"/>
            <a:endCxn id="40976" idx="0"/>
          </p:cNvCxnSpPr>
          <p:nvPr/>
        </p:nvCxnSpPr>
        <p:spPr bwMode="auto">
          <a:xfrm>
            <a:off x="6554330" y="3154414"/>
            <a:ext cx="0" cy="61637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69" name="AutoShape 29"/>
          <p:cNvCxnSpPr>
            <a:cxnSpLocks noChangeShapeType="1"/>
            <a:stCxn id="40976" idx="2"/>
            <a:endCxn id="40973" idx="6"/>
          </p:cNvCxnSpPr>
          <p:nvPr/>
        </p:nvCxnSpPr>
        <p:spPr bwMode="auto">
          <a:xfrm flipH="1">
            <a:off x="5172570" y="4077844"/>
            <a:ext cx="304799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970" name="Rectangle 30"/>
          <p:cNvSpPr>
            <a:spLocks noChangeArrowheads="1"/>
          </p:cNvSpPr>
          <p:nvPr/>
        </p:nvSpPr>
        <p:spPr bwMode="auto">
          <a:xfrm>
            <a:off x="460587" y="2131640"/>
            <a:ext cx="11903004" cy="2661921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 sz="6115" dirty="0"/>
          </a:p>
        </p:txBody>
      </p:sp>
      <p:sp>
        <p:nvSpPr>
          <p:cNvPr id="40971" name="Rectangle 31"/>
          <p:cNvSpPr>
            <a:spLocks noChangeArrowheads="1"/>
          </p:cNvSpPr>
          <p:nvPr/>
        </p:nvSpPr>
        <p:spPr bwMode="auto">
          <a:xfrm>
            <a:off x="460587" y="5181898"/>
            <a:ext cx="11903004" cy="1715911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 sz="6115" dirty="0"/>
          </a:p>
        </p:txBody>
      </p:sp>
      <p:sp>
        <p:nvSpPr>
          <p:cNvPr id="40972" name="Rectangle 32"/>
          <p:cNvSpPr>
            <a:spLocks noChangeArrowheads="1"/>
          </p:cNvSpPr>
          <p:nvPr/>
        </p:nvSpPr>
        <p:spPr bwMode="auto">
          <a:xfrm>
            <a:off x="460587" y="7229702"/>
            <a:ext cx="11903004" cy="1607538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 sz="6115" dirty="0"/>
          </a:p>
        </p:txBody>
      </p:sp>
      <p:sp>
        <p:nvSpPr>
          <p:cNvPr id="40973" name="Oval 33"/>
          <p:cNvSpPr>
            <a:spLocks noChangeArrowheads="1"/>
          </p:cNvSpPr>
          <p:nvPr/>
        </p:nvSpPr>
        <p:spPr bwMode="auto">
          <a:xfrm>
            <a:off x="3020907" y="3770786"/>
            <a:ext cx="2151663" cy="614116"/>
          </a:xfrm>
          <a:prstGeom prst="ellipse">
            <a:avLst/>
          </a:prstGeom>
          <a:solidFill>
            <a:srgbClr val="FDDD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CA" sz="2560" dirty="0"/>
              <a:t>Pregnancies</a:t>
            </a:r>
            <a:endParaRPr lang="en-US" sz="2560" dirty="0"/>
          </a:p>
        </p:txBody>
      </p:sp>
      <p:sp>
        <p:nvSpPr>
          <p:cNvPr id="40974" name="Oval 35"/>
          <p:cNvSpPr>
            <a:spLocks noChangeArrowheads="1"/>
          </p:cNvSpPr>
          <p:nvPr/>
        </p:nvSpPr>
        <p:spPr bwMode="auto">
          <a:xfrm>
            <a:off x="562188" y="3770787"/>
            <a:ext cx="2151662" cy="611858"/>
          </a:xfrm>
          <a:prstGeom prst="ellipse">
            <a:avLst/>
          </a:prstGeom>
          <a:solidFill>
            <a:srgbClr val="FDDD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CA" sz="2560" dirty="0" smtClean="0"/>
              <a:t>Heredity</a:t>
            </a:r>
            <a:endParaRPr lang="en-US" sz="2560" dirty="0"/>
          </a:p>
        </p:txBody>
      </p:sp>
      <p:sp>
        <p:nvSpPr>
          <p:cNvPr id="40975" name="Oval 39"/>
          <p:cNvSpPr>
            <a:spLocks noChangeArrowheads="1"/>
          </p:cNvSpPr>
          <p:nvPr/>
        </p:nvSpPr>
        <p:spPr bwMode="auto">
          <a:xfrm>
            <a:off x="7936090" y="3770786"/>
            <a:ext cx="2151662" cy="614116"/>
          </a:xfrm>
          <a:prstGeom prst="ellipse">
            <a:avLst/>
          </a:prstGeom>
          <a:solidFill>
            <a:srgbClr val="FDDD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CA" sz="2560" dirty="0"/>
              <a:t>Overweight</a:t>
            </a:r>
            <a:endParaRPr lang="en-US" sz="2560" dirty="0"/>
          </a:p>
        </p:txBody>
      </p:sp>
      <p:sp>
        <p:nvSpPr>
          <p:cNvPr id="40976" name="Oval 40"/>
          <p:cNvSpPr>
            <a:spLocks noChangeArrowheads="1"/>
          </p:cNvSpPr>
          <p:nvPr/>
        </p:nvSpPr>
        <p:spPr bwMode="auto">
          <a:xfrm>
            <a:off x="5477369" y="3770787"/>
            <a:ext cx="2151663" cy="611858"/>
          </a:xfrm>
          <a:prstGeom prst="ellipse">
            <a:avLst/>
          </a:prstGeom>
          <a:solidFill>
            <a:srgbClr val="FDDD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CA" sz="2560" dirty="0"/>
              <a:t>Age</a:t>
            </a:r>
            <a:endParaRPr lang="en-US" sz="2560" dirty="0"/>
          </a:p>
        </p:txBody>
      </p:sp>
      <p:sp>
        <p:nvSpPr>
          <p:cNvPr id="40977" name="Oval 42"/>
          <p:cNvSpPr>
            <a:spLocks noChangeArrowheads="1"/>
          </p:cNvSpPr>
          <p:nvPr/>
        </p:nvSpPr>
        <p:spPr bwMode="auto">
          <a:xfrm>
            <a:off x="7936090" y="2542556"/>
            <a:ext cx="2151662" cy="611858"/>
          </a:xfrm>
          <a:prstGeom prst="ellipse">
            <a:avLst/>
          </a:prstGeom>
          <a:solidFill>
            <a:srgbClr val="FDDD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CA" sz="2560" dirty="0"/>
              <a:t>Exercise</a:t>
            </a:r>
            <a:endParaRPr lang="en-US" sz="2560" dirty="0"/>
          </a:p>
        </p:txBody>
      </p:sp>
      <p:sp>
        <p:nvSpPr>
          <p:cNvPr id="40978" name="Oval 43"/>
          <p:cNvSpPr>
            <a:spLocks noChangeArrowheads="1"/>
          </p:cNvSpPr>
          <p:nvPr/>
        </p:nvSpPr>
        <p:spPr bwMode="auto">
          <a:xfrm>
            <a:off x="5477369" y="2542556"/>
            <a:ext cx="2151663" cy="611858"/>
          </a:xfrm>
          <a:prstGeom prst="ellipse">
            <a:avLst/>
          </a:prstGeom>
          <a:solidFill>
            <a:srgbClr val="FDDD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CA" sz="2560" dirty="0"/>
              <a:t>Gender</a:t>
            </a:r>
            <a:endParaRPr lang="en-US" sz="2560" dirty="0"/>
          </a:p>
        </p:txBody>
      </p:sp>
      <p:sp>
        <p:nvSpPr>
          <p:cNvPr id="40979" name="Oval 44"/>
          <p:cNvSpPr>
            <a:spLocks noChangeArrowheads="1"/>
          </p:cNvSpPr>
          <p:nvPr/>
        </p:nvSpPr>
        <p:spPr bwMode="auto">
          <a:xfrm>
            <a:off x="4350739" y="5741827"/>
            <a:ext cx="2151662" cy="614116"/>
          </a:xfrm>
          <a:prstGeom prst="ellipse">
            <a:avLst/>
          </a:prstGeom>
          <a:solidFill>
            <a:srgbClr val="FDDD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CA" sz="2560" dirty="0"/>
              <a:t>Diabetes</a:t>
            </a:r>
            <a:endParaRPr lang="en-US" sz="2560" dirty="0"/>
          </a:p>
        </p:txBody>
      </p:sp>
      <p:sp>
        <p:nvSpPr>
          <p:cNvPr id="40980" name="Oval 45"/>
          <p:cNvSpPr>
            <a:spLocks noChangeArrowheads="1"/>
          </p:cNvSpPr>
          <p:nvPr/>
        </p:nvSpPr>
        <p:spPr bwMode="auto">
          <a:xfrm>
            <a:off x="562188" y="7773827"/>
            <a:ext cx="2151662" cy="614116"/>
          </a:xfrm>
          <a:prstGeom prst="ellipse">
            <a:avLst/>
          </a:prstGeom>
          <a:solidFill>
            <a:srgbClr val="FDDD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CA" sz="2276" dirty="0"/>
              <a:t>Glucose conc.</a:t>
            </a:r>
            <a:endParaRPr lang="en-US" sz="2276" dirty="0"/>
          </a:p>
        </p:txBody>
      </p:sp>
      <p:sp>
        <p:nvSpPr>
          <p:cNvPr id="40981" name="Oval 46"/>
          <p:cNvSpPr>
            <a:spLocks noChangeArrowheads="1"/>
          </p:cNvSpPr>
          <p:nvPr/>
        </p:nvSpPr>
        <p:spPr bwMode="auto">
          <a:xfrm>
            <a:off x="3018650" y="7773827"/>
            <a:ext cx="2151662" cy="614116"/>
          </a:xfrm>
          <a:prstGeom prst="ellipse">
            <a:avLst/>
          </a:prstGeom>
          <a:solidFill>
            <a:srgbClr val="FDDD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CA" sz="2560" dirty="0"/>
              <a:t>Serum test</a:t>
            </a:r>
            <a:endParaRPr lang="en-US" sz="2560" dirty="0"/>
          </a:p>
        </p:txBody>
      </p:sp>
      <p:sp>
        <p:nvSpPr>
          <p:cNvPr id="40982" name="Oval 47"/>
          <p:cNvSpPr>
            <a:spLocks noChangeArrowheads="1"/>
          </p:cNvSpPr>
          <p:nvPr/>
        </p:nvSpPr>
        <p:spPr bwMode="auto">
          <a:xfrm>
            <a:off x="7936090" y="7764796"/>
            <a:ext cx="2151662" cy="614116"/>
          </a:xfrm>
          <a:prstGeom prst="ellipse">
            <a:avLst/>
          </a:prstGeom>
          <a:solidFill>
            <a:srgbClr val="FDDD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CA" sz="2560" dirty="0"/>
              <a:t>Diastolic BP</a:t>
            </a:r>
            <a:endParaRPr lang="en-US" sz="2560" dirty="0"/>
          </a:p>
        </p:txBody>
      </p:sp>
      <p:sp>
        <p:nvSpPr>
          <p:cNvPr id="40983" name="Oval 48"/>
          <p:cNvSpPr>
            <a:spLocks noChangeArrowheads="1"/>
          </p:cNvSpPr>
          <p:nvPr/>
        </p:nvSpPr>
        <p:spPr bwMode="auto">
          <a:xfrm>
            <a:off x="5477369" y="7773827"/>
            <a:ext cx="2151663" cy="614116"/>
          </a:xfrm>
          <a:prstGeom prst="ellipse">
            <a:avLst/>
          </a:prstGeom>
          <a:solidFill>
            <a:srgbClr val="FDDD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CA" sz="2560" dirty="0"/>
              <a:t>Fatigue</a:t>
            </a:r>
            <a:endParaRPr lang="en-US" sz="2560" dirty="0"/>
          </a:p>
        </p:txBody>
      </p:sp>
      <p:cxnSp>
        <p:nvCxnSpPr>
          <p:cNvPr id="40984" name="AutoShape 49"/>
          <p:cNvCxnSpPr>
            <a:cxnSpLocks noChangeShapeType="1"/>
          </p:cNvCxnSpPr>
          <p:nvPr/>
        </p:nvCxnSpPr>
        <p:spPr bwMode="auto">
          <a:xfrm>
            <a:off x="4147539" y="4384902"/>
            <a:ext cx="530577" cy="1447236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85" name="AutoShape 50"/>
          <p:cNvCxnSpPr>
            <a:cxnSpLocks noChangeShapeType="1"/>
            <a:endCxn id="40980" idx="0"/>
          </p:cNvCxnSpPr>
          <p:nvPr/>
        </p:nvCxnSpPr>
        <p:spPr bwMode="auto">
          <a:xfrm flipH="1">
            <a:off x="1639147" y="6227249"/>
            <a:ext cx="3020907" cy="154657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86" name="AutoShape 51"/>
          <p:cNvCxnSpPr>
            <a:cxnSpLocks noChangeShapeType="1"/>
            <a:endCxn id="40979" idx="0"/>
          </p:cNvCxnSpPr>
          <p:nvPr/>
        </p:nvCxnSpPr>
        <p:spPr bwMode="auto">
          <a:xfrm flipH="1">
            <a:off x="5427699" y="4384902"/>
            <a:ext cx="1063414" cy="13569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87" name="AutoShape 52"/>
          <p:cNvCxnSpPr>
            <a:cxnSpLocks noChangeShapeType="1"/>
            <a:endCxn id="40973" idx="7"/>
          </p:cNvCxnSpPr>
          <p:nvPr/>
        </p:nvCxnSpPr>
        <p:spPr bwMode="auto">
          <a:xfrm flipH="1">
            <a:off x="4856481" y="3154414"/>
            <a:ext cx="1171786" cy="706684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88" name="AutoShape 53"/>
          <p:cNvCxnSpPr>
            <a:cxnSpLocks noChangeShapeType="1"/>
          </p:cNvCxnSpPr>
          <p:nvPr/>
        </p:nvCxnSpPr>
        <p:spPr bwMode="auto">
          <a:xfrm>
            <a:off x="8961121" y="3154414"/>
            <a:ext cx="0" cy="61637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89" name="AutoShape 55"/>
          <p:cNvCxnSpPr>
            <a:cxnSpLocks noChangeShapeType="1"/>
            <a:endCxn id="40981" idx="0"/>
          </p:cNvCxnSpPr>
          <p:nvPr/>
        </p:nvCxnSpPr>
        <p:spPr bwMode="auto">
          <a:xfrm flipH="1">
            <a:off x="4095610" y="6331107"/>
            <a:ext cx="973103" cy="1442721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90" name="AutoShape 56"/>
          <p:cNvCxnSpPr>
            <a:cxnSpLocks noChangeShapeType="1"/>
          </p:cNvCxnSpPr>
          <p:nvPr/>
        </p:nvCxnSpPr>
        <p:spPr bwMode="auto">
          <a:xfrm>
            <a:off x="5477370" y="6331106"/>
            <a:ext cx="530578" cy="1447236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91" name="AutoShape 57"/>
          <p:cNvCxnSpPr>
            <a:cxnSpLocks noChangeShapeType="1"/>
            <a:endCxn id="40994" idx="0"/>
          </p:cNvCxnSpPr>
          <p:nvPr/>
        </p:nvCxnSpPr>
        <p:spPr bwMode="auto">
          <a:xfrm>
            <a:off x="9471379" y="4384903"/>
            <a:ext cx="1691075" cy="296897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92" name="AutoShape 58"/>
          <p:cNvCxnSpPr>
            <a:cxnSpLocks noChangeShapeType="1"/>
            <a:endCxn id="40979" idx="2"/>
          </p:cNvCxnSpPr>
          <p:nvPr/>
        </p:nvCxnSpPr>
        <p:spPr bwMode="auto">
          <a:xfrm>
            <a:off x="1587218" y="4384902"/>
            <a:ext cx="2763520" cy="166398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93" name="AutoShape 59"/>
          <p:cNvCxnSpPr>
            <a:cxnSpLocks noChangeShapeType="1"/>
            <a:stCxn id="40979" idx="5"/>
            <a:endCxn id="40982" idx="1"/>
          </p:cNvCxnSpPr>
          <p:nvPr/>
        </p:nvCxnSpPr>
        <p:spPr bwMode="auto">
          <a:xfrm>
            <a:off x="6186312" y="6265631"/>
            <a:ext cx="2065867" cy="1589476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994" name="Oval 60"/>
          <p:cNvSpPr>
            <a:spLocks noChangeArrowheads="1"/>
          </p:cNvSpPr>
          <p:nvPr/>
        </p:nvSpPr>
        <p:spPr bwMode="auto">
          <a:xfrm>
            <a:off x="10085495" y="7353880"/>
            <a:ext cx="2151662" cy="614116"/>
          </a:xfrm>
          <a:prstGeom prst="ellipse">
            <a:avLst/>
          </a:prstGeom>
          <a:solidFill>
            <a:srgbClr val="FDDD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CA" sz="2560" dirty="0"/>
              <a:t>BMI</a:t>
            </a:r>
            <a:endParaRPr lang="en-US" sz="2560" dirty="0"/>
          </a:p>
        </p:txBody>
      </p:sp>
      <p:cxnSp>
        <p:nvCxnSpPr>
          <p:cNvPr id="40995" name="AutoShape 61"/>
          <p:cNvCxnSpPr>
            <a:cxnSpLocks noChangeShapeType="1"/>
            <a:stCxn id="40975" idx="4"/>
          </p:cNvCxnSpPr>
          <p:nvPr/>
        </p:nvCxnSpPr>
        <p:spPr bwMode="auto">
          <a:xfrm>
            <a:off x="9013050" y="4384902"/>
            <a:ext cx="49671" cy="3379894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002697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Structure learning from data: </a:t>
            </a:r>
            <a:br>
              <a:rPr lang="en-CA" dirty="0" smtClean="0"/>
            </a:br>
            <a:r>
              <a:rPr lang="en-CA" i="1" dirty="0" smtClean="0"/>
              <a:t>score-and-search approach</a:t>
            </a:r>
            <a:endParaRPr lang="en-CA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CA" dirty="0" smtClean="0"/>
              <a:t>Data:</a:t>
            </a:r>
          </a:p>
          <a:p>
            <a:pPr marL="514350" indent="-514350">
              <a:buFont typeface="+mj-lt"/>
              <a:buAutoNum type="arabicPeriod"/>
            </a:pPr>
            <a:endParaRPr lang="en-CA" dirty="0" smtClean="0"/>
          </a:p>
          <a:p>
            <a:pPr marL="514350" indent="-514350">
              <a:buFont typeface="+mj-lt"/>
              <a:buAutoNum type="arabicPeriod"/>
            </a:pPr>
            <a:endParaRPr lang="en-CA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Scoring function (BIC/MDL, BDeu) gives possible parent sets:</a:t>
            </a:r>
          </a:p>
          <a:p>
            <a:pPr marL="514350" indent="-514350">
              <a:buFont typeface="+mj-lt"/>
              <a:buAutoNum type="arabicPeriod"/>
            </a:pPr>
            <a:endParaRPr lang="en-CA" dirty="0" smtClean="0"/>
          </a:p>
          <a:p>
            <a:pPr marL="514350" indent="-514350">
              <a:buFont typeface="+mj-lt"/>
              <a:buAutoNum type="arabicPeriod"/>
            </a:pPr>
            <a:endParaRPr lang="en-CA" dirty="0"/>
          </a:p>
          <a:p>
            <a:pPr marL="514350" indent="-514350">
              <a:buFont typeface="+mj-lt"/>
              <a:buAutoNum type="arabicPeriod"/>
            </a:pPr>
            <a:endParaRPr lang="en-CA" dirty="0" smtClean="0"/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Combinatorial optimization problem:</a:t>
            </a:r>
          </a:p>
          <a:p>
            <a:pPr lvl="2">
              <a:spcBef>
                <a:spcPts val="1200"/>
              </a:spcBef>
            </a:pPr>
            <a:r>
              <a:rPr lang="en-CA" dirty="0" smtClean="0"/>
              <a:t>find a directed acyclic graph (DAG) over the random variables that minimizes the total score</a:t>
            </a:r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0284339"/>
              </p:ext>
            </p:extLst>
          </p:nvPr>
        </p:nvGraphicFramePr>
        <p:xfrm>
          <a:off x="1677864" y="2961392"/>
          <a:ext cx="928903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/>
                <a:gridCol w="1548172"/>
                <a:gridCol w="1548172"/>
                <a:gridCol w="1548172"/>
                <a:gridCol w="1548172"/>
                <a:gridCol w="15481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Gender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DD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Exercise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DD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Age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DD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Diastolic </a:t>
                      </a:r>
                      <a:r>
                        <a:rPr lang="en-CA" sz="1800" b="0" baseline="0" dirty="0" smtClean="0">
                          <a:solidFill>
                            <a:schemeClr val="tx1"/>
                          </a:solidFill>
                        </a:rPr>
                        <a:t>BP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DD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DD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Diabetes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DD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male</a:t>
                      </a:r>
                      <a:endParaRPr lang="en-CA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CA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middle-aged</a:t>
                      </a:r>
                      <a:endParaRPr lang="en-CA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high</a:t>
                      </a:r>
                      <a:endParaRPr lang="en-CA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CA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female</a:t>
                      </a:r>
                      <a:endParaRPr lang="en-CA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CA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elderly</a:t>
                      </a:r>
                      <a:endParaRPr lang="en-CA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normal</a:t>
                      </a:r>
                      <a:endParaRPr lang="en-CA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CA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CA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Oval 43"/>
          <p:cNvSpPr>
            <a:spLocks noChangeArrowheads="1"/>
          </p:cNvSpPr>
          <p:nvPr/>
        </p:nvSpPr>
        <p:spPr bwMode="auto">
          <a:xfrm>
            <a:off x="1652631" y="6632493"/>
            <a:ext cx="2151663" cy="611858"/>
          </a:xfrm>
          <a:prstGeom prst="ellipse">
            <a:avLst/>
          </a:prstGeom>
          <a:solidFill>
            <a:srgbClr val="FDDD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CA" sz="2560" dirty="0"/>
              <a:t>Gender</a:t>
            </a:r>
            <a:endParaRPr lang="en-US" sz="2560" dirty="0"/>
          </a:p>
        </p:txBody>
      </p:sp>
      <p:sp>
        <p:nvSpPr>
          <p:cNvPr id="6" name="Oval 42"/>
          <p:cNvSpPr>
            <a:spLocks noChangeArrowheads="1"/>
          </p:cNvSpPr>
          <p:nvPr/>
        </p:nvSpPr>
        <p:spPr bwMode="auto">
          <a:xfrm>
            <a:off x="1652631" y="5425322"/>
            <a:ext cx="2151662" cy="611858"/>
          </a:xfrm>
          <a:prstGeom prst="ellipse">
            <a:avLst/>
          </a:prstGeom>
          <a:solidFill>
            <a:srgbClr val="FDDD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CA" sz="2560" dirty="0"/>
              <a:t>Exercise</a:t>
            </a:r>
            <a:endParaRPr lang="en-US" sz="2560" dirty="0"/>
          </a:p>
        </p:txBody>
      </p:sp>
      <p:sp>
        <p:nvSpPr>
          <p:cNvPr id="7" name="Oval 43"/>
          <p:cNvSpPr>
            <a:spLocks noChangeArrowheads="1"/>
          </p:cNvSpPr>
          <p:nvPr/>
        </p:nvSpPr>
        <p:spPr bwMode="auto">
          <a:xfrm>
            <a:off x="4250290" y="6632493"/>
            <a:ext cx="2151663" cy="611858"/>
          </a:xfrm>
          <a:prstGeom prst="ellipse">
            <a:avLst/>
          </a:prstGeom>
          <a:solidFill>
            <a:srgbClr val="FDDD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CA" sz="2560" dirty="0"/>
              <a:t>Gender</a:t>
            </a:r>
            <a:endParaRPr lang="en-US" sz="2560" dirty="0"/>
          </a:p>
        </p:txBody>
      </p:sp>
      <p:sp>
        <p:nvSpPr>
          <p:cNvPr id="8" name="Oval 42"/>
          <p:cNvSpPr>
            <a:spLocks noChangeArrowheads="1"/>
          </p:cNvSpPr>
          <p:nvPr/>
        </p:nvSpPr>
        <p:spPr bwMode="auto">
          <a:xfrm>
            <a:off x="4250290" y="5425322"/>
            <a:ext cx="2151662" cy="611858"/>
          </a:xfrm>
          <a:prstGeom prst="ellipse">
            <a:avLst/>
          </a:prstGeom>
          <a:solidFill>
            <a:srgbClr val="FDDD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CA" sz="2560" dirty="0" smtClean="0"/>
              <a:t>Age</a:t>
            </a:r>
            <a:endParaRPr lang="en-US" sz="2560" dirty="0"/>
          </a:p>
        </p:txBody>
      </p:sp>
      <p:cxnSp>
        <p:nvCxnSpPr>
          <p:cNvPr id="10" name="Straight Arrow Connector 9"/>
          <p:cNvCxnSpPr>
            <a:stCxn id="6" idx="4"/>
          </p:cNvCxnSpPr>
          <p:nvPr/>
        </p:nvCxnSpPr>
        <p:spPr bwMode="auto">
          <a:xfrm>
            <a:off x="2728462" y="6037180"/>
            <a:ext cx="9660" cy="595313"/>
          </a:xfrm>
          <a:prstGeom prst="straightConnector1">
            <a:avLst/>
          </a:prstGeom>
          <a:solidFill>
            <a:srgbClr val="BFBFBF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Arrow Connector 14"/>
          <p:cNvCxnSpPr/>
          <p:nvPr/>
        </p:nvCxnSpPr>
        <p:spPr bwMode="auto">
          <a:xfrm>
            <a:off x="5326121" y="6037179"/>
            <a:ext cx="9660" cy="595313"/>
          </a:xfrm>
          <a:prstGeom prst="straightConnector1">
            <a:avLst/>
          </a:prstGeom>
          <a:solidFill>
            <a:srgbClr val="BFBFBF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Box 15"/>
          <p:cNvSpPr txBox="1"/>
          <p:nvPr/>
        </p:nvSpPr>
        <p:spPr>
          <a:xfrm>
            <a:off x="2373552" y="7244351"/>
            <a:ext cx="683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 smtClean="0"/>
              <a:t>17.5</a:t>
            </a:r>
            <a:endParaRPr lang="en-CA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4968172" y="7244351"/>
            <a:ext cx="683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 smtClean="0"/>
              <a:t>20.2</a:t>
            </a:r>
            <a:endParaRPr lang="en-CA" sz="2000" dirty="0"/>
          </a:p>
        </p:txBody>
      </p:sp>
      <p:sp>
        <p:nvSpPr>
          <p:cNvPr id="19" name="Oval 43"/>
          <p:cNvSpPr>
            <a:spLocks noChangeArrowheads="1"/>
          </p:cNvSpPr>
          <p:nvPr/>
        </p:nvSpPr>
        <p:spPr bwMode="auto">
          <a:xfrm>
            <a:off x="8043458" y="6632493"/>
            <a:ext cx="2151663" cy="611858"/>
          </a:xfrm>
          <a:prstGeom prst="ellipse">
            <a:avLst/>
          </a:prstGeom>
          <a:solidFill>
            <a:srgbClr val="FDDD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CA" sz="2560" dirty="0"/>
              <a:t>Gender</a:t>
            </a:r>
            <a:endParaRPr lang="en-US" sz="2560" dirty="0"/>
          </a:p>
        </p:txBody>
      </p:sp>
      <p:sp>
        <p:nvSpPr>
          <p:cNvPr id="20" name="Oval 42"/>
          <p:cNvSpPr>
            <a:spLocks noChangeArrowheads="1"/>
          </p:cNvSpPr>
          <p:nvPr/>
        </p:nvSpPr>
        <p:spPr bwMode="auto">
          <a:xfrm>
            <a:off x="6907354" y="5424904"/>
            <a:ext cx="2151662" cy="611858"/>
          </a:xfrm>
          <a:prstGeom prst="ellipse">
            <a:avLst/>
          </a:prstGeom>
          <a:solidFill>
            <a:srgbClr val="FDDD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CA" sz="2560" dirty="0"/>
              <a:t>Exercise</a:t>
            </a:r>
            <a:endParaRPr lang="en-US" sz="2560" dirty="0"/>
          </a:p>
        </p:txBody>
      </p:sp>
      <p:sp>
        <p:nvSpPr>
          <p:cNvPr id="21" name="Oval 42"/>
          <p:cNvSpPr>
            <a:spLocks noChangeArrowheads="1"/>
          </p:cNvSpPr>
          <p:nvPr/>
        </p:nvSpPr>
        <p:spPr bwMode="auto">
          <a:xfrm>
            <a:off x="9166696" y="5423344"/>
            <a:ext cx="2151662" cy="611858"/>
          </a:xfrm>
          <a:prstGeom prst="ellipse">
            <a:avLst/>
          </a:prstGeom>
          <a:solidFill>
            <a:srgbClr val="FDDD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CA" sz="2560" dirty="0" smtClean="0"/>
              <a:t>Age</a:t>
            </a:r>
            <a:endParaRPr lang="en-US" sz="2560" dirty="0"/>
          </a:p>
        </p:txBody>
      </p:sp>
      <p:sp>
        <p:nvSpPr>
          <p:cNvPr id="22" name="TextBox 21"/>
          <p:cNvSpPr txBox="1"/>
          <p:nvPr/>
        </p:nvSpPr>
        <p:spPr>
          <a:xfrm>
            <a:off x="8825096" y="7279032"/>
            <a:ext cx="683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 smtClean="0"/>
              <a:t>19.3</a:t>
            </a:r>
            <a:endParaRPr lang="en-CA" sz="2000" dirty="0"/>
          </a:p>
        </p:txBody>
      </p:sp>
      <p:cxnSp>
        <p:nvCxnSpPr>
          <p:cNvPr id="23" name="Straight Arrow Connector 22"/>
          <p:cNvCxnSpPr/>
          <p:nvPr/>
        </p:nvCxnSpPr>
        <p:spPr bwMode="auto">
          <a:xfrm flipH="1">
            <a:off x="9735032" y="6034724"/>
            <a:ext cx="505401" cy="595313"/>
          </a:xfrm>
          <a:prstGeom prst="straightConnector1">
            <a:avLst/>
          </a:prstGeom>
          <a:solidFill>
            <a:srgbClr val="BFBFBF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8051754" y="6034724"/>
            <a:ext cx="538878" cy="595313"/>
          </a:xfrm>
          <a:prstGeom prst="straightConnector1">
            <a:avLst/>
          </a:prstGeom>
          <a:solidFill>
            <a:srgbClr val="BFBFBF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Box 26"/>
          <p:cNvSpPr txBox="1"/>
          <p:nvPr/>
        </p:nvSpPr>
        <p:spPr>
          <a:xfrm>
            <a:off x="11016783" y="6463858"/>
            <a:ext cx="736099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…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751168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Line 1"/>
          <p:cNvSpPr>
            <a:spLocks noChangeShapeType="1"/>
          </p:cNvSpPr>
          <p:nvPr/>
        </p:nvSpPr>
        <p:spPr bwMode="auto">
          <a:xfrm>
            <a:off x="647700" y="1968500"/>
            <a:ext cx="11709400" cy="0"/>
          </a:xfrm>
          <a:prstGeom prst="line">
            <a:avLst/>
          </a:prstGeom>
          <a:noFill/>
          <a:ln w="9525">
            <a:solidFill>
              <a:srgbClr val="9A9A9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 dirty="0"/>
              <a:t>Related work: </a:t>
            </a:r>
            <a:r>
              <a:rPr lang="en-US" altLang="en-US" dirty="0" smtClean="0"/>
              <a:t>Global search algorithms</a:t>
            </a:r>
            <a:endParaRPr lang="en-US" altLang="en-US" dirty="0"/>
          </a:p>
        </p:txBody>
      </p:sp>
      <p:graphicFrame>
        <p:nvGraphicFramePr>
          <p:cNvPr id="30897" name="Group 17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29664231"/>
              </p:ext>
            </p:extLst>
          </p:nvPr>
        </p:nvGraphicFramePr>
        <p:xfrm>
          <a:off x="814388" y="2322513"/>
          <a:ext cx="11618912" cy="6576826"/>
        </p:xfrm>
        <a:graphic>
          <a:graphicData uri="http://schemas.openxmlformats.org/drawingml/2006/table">
            <a:tbl>
              <a:tblPr/>
              <a:tblGrid>
                <a:gridCol w="5183187"/>
                <a:gridCol w="6435725"/>
              </a:tblGrid>
              <a:tr h="938213">
                <a:tc>
                  <a:txBody>
                    <a:bodyPr/>
                    <a:lstStyle>
                      <a:lvl1pPr marL="419100" indent="-419100" algn="l">
                        <a:spcBef>
                          <a:spcPts val="4800"/>
                        </a:spcBef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1pPr>
                      <a:lvl2pPr marL="811213" indent="-419100" algn="l">
                        <a:spcBef>
                          <a:spcPts val="4800"/>
                        </a:spcBef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2pPr>
                      <a:lvl3pPr marL="1257300" indent="-419100" algn="l">
                        <a:spcBef>
                          <a:spcPts val="4800"/>
                        </a:spcBef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3pPr>
                      <a:lvl4pPr marL="1701800" indent="-419100" algn="l">
                        <a:spcBef>
                          <a:spcPts val="4800"/>
                        </a:spcBef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4pPr>
                      <a:lvl5pPr marL="2146300" indent="-419100" algn="l">
                        <a:spcBef>
                          <a:spcPts val="4800"/>
                        </a:spcBef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5pPr>
                      <a:lvl6pPr marL="2603500" indent="-419100" fontAlgn="base">
                        <a:spcBef>
                          <a:spcPts val="4800"/>
                        </a:spcBef>
                        <a:spcAft>
                          <a:spcPct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6pPr>
                      <a:lvl7pPr marL="3060700" indent="-419100" fontAlgn="base">
                        <a:spcBef>
                          <a:spcPts val="4800"/>
                        </a:spcBef>
                        <a:spcAft>
                          <a:spcPct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7pPr>
                      <a:lvl8pPr marL="3517900" indent="-419100" fontAlgn="base">
                        <a:spcBef>
                          <a:spcPts val="4800"/>
                        </a:spcBef>
                        <a:spcAft>
                          <a:spcPct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8pPr>
                      <a:lvl9pPr marL="3975100" indent="-419100" fontAlgn="base">
                        <a:spcBef>
                          <a:spcPts val="4800"/>
                        </a:spcBef>
                        <a:spcAft>
                          <a:spcPct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9pPr>
                    </a:lstStyle>
                    <a:p>
                      <a:pPr marL="419100" marR="0" lvl="0" indent="-4191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 charset="0"/>
                          <a:sym typeface="Helvetica Neue" charset="0"/>
                        </a:rPr>
                        <a:t>Dynamic programming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4800"/>
                        </a:spcBef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1pPr>
                      <a:lvl2pPr marL="392113" algn="l">
                        <a:spcBef>
                          <a:spcPts val="4800"/>
                        </a:spcBef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2pPr>
                      <a:lvl3pPr marL="838200" algn="l">
                        <a:spcBef>
                          <a:spcPts val="4800"/>
                        </a:spcBef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3pPr>
                      <a:lvl4pPr marL="1282700" algn="l">
                        <a:spcBef>
                          <a:spcPts val="4800"/>
                        </a:spcBef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4pPr>
                      <a:lvl5pPr marL="1727200" algn="l">
                        <a:spcBef>
                          <a:spcPts val="4800"/>
                        </a:spcBef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5pPr>
                      <a:lvl6pPr marL="2184400" fontAlgn="base">
                        <a:spcBef>
                          <a:spcPts val="4800"/>
                        </a:spcBef>
                        <a:spcAft>
                          <a:spcPct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6pPr>
                      <a:lvl7pPr marL="2641600" fontAlgn="base">
                        <a:spcBef>
                          <a:spcPts val="4800"/>
                        </a:spcBef>
                        <a:spcAft>
                          <a:spcPct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7pPr>
                      <a:lvl8pPr marL="3098800" fontAlgn="base">
                        <a:spcBef>
                          <a:spcPts val="4800"/>
                        </a:spcBef>
                        <a:spcAft>
                          <a:spcPct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8pPr>
                      <a:lvl9pPr marL="3556000" fontAlgn="base">
                        <a:spcBef>
                          <a:spcPts val="4800"/>
                        </a:spcBef>
                        <a:spcAft>
                          <a:spcPct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 charset="0"/>
                          <a:sym typeface="Helvetica Neue" charset="0"/>
                        </a:rPr>
                        <a:t>Koivisto &amp; Sood, JMLR, 2004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 charset="0"/>
                          <a:sym typeface="Helvetica Neue" charset="0"/>
                        </a:rPr>
                        <a:t>Silander &amp; Myllym</a:t>
                      </a: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Helvetica Neue" charset="0"/>
                        </a:rPr>
                        <a:t>äki, UAI, 2006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Helvetica Neue" charset="0"/>
                        </a:rPr>
                        <a:t>Malone, Yuan &amp; Hansen, AAAI, 2011</a:t>
                      </a:r>
                      <a:endParaRPr kumimoji="0" lang="en-US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 Neue" charset="0"/>
                        <a:sym typeface="Helvetica Neue" charset="0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8213">
                <a:tc>
                  <a:txBody>
                    <a:bodyPr/>
                    <a:lstStyle>
                      <a:lvl1pPr algn="l">
                        <a:spcBef>
                          <a:spcPts val="4800"/>
                        </a:spcBef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1pPr>
                      <a:lvl2pPr marL="392113" algn="l">
                        <a:spcBef>
                          <a:spcPts val="4800"/>
                        </a:spcBef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2pPr>
                      <a:lvl3pPr marL="838200" algn="l">
                        <a:spcBef>
                          <a:spcPts val="4800"/>
                        </a:spcBef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3pPr>
                      <a:lvl4pPr marL="1282700" algn="l">
                        <a:spcBef>
                          <a:spcPts val="4800"/>
                        </a:spcBef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4pPr>
                      <a:lvl5pPr marL="1727200" algn="l">
                        <a:spcBef>
                          <a:spcPts val="4800"/>
                        </a:spcBef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5pPr>
                      <a:lvl6pPr marL="2184400" fontAlgn="base">
                        <a:spcBef>
                          <a:spcPts val="4800"/>
                        </a:spcBef>
                        <a:spcAft>
                          <a:spcPct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6pPr>
                      <a:lvl7pPr marL="2641600" fontAlgn="base">
                        <a:spcBef>
                          <a:spcPts val="4800"/>
                        </a:spcBef>
                        <a:spcAft>
                          <a:spcPct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7pPr>
                      <a:lvl8pPr marL="3098800" fontAlgn="base">
                        <a:spcBef>
                          <a:spcPts val="4800"/>
                        </a:spcBef>
                        <a:spcAft>
                          <a:spcPct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8pPr>
                      <a:lvl9pPr marL="3556000" fontAlgn="base">
                        <a:spcBef>
                          <a:spcPts val="4800"/>
                        </a:spcBef>
                        <a:spcAft>
                          <a:spcPct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 charset="0"/>
                          <a:sym typeface="Helvetica Neue" charset="0"/>
                        </a:rPr>
                        <a:t>Integer linear programming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D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4800"/>
                        </a:spcBef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1pPr>
                      <a:lvl2pPr marL="392113" algn="l">
                        <a:spcBef>
                          <a:spcPts val="4800"/>
                        </a:spcBef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2pPr>
                      <a:lvl3pPr marL="838200" algn="l">
                        <a:spcBef>
                          <a:spcPts val="4800"/>
                        </a:spcBef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3pPr>
                      <a:lvl4pPr marL="1282700" algn="l">
                        <a:spcBef>
                          <a:spcPts val="4800"/>
                        </a:spcBef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4pPr>
                      <a:lvl5pPr marL="1727200" algn="l">
                        <a:spcBef>
                          <a:spcPts val="4800"/>
                        </a:spcBef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5pPr>
                      <a:lvl6pPr marL="2184400" fontAlgn="base">
                        <a:spcBef>
                          <a:spcPts val="4800"/>
                        </a:spcBef>
                        <a:spcAft>
                          <a:spcPct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6pPr>
                      <a:lvl7pPr marL="2641600" fontAlgn="base">
                        <a:spcBef>
                          <a:spcPts val="4800"/>
                        </a:spcBef>
                        <a:spcAft>
                          <a:spcPct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7pPr>
                      <a:lvl8pPr marL="3098800" fontAlgn="base">
                        <a:spcBef>
                          <a:spcPts val="4800"/>
                        </a:spcBef>
                        <a:spcAft>
                          <a:spcPct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8pPr>
                      <a:lvl9pPr marL="3556000" fontAlgn="base">
                        <a:spcBef>
                          <a:spcPts val="4800"/>
                        </a:spcBef>
                        <a:spcAft>
                          <a:spcPct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 charset="0"/>
                          <a:sym typeface="Helvetica Neue" charset="0"/>
                        </a:rPr>
                        <a:t>Jaakkola et al., AISTATS, 2010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 charset="0"/>
                          <a:sym typeface="Helvetica Neue" charset="0"/>
                        </a:rPr>
                        <a:t>Barlett &amp; Cussens, UAI, 2013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D00"/>
                    </a:solidFill>
                  </a:tcPr>
                </a:tc>
              </a:tr>
              <a:tr h="938213">
                <a:tc>
                  <a:txBody>
                    <a:bodyPr/>
                    <a:lstStyle>
                      <a:lvl1pPr algn="l">
                        <a:spcBef>
                          <a:spcPts val="4800"/>
                        </a:spcBef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1pPr>
                      <a:lvl2pPr marL="392113" algn="l">
                        <a:spcBef>
                          <a:spcPts val="4800"/>
                        </a:spcBef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2pPr>
                      <a:lvl3pPr marL="838200" algn="l">
                        <a:spcBef>
                          <a:spcPts val="4800"/>
                        </a:spcBef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3pPr>
                      <a:lvl4pPr marL="1282700" algn="l">
                        <a:spcBef>
                          <a:spcPts val="4800"/>
                        </a:spcBef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4pPr>
                      <a:lvl5pPr marL="1727200" algn="l">
                        <a:spcBef>
                          <a:spcPts val="4800"/>
                        </a:spcBef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5pPr>
                      <a:lvl6pPr marL="2184400" fontAlgn="base">
                        <a:spcBef>
                          <a:spcPts val="4800"/>
                        </a:spcBef>
                        <a:spcAft>
                          <a:spcPct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6pPr>
                      <a:lvl7pPr marL="2641600" fontAlgn="base">
                        <a:spcBef>
                          <a:spcPts val="4800"/>
                        </a:spcBef>
                        <a:spcAft>
                          <a:spcPct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7pPr>
                      <a:lvl8pPr marL="3098800" fontAlgn="base">
                        <a:spcBef>
                          <a:spcPts val="4800"/>
                        </a:spcBef>
                        <a:spcAft>
                          <a:spcPct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8pPr>
                      <a:lvl9pPr marL="3556000" fontAlgn="base">
                        <a:spcBef>
                          <a:spcPts val="4800"/>
                        </a:spcBef>
                        <a:spcAft>
                          <a:spcPct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 charset="0"/>
                          <a:cs typeface="Times New Roman" panose="02020603050405020304" pitchFamily="18" charset="0"/>
                          <a:sym typeface="Helvetica Neue" charset="0"/>
                        </a:rPr>
                        <a:t>A* search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4800"/>
                        </a:spcBef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1pPr>
                      <a:lvl2pPr marL="392113" algn="l">
                        <a:spcBef>
                          <a:spcPts val="4800"/>
                        </a:spcBef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2pPr>
                      <a:lvl3pPr marL="838200" algn="l">
                        <a:spcBef>
                          <a:spcPts val="4800"/>
                        </a:spcBef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3pPr>
                      <a:lvl4pPr marL="1282700" algn="l">
                        <a:spcBef>
                          <a:spcPts val="4800"/>
                        </a:spcBef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4pPr>
                      <a:lvl5pPr marL="1727200" algn="l">
                        <a:spcBef>
                          <a:spcPts val="4800"/>
                        </a:spcBef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5pPr>
                      <a:lvl6pPr marL="2184400" fontAlgn="base">
                        <a:spcBef>
                          <a:spcPts val="4800"/>
                        </a:spcBef>
                        <a:spcAft>
                          <a:spcPct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6pPr>
                      <a:lvl7pPr marL="2641600" fontAlgn="base">
                        <a:spcBef>
                          <a:spcPts val="4800"/>
                        </a:spcBef>
                        <a:spcAft>
                          <a:spcPct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7pPr>
                      <a:lvl8pPr marL="3098800" fontAlgn="base">
                        <a:spcBef>
                          <a:spcPts val="4800"/>
                        </a:spcBef>
                        <a:spcAft>
                          <a:spcPct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8pPr>
                      <a:lvl9pPr marL="3556000" fontAlgn="base">
                        <a:spcBef>
                          <a:spcPts val="4800"/>
                        </a:spcBef>
                        <a:spcAft>
                          <a:spcPct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 charset="0"/>
                          <a:sym typeface="Helvetica Neue" charset="0"/>
                        </a:rPr>
                        <a:t>Yuan &amp; Malone, JAIR, 2013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 charset="0"/>
                          <a:sym typeface="Helvetica Neue" charset="0"/>
                        </a:rPr>
                        <a:t>Fan, Malone &amp; Yuan, UAI, 2014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 charset="0"/>
                          <a:sym typeface="Helvetica Neue" charset="0"/>
                        </a:rPr>
                        <a:t>Fan &amp; Yuan, AAAI, 2015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9800">
                <a:tc>
                  <a:txBody>
                    <a:bodyPr/>
                    <a:lstStyle>
                      <a:lvl1pPr algn="l">
                        <a:spcBef>
                          <a:spcPts val="4800"/>
                        </a:spcBef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1pPr>
                      <a:lvl2pPr marL="392113" algn="l">
                        <a:spcBef>
                          <a:spcPts val="4800"/>
                        </a:spcBef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2pPr>
                      <a:lvl3pPr marL="838200" algn="l">
                        <a:spcBef>
                          <a:spcPts val="4800"/>
                        </a:spcBef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3pPr>
                      <a:lvl4pPr marL="1282700" algn="l">
                        <a:spcBef>
                          <a:spcPts val="4800"/>
                        </a:spcBef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4pPr>
                      <a:lvl5pPr marL="1727200" algn="l">
                        <a:spcBef>
                          <a:spcPts val="4800"/>
                        </a:spcBef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5pPr>
                      <a:lvl6pPr marL="2184400" fontAlgn="base">
                        <a:spcBef>
                          <a:spcPts val="4800"/>
                        </a:spcBef>
                        <a:spcAft>
                          <a:spcPct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6pPr>
                      <a:lvl7pPr marL="2641600" fontAlgn="base">
                        <a:spcBef>
                          <a:spcPts val="4800"/>
                        </a:spcBef>
                        <a:spcAft>
                          <a:spcPct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7pPr>
                      <a:lvl8pPr marL="3098800" fontAlgn="base">
                        <a:spcBef>
                          <a:spcPts val="4800"/>
                        </a:spcBef>
                        <a:spcAft>
                          <a:spcPct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8pPr>
                      <a:lvl9pPr marL="3556000" fontAlgn="base">
                        <a:spcBef>
                          <a:spcPts val="4800"/>
                        </a:spcBef>
                        <a:spcAft>
                          <a:spcPct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 charset="0"/>
                          <a:sym typeface="Helvetica Neue" charset="0"/>
                        </a:rPr>
                        <a:t>Breadth-first branch-and-bound search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D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4800"/>
                        </a:spcBef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1pPr>
                      <a:lvl2pPr marL="392113" algn="l">
                        <a:spcBef>
                          <a:spcPts val="4800"/>
                        </a:spcBef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2pPr>
                      <a:lvl3pPr marL="838200" algn="l">
                        <a:spcBef>
                          <a:spcPts val="4800"/>
                        </a:spcBef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3pPr>
                      <a:lvl4pPr marL="1282700" algn="l">
                        <a:spcBef>
                          <a:spcPts val="4800"/>
                        </a:spcBef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4pPr>
                      <a:lvl5pPr marL="1727200" algn="l">
                        <a:spcBef>
                          <a:spcPts val="4800"/>
                        </a:spcBef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5pPr>
                      <a:lvl6pPr marL="2184400" fontAlgn="base">
                        <a:spcBef>
                          <a:spcPts val="4800"/>
                        </a:spcBef>
                        <a:spcAft>
                          <a:spcPct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6pPr>
                      <a:lvl7pPr marL="2641600" fontAlgn="base">
                        <a:spcBef>
                          <a:spcPts val="4800"/>
                        </a:spcBef>
                        <a:spcAft>
                          <a:spcPct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7pPr>
                      <a:lvl8pPr marL="3098800" fontAlgn="base">
                        <a:spcBef>
                          <a:spcPts val="4800"/>
                        </a:spcBef>
                        <a:spcAft>
                          <a:spcPct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8pPr>
                      <a:lvl9pPr marL="3556000" fontAlgn="base">
                        <a:spcBef>
                          <a:spcPts val="4800"/>
                        </a:spcBef>
                        <a:spcAft>
                          <a:spcPct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  <a:defRPr/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 charset="0"/>
                          <a:sym typeface="Helvetica Neue" charset="0"/>
                        </a:rPr>
                        <a:t>Campos &amp; Ji, JMLR, 2011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  <a:defRPr/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 charset="0"/>
                          <a:sym typeface="Helvetica Neue" charset="0"/>
                        </a:rPr>
                        <a:t>Fan, Malone &amp; Yuan, UAI, 2014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  <a:defRPr/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 charset="0"/>
                          <a:sym typeface="Helvetica Neue" charset="0"/>
                        </a:rPr>
                        <a:t>Fan, Yuan &amp; Malone, AAAI, 2014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  <a:defRPr/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 charset="0"/>
                          <a:sym typeface="Helvetica Neue" charset="0"/>
                        </a:rPr>
                        <a:t>Fan &amp; Yuan, AAAI, 2015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D00"/>
                    </a:solidFill>
                  </a:tcPr>
                </a:tc>
              </a:tr>
              <a:tr h="938213">
                <a:tc>
                  <a:txBody>
                    <a:bodyPr/>
                    <a:lstStyle>
                      <a:lvl1pPr algn="l">
                        <a:spcBef>
                          <a:spcPts val="4800"/>
                        </a:spcBef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1pPr>
                      <a:lvl2pPr marL="392113" algn="l">
                        <a:spcBef>
                          <a:spcPts val="4800"/>
                        </a:spcBef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2pPr>
                      <a:lvl3pPr marL="838200" algn="l">
                        <a:spcBef>
                          <a:spcPts val="4800"/>
                        </a:spcBef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3pPr>
                      <a:lvl4pPr marL="1282700" algn="l">
                        <a:spcBef>
                          <a:spcPts val="4800"/>
                        </a:spcBef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4pPr>
                      <a:lvl5pPr marL="1727200" algn="l">
                        <a:spcBef>
                          <a:spcPts val="4800"/>
                        </a:spcBef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5pPr>
                      <a:lvl6pPr marL="2184400" fontAlgn="base">
                        <a:spcBef>
                          <a:spcPts val="4800"/>
                        </a:spcBef>
                        <a:spcAft>
                          <a:spcPct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6pPr>
                      <a:lvl7pPr marL="2641600" fontAlgn="base">
                        <a:spcBef>
                          <a:spcPts val="4800"/>
                        </a:spcBef>
                        <a:spcAft>
                          <a:spcPct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7pPr>
                      <a:lvl8pPr marL="3098800" fontAlgn="base">
                        <a:spcBef>
                          <a:spcPts val="4800"/>
                        </a:spcBef>
                        <a:spcAft>
                          <a:spcPct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8pPr>
                      <a:lvl9pPr marL="3556000" fontAlgn="base">
                        <a:spcBef>
                          <a:spcPts val="4800"/>
                        </a:spcBef>
                        <a:spcAft>
                          <a:spcPct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 charset="0"/>
                          <a:sym typeface="Helvetica Neue" charset="0"/>
                        </a:rPr>
                        <a:t>Depth-first branch-and-bound search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4800"/>
                        </a:spcBef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1pPr>
                      <a:lvl2pPr marL="392113" algn="l">
                        <a:spcBef>
                          <a:spcPts val="4800"/>
                        </a:spcBef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2pPr>
                      <a:lvl3pPr marL="838200" algn="l">
                        <a:spcBef>
                          <a:spcPts val="4800"/>
                        </a:spcBef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3pPr>
                      <a:lvl4pPr marL="1282700" algn="l">
                        <a:spcBef>
                          <a:spcPts val="4800"/>
                        </a:spcBef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4pPr>
                      <a:lvl5pPr marL="1727200" algn="l">
                        <a:spcBef>
                          <a:spcPts val="4800"/>
                        </a:spcBef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5pPr>
                      <a:lvl6pPr marL="2184400" fontAlgn="base">
                        <a:spcBef>
                          <a:spcPts val="4800"/>
                        </a:spcBef>
                        <a:spcAft>
                          <a:spcPct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6pPr>
                      <a:lvl7pPr marL="2641600" fontAlgn="base">
                        <a:spcBef>
                          <a:spcPts val="4800"/>
                        </a:spcBef>
                        <a:spcAft>
                          <a:spcPct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7pPr>
                      <a:lvl8pPr marL="3098800" fontAlgn="base">
                        <a:spcBef>
                          <a:spcPts val="4800"/>
                        </a:spcBef>
                        <a:spcAft>
                          <a:spcPct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8pPr>
                      <a:lvl9pPr marL="3556000" fontAlgn="base">
                        <a:spcBef>
                          <a:spcPts val="4800"/>
                        </a:spcBef>
                        <a:spcAft>
                          <a:spcPct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 charset="0"/>
                          <a:sym typeface="Helvetica Neue" charset="0"/>
                        </a:rPr>
                        <a:t>Tian, UAI, 2000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 charset="0"/>
                          <a:sym typeface="Helvetica Neue" charset="0"/>
                        </a:rPr>
                        <a:t>Malone &amp; Yuan, LNCS 8323, 2014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71207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Line 1"/>
          <p:cNvSpPr>
            <a:spLocks noChangeShapeType="1"/>
          </p:cNvSpPr>
          <p:nvPr/>
        </p:nvSpPr>
        <p:spPr bwMode="auto">
          <a:xfrm>
            <a:off x="647700" y="1968500"/>
            <a:ext cx="11709400" cy="0"/>
          </a:xfrm>
          <a:prstGeom prst="line">
            <a:avLst/>
          </a:prstGeom>
          <a:noFill/>
          <a:ln w="9525">
            <a:solidFill>
              <a:srgbClr val="9A9A9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 dirty="0"/>
              <a:t>Related work: </a:t>
            </a:r>
            <a:r>
              <a:rPr lang="en-US" altLang="en-US" dirty="0" smtClean="0"/>
              <a:t>Global search algorithms</a:t>
            </a:r>
            <a:endParaRPr lang="en-US" altLang="en-US" dirty="0"/>
          </a:p>
        </p:txBody>
      </p:sp>
      <p:graphicFrame>
        <p:nvGraphicFramePr>
          <p:cNvPr id="30897" name="Group 177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814388" y="2322513"/>
          <a:ext cx="11618912" cy="6576826"/>
        </p:xfrm>
        <a:graphic>
          <a:graphicData uri="http://schemas.openxmlformats.org/drawingml/2006/table">
            <a:tbl>
              <a:tblPr/>
              <a:tblGrid>
                <a:gridCol w="5183187"/>
                <a:gridCol w="6435725"/>
              </a:tblGrid>
              <a:tr h="938213">
                <a:tc>
                  <a:txBody>
                    <a:bodyPr/>
                    <a:lstStyle>
                      <a:lvl1pPr marL="419100" indent="-419100" algn="l">
                        <a:spcBef>
                          <a:spcPts val="4800"/>
                        </a:spcBef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1pPr>
                      <a:lvl2pPr marL="811213" indent="-419100" algn="l">
                        <a:spcBef>
                          <a:spcPts val="4800"/>
                        </a:spcBef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2pPr>
                      <a:lvl3pPr marL="1257300" indent="-419100" algn="l">
                        <a:spcBef>
                          <a:spcPts val="4800"/>
                        </a:spcBef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3pPr>
                      <a:lvl4pPr marL="1701800" indent="-419100" algn="l">
                        <a:spcBef>
                          <a:spcPts val="4800"/>
                        </a:spcBef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4pPr>
                      <a:lvl5pPr marL="2146300" indent="-419100" algn="l">
                        <a:spcBef>
                          <a:spcPts val="4800"/>
                        </a:spcBef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5pPr>
                      <a:lvl6pPr marL="2603500" indent="-419100" fontAlgn="base">
                        <a:spcBef>
                          <a:spcPts val="4800"/>
                        </a:spcBef>
                        <a:spcAft>
                          <a:spcPct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6pPr>
                      <a:lvl7pPr marL="3060700" indent="-419100" fontAlgn="base">
                        <a:spcBef>
                          <a:spcPts val="4800"/>
                        </a:spcBef>
                        <a:spcAft>
                          <a:spcPct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7pPr>
                      <a:lvl8pPr marL="3517900" indent="-419100" fontAlgn="base">
                        <a:spcBef>
                          <a:spcPts val="4800"/>
                        </a:spcBef>
                        <a:spcAft>
                          <a:spcPct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8pPr>
                      <a:lvl9pPr marL="3975100" indent="-419100" fontAlgn="base">
                        <a:spcBef>
                          <a:spcPts val="4800"/>
                        </a:spcBef>
                        <a:spcAft>
                          <a:spcPct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9pPr>
                    </a:lstStyle>
                    <a:p>
                      <a:pPr marL="419100" marR="0" lvl="0" indent="-4191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 charset="0"/>
                          <a:sym typeface="Helvetica Neue" charset="0"/>
                        </a:rPr>
                        <a:t>Dynamic programming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4800"/>
                        </a:spcBef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1pPr>
                      <a:lvl2pPr marL="392113" algn="l">
                        <a:spcBef>
                          <a:spcPts val="4800"/>
                        </a:spcBef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2pPr>
                      <a:lvl3pPr marL="838200" algn="l">
                        <a:spcBef>
                          <a:spcPts val="4800"/>
                        </a:spcBef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3pPr>
                      <a:lvl4pPr marL="1282700" algn="l">
                        <a:spcBef>
                          <a:spcPts val="4800"/>
                        </a:spcBef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4pPr>
                      <a:lvl5pPr marL="1727200" algn="l">
                        <a:spcBef>
                          <a:spcPts val="4800"/>
                        </a:spcBef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5pPr>
                      <a:lvl6pPr marL="2184400" fontAlgn="base">
                        <a:spcBef>
                          <a:spcPts val="4800"/>
                        </a:spcBef>
                        <a:spcAft>
                          <a:spcPct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6pPr>
                      <a:lvl7pPr marL="2641600" fontAlgn="base">
                        <a:spcBef>
                          <a:spcPts val="4800"/>
                        </a:spcBef>
                        <a:spcAft>
                          <a:spcPct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7pPr>
                      <a:lvl8pPr marL="3098800" fontAlgn="base">
                        <a:spcBef>
                          <a:spcPts val="4800"/>
                        </a:spcBef>
                        <a:spcAft>
                          <a:spcPct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8pPr>
                      <a:lvl9pPr marL="3556000" fontAlgn="base">
                        <a:spcBef>
                          <a:spcPts val="4800"/>
                        </a:spcBef>
                        <a:spcAft>
                          <a:spcPct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 charset="0"/>
                          <a:sym typeface="Helvetica Neue" charset="0"/>
                        </a:rPr>
                        <a:t>Koivisto &amp; Sood, JMLR, 2004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 charset="0"/>
                          <a:sym typeface="Helvetica Neue" charset="0"/>
                        </a:rPr>
                        <a:t>Silander &amp; Myllym</a:t>
                      </a: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Helvetica Neue" charset="0"/>
                        </a:rPr>
                        <a:t>äki, UAI, 2006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Helvetica Neue" charset="0"/>
                        </a:rPr>
                        <a:t>Malone, Yuan &amp; Hansen, AAAI, 2011</a:t>
                      </a:r>
                      <a:endParaRPr kumimoji="0" lang="en-US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 Neue" charset="0"/>
                        <a:sym typeface="Helvetica Neue" charset="0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8213">
                <a:tc>
                  <a:txBody>
                    <a:bodyPr/>
                    <a:lstStyle>
                      <a:lvl1pPr algn="l">
                        <a:spcBef>
                          <a:spcPts val="4800"/>
                        </a:spcBef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1pPr>
                      <a:lvl2pPr marL="392113" algn="l">
                        <a:spcBef>
                          <a:spcPts val="4800"/>
                        </a:spcBef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2pPr>
                      <a:lvl3pPr marL="838200" algn="l">
                        <a:spcBef>
                          <a:spcPts val="4800"/>
                        </a:spcBef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3pPr>
                      <a:lvl4pPr marL="1282700" algn="l">
                        <a:spcBef>
                          <a:spcPts val="4800"/>
                        </a:spcBef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4pPr>
                      <a:lvl5pPr marL="1727200" algn="l">
                        <a:spcBef>
                          <a:spcPts val="4800"/>
                        </a:spcBef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5pPr>
                      <a:lvl6pPr marL="2184400" fontAlgn="base">
                        <a:spcBef>
                          <a:spcPts val="4800"/>
                        </a:spcBef>
                        <a:spcAft>
                          <a:spcPct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6pPr>
                      <a:lvl7pPr marL="2641600" fontAlgn="base">
                        <a:spcBef>
                          <a:spcPts val="4800"/>
                        </a:spcBef>
                        <a:spcAft>
                          <a:spcPct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7pPr>
                      <a:lvl8pPr marL="3098800" fontAlgn="base">
                        <a:spcBef>
                          <a:spcPts val="4800"/>
                        </a:spcBef>
                        <a:spcAft>
                          <a:spcPct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8pPr>
                      <a:lvl9pPr marL="3556000" fontAlgn="base">
                        <a:spcBef>
                          <a:spcPts val="4800"/>
                        </a:spcBef>
                        <a:spcAft>
                          <a:spcPct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 charset="0"/>
                          <a:sym typeface="Helvetica Neue" charset="0"/>
                        </a:rPr>
                        <a:t>Integer linear programming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D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4800"/>
                        </a:spcBef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1pPr>
                      <a:lvl2pPr marL="392113" algn="l">
                        <a:spcBef>
                          <a:spcPts val="4800"/>
                        </a:spcBef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2pPr>
                      <a:lvl3pPr marL="838200" algn="l">
                        <a:spcBef>
                          <a:spcPts val="4800"/>
                        </a:spcBef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3pPr>
                      <a:lvl4pPr marL="1282700" algn="l">
                        <a:spcBef>
                          <a:spcPts val="4800"/>
                        </a:spcBef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4pPr>
                      <a:lvl5pPr marL="1727200" algn="l">
                        <a:spcBef>
                          <a:spcPts val="4800"/>
                        </a:spcBef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5pPr>
                      <a:lvl6pPr marL="2184400" fontAlgn="base">
                        <a:spcBef>
                          <a:spcPts val="4800"/>
                        </a:spcBef>
                        <a:spcAft>
                          <a:spcPct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6pPr>
                      <a:lvl7pPr marL="2641600" fontAlgn="base">
                        <a:spcBef>
                          <a:spcPts val="4800"/>
                        </a:spcBef>
                        <a:spcAft>
                          <a:spcPct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7pPr>
                      <a:lvl8pPr marL="3098800" fontAlgn="base">
                        <a:spcBef>
                          <a:spcPts val="4800"/>
                        </a:spcBef>
                        <a:spcAft>
                          <a:spcPct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8pPr>
                      <a:lvl9pPr marL="3556000" fontAlgn="base">
                        <a:spcBef>
                          <a:spcPts val="4800"/>
                        </a:spcBef>
                        <a:spcAft>
                          <a:spcPct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 charset="0"/>
                          <a:sym typeface="Helvetica Neue" charset="0"/>
                        </a:rPr>
                        <a:t>Jaakkola et al., AISTATS, 2010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 charset="0"/>
                          <a:sym typeface="Helvetica Neue" charset="0"/>
                        </a:rPr>
                        <a:t>Barlett &amp; Cussens, UAI, 2013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D00"/>
                    </a:solidFill>
                  </a:tcPr>
                </a:tc>
              </a:tr>
              <a:tr h="938213">
                <a:tc>
                  <a:txBody>
                    <a:bodyPr/>
                    <a:lstStyle>
                      <a:lvl1pPr algn="l">
                        <a:spcBef>
                          <a:spcPts val="4800"/>
                        </a:spcBef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1pPr>
                      <a:lvl2pPr marL="392113" algn="l">
                        <a:spcBef>
                          <a:spcPts val="4800"/>
                        </a:spcBef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2pPr>
                      <a:lvl3pPr marL="838200" algn="l">
                        <a:spcBef>
                          <a:spcPts val="4800"/>
                        </a:spcBef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3pPr>
                      <a:lvl4pPr marL="1282700" algn="l">
                        <a:spcBef>
                          <a:spcPts val="4800"/>
                        </a:spcBef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4pPr>
                      <a:lvl5pPr marL="1727200" algn="l">
                        <a:spcBef>
                          <a:spcPts val="4800"/>
                        </a:spcBef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5pPr>
                      <a:lvl6pPr marL="2184400" fontAlgn="base">
                        <a:spcBef>
                          <a:spcPts val="4800"/>
                        </a:spcBef>
                        <a:spcAft>
                          <a:spcPct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6pPr>
                      <a:lvl7pPr marL="2641600" fontAlgn="base">
                        <a:spcBef>
                          <a:spcPts val="4800"/>
                        </a:spcBef>
                        <a:spcAft>
                          <a:spcPct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7pPr>
                      <a:lvl8pPr marL="3098800" fontAlgn="base">
                        <a:spcBef>
                          <a:spcPts val="4800"/>
                        </a:spcBef>
                        <a:spcAft>
                          <a:spcPct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8pPr>
                      <a:lvl9pPr marL="3556000" fontAlgn="base">
                        <a:spcBef>
                          <a:spcPts val="4800"/>
                        </a:spcBef>
                        <a:spcAft>
                          <a:spcPct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 charset="0"/>
                          <a:cs typeface="Times New Roman" panose="02020603050405020304" pitchFamily="18" charset="0"/>
                          <a:sym typeface="Helvetica Neue" charset="0"/>
                        </a:rPr>
                        <a:t>A* search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4800"/>
                        </a:spcBef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1pPr>
                      <a:lvl2pPr marL="392113" algn="l">
                        <a:spcBef>
                          <a:spcPts val="4800"/>
                        </a:spcBef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2pPr>
                      <a:lvl3pPr marL="838200" algn="l">
                        <a:spcBef>
                          <a:spcPts val="4800"/>
                        </a:spcBef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3pPr>
                      <a:lvl4pPr marL="1282700" algn="l">
                        <a:spcBef>
                          <a:spcPts val="4800"/>
                        </a:spcBef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4pPr>
                      <a:lvl5pPr marL="1727200" algn="l">
                        <a:spcBef>
                          <a:spcPts val="4800"/>
                        </a:spcBef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5pPr>
                      <a:lvl6pPr marL="2184400" fontAlgn="base">
                        <a:spcBef>
                          <a:spcPts val="4800"/>
                        </a:spcBef>
                        <a:spcAft>
                          <a:spcPct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6pPr>
                      <a:lvl7pPr marL="2641600" fontAlgn="base">
                        <a:spcBef>
                          <a:spcPts val="4800"/>
                        </a:spcBef>
                        <a:spcAft>
                          <a:spcPct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7pPr>
                      <a:lvl8pPr marL="3098800" fontAlgn="base">
                        <a:spcBef>
                          <a:spcPts val="4800"/>
                        </a:spcBef>
                        <a:spcAft>
                          <a:spcPct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8pPr>
                      <a:lvl9pPr marL="3556000" fontAlgn="base">
                        <a:spcBef>
                          <a:spcPts val="4800"/>
                        </a:spcBef>
                        <a:spcAft>
                          <a:spcPct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 charset="0"/>
                          <a:sym typeface="Helvetica Neue" charset="0"/>
                        </a:rPr>
                        <a:t>Yuan &amp; Malone, JAIR, 2013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 charset="0"/>
                          <a:sym typeface="Helvetica Neue" charset="0"/>
                        </a:rPr>
                        <a:t>Fan, Malone &amp; Yuan, UAI, 2014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 charset="0"/>
                          <a:sym typeface="Helvetica Neue" charset="0"/>
                        </a:rPr>
                        <a:t>Fan &amp; Yuan, AAAI, 2015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9800">
                <a:tc>
                  <a:txBody>
                    <a:bodyPr/>
                    <a:lstStyle>
                      <a:lvl1pPr algn="l">
                        <a:spcBef>
                          <a:spcPts val="4800"/>
                        </a:spcBef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1pPr>
                      <a:lvl2pPr marL="392113" algn="l">
                        <a:spcBef>
                          <a:spcPts val="4800"/>
                        </a:spcBef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2pPr>
                      <a:lvl3pPr marL="838200" algn="l">
                        <a:spcBef>
                          <a:spcPts val="4800"/>
                        </a:spcBef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3pPr>
                      <a:lvl4pPr marL="1282700" algn="l">
                        <a:spcBef>
                          <a:spcPts val="4800"/>
                        </a:spcBef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4pPr>
                      <a:lvl5pPr marL="1727200" algn="l">
                        <a:spcBef>
                          <a:spcPts val="4800"/>
                        </a:spcBef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5pPr>
                      <a:lvl6pPr marL="2184400" fontAlgn="base">
                        <a:spcBef>
                          <a:spcPts val="4800"/>
                        </a:spcBef>
                        <a:spcAft>
                          <a:spcPct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6pPr>
                      <a:lvl7pPr marL="2641600" fontAlgn="base">
                        <a:spcBef>
                          <a:spcPts val="4800"/>
                        </a:spcBef>
                        <a:spcAft>
                          <a:spcPct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7pPr>
                      <a:lvl8pPr marL="3098800" fontAlgn="base">
                        <a:spcBef>
                          <a:spcPts val="4800"/>
                        </a:spcBef>
                        <a:spcAft>
                          <a:spcPct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8pPr>
                      <a:lvl9pPr marL="3556000" fontAlgn="base">
                        <a:spcBef>
                          <a:spcPts val="4800"/>
                        </a:spcBef>
                        <a:spcAft>
                          <a:spcPct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 charset="0"/>
                          <a:sym typeface="Helvetica Neue" charset="0"/>
                        </a:rPr>
                        <a:t>Breadth-first branch-and-bound search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D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4800"/>
                        </a:spcBef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1pPr>
                      <a:lvl2pPr marL="392113" algn="l">
                        <a:spcBef>
                          <a:spcPts val="4800"/>
                        </a:spcBef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2pPr>
                      <a:lvl3pPr marL="838200" algn="l">
                        <a:spcBef>
                          <a:spcPts val="4800"/>
                        </a:spcBef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3pPr>
                      <a:lvl4pPr marL="1282700" algn="l">
                        <a:spcBef>
                          <a:spcPts val="4800"/>
                        </a:spcBef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4pPr>
                      <a:lvl5pPr marL="1727200" algn="l">
                        <a:spcBef>
                          <a:spcPts val="4800"/>
                        </a:spcBef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5pPr>
                      <a:lvl6pPr marL="2184400" fontAlgn="base">
                        <a:spcBef>
                          <a:spcPts val="4800"/>
                        </a:spcBef>
                        <a:spcAft>
                          <a:spcPct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6pPr>
                      <a:lvl7pPr marL="2641600" fontAlgn="base">
                        <a:spcBef>
                          <a:spcPts val="4800"/>
                        </a:spcBef>
                        <a:spcAft>
                          <a:spcPct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7pPr>
                      <a:lvl8pPr marL="3098800" fontAlgn="base">
                        <a:spcBef>
                          <a:spcPts val="4800"/>
                        </a:spcBef>
                        <a:spcAft>
                          <a:spcPct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8pPr>
                      <a:lvl9pPr marL="3556000" fontAlgn="base">
                        <a:spcBef>
                          <a:spcPts val="4800"/>
                        </a:spcBef>
                        <a:spcAft>
                          <a:spcPct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  <a:defRPr/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 charset="0"/>
                          <a:sym typeface="Helvetica Neue" charset="0"/>
                        </a:rPr>
                        <a:t>Campos &amp; Ji, JMLR, 2011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  <a:defRPr/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 charset="0"/>
                          <a:sym typeface="Helvetica Neue" charset="0"/>
                        </a:rPr>
                        <a:t>Fan, Malone &amp; Yuan, UAI, 2014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  <a:defRPr/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 charset="0"/>
                          <a:sym typeface="Helvetica Neue" charset="0"/>
                        </a:rPr>
                        <a:t>Fan, Yuan &amp; Malone, AAAI, 2014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  <a:defRPr/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 charset="0"/>
                          <a:sym typeface="Helvetica Neue" charset="0"/>
                        </a:rPr>
                        <a:t>Fan &amp; Yuan, AAAI, 2015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D00"/>
                    </a:solidFill>
                  </a:tcPr>
                </a:tc>
              </a:tr>
              <a:tr h="938213">
                <a:tc>
                  <a:txBody>
                    <a:bodyPr/>
                    <a:lstStyle>
                      <a:lvl1pPr algn="l">
                        <a:spcBef>
                          <a:spcPts val="4800"/>
                        </a:spcBef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1pPr>
                      <a:lvl2pPr marL="392113" algn="l">
                        <a:spcBef>
                          <a:spcPts val="4800"/>
                        </a:spcBef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2pPr>
                      <a:lvl3pPr marL="838200" algn="l">
                        <a:spcBef>
                          <a:spcPts val="4800"/>
                        </a:spcBef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3pPr>
                      <a:lvl4pPr marL="1282700" algn="l">
                        <a:spcBef>
                          <a:spcPts val="4800"/>
                        </a:spcBef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4pPr>
                      <a:lvl5pPr marL="1727200" algn="l">
                        <a:spcBef>
                          <a:spcPts val="4800"/>
                        </a:spcBef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5pPr>
                      <a:lvl6pPr marL="2184400" fontAlgn="base">
                        <a:spcBef>
                          <a:spcPts val="4800"/>
                        </a:spcBef>
                        <a:spcAft>
                          <a:spcPct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6pPr>
                      <a:lvl7pPr marL="2641600" fontAlgn="base">
                        <a:spcBef>
                          <a:spcPts val="4800"/>
                        </a:spcBef>
                        <a:spcAft>
                          <a:spcPct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7pPr>
                      <a:lvl8pPr marL="3098800" fontAlgn="base">
                        <a:spcBef>
                          <a:spcPts val="4800"/>
                        </a:spcBef>
                        <a:spcAft>
                          <a:spcPct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8pPr>
                      <a:lvl9pPr marL="3556000" fontAlgn="base">
                        <a:spcBef>
                          <a:spcPts val="4800"/>
                        </a:spcBef>
                        <a:spcAft>
                          <a:spcPct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 charset="0"/>
                          <a:sym typeface="Helvetica Neue" charset="0"/>
                        </a:rPr>
                        <a:t>Depth-first branch-and-bound search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4800"/>
                        </a:spcBef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1pPr>
                      <a:lvl2pPr marL="392113" algn="l">
                        <a:spcBef>
                          <a:spcPts val="4800"/>
                        </a:spcBef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2pPr>
                      <a:lvl3pPr marL="838200" algn="l">
                        <a:spcBef>
                          <a:spcPts val="4800"/>
                        </a:spcBef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3pPr>
                      <a:lvl4pPr marL="1282700" algn="l">
                        <a:spcBef>
                          <a:spcPts val="4800"/>
                        </a:spcBef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4pPr>
                      <a:lvl5pPr marL="1727200" algn="l">
                        <a:spcBef>
                          <a:spcPts val="4800"/>
                        </a:spcBef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5pPr>
                      <a:lvl6pPr marL="2184400" fontAlgn="base">
                        <a:spcBef>
                          <a:spcPts val="4800"/>
                        </a:spcBef>
                        <a:spcAft>
                          <a:spcPct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6pPr>
                      <a:lvl7pPr marL="2641600" fontAlgn="base">
                        <a:spcBef>
                          <a:spcPts val="4800"/>
                        </a:spcBef>
                        <a:spcAft>
                          <a:spcPct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7pPr>
                      <a:lvl8pPr marL="3098800" fontAlgn="base">
                        <a:spcBef>
                          <a:spcPts val="4800"/>
                        </a:spcBef>
                        <a:spcAft>
                          <a:spcPct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8pPr>
                      <a:lvl9pPr marL="3556000" fontAlgn="base">
                        <a:spcBef>
                          <a:spcPts val="4800"/>
                        </a:spcBef>
                        <a:spcAft>
                          <a:spcPct val="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defRPr sz="2200">
                          <a:solidFill>
                            <a:srgbClr val="747474"/>
                          </a:solidFill>
                          <a:latin typeface="Helvetica Neue" charset="0"/>
                          <a:sym typeface="Helvetica Neu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 charset="0"/>
                          <a:sym typeface="Helvetica Neue" charset="0"/>
                        </a:rPr>
                        <a:t>Tian, UAI, 2000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747474"/>
                        </a:buClr>
                        <a:buSzPct val="100000"/>
                        <a:buFont typeface="Helvetica Neue" charset="0"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 charset="0"/>
                          <a:sym typeface="Helvetica Neue" charset="0"/>
                        </a:rPr>
                        <a:t>Malone &amp; Yuan, LNCS 8323, 2014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 bwMode="auto">
          <a:xfrm>
            <a:off x="814388" y="2322513"/>
            <a:ext cx="11618912" cy="1330151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43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Helvetica Neue Light" charset="0"/>
              <a:sym typeface="Helvetica Neue Light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814388" y="6028928"/>
            <a:ext cx="11618912" cy="2870411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43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Helvetica Neue Light" charset="0"/>
              <a:sym typeface="Helvetica Neue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5192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Constraint model (I)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Notation:</a:t>
            </a:r>
          </a:p>
          <a:p>
            <a:endParaRPr lang="en-CA" sz="1800" dirty="0" smtClean="0"/>
          </a:p>
          <a:p>
            <a:endParaRPr lang="en-CA" sz="1800" dirty="0" smtClean="0"/>
          </a:p>
          <a:p>
            <a:pPr marL="0" indent="0">
              <a:buNone/>
            </a:pPr>
            <a:endParaRPr lang="en-CA" dirty="0" smtClean="0"/>
          </a:p>
          <a:p>
            <a:r>
              <a:rPr lang="en-CA" dirty="0" smtClean="0"/>
              <a:t>Vertex (possible parent set) variables: </a:t>
            </a:r>
            <a:r>
              <a:rPr lang="en-CA" i="1" dirty="0" smtClean="0"/>
              <a:t>v</a:t>
            </a:r>
            <a:r>
              <a:rPr lang="en-CA" baseline="-25000" dirty="0" smtClean="0"/>
              <a:t>1</a:t>
            </a:r>
            <a:r>
              <a:rPr lang="en-CA" dirty="0" smtClean="0"/>
              <a:t>, …, </a:t>
            </a:r>
            <a:r>
              <a:rPr lang="en-CA" i="1" dirty="0" smtClean="0"/>
              <a:t>v</a:t>
            </a:r>
            <a:r>
              <a:rPr lang="en-CA" i="1" baseline="-25000" dirty="0" smtClean="0"/>
              <a:t>n</a:t>
            </a:r>
            <a:endParaRPr lang="en-CA" i="1" dirty="0" smtClean="0"/>
          </a:p>
          <a:p>
            <a:pPr lvl="1"/>
            <a:r>
              <a:rPr lang="en-CA" i="1" dirty="0" smtClean="0"/>
              <a:t>dom(v</a:t>
            </a:r>
            <a:r>
              <a:rPr lang="en-CA" i="1" baseline="-25000" dirty="0" smtClean="0"/>
              <a:t>i</a:t>
            </a:r>
            <a:r>
              <a:rPr lang="en-CA" i="1" dirty="0" smtClean="0"/>
              <a:t>) </a:t>
            </a:r>
            <a:r>
              <a:rPr lang="zh-CN" altLang="en-US" dirty="0" smtClean="0"/>
              <a:t>⊆ </a:t>
            </a:r>
            <a:r>
              <a:rPr lang="en-CA" altLang="zh-CN" dirty="0" smtClean="0"/>
              <a:t>2</a:t>
            </a:r>
            <a:r>
              <a:rPr lang="en-CA" altLang="zh-CN" i="1" baseline="30000" dirty="0" smtClean="0"/>
              <a:t>V</a:t>
            </a:r>
            <a:r>
              <a:rPr lang="en-CA" altLang="zh-CN" dirty="0" smtClean="0"/>
              <a:t> </a:t>
            </a:r>
            <a:r>
              <a:rPr lang="en-CA" dirty="0" smtClean="0"/>
              <a:t>consists of possible parent sets for </a:t>
            </a:r>
            <a:r>
              <a:rPr lang="en-CA" i="1" dirty="0" smtClean="0"/>
              <a:t>v</a:t>
            </a:r>
            <a:r>
              <a:rPr lang="en-CA" i="1" baseline="-25000" dirty="0" smtClean="0"/>
              <a:t>i</a:t>
            </a:r>
            <a:endParaRPr lang="en-CA" i="1" dirty="0" smtClean="0"/>
          </a:p>
          <a:p>
            <a:pPr lvl="1"/>
            <a:r>
              <a:rPr lang="en-CA" dirty="0" smtClean="0"/>
              <a:t>assignment</a:t>
            </a:r>
            <a:r>
              <a:rPr lang="en-CA" i="1" dirty="0" smtClean="0"/>
              <a:t> v</a:t>
            </a:r>
            <a:r>
              <a:rPr lang="en-CA" i="1" baseline="-25000" dirty="0" smtClean="0"/>
              <a:t>i</a:t>
            </a:r>
            <a:r>
              <a:rPr lang="en-CA" i="1" dirty="0" smtClean="0"/>
              <a:t> = p </a:t>
            </a:r>
            <a:r>
              <a:rPr lang="en-CA" dirty="0" smtClean="0"/>
              <a:t>denotes vertex </a:t>
            </a:r>
            <a:r>
              <a:rPr lang="en-CA" i="1" dirty="0"/>
              <a:t>v</a:t>
            </a:r>
            <a:r>
              <a:rPr lang="en-CA" i="1" baseline="-25000" dirty="0"/>
              <a:t>i</a:t>
            </a:r>
            <a:r>
              <a:rPr lang="en-CA" i="1" dirty="0"/>
              <a:t> </a:t>
            </a:r>
            <a:r>
              <a:rPr lang="en-CA" dirty="0" smtClean="0"/>
              <a:t>has parents </a:t>
            </a:r>
            <a:r>
              <a:rPr lang="en-CA" i="1" dirty="0" smtClean="0"/>
              <a:t>p </a:t>
            </a:r>
            <a:r>
              <a:rPr lang="en-CA" dirty="0" smtClean="0"/>
              <a:t>in the graph</a:t>
            </a:r>
          </a:p>
          <a:p>
            <a:pPr lvl="1"/>
            <a:r>
              <a:rPr lang="en-CA" dirty="0" smtClean="0"/>
              <a:t>global constraint: acyclic(</a:t>
            </a:r>
            <a:r>
              <a:rPr lang="en-CA" i="1" dirty="0"/>
              <a:t>v</a:t>
            </a:r>
            <a:r>
              <a:rPr lang="en-CA" baseline="-25000" dirty="0"/>
              <a:t>1</a:t>
            </a:r>
            <a:r>
              <a:rPr lang="en-CA" dirty="0"/>
              <a:t>, …, </a:t>
            </a:r>
            <a:r>
              <a:rPr lang="en-CA" i="1" dirty="0" smtClean="0"/>
              <a:t>v</a:t>
            </a:r>
            <a:r>
              <a:rPr lang="en-CA" i="1" baseline="-25000" dirty="0" smtClean="0"/>
              <a:t>n</a:t>
            </a:r>
            <a:r>
              <a:rPr lang="en-CA" dirty="0" smtClean="0"/>
              <a:t>)</a:t>
            </a:r>
          </a:p>
          <a:p>
            <a:pPr lvl="2"/>
            <a:r>
              <a:rPr lang="en-CA" dirty="0" smtClean="0"/>
              <a:t>satisfied iff the graph designated by the parent sets is acyclic</a:t>
            </a:r>
            <a:endParaRPr lang="en-CA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9833283"/>
              </p:ext>
            </p:extLst>
          </p:nvPr>
        </p:nvGraphicFramePr>
        <p:xfrm>
          <a:off x="1893888" y="2932584"/>
          <a:ext cx="8669868" cy="18288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512168"/>
                <a:gridCol w="7157700"/>
              </a:tblGrid>
              <a:tr h="370840">
                <a:tc>
                  <a:txBody>
                    <a:bodyPr/>
                    <a:lstStyle/>
                    <a:p>
                      <a:r>
                        <a:rPr lang="en-CA" sz="2400" b="0" i="1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en-CA" sz="2400" b="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set of random variables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400" b="0" i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CA" sz="2400" b="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number</a:t>
                      </a:r>
                      <a:r>
                        <a:rPr lang="en-CA" sz="2400" b="0" baseline="0" dirty="0" smtClean="0">
                          <a:solidFill>
                            <a:schemeClr val="tx1"/>
                          </a:solidFill>
                        </a:rPr>
                        <a:t> of random variables in data set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400" b="0" i="1" dirty="0" smtClean="0">
                          <a:solidFill>
                            <a:schemeClr val="tx1"/>
                          </a:solidFill>
                        </a:rPr>
                        <a:t>cost(v)</a:t>
                      </a:r>
                      <a:endParaRPr lang="en-CA" sz="2400" b="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cost</a:t>
                      </a:r>
                      <a:r>
                        <a:rPr lang="en-CA" sz="2400" b="0" baseline="0" dirty="0" smtClean="0">
                          <a:solidFill>
                            <a:schemeClr val="tx1"/>
                          </a:solidFill>
                        </a:rPr>
                        <a:t> (score) of variable </a:t>
                      </a:r>
                      <a:r>
                        <a:rPr lang="en-CA" sz="2400" b="0" i="1" baseline="0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en-CA" sz="2400" b="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400" b="0" i="1" dirty="0" smtClean="0">
                          <a:solidFill>
                            <a:schemeClr val="tx1"/>
                          </a:solidFill>
                        </a:rPr>
                        <a:t>dom(v)</a:t>
                      </a:r>
                      <a:endParaRPr lang="en-CA" sz="2400" b="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domain </a:t>
                      </a:r>
                      <a:r>
                        <a:rPr lang="en-CA" sz="2400" b="0" baseline="0" dirty="0" smtClean="0">
                          <a:solidFill>
                            <a:schemeClr val="tx1"/>
                          </a:solidFill>
                        </a:rPr>
                        <a:t>of variable </a:t>
                      </a:r>
                      <a:r>
                        <a:rPr lang="en-CA" sz="2400" b="0" i="1" baseline="0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en-CA" sz="2400" b="0" i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55584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Constraint model (II)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Ordering (permutation) variables: </a:t>
            </a:r>
            <a:r>
              <a:rPr lang="en-CA" i="1" dirty="0" smtClean="0"/>
              <a:t>o</a:t>
            </a:r>
            <a:r>
              <a:rPr lang="en-CA" baseline="-25000" dirty="0" smtClean="0"/>
              <a:t>1</a:t>
            </a:r>
            <a:r>
              <a:rPr lang="en-CA" dirty="0" smtClean="0"/>
              <a:t>, …, </a:t>
            </a:r>
            <a:r>
              <a:rPr lang="en-CA" i="1" dirty="0" smtClean="0"/>
              <a:t>o</a:t>
            </a:r>
            <a:r>
              <a:rPr lang="en-CA" i="1" baseline="-25000" dirty="0" smtClean="0"/>
              <a:t>n</a:t>
            </a:r>
            <a:endParaRPr lang="en-CA" i="1" dirty="0" smtClean="0"/>
          </a:p>
          <a:p>
            <a:pPr lvl="1"/>
            <a:r>
              <a:rPr lang="en-CA" i="1" dirty="0" smtClean="0"/>
              <a:t>dom(o</a:t>
            </a:r>
            <a:r>
              <a:rPr lang="en-CA" i="1" baseline="-25000" dirty="0" smtClean="0"/>
              <a:t>i</a:t>
            </a:r>
            <a:r>
              <a:rPr lang="en-CA" i="1" dirty="0" smtClean="0"/>
              <a:t>) </a:t>
            </a:r>
            <a:r>
              <a:rPr lang="en-CA" i="1" dirty="0"/>
              <a:t>= </a:t>
            </a:r>
            <a:r>
              <a:rPr lang="en-CA" dirty="0" smtClean="0"/>
              <a:t>{1, …, </a:t>
            </a:r>
            <a:r>
              <a:rPr lang="en-CA" i="1" dirty="0" smtClean="0"/>
              <a:t>n</a:t>
            </a:r>
            <a:r>
              <a:rPr lang="en-CA" dirty="0" smtClean="0"/>
              <a:t>} </a:t>
            </a:r>
          </a:p>
          <a:p>
            <a:pPr lvl="1"/>
            <a:r>
              <a:rPr lang="en-CA" dirty="0" smtClean="0"/>
              <a:t>assignment</a:t>
            </a:r>
            <a:r>
              <a:rPr lang="en-CA" i="1" dirty="0" smtClean="0"/>
              <a:t> o</a:t>
            </a:r>
            <a:r>
              <a:rPr lang="en-CA" i="1" baseline="-25000" dirty="0" smtClean="0"/>
              <a:t>i</a:t>
            </a:r>
            <a:r>
              <a:rPr lang="en-CA" i="1" dirty="0" smtClean="0"/>
              <a:t> = j </a:t>
            </a:r>
            <a:r>
              <a:rPr lang="en-CA" dirty="0" smtClean="0"/>
              <a:t>denotes vertex </a:t>
            </a:r>
            <a:r>
              <a:rPr lang="en-CA" i="1" dirty="0" smtClean="0"/>
              <a:t>v</a:t>
            </a:r>
            <a:r>
              <a:rPr lang="en-CA" i="1" baseline="-25000" dirty="0" smtClean="0"/>
              <a:t>j</a:t>
            </a:r>
            <a:r>
              <a:rPr lang="en-CA" i="1" dirty="0" smtClean="0"/>
              <a:t> </a:t>
            </a:r>
            <a:r>
              <a:rPr lang="en-CA" dirty="0" smtClean="0"/>
              <a:t>is in position </a:t>
            </a:r>
            <a:r>
              <a:rPr lang="en-CA" i="1" dirty="0" smtClean="0"/>
              <a:t>i</a:t>
            </a:r>
            <a:r>
              <a:rPr lang="en-CA" dirty="0" smtClean="0"/>
              <a:t> in the total ordering</a:t>
            </a:r>
          </a:p>
          <a:p>
            <a:pPr lvl="1"/>
            <a:r>
              <a:rPr lang="en-CA" dirty="0" smtClean="0"/>
              <a:t>global constraint: alldifferent(</a:t>
            </a:r>
            <a:r>
              <a:rPr lang="en-CA" i="1" dirty="0" smtClean="0"/>
              <a:t>o</a:t>
            </a:r>
            <a:r>
              <a:rPr lang="en-CA" baseline="-25000" dirty="0" smtClean="0"/>
              <a:t>1</a:t>
            </a:r>
            <a:r>
              <a:rPr lang="en-CA" dirty="0"/>
              <a:t>, …, </a:t>
            </a:r>
            <a:r>
              <a:rPr lang="en-CA" i="1" dirty="0" smtClean="0"/>
              <a:t>o</a:t>
            </a:r>
            <a:r>
              <a:rPr lang="en-CA" i="1" baseline="-25000" dirty="0" smtClean="0"/>
              <a:t>n</a:t>
            </a:r>
            <a:r>
              <a:rPr lang="en-CA" dirty="0" smtClean="0"/>
              <a:t>)</a:t>
            </a:r>
          </a:p>
          <a:p>
            <a:pPr lvl="1"/>
            <a:r>
              <a:rPr lang="en-CA" dirty="0" smtClean="0"/>
              <a:t>given a permutation, it is easy to determine the minimum cost DAG</a:t>
            </a:r>
          </a:p>
          <a:p>
            <a:r>
              <a:rPr lang="en-CA" dirty="0" smtClean="0"/>
              <a:t>Depth auxiliary variables: </a:t>
            </a:r>
            <a:r>
              <a:rPr lang="en-CA" i="1" dirty="0" smtClean="0"/>
              <a:t>d</a:t>
            </a:r>
            <a:r>
              <a:rPr lang="en-CA" baseline="-25000" dirty="0" smtClean="0"/>
              <a:t>1</a:t>
            </a:r>
            <a:r>
              <a:rPr lang="en-CA" dirty="0"/>
              <a:t>, …, </a:t>
            </a:r>
            <a:r>
              <a:rPr lang="en-CA" i="1" dirty="0" smtClean="0"/>
              <a:t>d</a:t>
            </a:r>
            <a:r>
              <a:rPr lang="en-CA" i="1" baseline="-25000" dirty="0" smtClean="0"/>
              <a:t>n</a:t>
            </a:r>
          </a:p>
          <a:p>
            <a:pPr lvl="1"/>
            <a:r>
              <a:rPr lang="en-CA" i="1" dirty="0" smtClean="0"/>
              <a:t>dom(d</a:t>
            </a:r>
            <a:r>
              <a:rPr lang="en-CA" i="1" baseline="-25000" dirty="0" smtClean="0"/>
              <a:t>i</a:t>
            </a:r>
            <a:r>
              <a:rPr lang="en-CA" i="1" dirty="0"/>
              <a:t>) = </a:t>
            </a:r>
            <a:r>
              <a:rPr lang="en-CA" dirty="0" smtClean="0"/>
              <a:t>{0, </a:t>
            </a:r>
            <a:r>
              <a:rPr lang="en-CA" dirty="0"/>
              <a:t>…, </a:t>
            </a:r>
            <a:r>
              <a:rPr lang="en-CA" i="1" dirty="0" smtClean="0"/>
              <a:t>n</a:t>
            </a:r>
            <a:r>
              <a:rPr lang="en-CA" dirty="0" smtClean="0"/>
              <a:t>−1}</a:t>
            </a:r>
            <a:endParaRPr lang="en-CA" dirty="0"/>
          </a:p>
          <a:p>
            <a:pPr lvl="1"/>
            <a:r>
              <a:rPr lang="en-CA" dirty="0"/>
              <a:t>assignment</a:t>
            </a:r>
            <a:r>
              <a:rPr lang="en-CA" i="1" dirty="0"/>
              <a:t> </a:t>
            </a:r>
            <a:r>
              <a:rPr lang="en-CA" i="1" dirty="0" smtClean="0"/>
              <a:t>d</a:t>
            </a:r>
            <a:r>
              <a:rPr lang="en-CA" i="1" baseline="-25000" dirty="0" smtClean="0"/>
              <a:t>i</a:t>
            </a:r>
            <a:r>
              <a:rPr lang="en-CA" i="1" dirty="0" smtClean="0"/>
              <a:t> </a:t>
            </a:r>
            <a:r>
              <a:rPr lang="en-CA" i="1" dirty="0"/>
              <a:t>= </a:t>
            </a:r>
            <a:r>
              <a:rPr lang="en-CA" i="1" dirty="0" smtClean="0"/>
              <a:t>k </a:t>
            </a:r>
            <a:r>
              <a:rPr lang="en-CA" dirty="0"/>
              <a:t>denotes </a:t>
            </a:r>
            <a:r>
              <a:rPr lang="en-CA" dirty="0" smtClean="0"/>
              <a:t>that depth of vertex variable </a:t>
            </a:r>
            <a:r>
              <a:rPr lang="en-CA" i="1" dirty="0" smtClean="0"/>
              <a:t>v</a:t>
            </a:r>
            <a:r>
              <a:rPr lang="en-CA" i="1" baseline="-25000" dirty="0" smtClean="0"/>
              <a:t>j</a:t>
            </a:r>
            <a:r>
              <a:rPr lang="en-CA" i="1" dirty="0" smtClean="0"/>
              <a:t> </a:t>
            </a:r>
            <a:r>
              <a:rPr lang="en-CA" dirty="0" smtClean="0"/>
              <a:t>that occurs at position </a:t>
            </a:r>
            <a:r>
              <a:rPr lang="en-CA" i="1" dirty="0"/>
              <a:t>i</a:t>
            </a:r>
            <a:r>
              <a:rPr lang="en-CA" dirty="0"/>
              <a:t> in the </a:t>
            </a:r>
            <a:r>
              <a:rPr lang="en-CA" dirty="0" smtClean="0"/>
              <a:t>ordering is </a:t>
            </a:r>
            <a:r>
              <a:rPr lang="en-CA" i="1" dirty="0" smtClean="0"/>
              <a:t>k</a:t>
            </a:r>
            <a:endParaRPr lang="en-CA" i="1" dirty="0"/>
          </a:p>
          <a:p>
            <a:r>
              <a:rPr lang="en-CA" dirty="0" smtClean="0"/>
              <a:t>Channeling constraints connect the three types of variables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974156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Symmetry-breaking constraints (I)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Many permutations and prefixes of permutations are symmetric</a:t>
            </a:r>
          </a:p>
          <a:p>
            <a:pPr lvl="1"/>
            <a:r>
              <a:rPr lang="en-CA" dirty="0" smtClean="0"/>
              <a:t>lead to the same minimum cost DAG</a:t>
            </a:r>
          </a:p>
          <a:p>
            <a:r>
              <a:rPr lang="en-CA" dirty="0" smtClean="0"/>
              <a:t>Rule out all but the lexicographically least:</a:t>
            </a:r>
          </a:p>
          <a:p>
            <a:endParaRPr lang="en-CA" dirty="0"/>
          </a:p>
          <a:p>
            <a:endParaRPr lang="en-CA" dirty="0" smtClean="0"/>
          </a:p>
          <a:p>
            <a:r>
              <a:rPr lang="en-CA" dirty="0" smtClean="0"/>
              <a:t>Example:</a:t>
            </a:r>
          </a:p>
          <a:p>
            <a:pPr lvl="1"/>
            <a:r>
              <a:rPr lang="en-CA" dirty="0" smtClean="0"/>
              <a:t>allowed: Exercise, Gender, Age</a:t>
            </a:r>
          </a:p>
          <a:p>
            <a:pPr lvl="1"/>
            <a:r>
              <a:rPr lang="en-CA" dirty="0" smtClean="0"/>
              <a:t>disallowed: Gender, Age, Exercise</a:t>
            </a:r>
          </a:p>
          <a:p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408244"/>
              </p:ext>
            </p:extLst>
          </p:nvPr>
        </p:nvGraphicFramePr>
        <p:xfrm>
          <a:off x="1173808" y="4372744"/>
          <a:ext cx="8669868" cy="1371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28592"/>
                <a:gridCol w="3341276"/>
              </a:tblGrid>
              <a:tr h="370840">
                <a:tc>
                  <a:txBody>
                    <a:bodyPr/>
                    <a:lstStyle/>
                    <a:p>
                      <a:r>
                        <a:rPr lang="en-CA" sz="2400" i="1" dirty="0" smtClean="0">
                          <a:latin typeface="+mn-lt"/>
                        </a:rPr>
                        <a:t>d</a:t>
                      </a:r>
                      <a:r>
                        <a:rPr lang="en-CA" sz="2400" baseline="-25000" dirty="0" smtClean="0">
                          <a:latin typeface="+mn-lt"/>
                        </a:rPr>
                        <a:t>1</a:t>
                      </a:r>
                      <a:r>
                        <a:rPr lang="en-CA" sz="2400" baseline="0" dirty="0" smtClean="0">
                          <a:latin typeface="+mn-lt"/>
                        </a:rPr>
                        <a:t> = 0</a:t>
                      </a:r>
                      <a:endParaRPr lang="en-CA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24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400" i="1" dirty="0" smtClean="0">
                          <a:latin typeface="+mn-lt"/>
                        </a:rPr>
                        <a:t>d</a:t>
                      </a:r>
                      <a:r>
                        <a:rPr lang="en-CA" sz="2400" i="1" baseline="-25000" dirty="0" smtClean="0">
                          <a:latin typeface="+mn-lt"/>
                        </a:rPr>
                        <a:t>i</a:t>
                      </a:r>
                      <a:r>
                        <a:rPr lang="en-CA" sz="2400" baseline="0" dirty="0" smtClean="0">
                          <a:latin typeface="+mn-lt"/>
                        </a:rPr>
                        <a:t> = </a:t>
                      </a:r>
                      <a:r>
                        <a:rPr lang="en-CA" sz="2400" i="1" baseline="0" dirty="0" smtClean="0">
                          <a:latin typeface="+mn-lt"/>
                        </a:rPr>
                        <a:t>k  </a:t>
                      </a:r>
                      <a:r>
                        <a:rPr lang="en-CA" sz="2400" dirty="0" smtClean="0">
                          <a:latin typeface="+mn-lt"/>
                          <a:cs typeface="Arial" panose="020B0604020202020204" pitchFamily="34" charset="0"/>
                        </a:rPr>
                        <a:t>↔ (</a:t>
                      </a:r>
                      <a:r>
                        <a:rPr lang="en-CA" sz="2400" i="1" dirty="0" smtClean="0">
                          <a:latin typeface="+mn-lt"/>
                        </a:rPr>
                        <a:t>d</a:t>
                      </a:r>
                      <a:r>
                        <a:rPr lang="en-CA" sz="2400" i="1" baseline="-25000" dirty="0" smtClean="0">
                          <a:latin typeface="+mn-lt"/>
                        </a:rPr>
                        <a:t>i+</a:t>
                      </a:r>
                      <a:r>
                        <a:rPr lang="en-CA" sz="2400" i="0" baseline="-25000" dirty="0" smtClean="0">
                          <a:latin typeface="+mn-lt"/>
                        </a:rPr>
                        <a:t>1</a:t>
                      </a:r>
                      <a:r>
                        <a:rPr lang="en-CA" sz="2400" baseline="0" dirty="0" smtClean="0">
                          <a:latin typeface="+mn-lt"/>
                        </a:rPr>
                        <a:t> = </a:t>
                      </a:r>
                      <a:r>
                        <a:rPr lang="en-CA" sz="2400" i="1" baseline="0" dirty="0" smtClean="0">
                          <a:latin typeface="+mn-lt"/>
                        </a:rPr>
                        <a:t>k  </a:t>
                      </a:r>
                      <a:r>
                        <a:rPr lang="en-CA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˅  </a:t>
                      </a:r>
                      <a:r>
                        <a:rPr lang="en-CA" sz="2400" i="1" dirty="0" smtClean="0">
                          <a:latin typeface="+mn-lt"/>
                        </a:rPr>
                        <a:t>d</a:t>
                      </a:r>
                      <a:r>
                        <a:rPr lang="en-CA" sz="2400" i="1" baseline="-25000" dirty="0" smtClean="0">
                          <a:latin typeface="+mn-lt"/>
                        </a:rPr>
                        <a:t>i+</a:t>
                      </a:r>
                      <a:r>
                        <a:rPr lang="en-CA" sz="2400" i="0" baseline="-25000" dirty="0" smtClean="0">
                          <a:latin typeface="+mn-lt"/>
                        </a:rPr>
                        <a:t>1</a:t>
                      </a:r>
                      <a:r>
                        <a:rPr lang="en-CA" sz="2400" baseline="0" dirty="0" smtClean="0">
                          <a:latin typeface="+mn-lt"/>
                        </a:rPr>
                        <a:t> = </a:t>
                      </a:r>
                      <a:r>
                        <a:rPr lang="en-CA" sz="2400" i="1" baseline="0" dirty="0" smtClean="0">
                          <a:latin typeface="+mn-lt"/>
                        </a:rPr>
                        <a:t>k+</a:t>
                      </a:r>
                      <a:r>
                        <a:rPr lang="en-CA" sz="2400" i="0" baseline="0" dirty="0" smtClean="0">
                          <a:latin typeface="+mn-lt"/>
                        </a:rPr>
                        <a:t>1)</a:t>
                      </a:r>
                      <a:endParaRPr lang="en-CA" sz="2400" i="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400" i="1" dirty="0" smtClean="0">
                          <a:latin typeface="+mn-lt"/>
                        </a:rPr>
                        <a:t>i</a:t>
                      </a:r>
                      <a:r>
                        <a:rPr lang="en-CA" sz="2400" dirty="0" smtClean="0">
                          <a:latin typeface="+mn-lt"/>
                        </a:rPr>
                        <a:t> = 1, …, </a:t>
                      </a:r>
                      <a:r>
                        <a:rPr lang="en-CA" sz="2400" i="1" dirty="0" smtClean="0">
                          <a:latin typeface="+mn-lt"/>
                        </a:rPr>
                        <a:t>n</a:t>
                      </a:r>
                      <a:r>
                        <a:rPr lang="en-CA" sz="2400" dirty="0" smtClean="0">
                          <a:latin typeface="+mn-lt"/>
                        </a:rPr>
                        <a:t>−1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400" i="1" dirty="0" smtClean="0">
                          <a:latin typeface="+mn-lt"/>
                        </a:rPr>
                        <a:t>d</a:t>
                      </a:r>
                      <a:r>
                        <a:rPr lang="en-CA" sz="2400" i="1" baseline="-25000" dirty="0" smtClean="0">
                          <a:latin typeface="+mn-lt"/>
                        </a:rPr>
                        <a:t>i</a:t>
                      </a:r>
                      <a:r>
                        <a:rPr lang="en-CA" sz="2400" baseline="0" dirty="0" smtClean="0">
                          <a:latin typeface="+mn-lt"/>
                        </a:rPr>
                        <a:t> = </a:t>
                      </a:r>
                      <a:r>
                        <a:rPr lang="en-CA" sz="2400" i="1" dirty="0" smtClean="0">
                          <a:latin typeface="+mn-lt"/>
                        </a:rPr>
                        <a:t>d</a:t>
                      </a:r>
                      <a:r>
                        <a:rPr lang="en-CA" sz="2400" i="1" baseline="-25000" dirty="0" smtClean="0">
                          <a:latin typeface="+mn-lt"/>
                        </a:rPr>
                        <a:t>i+</a:t>
                      </a:r>
                      <a:r>
                        <a:rPr lang="en-CA" sz="2400" i="0" baseline="-25000" dirty="0" smtClean="0">
                          <a:latin typeface="+mn-lt"/>
                        </a:rPr>
                        <a:t>1</a:t>
                      </a:r>
                      <a:r>
                        <a:rPr lang="en-CA" sz="2400" i="0" baseline="0" dirty="0" smtClean="0">
                          <a:latin typeface="+mn-lt"/>
                        </a:rPr>
                        <a:t>  </a:t>
                      </a:r>
                      <a:r>
                        <a:rPr lang="en-CA" sz="2400" dirty="0" smtClean="0">
                          <a:latin typeface="+mn-lt"/>
                        </a:rPr>
                        <a:t>→  </a:t>
                      </a:r>
                      <a:r>
                        <a:rPr lang="en-CA" sz="2400" i="1" dirty="0" smtClean="0">
                          <a:latin typeface="+mn-lt"/>
                        </a:rPr>
                        <a:t>o</a:t>
                      </a:r>
                      <a:r>
                        <a:rPr lang="en-CA" sz="2400" i="1" baseline="-25000" dirty="0" smtClean="0">
                          <a:latin typeface="+mn-lt"/>
                        </a:rPr>
                        <a:t>i</a:t>
                      </a:r>
                      <a:r>
                        <a:rPr lang="en-CA" sz="2400" baseline="0" dirty="0" smtClean="0">
                          <a:latin typeface="+mn-lt"/>
                        </a:rPr>
                        <a:t> &lt; </a:t>
                      </a:r>
                      <a:r>
                        <a:rPr lang="en-CA" sz="2400" i="1" dirty="0" smtClean="0">
                          <a:latin typeface="+mn-lt"/>
                        </a:rPr>
                        <a:t>o</a:t>
                      </a:r>
                      <a:r>
                        <a:rPr lang="en-CA" sz="2400" i="1" baseline="-25000" dirty="0" smtClean="0">
                          <a:latin typeface="+mn-lt"/>
                        </a:rPr>
                        <a:t>i+</a:t>
                      </a:r>
                      <a:r>
                        <a:rPr lang="en-CA" sz="2400" i="0" baseline="-25000" dirty="0" smtClean="0">
                          <a:latin typeface="+mn-lt"/>
                        </a:rPr>
                        <a:t>1</a:t>
                      </a:r>
                      <a:endParaRPr lang="en-CA" sz="24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i="1" dirty="0" smtClean="0">
                          <a:latin typeface="+mn-lt"/>
                        </a:rPr>
                        <a:t>i</a:t>
                      </a:r>
                      <a:r>
                        <a:rPr lang="en-CA" sz="2400" dirty="0" smtClean="0">
                          <a:latin typeface="+mn-lt"/>
                        </a:rPr>
                        <a:t> = 1, …, </a:t>
                      </a:r>
                      <a:r>
                        <a:rPr lang="en-CA" sz="2400" i="1" dirty="0" smtClean="0">
                          <a:latin typeface="+mn-lt"/>
                        </a:rPr>
                        <a:t>n</a:t>
                      </a:r>
                      <a:r>
                        <a:rPr lang="en-CA" sz="2400" dirty="0" smtClean="0">
                          <a:latin typeface="+mn-lt"/>
                        </a:rPr>
                        <a:t>−1</a:t>
                      </a:r>
                      <a:endParaRPr lang="en-CA" sz="24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AutoShape 28"/>
          <p:cNvCxnSpPr>
            <a:cxnSpLocks noChangeShapeType="1"/>
            <a:stCxn id="9" idx="4"/>
            <a:endCxn id="7" idx="0"/>
          </p:cNvCxnSpPr>
          <p:nvPr/>
        </p:nvCxnSpPr>
        <p:spPr bwMode="auto">
          <a:xfrm>
            <a:off x="8153554" y="6784802"/>
            <a:ext cx="0" cy="61637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Oval 40"/>
          <p:cNvSpPr>
            <a:spLocks noChangeArrowheads="1"/>
          </p:cNvSpPr>
          <p:nvPr/>
        </p:nvSpPr>
        <p:spPr bwMode="auto">
          <a:xfrm>
            <a:off x="7076593" y="7401175"/>
            <a:ext cx="2151663" cy="611858"/>
          </a:xfrm>
          <a:prstGeom prst="ellipse">
            <a:avLst/>
          </a:prstGeom>
          <a:solidFill>
            <a:srgbClr val="FDDD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CA" sz="2560" dirty="0"/>
              <a:t>Age</a:t>
            </a:r>
            <a:endParaRPr lang="en-US" sz="2560" dirty="0"/>
          </a:p>
        </p:txBody>
      </p:sp>
      <p:sp>
        <p:nvSpPr>
          <p:cNvPr id="8" name="Oval 42"/>
          <p:cNvSpPr>
            <a:spLocks noChangeArrowheads="1"/>
          </p:cNvSpPr>
          <p:nvPr/>
        </p:nvSpPr>
        <p:spPr bwMode="auto">
          <a:xfrm>
            <a:off x="9535314" y="6172944"/>
            <a:ext cx="2151662" cy="611858"/>
          </a:xfrm>
          <a:prstGeom prst="ellipse">
            <a:avLst/>
          </a:prstGeom>
          <a:solidFill>
            <a:srgbClr val="FDDD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CA" sz="2560" dirty="0"/>
              <a:t>Exercise</a:t>
            </a:r>
            <a:endParaRPr lang="en-US" sz="2560" dirty="0"/>
          </a:p>
        </p:txBody>
      </p:sp>
      <p:sp>
        <p:nvSpPr>
          <p:cNvPr id="9" name="Oval 43"/>
          <p:cNvSpPr>
            <a:spLocks noChangeArrowheads="1"/>
          </p:cNvSpPr>
          <p:nvPr/>
        </p:nvSpPr>
        <p:spPr bwMode="auto">
          <a:xfrm>
            <a:off x="7076593" y="6172944"/>
            <a:ext cx="2151663" cy="611858"/>
          </a:xfrm>
          <a:prstGeom prst="ellipse">
            <a:avLst/>
          </a:prstGeom>
          <a:solidFill>
            <a:srgbClr val="FDDD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CA" sz="2560" dirty="0"/>
              <a:t>Gender</a:t>
            </a:r>
            <a:endParaRPr lang="en-US" sz="2560" dirty="0"/>
          </a:p>
        </p:txBody>
      </p:sp>
    </p:spTree>
    <p:extLst>
      <p:ext uri="{BB962C8B-B14F-4D97-AF65-F5344CB8AC3E}">
        <p14:creationId xmlns:p14="http://schemas.microsoft.com/office/powerpoint/2010/main" val="33076794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&amp; Bullets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BFBFBF"/>
      </a:accent1>
      <a:accent2>
        <a:srgbClr val="333399"/>
      </a:accent2>
      <a:accent3>
        <a:srgbClr val="FFFFFF"/>
      </a:accent3>
      <a:accent4>
        <a:srgbClr val="000000"/>
      </a:accent4>
      <a:accent5>
        <a:srgbClr val="DCDCDC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Helvetica Neue Light"/>
        <a:ea typeface=""/>
        <a:cs typeface=""/>
      </a:majorFont>
      <a:minorFont>
        <a:latin typeface="Helvetica Neu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Neue Light" charset="0"/>
            <a:sym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Neue Light" charset="0"/>
            <a:sym typeface="Helvetica Neue Light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4025</TotalTime>
  <Pages>0</Pages>
  <Words>1597</Words>
  <Characters>0</Characters>
  <Application>Microsoft Office PowerPoint</Application>
  <PresentationFormat>Custom</PresentationFormat>
  <Lines>0</Lines>
  <Paragraphs>420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Arial</vt:lpstr>
      <vt:lpstr>Calibri</vt:lpstr>
      <vt:lpstr>Calibri Light</vt:lpstr>
      <vt:lpstr>Cambria Math</vt:lpstr>
      <vt:lpstr>Helvetica Neue</vt:lpstr>
      <vt:lpstr>Helvetica Neue Light</vt:lpstr>
      <vt:lpstr>Symbol</vt:lpstr>
      <vt:lpstr>Times New Roman</vt:lpstr>
      <vt:lpstr>Title &amp; Bullets</vt:lpstr>
      <vt:lpstr>Custom Design</vt:lpstr>
      <vt:lpstr>Machine Learning of Bayesian Networks Using Constraint Programming</vt:lpstr>
      <vt:lpstr>Bayesian networks</vt:lpstr>
      <vt:lpstr>Example: Medical diagnosis of diabetes</vt:lpstr>
      <vt:lpstr>Structure learning from data:  score-and-search approach</vt:lpstr>
      <vt:lpstr>Related work: Global search algorithms</vt:lpstr>
      <vt:lpstr>Related work: Global search algorithms</vt:lpstr>
      <vt:lpstr>Constraint model (I)</vt:lpstr>
      <vt:lpstr>Constraint model (II)</vt:lpstr>
      <vt:lpstr>Symmetry-breaking constraints (I)</vt:lpstr>
      <vt:lpstr>Symmetry-breaking constraints (II)</vt:lpstr>
      <vt:lpstr>Symmetry-breaking constraints (III)</vt:lpstr>
      <vt:lpstr>Dominance constraints (I)</vt:lpstr>
      <vt:lpstr>Dominance constraints (II)</vt:lpstr>
      <vt:lpstr>Dominance constraints (III)</vt:lpstr>
      <vt:lpstr>Acyclic constraint: acyclic(v1, …, vn)</vt:lpstr>
      <vt:lpstr>Solving the constraint model</vt:lpstr>
      <vt:lpstr>Experimental results: BDeu scoring</vt:lpstr>
      <vt:lpstr>Experimental results: BIC scoring</vt:lpstr>
      <vt:lpstr>Discussion</vt:lpstr>
      <vt:lpstr>Future work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Universal Restart Strategies for   Backtracking Search</dc:title>
  <dc:creator>vanbeek</dc:creator>
  <cp:lastModifiedBy>Peter van Beek</cp:lastModifiedBy>
  <cp:revision>1438</cp:revision>
  <cp:lastPrinted>2015-08-13T17:39:42Z</cp:lastPrinted>
  <dcterms:modified xsi:type="dcterms:W3CDTF">2015-08-13T17:52:03Z</dcterms:modified>
</cp:coreProperties>
</file>