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7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311" r:id="rId12"/>
    <p:sldId id="275" r:id="rId13"/>
    <p:sldId id="276" r:id="rId14"/>
    <p:sldId id="277" r:id="rId15"/>
    <p:sldId id="278" r:id="rId16"/>
    <p:sldId id="279" r:id="rId17"/>
    <p:sldId id="280" r:id="rId18"/>
    <p:sldId id="312" r:id="rId19"/>
    <p:sldId id="313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314" r:id="rId30"/>
    <p:sldId id="297" r:id="rId31"/>
    <p:sldId id="298" r:id="rId32"/>
    <p:sldId id="315" r:id="rId33"/>
    <p:sldId id="304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8"/>
    <a:srgbClr val="FF0808"/>
    <a:srgbClr val="0080FF"/>
    <a:srgbClr val="8000B0"/>
    <a:srgbClr val="800040"/>
    <a:srgbClr val="1771A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5" autoAdjust="0"/>
  </p:normalViewPr>
  <p:slideViewPr>
    <p:cSldViewPr>
      <p:cViewPr>
        <p:scale>
          <a:sx n="66" d="100"/>
          <a:sy n="66" d="100"/>
        </p:scale>
        <p:origin x="-968" y="6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11-04-04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11-04-04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3165020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135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442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870083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2079465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1655384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96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5515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715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19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 userDrawn="1"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r>
              <a:rPr lang="en-US" dirty="0" smtClean="0">
                <a:cs typeface="Book Antiqua"/>
              </a:rPr>
              <a:t>Background</a:t>
            </a:r>
            <a:endParaRPr lang="en-US" dirty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</a:t>
            </a:r>
          </a:p>
          <a:p>
            <a:r>
              <a:rPr lang="en-US" dirty="0" smtClean="0">
                <a:cs typeface="Book Antiqua"/>
              </a:rPr>
              <a:t>Database Integration</a:t>
            </a:r>
          </a:p>
          <a:p>
            <a:r>
              <a:rPr lang="en-US" dirty="0" smtClean="0">
                <a:cs typeface="Book Antiqua"/>
              </a:rPr>
              <a:t>Semantic Data Control</a:t>
            </a:r>
          </a:p>
          <a:p>
            <a:r>
              <a:rPr lang="en-US" dirty="0" smtClean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Multidatabase query processing</a:t>
            </a:r>
          </a:p>
          <a:p>
            <a:r>
              <a:rPr lang="en-US" dirty="0" smtClean="0">
                <a:cs typeface="Book Antiqua"/>
              </a:rPr>
              <a:t>Distributed Transaction Management</a:t>
            </a:r>
          </a:p>
          <a:p>
            <a:r>
              <a:rPr lang="en-US" dirty="0" smtClean="0">
                <a:cs typeface="Book Antiqua"/>
              </a:rPr>
              <a:t>Data Replication</a:t>
            </a:r>
          </a:p>
          <a:p>
            <a:r>
              <a:rPr lang="en-US" dirty="0" smtClean="0">
                <a:cs typeface="Book Antiqua"/>
              </a:rPr>
              <a:t>Parallel Database Systems</a:t>
            </a:r>
          </a:p>
          <a:p>
            <a:r>
              <a:rPr lang="en-US" dirty="0" smtClean="0">
                <a:cs typeface="Book Antiqua"/>
              </a:rPr>
              <a:t>Distributed Object DBMS</a:t>
            </a:r>
          </a:p>
          <a:p>
            <a:r>
              <a:rPr lang="en-US" dirty="0" smtClean="0">
                <a:cs typeface="Book Antiqua"/>
              </a:rPr>
              <a:t>Peer-to-Peer Data Management</a:t>
            </a:r>
          </a:p>
          <a:p>
            <a:r>
              <a:rPr lang="en-US" dirty="0" smtClean="0">
                <a:cs typeface="Book Antiqua"/>
              </a:rPr>
              <a:t>Web Data Management </a:t>
            </a:r>
          </a:p>
          <a:p>
            <a:r>
              <a:rPr lang="en-US" dirty="0" smtClean="0">
                <a:cs typeface="Book Antiqua"/>
              </a:rPr>
              <a:t>Current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50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transactions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system expansion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Transparency is the separation of the higher 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chemeClr val="hlink"/>
                </a:solidFill>
              </a:rPr>
              <a:t>data independence</a:t>
            </a:r>
            <a:endParaRPr lang="en-US" sz="17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	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hybrid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8895649" y="3991751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8446351" y="2908018"/>
            <a:ext cx="1016000" cy="559929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8426031" y="2926080"/>
            <a:ext cx="1020516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4536975" y="3580656"/>
            <a:ext cx="559929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4558184" y="3076600"/>
            <a:ext cx="589279" cy="392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3359" y="6643134"/>
            <a:ext cx="1377183" cy="70272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6546427" y="6941057"/>
            <a:ext cx="399627" cy="55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09912" y="8117160"/>
            <a:ext cx="1377183" cy="70272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34248" y="2500536"/>
            <a:ext cx="1377183" cy="70272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62240" y="329262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Transparency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</a:p>
          <a:p>
            <a:r>
              <a:rPr lang="en-US" dirty="0" smtClean="0"/>
              <a:t>Network transparency (or distribution transparency)</a:t>
            </a:r>
          </a:p>
          <a:p>
            <a:pPr lvl="1"/>
            <a:r>
              <a:rPr lang="en-US" dirty="0" smtClean="0"/>
              <a:t>Location transparency</a:t>
            </a:r>
          </a:p>
          <a:p>
            <a:pPr lvl="1"/>
            <a:r>
              <a:rPr lang="en-US" dirty="0" smtClean="0"/>
              <a:t>Fragmentation transparency</a:t>
            </a:r>
          </a:p>
          <a:p>
            <a:r>
              <a:rPr lang="en-US" dirty="0" smtClean="0"/>
              <a:t>Replication transparency</a:t>
            </a:r>
          </a:p>
          <a:p>
            <a:r>
              <a:rPr lang="en-US" dirty="0" smtClean="0"/>
              <a:t>Fragmentation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6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2" y="2572544"/>
            <a:ext cx="12293600" cy="6769100"/>
          </a:xfrm>
        </p:spPr>
        <p:txBody>
          <a:bodyPr/>
          <a:lstStyle/>
          <a:p>
            <a:r>
              <a:rPr lang="en-US" dirty="0" smtClean="0"/>
              <a:t>Replicated components and data should make distributed DBMS more reliable.</a:t>
            </a:r>
          </a:p>
          <a:p>
            <a:r>
              <a:rPr lang="en-US" dirty="0" smtClean="0"/>
              <a:t>Distributed transactions provide</a:t>
            </a:r>
          </a:p>
          <a:p>
            <a:pPr lvl="1"/>
            <a:r>
              <a:rPr lang="en-US" dirty="0" smtClean="0"/>
              <a:t>Concurrency transparency</a:t>
            </a:r>
          </a:p>
          <a:p>
            <a:pPr lvl="1"/>
            <a:r>
              <a:rPr lang="en-US" dirty="0" smtClean="0"/>
              <a:t>Failure atomicity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dirty="0" smtClean="0"/>
              <a:t>Distributed transaction support requires implementation </a:t>
            </a:r>
            <a:r>
              <a:rPr lang="en-US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Commit protocols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Great for read-intensive workloads, problematic for updates</a:t>
            </a:r>
          </a:p>
          <a:p>
            <a:pPr lvl="1"/>
            <a:r>
              <a:rPr lang="en-US" dirty="0" smtClean="0"/>
              <a:t>Replication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8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Proximity of data to its 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Requires some support for fragmentation and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Intra-query parallelism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Have </a:t>
            </a:r>
            <a:r>
              <a:rPr lang="en-US" dirty="0"/>
              <a:t>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Freshness of copies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Issue is database 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Emergence of microprocessor and workstation technologies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Demise of Grosh's law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Client-server model of computing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Data communication cost vs telecommunication 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How </a:t>
            </a:r>
            <a:r>
              <a:rPr lang="en-US" dirty="0"/>
              <a:t>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Replicated </a:t>
            </a:r>
            <a:r>
              <a:rPr lang="en-US" dirty="0"/>
              <a:t>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A </a:t>
            </a:r>
            <a:r>
              <a:rPr lang="en-US" dirty="0"/>
              <a:t>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 smtClean="0"/>
              <a:t>Query </a:t>
            </a:r>
            <a:r>
              <a:rPr lang="en-US" b="1" dirty="0"/>
              <a:t>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General </a:t>
            </a:r>
            <a:r>
              <a:rPr lang="en-US" dirty="0"/>
              <a:t>formulation is NP-hard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/>
              <a:t>Concurrency </a:t>
            </a:r>
            <a:r>
              <a:rPr lang="en-US" b="1" dirty="0"/>
              <a:t>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isolation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Deadlock </a:t>
            </a:r>
            <a:r>
              <a:rPr lang="en-US" dirty="0"/>
              <a:t>management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 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durability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Operating System Support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/>
              <a:t>system with proper support for database operations</a:t>
            </a:r>
          </a:p>
          <a:p>
            <a:pPr lvl="1"/>
            <a:r>
              <a:rPr lang="en-US" dirty="0" smtClean="0"/>
              <a:t>Dichotomy </a:t>
            </a:r>
            <a:r>
              <a:rPr lang="en-US" dirty="0"/>
              <a:t>between general purpose processing requirements and database processing requirements</a:t>
            </a:r>
          </a:p>
          <a:p>
            <a:r>
              <a:rPr lang="en-US" b="1" dirty="0"/>
              <a:t>Open Systems and Interoperability</a:t>
            </a:r>
          </a:p>
          <a:p>
            <a:pPr lvl="1"/>
            <a:r>
              <a:rPr lang="en-US" dirty="0"/>
              <a:t>Distributed Multidatabase Systems</a:t>
            </a:r>
          </a:p>
          <a:p>
            <a:pPr lvl="1"/>
            <a:r>
              <a:rPr lang="en-US" dirty="0"/>
              <a:t>More probable scenario</a:t>
            </a:r>
          </a:p>
          <a:p>
            <a:pPr lvl="1"/>
            <a:r>
              <a:rPr lang="en-US" dirty="0"/>
              <a:t>Parallel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components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functions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interrelationships and interactions between components defined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70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Distribution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spcBef>
                <a:spcPct val="20000"/>
              </a:spcBef>
            </a:pPr>
            <a:r>
              <a:rPr lang="en-US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spcBef>
                <a:spcPct val="20000"/>
              </a:spcBef>
            </a:pPr>
            <a:r>
              <a:rPr lang="en-US" dirty="0"/>
              <a:t>data model, query </a:t>
            </a:r>
            <a:r>
              <a:rPr lang="en-US" dirty="0" err="1"/>
              <a:t>language,transaction</a:t>
            </a:r>
            <a:r>
              <a:rPr lang="en-US" dirty="0"/>
              <a:t> management algorithms</a:t>
            </a:r>
          </a:p>
          <a:p>
            <a:pPr>
              <a:spcBef>
                <a:spcPct val="20000"/>
              </a:spcBef>
            </a:pPr>
            <a:r>
              <a:rPr lang="en-US" dirty="0"/>
              <a:t>Autonomy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Not well understood and most troublesome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8" y="2428528"/>
            <a:ext cx="3479637" cy="6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0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More efficient division of labor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Horizontal and vertical scaling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Better price/performance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Ability to use familiar tools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Client access to remote data (via standards)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Full DBMS functionality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Overall better system price/performance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4" y="2356520"/>
            <a:ext cx="6207100" cy="68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5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Database Servers</a:t>
            </a:r>
            <a:endParaRPr lang="en-US" dirty="0"/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4" y="2419176"/>
            <a:ext cx="6918424" cy="68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Distributed DBMS 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465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86609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1537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73511" y="4253653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6465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1537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609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6465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91537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86609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452338" y="3449884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403058" y="34408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556587" y="34498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951620" y="245194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951620" y="56128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951620" y="72384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4443307" y="50754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728178" y="5066453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403058" y="50664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5233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40305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35377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77480" y="2749973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010138" y="2768035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951926" y="2759004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920463" y="440266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969504" y="6010204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893131" y="6019235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52980" y="6019235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006959" y="7446151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966710" y="7482275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917528" y="7482275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</a:t>
            </a:r>
            <a:r>
              <a:rPr lang="en-US" dirty="0" smtClean="0"/>
              <a:t>Peer Component </a:t>
            </a:r>
            <a:r>
              <a:rPr lang="en-US" dirty="0"/>
              <a:t>Architecture</a:t>
            </a:r>
          </a:p>
        </p:txBody>
      </p: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6687541" y="2429369"/>
            <a:ext cx="5951502" cy="5707662"/>
            <a:chOff x="2971" y="1056"/>
            <a:chExt cx="2636" cy="2528"/>
          </a:xfrm>
        </p:grpSpPr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971" y="1084"/>
              <a:ext cx="2068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52316" name="Group 92"/>
            <p:cNvGrpSpPr>
              <a:grpSpLocks/>
            </p:cNvGrpSpPr>
            <p:nvPr/>
          </p:nvGrpSpPr>
          <p:grpSpPr bwMode="auto">
            <a:xfrm>
              <a:off x="5271" y="2276"/>
              <a:ext cx="312" cy="288"/>
              <a:chOff x="5271" y="2276"/>
              <a:chExt cx="312" cy="288"/>
            </a:xfrm>
          </p:grpSpPr>
          <p:sp>
            <p:nvSpPr>
              <p:cNvPr id="52317" name="Oval 93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5271" y="2428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9" name="Oval 95"/>
              <p:cNvSpPr>
                <a:spLocks noChangeArrowheads="1"/>
              </p:cNvSpPr>
              <p:nvPr/>
            </p:nvSpPr>
            <p:spPr bwMode="auto">
              <a:xfrm>
                <a:off x="5271" y="2396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0" name="Oval 96"/>
              <p:cNvSpPr>
                <a:spLocks noChangeArrowheads="1"/>
              </p:cNvSpPr>
              <p:nvPr/>
            </p:nvSpPr>
            <p:spPr bwMode="auto">
              <a:xfrm>
                <a:off x="5271" y="2364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1" name="Oval 97"/>
              <p:cNvSpPr>
                <a:spLocks noChangeArrowheads="1"/>
              </p:cNvSpPr>
              <p:nvPr/>
            </p:nvSpPr>
            <p:spPr bwMode="auto">
              <a:xfrm>
                <a:off x="5271" y="2340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2" name="Oval 98"/>
              <p:cNvSpPr>
                <a:spLocks noChangeArrowheads="1"/>
              </p:cNvSpPr>
              <p:nvPr/>
            </p:nvSpPr>
            <p:spPr bwMode="auto">
              <a:xfrm>
                <a:off x="5271" y="2308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3" name="Oval 99"/>
              <p:cNvSpPr>
                <a:spLocks noChangeArrowheads="1"/>
              </p:cNvSpPr>
              <p:nvPr/>
            </p:nvSpPr>
            <p:spPr bwMode="auto">
              <a:xfrm>
                <a:off x="5271" y="2276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4" name="Oval 100"/>
              <p:cNvSpPr>
                <a:spLocks noChangeArrowheads="1"/>
              </p:cNvSpPr>
              <p:nvPr/>
            </p:nvSpPr>
            <p:spPr bwMode="auto">
              <a:xfrm>
                <a:off x="5407" y="2316"/>
                <a:ext cx="2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4996" y="1941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4831" y="2424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3065" y="1056"/>
              <a:ext cx="13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DATA PROCESSOR</a:t>
              </a:r>
            </a:p>
          </p:txBody>
        </p:sp>
      </p:grpSp>
      <p:grpSp>
        <p:nvGrpSpPr>
          <p:cNvPr id="52328" name="Group 104"/>
          <p:cNvGrpSpPr>
            <a:grpSpLocks/>
          </p:cNvGrpSpPr>
          <p:nvPr/>
        </p:nvGrpSpPr>
        <p:grpSpPr bwMode="auto">
          <a:xfrm>
            <a:off x="42898" y="2429369"/>
            <a:ext cx="6391769" cy="5707662"/>
            <a:chOff x="28" y="1056"/>
            <a:chExt cx="2831" cy="2528"/>
          </a:xfrm>
        </p:grpSpPr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695" y="1084"/>
              <a:ext cx="2164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>
              <a:off x="519" y="2556"/>
              <a:ext cx="25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775" y="1056"/>
              <a:ext cx="134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USER PROCESSOR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127" y="2106"/>
              <a:ext cx="385" cy="636"/>
            </a:xfrm>
            <a:prstGeom prst="octagon">
              <a:avLst>
                <a:gd name="adj" fmla="val 2928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75" y="2323"/>
              <a:ext cx="4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300" dirty="0">
                  <a:latin typeface="Book Antiqua"/>
                </a:rPr>
                <a:t>USER</a:t>
              </a: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H="1">
              <a:off x="519" y="2308"/>
              <a:ext cx="2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105" y="1757"/>
              <a:ext cx="56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User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requests</a:t>
              </a: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28" y="2857"/>
              <a:ext cx="6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System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responses</a:t>
              </a:r>
            </a:p>
          </p:txBody>
        </p:sp>
      </p:grp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6156961" y="5572196"/>
            <a:ext cx="10837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39" name="AutoShape 115"/>
          <p:cNvSpPr>
            <a:spLocks noChangeArrowheads="1"/>
          </p:cNvSpPr>
          <p:nvPr/>
        </p:nvSpPr>
        <p:spPr bwMode="auto">
          <a:xfrm>
            <a:off x="1767841" y="4515555"/>
            <a:ext cx="713457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1713654" y="3242168"/>
            <a:ext cx="1463039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1864943" y="3203786"/>
            <a:ext cx="115143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External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2097476" y="3973688"/>
            <a:ext cx="248355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 rot="16200000">
            <a:off x="1282526" y="5073076"/>
            <a:ext cx="166376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User Interface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Handler</a:t>
            </a:r>
          </a:p>
        </p:txBody>
      </p:sp>
      <p:sp>
        <p:nvSpPr>
          <p:cNvPr id="52345" name="AutoShape 121"/>
          <p:cNvSpPr>
            <a:spLocks noChangeArrowheads="1"/>
          </p:cNvSpPr>
          <p:nvPr/>
        </p:nvSpPr>
        <p:spPr bwMode="auto">
          <a:xfrm>
            <a:off x="3005103" y="4542649"/>
            <a:ext cx="740551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6" name="Rectangle 122"/>
          <p:cNvSpPr>
            <a:spLocks noChangeArrowheads="1"/>
          </p:cNvSpPr>
          <p:nvPr/>
        </p:nvSpPr>
        <p:spPr bwMode="auto">
          <a:xfrm>
            <a:off x="3411503" y="3242169"/>
            <a:ext cx="1571413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3420530" y="3197013"/>
            <a:ext cx="152175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>
            <a:off x="2950916" y="3994008"/>
            <a:ext cx="311124" cy="5227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H="1">
            <a:off x="3379894" y="4000782"/>
            <a:ext cx="519289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2508392" y="5499946"/>
            <a:ext cx="4876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 rot="16200000">
            <a:off x="2497703" y="5093397"/>
            <a:ext cx="171471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Semantic Data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Controller</a:t>
            </a:r>
          </a:p>
        </p:txBody>
      </p:sp>
      <p:sp>
        <p:nvSpPr>
          <p:cNvPr id="52353" name="AutoShape 129"/>
          <p:cNvSpPr>
            <a:spLocks noChangeArrowheads="1"/>
          </p:cNvSpPr>
          <p:nvPr/>
        </p:nvSpPr>
        <p:spPr bwMode="auto">
          <a:xfrm>
            <a:off x="5452533" y="4542649"/>
            <a:ext cx="740551" cy="190556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5028071" y="5499947"/>
            <a:ext cx="4154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 rot="16200000">
            <a:off x="5234643" y="5053271"/>
            <a:ext cx="1221487" cy="8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Execution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Monitor</a:t>
            </a:r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8534401" y="2944143"/>
            <a:ext cx="1029546" cy="8850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8" name="AutoShape 134"/>
          <p:cNvSpPr>
            <a:spLocks noChangeArrowheads="1"/>
          </p:cNvSpPr>
          <p:nvPr/>
        </p:nvSpPr>
        <p:spPr bwMode="auto">
          <a:xfrm>
            <a:off x="8613423" y="4542650"/>
            <a:ext cx="903110" cy="1878472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8179930" y="5490917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52360" name="Group 136"/>
          <p:cNvGrpSpPr>
            <a:grpSpLocks/>
          </p:cNvGrpSpPr>
          <p:nvPr/>
        </p:nvGrpSpPr>
        <p:grpSpPr bwMode="auto">
          <a:xfrm>
            <a:off x="8532143" y="2889956"/>
            <a:ext cx="1031804" cy="1047609"/>
            <a:chOff x="3779" y="1280"/>
            <a:chExt cx="457" cy="464"/>
          </a:xfrm>
        </p:grpSpPr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780" y="1320"/>
              <a:ext cx="45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>
              <a:off x="3779" y="16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>
              <a:off x="3779" y="12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9055947" y="3802099"/>
            <a:ext cx="0" cy="71345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8539487" y="3043485"/>
            <a:ext cx="104195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System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Log</a:t>
            </a:r>
          </a:p>
        </p:txBody>
      </p:sp>
      <p:sp>
        <p:nvSpPr>
          <p:cNvPr id="52366" name="Rectangle 142"/>
          <p:cNvSpPr>
            <a:spLocks noChangeArrowheads="1"/>
          </p:cNvSpPr>
          <p:nvPr/>
        </p:nvSpPr>
        <p:spPr bwMode="auto">
          <a:xfrm rot="16200000">
            <a:off x="8185652" y="5131781"/>
            <a:ext cx="17857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Recovery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Manager</a:t>
            </a:r>
          </a:p>
        </p:txBody>
      </p:sp>
      <p:sp>
        <p:nvSpPr>
          <p:cNvPr id="52368" name="AutoShape 144"/>
          <p:cNvSpPr>
            <a:spLocks noChangeArrowheads="1"/>
          </p:cNvSpPr>
          <p:nvPr/>
        </p:nvSpPr>
        <p:spPr bwMode="auto">
          <a:xfrm>
            <a:off x="9986152" y="4542650"/>
            <a:ext cx="903111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9552659" y="5490917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0" name="Rectangle 146"/>
          <p:cNvSpPr>
            <a:spLocks noChangeArrowheads="1"/>
          </p:cNvSpPr>
          <p:nvPr/>
        </p:nvSpPr>
        <p:spPr bwMode="auto">
          <a:xfrm>
            <a:off x="9724250" y="3242170"/>
            <a:ext cx="1463040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1" name="Rectangle 147"/>
          <p:cNvSpPr>
            <a:spLocks noChangeArrowheads="1"/>
          </p:cNvSpPr>
          <p:nvPr/>
        </p:nvSpPr>
        <p:spPr bwMode="auto">
          <a:xfrm>
            <a:off x="9863788" y="3212819"/>
            <a:ext cx="1123003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10410614" y="3991752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3" name="Rectangle 149"/>
          <p:cNvSpPr>
            <a:spLocks noChangeArrowheads="1"/>
          </p:cNvSpPr>
          <p:nvPr/>
        </p:nvSpPr>
        <p:spPr bwMode="auto">
          <a:xfrm rot="16200000">
            <a:off x="9838659" y="5032093"/>
            <a:ext cx="1195839" cy="8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Runtime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Support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5" name="Rectangle 151"/>
          <p:cNvSpPr>
            <a:spLocks noChangeArrowheads="1"/>
          </p:cNvSpPr>
          <p:nvPr/>
        </p:nvSpPr>
        <p:spPr bwMode="auto">
          <a:xfrm>
            <a:off x="6879449" y="3242169"/>
            <a:ext cx="1571414" cy="740551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6" name="AutoShape 152"/>
          <p:cNvSpPr>
            <a:spLocks noChangeArrowheads="1"/>
          </p:cNvSpPr>
          <p:nvPr/>
        </p:nvSpPr>
        <p:spPr bwMode="auto">
          <a:xfrm>
            <a:off x="7240694" y="4542649"/>
            <a:ext cx="903112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>
            <a:off x="7701281" y="3991751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rot="16200000">
            <a:off x="6948607" y="5147584"/>
            <a:ext cx="147148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Query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>
            <a:off x="6944921" y="3197013"/>
            <a:ext cx="1521750" cy="83869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 flipH="1">
            <a:off x="4774208" y="3957885"/>
            <a:ext cx="967322" cy="558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2" name="AutoShape 158"/>
          <p:cNvSpPr>
            <a:spLocks noChangeArrowheads="1"/>
          </p:cNvSpPr>
          <p:nvPr/>
        </p:nvSpPr>
        <p:spPr bwMode="auto">
          <a:xfrm>
            <a:off x="4242366" y="4542649"/>
            <a:ext cx="767644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5046135" y="3178951"/>
            <a:ext cx="1374986" cy="778933"/>
          </a:xfrm>
          <a:custGeom>
            <a:avLst/>
            <a:gdLst>
              <a:gd name="T0" fmla="*/ 296 w 609"/>
              <a:gd name="T1" fmla="*/ 0 h 345"/>
              <a:gd name="T2" fmla="*/ 0 w 609"/>
              <a:gd name="T3" fmla="*/ 344 h 345"/>
              <a:gd name="T4" fmla="*/ 608 w 609"/>
              <a:gd name="T5" fmla="*/ 344 h 345"/>
              <a:gd name="T6" fmla="*/ 296 w 609"/>
              <a:gd name="T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345">
                <a:moveTo>
                  <a:pt x="296" y="0"/>
                </a:moveTo>
                <a:lnTo>
                  <a:pt x="0" y="344"/>
                </a:lnTo>
                <a:lnTo>
                  <a:pt x="608" y="344"/>
                </a:lnTo>
                <a:lnTo>
                  <a:pt x="296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4" name="Line 160"/>
          <p:cNvSpPr>
            <a:spLocks noChangeShapeType="1"/>
          </p:cNvSpPr>
          <p:nvPr/>
        </p:nvSpPr>
        <p:spPr bwMode="auto">
          <a:xfrm>
            <a:off x="4334935" y="3992880"/>
            <a:ext cx="216747" cy="541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3772748" y="5499947"/>
            <a:ext cx="4515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6" name="Rectangle 162"/>
          <p:cNvSpPr>
            <a:spLocks noChangeArrowheads="1"/>
          </p:cNvSpPr>
          <p:nvPr/>
        </p:nvSpPr>
        <p:spPr bwMode="auto">
          <a:xfrm rot="16200000">
            <a:off x="3818386" y="5149842"/>
            <a:ext cx="163818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 Query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Optimizer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>
            <a:off x="5289974" y="3504071"/>
            <a:ext cx="894080" cy="3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</a:rPr>
              <a:t>GD/D</a:t>
            </a: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2083930" y="6339840"/>
            <a:ext cx="3659857" cy="1083733"/>
          </a:xfrm>
          <a:custGeom>
            <a:avLst/>
            <a:gdLst>
              <a:gd name="T0" fmla="*/ 1621 w 1621"/>
              <a:gd name="T1" fmla="*/ 48 h 480"/>
              <a:gd name="T2" fmla="*/ 1372 w 1621"/>
              <a:gd name="T3" fmla="*/ 480 h 480"/>
              <a:gd name="T4" fmla="*/ 277 w 1621"/>
              <a:gd name="T5" fmla="*/ 480 h 480"/>
              <a:gd name="T6" fmla="*/ 0 w 1621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1" h="480">
                <a:moveTo>
                  <a:pt x="1621" y="48"/>
                </a:moveTo>
                <a:lnTo>
                  <a:pt x="1372" y="480"/>
                </a:lnTo>
                <a:lnTo>
                  <a:pt x="277" y="48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54528" y="6422834"/>
            <a:ext cx="2808312" cy="974246"/>
            <a:chOff x="7654528" y="6422834"/>
            <a:chExt cx="2808312" cy="974246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9958784" y="6422834"/>
              <a:ext cx="504056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8086576" y="7397080"/>
              <a:ext cx="1872208" cy="0"/>
            </a:xfrm>
            <a:prstGeom prst="line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7654528" y="6422834"/>
              <a:ext cx="432048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Multi-DBMS Architecture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85920" y="2709333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45938" y="2718364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109547" y="2700302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888285" y="4343964"/>
            <a:ext cx="141788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20907" y="7289429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58184" y="3508648"/>
            <a:ext cx="1880998" cy="82628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619804" y="3436640"/>
            <a:ext cx="0" cy="8892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773333" y="3504071"/>
            <a:ext cx="1842347" cy="8308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186429" y="254225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4154311" y="5156765"/>
            <a:ext cx="2311964" cy="115598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944925" y="5156764"/>
            <a:ext cx="2212622" cy="1101796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619804" y="5156765"/>
            <a:ext cx="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504071" y="6782364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504071" y="6731565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619804" y="6782364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6619804" y="6731565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9816818" y="674849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087538" y="448394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079173" y="4285263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9310639" y="431235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137292" y="2858347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969565" y="2709333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8001565" y="26912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743005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045938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2880925" y="5946987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2880925" y="7397080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996658" y="59424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996658" y="7419658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9166578" y="59424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9166578" y="7397080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920285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0309014" y="437009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2393244" y="5156765"/>
            <a:ext cx="876018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8518624" y="5164537"/>
            <a:ext cx="964043" cy="75084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H="1">
            <a:off x="3793067" y="5156765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10024533" y="5156765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107619" y="6082453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9265551" y="6082453"/>
            <a:ext cx="105737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7847599" y="585667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7847599" y="718105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6163135" y="7533028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9321067" y="7533028"/>
            <a:ext cx="9463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1808706" y="4483947"/>
            <a:ext cx="112618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11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4107900" y="4483947"/>
            <a:ext cx="113140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7995113" y="4483947"/>
            <a:ext cx="110566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10326203" y="4483947"/>
            <a:ext cx="12209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 err="1">
                <a:solidFill>
                  <a:schemeClr val="bg1"/>
                </a:solidFill>
                <a:latin typeface="Book Antiqua"/>
              </a:rPr>
              <a:t>nm</a:t>
            </a:r>
            <a:endParaRPr lang="en-US" sz="2600" b="1" i="1" baseline="-25000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060919" y="2849315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2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8083188" y="2831253"/>
            <a:ext cx="109433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latin typeface="Book Antiqua"/>
              </a:rPr>
              <a:t>GES</a:t>
            </a:r>
            <a:r>
              <a:rPr lang="en-US" sz="2600" b="1" i="1" baseline="-25000" dirty="0" err="1">
                <a:latin typeface="Book Antiqua"/>
              </a:rPr>
              <a:t>n</a:t>
            </a:r>
            <a:endParaRPr lang="en-US" sz="2600" b="1" i="1" baseline="-25000" dirty="0">
              <a:latin typeface="Book Antiqua"/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3047402" y="7510450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2991886" y="6086969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23641" y="4179148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6695" y="4179148"/>
            <a:ext cx="2466788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Mediator/Wrapper Architecture</a:t>
            </a:r>
            <a:endParaRPr lang="en-US" dirty="0"/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2428528"/>
            <a:ext cx="5400600" cy="68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number of autonomous processing elements (not necessarily homogeneous) that are interconnected by a computer network and that cooperate in performing their assigned tasks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Control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208</TotalTime>
  <Pages>0</Pages>
  <Words>1201</Words>
  <Characters>0</Characters>
  <Application>Microsoft Macintosh PowerPoint</Application>
  <PresentationFormat>Custom</PresentationFormat>
  <Lines>0</Lines>
  <Paragraphs>402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Book</vt:lpstr>
      <vt:lpstr>Outline</vt:lpstr>
      <vt:lpstr>File Systems</vt:lpstr>
      <vt:lpstr>Database Management</vt:lpstr>
      <vt:lpstr>Motivation</vt:lpstr>
      <vt:lpstr>Distributed Computing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Reliability Through Transactions</vt:lpstr>
      <vt:lpstr>Potentially Improved Performance</vt:lpstr>
      <vt:lpstr>Parallelism Requirements</vt:lpstr>
      <vt:lpstr>System Expansion</vt:lpstr>
      <vt:lpstr>Distributed DBMS Issues</vt:lpstr>
      <vt:lpstr>Distributed DBMS Issues</vt:lpstr>
      <vt:lpstr>Relationship Between Issues</vt:lpstr>
      <vt:lpstr>Related Issues</vt:lpstr>
      <vt:lpstr>Architecture</vt:lpstr>
      <vt:lpstr>ANSI/SPARC Architecture</vt:lpstr>
      <vt:lpstr>Generic DBMS Architecture</vt:lpstr>
      <vt:lpstr>DBMS Implementation Alternatives</vt:lpstr>
      <vt:lpstr>Dimensions of the Problem</vt:lpstr>
      <vt:lpstr>Client/Server Architecture</vt:lpstr>
      <vt:lpstr>Advantages of Client-Server Architectures</vt:lpstr>
      <vt:lpstr>Database Server</vt:lpstr>
      <vt:lpstr>Distributed Database Servers</vt:lpstr>
      <vt:lpstr>Datalogical Distributed DBMS Architecture</vt:lpstr>
      <vt:lpstr>Peer-to-Peer Component Architecture</vt:lpstr>
      <vt:lpstr>Datalogical Multi-DBMS Architecture </vt:lpstr>
      <vt:lpstr>MDBS Components &amp; Execution</vt:lpstr>
      <vt:lpstr>Mediator/Wrapper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M. Tamer Özsu</cp:lastModifiedBy>
  <cp:revision>47</cp:revision>
  <dcterms:modified xsi:type="dcterms:W3CDTF">2011-04-04T11:52:56Z</dcterms:modified>
</cp:coreProperties>
</file>