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60" r:id="rId4"/>
    <p:sldId id="261" r:id="rId5"/>
    <p:sldId id="267" r:id="rId6"/>
    <p:sldId id="276" r:id="rId7"/>
    <p:sldId id="258" r:id="rId8"/>
    <p:sldId id="259" r:id="rId9"/>
    <p:sldId id="274" r:id="rId10"/>
    <p:sldId id="265" r:id="rId11"/>
    <p:sldId id="266" r:id="rId12"/>
    <p:sldId id="270" r:id="rId13"/>
    <p:sldId id="271" r:id="rId14"/>
    <p:sldId id="273" r:id="rId15"/>
    <p:sldId id="262" r:id="rId16"/>
    <p:sldId id="275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72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9559-CFE2-406B-9A6C-FE2EBE7EF8E4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34F3B-DF1E-4C49-B294-E38C44B359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34F3B-DF1E-4C49-B294-E38C44B3595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AF1C3E-07E8-40ED-8587-22B9F9DC212F}" type="datetimeFigureOut">
              <a:rPr lang="en-US" smtClean="0"/>
              <a:pPr/>
              <a:t>7/17/2017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BC94F9-B112-4A7D-A6D0-FD93C558D0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oumith/ganhacks" TargetMode="External"/><Relationship Id="rId2" Type="http://schemas.openxmlformats.org/officeDocument/2006/relationships/hyperlink" Target="http://www.cs.toronto.edu/~tijmen/csc321/slides/lecture_slides_lec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towards-data-science/gan-by-example-using-keras-on-tensorflow-backend-1a6d515a60d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Procedural Caves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Environment Generation with GANs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84222" y="4038600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Murray Dunne - 2017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Slice the input environment image into vertical slices</a:t>
            </a:r>
          </a:p>
          <a:p>
            <a:pPr lvl="1"/>
            <a:r>
              <a:rPr lang="en-US" dirty="0" smtClean="0"/>
              <a:t>3173 slices, 28x480 pixels, grayscale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Preparation</a:t>
            </a:r>
            <a:endParaRPr lang="en-US" dirty="0"/>
          </a:p>
        </p:txBody>
      </p:sp>
      <p:pic>
        <p:nvPicPr>
          <p:cNvPr id="2050" name="Picture 2" descr="D:\Projects\May 2017\ganmap\ganmap\sequences-1500166237.09044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7" y="2829065"/>
            <a:ext cx="7059613" cy="311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connected layer from noise</a:t>
            </a:r>
          </a:p>
          <a:p>
            <a:pPr lvl="1"/>
            <a:r>
              <a:rPr lang="en-US" dirty="0" smtClean="0"/>
              <a:t>Dropout for training</a:t>
            </a:r>
          </a:p>
          <a:p>
            <a:r>
              <a:rPr lang="en-US" dirty="0" smtClean="0"/>
              <a:t>4 </a:t>
            </a:r>
            <a:r>
              <a:rPr lang="en-US" dirty="0" smtClean="0"/>
              <a:t>deconvolution</a:t>
            </a:r>
            <a:r>
              <a:rPr lang="en-US" dirty="0" smtClean="0"/>
              <a:t> layers</a:t>
            </a:r>
          </a:p>
          <a:p>
            <a:pPr lvl="1"/>
            <a:r>
              <a:rPr lang="en-US" dirty="0" smtClean="0"/>
              <a:t>ReLU</a:t>
            </a:r>
            <a:r>
              <a:rPr lang="en-US" dirty="0" smtClean="0"/>
              <a:t> activation</a:t>
            </a:r>
          </a:p>
          <a:p>
            <a:pPr lvl="1"/>
            <a:r>
              <a:rPr lang="en-US" dirty="0" smtClean="0"/>
              <a:t>Normalization</a:t>
            </a:r>
          </a:p>
          <a:p>
            <a:pPr lvl="2"/>
            <a:r>
              <a:rPr lang="en-US" dirty="0" smtClean="0"/>
              <a:t>Adjust activations to standard normal 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l-GR" dirty="0" smtClean="0">
                <a:latin typeface="Cambria Math"/>
                <a:ea typeface="Cambria Math"/>
              </a:rPr>
              <a:t>μ</a:t>
            </a:r>
            <a:r>
              <a:rPr lang="en-US" dirty="0" smtClean="0">
                <a:latin typeface="Cambria Math"/>
                <a:ea typeface="Cambria Math"/>
              </a:rPr>
              <a:t> = 0, </a:t>
            </a:r>
            <a:r>
              <a:rPr lang="el-GR" dirty="0" smtClean="0">
                <a:latin typeface="Cambria Math"/>
                <a:ea typeface="Cambria Math"/>
              </a:rPr>
              <a:t>σ</a:t>
            </a:r>
            <a:r>
              <a:rPr lang="en-US" dirty="0" smtClean="0">
                <a:latin typeface="Cambria Math"/>
                <a:ea typeface="Cambria Math"/>
              </a:rPr>
              <a:t> = 1)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48768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100</a:t>
            </a:r>
            <a:endParaRPr lang="en-US" sz="1100" dirty="0"/>
          </a:p>
        </p:txBody>
      </p:sp>
      <p:sp>
        <p:nvSpPr>
          <p:cNvPr id="10" name="Rectangle 9"/>
          <p:cNvSpPr/>
          <p:nvPr/>
        </p:nvSpPr>
        <p:spPr>
          <a:xfrm>
            <a:off x="1817913" y="4709222"/>
            <a:ext cx="696687" cy="614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120x7x128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2823028" y="4580626"/>
            <a:ext cx="986972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240x14x64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4114800" y="4419600"/>
            <a:ext cx="13817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480x28x32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791200" y="4419600"/>
            <a:ext cx="13817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480x28x16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7467600" y="4419600"/>
            <a:ext cx="13817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480x28x1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16002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25908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38862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55626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72390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convolution layers</a:t>
            </a:r>
          </a:p>
          <a:p>
            <a:pPr lvl="1"/>
            <a:r>
              <a:rPr lang="en-US" dirty="0" smtClean="0"/>
              <a:t>Leaky </a:t>
            </a:r>
            <a:r>
              <a:rPr lang="en-US" dirty="0" smtClean="0"/>
              <a:t>ReLU</a:t>
            </a:r>
            <a:r>
              <a:rPr lang="en-US" dirty="0" smtClean="0"/>
              <a:t> (y=0.2x for x &lt; 0)</a:t>
            </a:r>
          </a:p>
          <a:p>
            <a:pPr lvl="2"/>
            <a:r>
              <a:rPr lang="en-US" dirty="0" smtClean="0"/>
              <a:t>Avoids sparse gradient problem</a:t>
            </a:r>
          </a:p>
          <a:p>
            <a:pPr lvl="1"/>
            <a:r>
              <a:rPr lang="en-US" dirty="0" smtClean="0"/>
              <a:t>Dropout for training</a:t>
            </a:r>
          </a:p>
          <a:p>
            <a:r>
              <a:rPr lang="en-US" dirty="0" smtClean="0"/>
              <a:t>Fully connected layer</a:t>
            </a:r>
          </a:p>
          <a:p>
            <a:pPr lvl="1"/>
            <a:r>
              <a:rPr lang="en-US" dirty="0" smtClean="0"/>
              <a:t>Ends with single sigmoid activation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Discriminator Network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419600"/>
            <a:ext cx="13817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480x28x1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4600" y="4419600"/>
            <a:ext cx="13817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480x28x16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191000" y="4419600"/>
            <a:ext cx="13817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480x28x32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151913" y="4709222"/>
            <a:ext cx="696687" cy="614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120x7x128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5871028" y="4580626"/>
            <a:ext cx="986972" cy="87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240x14x64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8153400" y="4902678"/>
            <a:ext cx="228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13" name="Right Arrow 12"/>
          <p:cNvSpPr/>
          <p:nvPr/>
        </p:nvSpPr>
        <p:spPr>
          <a:xfrm>
            <a:off x="22860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9624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6388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9342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924800" y="49530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RMSProp</a:t>
            </a:r>
            <a:r>
              <a:rPr lang="en-US" dirty="0" smtClean="0"/>
              <a:t> </a:t>
            </a:r>
            <a:r>
              <a:rPr lang="en-US" dirty="0" smtClean="0"/>
              <a:t>optimizer with decay</a:t>
            </a:r>
            <a:endParaRPr lang="en-US" dirty="0" smtClean="0"/>
          </a:p>
          <a:p>
            <a:pPr lvl="1"/>
            <a:r>
              <a:rPr lang="en-US" dirty="0" smtClean="0"/>
              <a:t>Multiply learning rate by running average of recent </a:t>
            </a:r>
            <a:r>
              <a:rPr lang="en-US" dirty="0" smtClean="0"/>
              <a:t>gradients</a:t>
            </a:r>
          </a:p>
          <a:p>
            <a:pPr lvl="1"/>
            <a:r>
              <a:rPr lang="en-US" dirty="0" smtClean="0"/>
              <a:t>Discriminator has more decay but higher initial learning rate</a:t>
            </a:r>
            <a:endParaRPr lang="en-US" dirty="0" smtClean="0"/>
          </a:p>
          <a:p>
            <a:r>
              <a:rPr lang="en-US" dirty="0" smtClean="0"/>
              <a:t>10,000 update steps</a:t>
            </a:r>
          </a:p>
          <a:p>
            <a:pPr lvl="1"/>
            <a:r>
              <a:rPr lang="en-US" dirty="0" smtClean="0"/>
              <a:t>~250 samples randomly selected per step</a:t>
            </a:r>
          </a:p>
          <a:p>
            <a:r>
              <a:rPr lang="en-US" dirty="0" smtClean="0"/>
              <a:t>Cross entropy loss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 smtClean="0"/>
              <a:t>Accuracy </a:t>
            </a:r>
            <a:r>
              <a:rPr lang="en-US" dirty="0" smtClean="0"/>
              <a:t>and Loss</a:t>
            </a:r>
            <a:endParaRPr lang="en-US" dirty="0"/>
          </a:p>
        </p:txBody>
      </p:sp>
      <p:pic>
        <p:nvPicPr>
          <p:cNvPr id="3074" name="Picture 2" descr="D:\Projects\May 2017\ganmap\ganmap\1500246615.567536-learning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73530"/>
            <a:ext cx="4251325" cy="3189070"/>
          </a:xfrm>
          <a:prstGeom prst="rect">
            <a:avLst/>
          </a:prstGeom>
          <a:noFill/>
        </p:spPr>
      </p:pic>
      <p:pic>
        <p:nvPicPr>
          <p:cNvPr id="3075" name="Picture 3" descr="D:\Projects\May 2017\ganmap\ganmap\1500246546.6048253-learning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73530"/>
            <a:ext cx="4251325" cy="3189070"/>
          </a:xfrm>
          <a:prstGeom prst="rect">
            <a:avLst/>
          </a:prstGeom>
          <a:noFill/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30,000 gradient steps</a:t>
            </a:r>
          </a:p>
          <a:p>
            <a:r>
              <a:rPr lang="en-US" dirty="0" smtClean="0"/>
              <a:t>32 hours on 12GB Tesla K80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30,000 gradient updates</a:t>
            </a:r>
            <a:endParaRPr lang="en-US" dirty="0"/>
          </a:p>
        </p:txBody>
      </p:sp>
      <p:pic>
        <p:nvPicPr>
          <p:cNvPr id="9" name="Content Placeholder 8" descr="mid stag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4495800" cy="3171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a network to connect samples generated by DCGAN</a:t>
            </a:r>
          </a:p>
          <a:p>
            <a:pPr lvl="1"/>
            <a:r>
              <a:rPr lang="en-US" dirty="0" smtClean="0"/>
              <a:t>Minimize difference between</a:t>
            </a:r>
          </a:p>
          <a:p>
            <a:pPr lvl="2"/>
            <a:r>
              <a:rPr lang="en-US" dirty="0" smtClean="0"/>
              <a:t>R</a:t>
            </a:r>
            <a:r>
              <a:rPr lang="en-US" dirty="0" smtClean="0"/>
              <a:t>ightmost </a:t>
            </a:r>
            <a:r>
              <a:rPr lang="en-US" dirty="0" smtClean="0"/>
              <a:t>column of existing environment </a:t>
            </a:r>
          </a:p>
          <a:p>
            <a:pPr lvl="2"/>
            <a:r>
              <a:rPr lang="en-US" dirty="0" smtClean="0"/>
              <a:t>L</a:t>
            </a:r>
            <a:r>
              <a:rPr lang="en-US" dirty="0" smtClean="0"/>
              <a:t>eftmost </a:t>
            </a:r>
            <a:r>
              <a:rPr lang="en-US" dirty="0" smtClean="0"/>
              <a:t>column of generator output</a:t>
            </a:r>
          </a:p>
          <a:p>
            <a:r>
              <a:rPr lang="en-US" dirty="0" smtClean="0"/>
              <a:t>Four fully connected layers</a:t>
            </a:r>
          </a:p>
          <a:p>
            <a:pPr lvl="1"/>
            <a:r>
              <a:rPr lang="en-US" dirty="0" smtClean="0"/>
              <a:t>ReLU</a:t>
            </a:r>
            <a:r>
              <a:rPr lang="en-US" dirty="0" smtClean="0"/>
              <a:t> </a:t>
            </a:r>
            <a:r>
              <a:rPr lang="en-US" dirty="0" smtClean="0"/>
              <a:t>activation</a:t>
            </a:r>
            <a:r>
              <a:rPr lang="en-US" dirty="0" smtClean="0"/>
              <a:t>, dropout for training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Phase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4495800"/>
            <a:ext cx="7721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480x1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44958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480</a:t>
            </a:r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>
            <a:off x="12954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438400" y="44958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480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>
            <a:off x="22098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52800" y="44958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240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495800"/>
            <a:ext cx="60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22" name="Right Arrow 21"/>
          <p:cNvSpPr/>
          <p:nvPr/>
        </p:nvSpPr>
        <p:spPr>
          <a:xfrm>
            <a:off x="31242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40386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181600" y="4419600"/>
            <a:ext cx="157734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49530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086600" y="4495800"/>
            <a:ext cx="838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480x28</a:t>
            </a:r>
            <a:endParaRPr lang="en-US" sz="1200" dirty="0"/>
          </a:p>
        </p:txBody>
      </p:sp>
      <p:sp>
        <p:nvSpPr>
          <p:cNvPr id="27" name="Right Arrow 26"/>
          <p:cNvSpPr/>
          <p:nvPr/>
        </p:nvSpPr>
        <p:spPr>
          <a:xfrm>
            <a:off x="68580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8229600" y="4495800"/>
            <a:ext cx="77216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480x1</a:t>
            </a:r>
            <a:endParaRPr lang="en-US" sz="1400" dirty="0"/>
          </a:p>
        </p:txBody>
      </p:sp>
      <p:sp>
        <p:nvSpPr>
          <p:cNvPr id="29" name="Right Arrow 28"/>
          <p:cNvSpPr/>
          <p:nvPr/>
        </p:nvSpPr>
        <p:spPr>
          <a:xfrm>
            <a:off x="8001000" y="5029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s\May 2017\ganmap\ganmap\1500246615.567536-learningplo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3400" y="2678907"/>
            <a:ext cx="4251325" cy="3188493"/>
          </a:xfrm>
          <a:prstGeom prst="rect">
            <a:avLst/>
          </a:prstGeom>
          <a:noFill/>
        </p:spPr>
      </p:pic>
      <p:pic>
        <p:nvPicPr>
          <p:cNvPr id="5" name="Picture 3" descr="D:\Projects\May 2017\ganmap\ganmap\1500246546.6048253-learningplo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5800" y="2678907"/>
            <a:ext cx="4251325" cy="318849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RMSProp</a:t>
            </a:r>
            <a:r>
              <a:rPr lang="en-US" dirty="0" smtClean="0"/>
              <a:t> optimizer</a:t>
            </a:r>
          </a:p>
          <a:p>
            <a:r>
              <a:rPr lang="en-US" dirty="0" smtClean="0"/>
              <a:t>20 epochs</a:t>
            </a:r>
          </a:p>
          <a:p>
            <a:r>
              <a:rPr lang="en-US" dirty="0" smtClean="0"/>
              <a:t>10,000 training samples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Phase -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Phase 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50 samples (1400x480)</a:t>
            </a:r>
            <a:endParaRPr lang="en-US" dirty="0"/>
          </a:p>
        </p:txBody>
      </p:sp>
      <p:pic>
        <p:nvPicPr>
          <p:cNvPr id="4098" name="Picture 2" descr="D:\Projects\May 2017\ganmap\ganmap\nngeneratedcave-1500084723.09228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717890"/>
            <a:ext cx="5571906" cy="1872910"/>
          </a:xfrm>
          <a:prstGeom prst="rect">
            <a:avLst/>
          </a:prstGeom>
          <a:noFill/>
        </p:spPr>
      </p:pic>
      <p:pic>
        <p:nvPicPr>
          <p:cNvPr id="4100" name="Picture 4" descr="D:\Projects\May 2017\ganmap\ganmap\nngeneratedcave-1500252970.25861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772015"/>
            <a:ext cx="5581651" cy="1876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Optimizing for smoothness yields </a:t>
            </a:r>
            <a:r>
              <a:rPr lang="en-US" dirty="0" smtClean="0"/>
              <a:t>overly smooth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Methods to improve variation</a:t>
            </a:r>
          </a:p>
          <a:p>
            <a:pPr lvl="1"/>
            <a:r>
              <a:rPr lang="en-US" dirty="0" smtClean="0"/>
              <a:t>Add noise to </a:t>
            </a:r>
            <a:r>
              <a:rPr lang="en-US" dirty="0" smtClean="0"/>
              <a:t>rightmost column vector</a:t>
            </a:r>
            <a:endParaRPr lang="en-US" dirty="0" smtClean="0"/>
          </a:p>
          <a:p>
            <a:pPr lvl="1"/>
            <a:r>
              <a:rPr lang="en-US" dirty="0" smtClean="0"/>
              <a:t>LSTM </a:t>
            </a:r>
            <a:r>
              <a:rPr lang="en-US" dirty="0" smtClean="0"/>
              <a:t>based methods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Phase -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r>
              <a:rPr lang="en-US" dirty="0" smtClean="0"/>
              <a:t>DCGAN Review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GAN Phase</a:t>
            </a:r>
          </a:p>
          <a:p>
            <a:pPr lvl="1"/>
            <a:r>
              <a:rPr lang="en-US" dirty="0" smtClean="0"/>
              <a:t>Connection Phase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Other Approaches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LSTM</a:t>
            </a:r>
          </a:p>
          <a:p>
            <a:r>
              <a:rPr lang="en-US" dirty="0" smtClean="0"/>
              <a:t>DCGAN with extra input</a:t>
            </a:r>
          </a:p>
          <a:p>
            <a:r>
              <a:rPr lang="en-US" dirty="0" smtClean="0"/>
              <a:t>DCGAN with simple comparison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large a sample space</a:t>
            </a:r>
          </a:p>
          <a:p>
            <a:r>
              <a:rPr lang="en-US" dirty="0" smtClean="0"/>
              <a:t>480 units of output</a:t>
            </a:r>
          </a:p>
          <a:p>
            <a:pPr lvl="1"/>
            <a:r>
              <a:rPr lang="en-US" dirty="0" smtClean="0"/>
              <a:t>Requires large memory</a:t>
            </a:r>
          </a:p>
          <a:p>
            <a:pPr lvl="1"/>
            <a:r>
              <a:rPr lang="en-US" dirty="0" smtClean="0"/>
              <a:t>Collapses quickly</a:t>
            </a:r>
          </a:p>
          <a:p>
            <a:r>
              <a:rPr lang="en-US" dirty="0" smtClean="0"/>
              <a:t>Difficult to teach not to be perfectly smooth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 - LSTM</a:t>
            </a:r>
            <a:endParaRPr lang="en-US" dirty="0"/>
          </a:p>
        </p:txBody>
      </p:sp>
      <p:pic>
        <p:nvPicPr>
          <p:cNvPr id="5122" name="Picture 2" descr="D:\Projects\May 2017\ganmap\ganmap\sample-1497497486.24902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008863"/>
            <a:ext cx="3840480" cy="1828800"/>
          </a:xfrm>
          <a:prstGeom prst="rect">
            <a:avLst/>
          </a:prstGeom>
          <a:noFill/>
        </p:spPr>
      </p:pic>
      <p:pic>
        <p:nvPicPr>
          <p:cNvPr id="5123" name="Picture 3" descr="D:\Projects\May 2017\ganmap\ganmap\sample-1497491262.680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08863"/>
            <a:ext cx="3810000" cy="185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input to generator along with noise</a:t>
            </a:r>
          </a:p>
          <a:p>
            <a:pPr lvl="1"/>
            <a:r>
              <a:rPr lang="en-US" dirty="0" smtClean="0"/>
              <a:t>Last column of previous slice</a:t>
            </a:r>
          </a:p>
          <a:p>
            <a:pPr lvl="1"/>
            <a:r>
              <a:rPr lang="en-US" dirty="0" smtClean="0"/>
              <a:t>Quasi-RNN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Approach – DCGAN Extra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3400" y="4267200"/>
            <a:ext cx="129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noise</a:t>
            </a:r>
          </a:p>
          <a:p>
            <a:pPr algn="ctr"/>
            <a:r>
              <a:rPr lang="en-US" dirty="0" smtClean="0"/>
              <a:t>vector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33600" y="3429000"/>
            <a:ext cx="1752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37338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10200" y="2895600"/>
            <a:ext cx="1752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discriminator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67600" y="3048000"/>
            <a:ext cx="1600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acceptability[1,0]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1905000" y="47244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962400" y="41148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181600" y="41148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239000" y="35814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" y="29718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 slice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1905000" y="3505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1905000" y="3048000"/>
            <a:ext cx="3429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Projects\May 2017\ganmap\ganmap\1500246546.6048253-learningplot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5800" y="2438400"/>
            <a:ext cx="4251325" cy="3188493"/>
          </a:xfrm>
          <a:prstGeom prst="rect">
            <a:avLst/>
          </a:prstGeom>
          <a:noFill/>
        </p:spPr>
      </p:pic>
      <p:pic>
        <p:nvPicPr>
          <p:cNvPr id="4" name="Picture 2" descr="D:\Projects\May 2017\ganmap\ganmap\1500246615.567536-learningplo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" y="2438400"/>
            <a:ext cx="4251325" cy="318849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Non-random input vector never converges</a:t>
            </a:r>
          </a:p>
          <a:p>
            <a:pPr lvl="1"/>
            <a:r>
              <a:rPr lang="en-US" dirty="0" smtClean="0"/>
              <a:t>Conflating realness with </a:t>
            </a:r>
            <a:r>
              <a:rPr lang="en-US" dirty="0" smtClean="0"/>
              <a:t>smoothness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 – DCGAN Extra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 – DCGAN Extra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32400 gradient updates</a:t>
            </a:r>
            <a:endParaRPr lang="en-US" dirty="0"/>
          </a:p>
        </p:txBody>
      </p:sp>
      <p:pic>
        <p:nvPicPr>
          <p:cNvPr id="5" name="Content Placeholder 4" descr="sample-1497132034.1060236-1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72299"/>
          <a:stretch>
            <a:fillRect/>
          </a:stretch>
        </p:blipFill>
        <p:spPr>
          <a:xfrm>
            <a:off x="838200" y="1066800"/>
            <a:ext cx="7617523" cy="1371600"/>
          </a:xfrm>
        </p:spPr>
      </p:pic>
      <p:pic>
        <p:nvPicPr>
          <p:cNvPr id="6" name="Picture 5" descr="sample-1497061586.9299476-75.png"/>
          <p:cNvPicPr>
            <a:picLocks noChangeAspect="1"/>
          </p:cNvPicPr>
          <p:nvPr/>
        </p:nvPicPr>
        <p:blipFill>
          <a:blip r:embed="rId3" cstate="print"/>
          <a:srcRect r="72299"/>
          <a:stretch>
            <a:fillRect/>
          </a:stretch>
        </p:blipFill>
        <p:spPr>
          <a:xfrm>
            <a:off x="838200" y="2667000"/>
            <a:ext cx="761786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DCGAN with noise as input</a:t>
            </a:r>
          </a:p>
          <a:p>
            <a:r>
              <a:rPr lang="en-US" dirty="0" smtClean="0"/>
              <a:t>Append to environment if it fits	</a:t>
            </a:r>
          </a:p>
          <a:p>
            <a:pPr lvl="1"/>
            <a:r>
              <a:rPr lang="en-US" dirty="0" smtClean="0"/>
              <a:t>Rerun DCGAN as needed</a:t>
            </a:r>
          </a:p>
          <a:p>
            <a:pPr lvl="1"/>
            <a:r>
              <a:rPr lang="en-US" dirty="0" smtClean="0"/>
              <a:t>Euclidean distance between pixel columns</a:t>
            </a:r>
          </a:p>
          <a:p>
            <a:pPr lvl="2"/>
            <a:r>
              <a:rPr lang="en-US" dirty="0" smtClean="0"/>
              <a:t>Accept if below a threshold</a:t>
            </a:r>
          </a:p>
          <a:p>
            <a:pPr lvl="2"/>
            <a:r>
              <a:rPr lang="en-US" dirty="0" smtClean="0"/>
              <a:t>Accept it too much time has passed</a:t>
            </a:r>
          </a:p>
          <a:p>
            <a:pPr lvl="2"/>
            <a:r>
              <a:rPr lang="en-US" dirty="0" smtClean="0"/>
              <a:t>Adjust quality for real time results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- Simple 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Comparison Result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50 samples (1400x480)</a:t>
            </a:r>
            <a:endParaRPr lang="en-US" dirty="0"/>
          </a:p>
        </p:txBody>
      </p:sp>
      <p:pic>
        <p:nvPicPr>
          <p:cNvPr id="7" name="Content Placeholder 6" descr="generatedcave-1500242655.2534516-1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28600"/>
            <a:ext cx="6260822" cy="2146567"/>
          </a:xfrm>
        </p:spPr>
      </p:pic>
      <p:pic>
        <p:nvPicPr>
          <p:cNvPr id="9" name="Content Placeholder 6" descr="generatedcave-1500242655.2534516-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1" y="2514600"/>
            <a:ext cx="6260820" cy="2146567"/>
          </a:xfrm>
          <a:prstGeom prst="rect">
            <a:avLst/>
          </a:prstGeom>
        </p:spPr>
      </p:pic>
      <p:pic>
        <p:nvPicPr>
          <p:cNvPr id="6147" name="Picture 3" descr="D:\Projects\May 2017\ganmap\ganmap\caveaaron1.png"/>
          <p:cNvPicPr>
            <a:picLocks noChangeAspect="1" noChangeArrowheads="1"/>
          </p:cNvPicPr>
          <p:nvPr/>
        </p:nvPicPr>
        <p:blipFill>
          <a:blip r:embed="rId4" cstate="print"/>
          <a:srcRect r="41649"/>
          <a:stretch>
            <a:fillRect/>
          </a:stretch>
        </p:blipFill>
        <p:spPr bwMode="auto">
          <a:xfrm>
            <a:off x="381000" y="5367218"/>
            <a:ext cx="4038600" cy="10382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66800" y="6397823"/>
            <a:ext cx="2438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Original for Reference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LSTM for the connection phase</a:t>
            </a:r>
          </a:p>
          <a:p>
            <a:r>
              <a:rPr lang="en-US" dirty="0" smtClean="0"/>
              <a:t>Apply horizontal smoothing to results</a:t>
            </a:r>
          </a:p>
          <a:p>
            <a:r>
              <a:rPr lang="en-US" dirty="0" smtClean="0"/>
              <a:t>Train for longer</a:t>
            </a:r>
          </a:p>
          <a:p>
            <a:pPr lvl="1"/>
            <a:r>
              <a:rPr lang="en-US" dirty="0" smtClean="0"/>
              <a:t>Visible improvements between 10,000 and 30,000 updates</a:t>
            </a:r>
          </a:p>
          <a:p>
            <a:r>
              <a:rPr lang="en-US" dirty="0" smtClean="0"/>
              <a:t>More filters in convolution</a:t>
            </a:r>
          </a:p>
          <a:p>
            <a:pPr lvl="1"/>
            <a:r>
              <a:rPr lang="en-US" dirty="0" smtClean="0"/>
              <a:t>Bring out the extra features on the cave wall</a:t>
            </a:r>
          </a:p>
          <a:p>
            <a:pPr lvl="1"/>
            <a:r>
              <a:rPr lang="en-US" dirty="0" smtClean="0"/>
              <a:t>Not enough memory available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Neural Networks for Machine Learning</a:t>
            </a:r>
          </a:p>
          <a:p>
            <a:pPr lvl="1"/>
            <a:r>
              <a:rPr lang="en-US" dirty="0" smtClean="0"/>
              <a:t>G. Hinton, N. </a:t>
            </a:r>
            <a:r>
              <a:rPr lang="en-US" dirty="0" smtClean="0"/>
              <a:t>Srivastava</a:t>
            </a:r>
            <a:r>
              <a:rPr lang="en-US" dirty="0" smtClean="0"/>
              <a:t>, K. </a:t>
            </a:r>
            <a:r>
              <a:rPr lang="en-US" dirty="0" smtClean="0"/>
              <a:t>Swersky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http://www.cs.toronto.edu/~tijmen/csc321/slides/lecture_slides_lec6.pdf</a:t>
            </a:r>
            <a:endParaRPr lang="en-US" dirty="0" smtClean="0"/>
          </a:p>
          <a:p>
            <a:r>
              <a:rPr lang="en-US" dirty="0" smtClean="0"/>
              <a:t>How to Train a GAN? Tips and tricks to make GANs work</a:t>
            </a:r>
          </a:p>
          <a:p>
            <a:pPr lvl="1"/>
            <a:r>
              <a:rPr lang="en-US" dirty="0" smtClean="0"/>
              <a:t>S. </a:t>
            </a:r>
            <a:r>
              <a:rPr lang="en-US" dirty="0" smtClean="0"/>
              <a:t>Chintala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https://github.com/soumith/ganhacks</a:t>
            </a:r>
            <a:endParaRPr lang="en-US" dirty="0" smtClean="0"/>
          </a:p>
          <a:p>
            <a:r>
              <a:rPr lang="en-US" dirty="0" smtClean="0"/>
              <a:t>GAN by Example using </a:t>
            </a:r>
            <a:r>
              <a:rPr lang="en-US" dirty="0" smtClean="0"/>
              <a:t>Keras</a:t>
            </a:r>
            <a:r>
              <a:rPr lang="en-US" dirty="0" smtClean="0"/>
              <a:t> on </a:t>
            </a:r>
            <a:r>
              <a:rPr lang="en-US" dirty="0" smtClean="0"/>
              <a:t>Tensorflow</a:t>
            </a:r>
            <a:r>
              <a:rPr lang="en-US" dirty="0" smtClean="0"/>
              <a:t> Backend</a:t>
            </a:r>
          </a:p>
          <a:p>
            <a:pPr lvl="1"/>
            <a:r>
              <a:rPr lang="en-US" dirty="0" smtClean="0"/>
              <a:t>R. </a:t>
            </a:r>
            <a:r>
              <a:rPr lang="en-US" dirty="0" smtClean="0"/>
              <a:t>Atienza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https://medium.com/towards-data-science/gan-by-example-using-keras-on-tensorflow-backend-1a6d515a60d0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Citations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6" descr="generatedcave-1500242655.2534516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58633"/>
            <a:ext cx="6260820" cy="2146567"/>
          </a:xfrm>
          <a:prstGeom prst="rect">
            <a:avLst/>
          </a:prstGeom>
        </p:spPr>
      </p:pic>
      <p:pic>
        <p:nvPicPr>
          <p:cNvPr id="5" name="Picture 3" descr="D:\Projects\May 2017\ganmap\ganmap\caveaaron1.png"/>
          <p:cNvPicPr>
            <a:picLocks noChangeAspect="1" noChangeArrowheads="1"/>
          </p:cNvPicPr>
          <p:nvPr/>
        </p:nvPicPr>
        <p:blipFill>
          <a:blip r:embed="rId3" cstate="print"/>
          <a:srcRect r="41649"/>
          <a:stretch>
            <a:fillRect/>
          </a:stretch>
        </p:blipFill>
        <p:spPr bwMode="auto">
          <a:xfrm>
            <a:off x="914400" y="3657600"/>
            <a:ext cx="7780157" cy="2000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to generate infinitely wide environments for simulations and games</a:t>
            </a:r>
          </a:p>
          <a:p>
            <a:r>
              <a:rPr lang="en-US" dirty="0" smtClean="0"/>
              <a:t>Learn the characteristics of the image and generate larger matching environments</a:t>
            </a:r>
          </a:p>
          <a:p>
            <a:r>
              <a:rPr lang="en-US" dirty="0" smtClean="0"/>
              <a:t>Given an image “prefix”, extend it indefinitely</a:t>
            </a:r>
          </a:p>
          <a:p>
            <a:pPr lvl="1"/>
            <a:r>
              <a:rPr lang="en-US" dirty="0" smtClean="0"/>
              <a:t>Focus on extending only a single dimension</a:t>
            </a:r>
          </a:p>
          <a:p>
            <a:pPr lvl="1"/>
            <a:r>
              <a:rPr lang="en-US" dirty="0" smtClean="0"/>
              <a:t>Generate new pixels </a:t>
            </a:r>
            <a:r>
              <a:rPr lang="en-US" dirty="0" smtClean="0"/>
              <a:t>infinitely without repetition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Cave Generation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Cave Environment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Aaron Moen - 2017</a:t>
            </a:r>
            <a:endParaRPr lang="en-US" dirty="0"/>
          </a:p>
        </p:txBody>
      </p:sp>
      <p:pic>
        <p:nvPicPr>
          <p:cNvPr id="7" name="Content Placeholder 6" descr="caveaaron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9967"/>
          <a:stretch>
            <a:fillRect/>
          </a:stretch>
        </p:blipFill>
        <p:spPr>
          <a:xfrm>
            <a:off x="304800" y="304800"/>
            <a:ext cx="8538331" cy="1828800"/>
          </a:xfrm>
        </p:spPr>
      </p:pic>
      <p:pic>
        <p:nvPicPr>
          <p:cNvPr id="8" name="Content Placeholder 6" descr="caveaaron1.png"/>
          <p:cNvPicPr>
            <a:picLocks noChangeAspect="1"/>
          </p:cNvPicPr>
          <p:nvPr/>
        </p:nvPicPr>
        <p:blipFill>
          <a:blip r:embed="rId2" cstate="print"/>
          <a:srcRect l="29967"/>
          <a:stretch>
            <a:fillRect/>
          </a:stretch>
        </p:blipFill>
        <p:spPr>
          <a:xfrm>
            <a:off x="300909" y="2590800"/>
            <a:ext cx="8538291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 and Discriminator</a:t>
            </a:r>
          </a:p>
          <a:p>
            <a:pPr lvl="1"/>
            <a:r>
              <a:rPr lang="en-US" dirty="0" smtClean="0"/>
              <a:t>Discriminator is composed of convolutions then fully connected layers</a:t>
            </a:r>
          </a:p>
          <a:p>
            <a:pPr lvl="1"/>
            <a:r>
              <a:rPr lang="en-US" dirty="0" smtClean="0"/>
              <a:t>Generator is fully connected then </a:t>
            </a:r>
            <a:r>
              <a:rPr lang="en-US" dirty="0" smtClean="0"/>
              <a:t>deconvolutions</a:t>
            </a:r>
            <a:endParaRPr lang="en-US" dirty="0" smtClean="0"/>
          </a:p>
          <a:p>
            <a:r>
              <a:rPr lang="en-US" dirty="0" smtClean="0"/>
              <a:t>Append discriminator onto generator to produce the adversarial network</a:t>
            </a:r>
          </a:p>
          <a:p>
            <a:pPr lvl="1"/>
            <a:r>
              <a:rPr lang="en-US" dirty="0" smtClean="0"/>
              <a:t>Discriminator weights are fixed in adversarial network</a:t>
            </a:r>
          </a:p>
          <a:p>
            <a:r>
              <a:rPr lang="en-US" dirty="0" smtClean="0"/>
              <a:t>Alternate training discriminator and generator</a:t>
            </a:r>
          </a:p>
          <a:p>
            <a:pPr lvl="1"/>
            <a:r>
              <a:rPr lang="en-US" dirty="0" smtClean="0"/>
              <a:t>Use cross entropy as loss function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Review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2701504"/>
            <a:ext cx="1295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noise</a:t>
            </a:r>
          </a:p>
          <a:p>
            <a:pPr algn="ctr"/>
            <a:r>
              <a:rPr lang="en-US" dirty="0" smtClean="0"/>
              <a:t>vector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33600" y="2514600"/>
            <a:ext cx="1752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91000" y="2819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10200" y="2514600"/>
            <a:ext cx="1752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discriminator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67600" y="2819400"/>
            <a:ext cx="1143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ealness</a:t>
            </a:r>
          </a:p>
          <a:p>
            <a:pPr algn="ctr"/>
            <a:r>
              <a:rPr lang="en-US" dirty="0" smtClean="0"/>
              <a:t>[1,0]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905000" y="32004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962400" y="32004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181600" y="32004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7239000" y="32004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609600" y="16337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Adversarial Network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DCGAN network sizes do not scale well</a:t>
            </a:r>
          </a:p>
          <a:p>
            <a:pPr lvl="1"/>
            <a:r>
              <a:rPr lang="en-US" dirty="0" smtClean="0"/>
              <a:t>28x28 network has ~2.3M trainable parameters</a:t>
            </a:r>
          </a:p>
          <a:p>
            <a:pPr lvl="1"/>
            <a:r>
              <a:rPr lang="en-US" dirty="0" smtClean="0"/>
              <a:t>28x100 network has ~5.0M</a:t>
            </a:r>
          </a:p>
          <a:p>
            <a:pPr lvl="1"/>
            <a:r>
              <a:rPr lang="en-US" dirty="0" smtClean="0"/>
              <a:t>28x480 network has ~23.2M</a:t>
            </a:r>
          </a:p>
          <a:p>
            <a:pPr lvl="1"/>
            <a:r>
              <a:rPr lang="en-US" dirty="0" smtClean="0"/>
              <a:t>1400x480 network has ~550M</a:t>
            </a:r>
          </a:p>
          <a:p>
            <a:pPr lvl="2"/>
            <a:r>
              <a:rPr lang="en-US" dirty="0" smtClean="0"/>
              <a:t>1 color channel</a:t>
            </a:r>
          </a:p>
          <a:p>
            <a:pPr lvl="2"/>
            <a:r>
              <a:rPr lang="en-US" dirty="0" smtClean="0"/>
              <a:t>4 convolution layers at 32,64,128,256 filters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Trainable parameters scale poorly with pixels</a:t>
            </a:r>
          </a:p>
          <a:p>
            <a:pPr lvl="1"/>
            <a:r>
              <a:rPr lang="en-US" dirty="0" smtClean="0"/>
              <a:t>Large images quickly become non-viable</a:t>
            </a:r>
          </a:p>
          <a:p>
            <a:pPr lvl="1"/>
            <a:r>
              <a:rPr lang="en-US" dirty="0" smtClean="0"/>
              <a:t>Cannot use pooling layers, they are non-reversible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DCGAN was originally for fixed size images</a:t>
            </a:r>
          </a:p>
          <a:p>
            <a:r>
              <a:rPr lang="en-US" dirty="0" smtClean="0"/>
              <a:t>SeqGAN</a:t>
            </a:r>
            <a:r>
              <a:rPr lang="en-US" dirty="0" smtClean="0"/>
              <a:t> focuses on discrete samples, not a continuous environment</a:t>
            </a:r>
          </a:p>
          <a:p>
            <a:r>
              <a:rPr lang="en-US" dirty="0" smtClean="0"/>
              <a:t>GANs for infinite real-valued generation are relatively unexplored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DCGAN Fixed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DCGAN on vertical slices of input</a:t>
            </a:r>
          </a:p>
          <a:p>
            <a:r>
              <a:rPr lang="en-US" dirty="0" smtClean="0"/>
              <a:t>Train second network to operate DCGAN </a:t>
            </a:r>
          </a:p>
          <a:p>
            <a:pPr lvl="1"/>
            <a:r>
              <a:rPr lang="en-US" dirty="0" smtClean="0"/>
              <a:t>Generate sequential matching elements</a:t>
            </a:r>
          </a:p>
          <a:p>
            <a:pPr lvl="1"/>
            <a:r>
              <a:rPr lang="en-US" dirty="0" smtClean="0"/>
              <a:t>Append them infinitely in one dimension</a:t>
            </a:r>
          </a:p>
          <a:p>
            <a:pPr lvl="1"/>
            <a:r>
              <a:rPr lang="en-US" dirty="0" smtClean="0"/>
              <a:t>Cave continues indefinitely without repetition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Outline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2081</TotalTime>
  <Words>695</Words>
  <Application>Microsoft Office PowerPoint</Application>
  <PresentationFormat>On-screen Show (4:3)</PresentationFormat>
  <Paragraphs>190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Procedural Caves</vt:lpstr>
      <vt:lpstr>Outline</vt:lpstr>
      <vt:lpstr>Procedural Cave Generation</vt:lpstr>
      <vt:lpstr>Simple Cave Environment</vt:lpstr>
      <vt:lpstr>DCGAN Review</vt:lpstr>
      <vt:lpstr>DCGAN Review</vt:lpstr>
      <vt:lpstr>DCGAN Scaling</vt:lpstr>
      <vt:lpstr>DCGAN Fixed Size</vt:lpstr>
      <vt:lpstr>Approach Outline</vt:lpstr>
      <vt:lpstr>DCGAN Preparation</vt:lpstr>
      <vt:lpstr>Generator Network</vt:lpstr>
      <vt:lpstr>Discriminator Network</vt:lpstr>
      <vt:lpstr>Training</vt:lpstr>
      <vt:lpstr>Training Accuracy and Loss</vt:lpstr>
      <vt:lpstr>DCGAN Results</vt:lpstr>
      <vt:lpstr>Connection Phase</vt:lpstr>
      <vt:lpstr>Connection Phase - Training</vt:lpstr>
      <vt:lpstr>Connection Phase Results</vt:lpstr>
      <vt:lpstr>Connection Phase - Issues</vt:lpstr>
      <vt:lpstr>Other Approaches</vt:lpstr>
      <vt:lpstr>Other Approach - LSTM</vt:lpstr>
      <vt:lpstr>Other Approach – DCGAN Extra</vt:lpstr>
      <vt:lpstr>Other Approach – DCGAN Extra</vt:lpstr>
      <vt:lpstr>Other Approach – DCGAN Extra</vt:lpstr>
      <vt:lpstr>DCGAN - Simple Comparison</vt:lpstr>
      <vt:lpstr>Simple Comparison Result</vt:lpstr>
      <vt:lpstr>Future Work</vt:lpstr>
      <vt:lpstr>Slide Citations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Caves</dc:title>
  <dc:creator>Murray</dc:creator>
  <cp:lastModifiedBy>Murray</cp:lastModifiedBy>
  <cp:revision>209</cp:revision>
  <dcterms:created xsi:type="dcterms:W3CDTF">2017-07-15T20:14:42Z</dcterms:created>
  <dcterms:modified xsi:type="dcterms:W3CDTF">2017-07-17T06:58:28Z</dcterms:modified>
</cp:coreProperties>
</file>