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63" r:id="rId4"/>
    <p:sldId id="258" r:id="rId5"/>
    <p:sldId id="264" r:id="rId6"/>
    <p:sldId id="262" r:id="rId7"/>
    <p:sldId id="259" r:id="rId8"/>
    <p:sldId id="260" r:id="rId9"/>
    <p:sldId id="265" r:id="rId10"/>
    <p:sldId id="274" r:id="rId11"/>
    <p:sldId id="266" r:id="rId12"/>
    <p:sldId id="275" r:id="rId13"/>
    <p:sldId id="267" r:id="rId14"/>
    <p:sldId id="276" r:id="rId15"/>
    <p:sldId id="268" r:id="rId16"/>
    <p:sldId id="269" r:id="rId17"/>
    <p:sldId id="270" r:id="rId18"/>
    <p:sldId id="271" r:id="rId19"/>
    <p:sldId id="272" r:id="rId20"/>
    <p:sldId id="278" r:id="rId21"/>
    <p:sldId id="273" r:id="rId2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618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CAE853-C073-4119-A2AC-6A83EC5F2B0A}" type="datetimeFigureOut">
              <a:rPr lang="fr-FR" smtClean="0"/>
              <a:t>01/03/2020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65FDC2-96E2-44F3-B997-40453F641A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358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Regularization forces model to use small</a:t>
            </a:r>
            <a:r>
              <a:rPr lang="en-US" baseline="0" dirty="0" smtClean="0"/>
              <a:t> spans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65FDC2-96E2-44F3-B997-40453F641A4B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2662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01560-23B6-49A7-809E-B8F9C99F2BE0}" type="datetimeFigureOut">
              <a:rPr lang="fr-FR" smtClean="0"/>
              <a:t>01/03/2020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2B2EB-D170-4280-9A46-501C887508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4566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01560-23B6-49A7-809E-B8F9C99F2BE0}" type="datetimeFigureOut">
              <a:rPr lang="fr-FR" smtClean="0"/>
              <a:t>01/03/2020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2B2EB-D170-4280-9A46-501C887508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1485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01560-23B6-49A7-809E-B8F9C99F2BE0}" type="datetimeFigureOut">
              <a:rPr lang="fr-FR" smtClean="0"/>
              <a:t>01/03/2020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2B2EB-D170-4280-9A46-501C887508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7160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01560-23B6-49A7-809E-B8F9C99F2BE0}" type="datetimeFigureOut">
              <a:rPr lang="fr-FR" smtClean="0"/>
              <a:t>01/03/2020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2B2EB-D170-4280-9A46-501C887508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6127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01560-23B6-49A7-809E-B8F9C99F2BE0}" type="datetimeFigureOut">
              <a:rPr lang="fr-FR" smtClean="0"/>
              <a:t>01/03/2020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2B2EB-D170-4280-9A46-501C887508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9634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01560-23B6-49A7-809E-B8F9C99F2BE0}" type="datetimeFigureOut">
              <a:rPr lang="fr-FR" smtClean="0"/>
              <a:t>01/03/2020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2B2EB-D170-4280-9A46-501C887508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8449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01560-23B6-49A7-809E-B8F9C99F2BE0}" type="datetimeFigureOut">
              <a:rPr lang="fr-FR" smtClean="0"/>
              <a:t>01/03/2020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2B2EB-D170-4280-9A46-501C887508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7332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01560-23B6-49A7-809E-B8F9C99F2BE0}" type="datetimeFigureOut">
              <a:rPr lang="fr-FR" smtClean="0"/>
              <a:t>01/03/2020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2B2EB-D170-4280-9A46-501C887508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5597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01560-23B6-49A7-809E-B8F9C99F2BE0}" type="datetimeFigureOut">
              <a:rPr lang="fr-FR" smtClean="0"/>
              <a:t>01/03/2020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2B2EB-D170-4280-9A46-501C887508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718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01560-23B6-49A7-809E-B8F9C99F2BE0}" type="datetimeFigureOut">
              <a:rPr lang="fr-FR" smtClean="0"/>
              <a:t>01/03/2020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2B2EB-D170-4280-9A46-501C887508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16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01560-23B6-49A7-809E-B8F9C99F2BE0}" type="datetimeFigureOut">
              <a:rPr lang="fr-FR" smtClean="0"/>
              <a:t>01/03/2020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2B2EB-D170-4280-9A46-501C887508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6153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01560-23B6-49A7-809E-B8F9C99F2BE0}" type="datetimeFigureOut">
              <a:rPr lang="fr-FR" smtClean="0"/>
              <a:t>01/03/2020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2B2EB-D170-4280-9A46-501C887508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80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6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txBody>
          <a:bodyPr/>
          <a:lstStyle/>
          <a:p>
            <a:r>
              <a:rPr lang="fr-FR" smtClean="0"/>
              <a:t>Adaptive Attention Span in Transformers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2492896"/>
            <a:ext cx="6400800" cy="1752600"/>
          </a:xfrm>
        </p:spPr>
        <p:txBody>
          <a:bodyPr>
            <a:normAutofit lnSpcReduction="10000"/>
          </a:bodyPr>
          <a:lstStyle/>
          <a:p>
            <a:r>
              <a:rPr lang="en-US" sz="1600" b="1" dirty="0" err="1" smtClean="0">
                <a:solidFill>
                  <a:schemeClr val="tx1"/>
                </a:solidFill>
              </a:rPr>
              <a:t>Sainbayar</a:t>
            </a:r>
            <a:r>
              <a:rPr lang="en-US" sz="1600" b="1" dirty="0" smtClean="0">
                <a:solidFill>
                  <a:schemeClr val="tx1"/>
                </a:solidFill>
              </a:rPr>
              <a:t>  </a:t>
            </a:r>
            <a:r>
              <a:rPr lang="en-US" sz="1600" b="1" dirty="0" err="1" smtClean="0">
                <a:solidFill>
                  <a:schemeClr val="tx1"/>
                </a:solidFill>
              </a:rPr>
              <a:t>Sukhbaatar</a:t>
            </a:r>
            <a:endParaRPr lang="en-US" sz="1600" b="1" dirty="0" smtClean="0">
              <a:solidFill>
                <a:schemeClr val="tx1"/>
              </a:solidFill>
            </a:endParaRPr>
          </a:p>
          <a:p>
            <a:r>
              <a:rPr lang="en-US" sz="1600" b="1" dirty="0" err="1" smtClean="0">
                <a:solidFill>
                  <a:schemeClr val="tx1"/>
                </a:solidFill>
              </a:rPr>
              <a:t>Edouard</a:t>
            </a:r>
            <a:r>
              <a:rPr lang="en-US" sz="1600" b="1" dirty="0" smtClean="0">
                <a:solidFill>
                  <a:schemeClr val="tx1"/>
                </a:solidFill>
              </a:rPr>
              <a:t> Grave</a:t>
            </a:r>
          </a:p>
          <a:p>
            <a:r>
              <a:rPr lang="en-US" sz="1600" b="1" dirty="0" err="1" smtClean="0">
                <a:solidFill>
                  <a:schemeClr val="tx1"/>
                </a:solidFill>
              </a:rPr>
              <a:t>Piotr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Bojanowski</a:t>
            </a:r>
            <a:endParaRPr lang="en-US" sz="1600" b="1" dirty="0" smtClean="0">
              <a:solidFill>
                <a:schemeClr val="tx1"/>
              </a:solidFill>
            </a:endParaRPr>
          </a:p>
          <a:p>
            <a:r>
              <a:rPr lang="en-US" sz="1600" b="1" dirty="0" smtClean="0">
                <a:solidFill>
                  <a:schemeClr val="tx1"/>
                </a:solidFill>
              </a:rPr>
              <a:t>Armand </a:t>
            </a:r>
            <a:r>
              <a:rPr lang="en-US" sz="1600" b="1" dirty="0" err="1" smtClean="0">
                <a:solidFill>
                  <a:schemeClr val="tx1"/>
                </a:solidFill>
              </a:rPr>
              <a:t>Joulin</a:t>
            </a:r>
            <a:endParaRPr lang="en-US" sz="1600" b="1" dirty="0" smtClean="0">
              <a:solidFill>
                <a:schemeClr val="tx1"/>
              </a:solidFill>
            </a:endParaRPr>
          </a:p>
          <a:p>
            <a:endParaRPr lang="en-US" sz="1600" b="1" dirty="0" smtClean="0">
              <a:solidFill>
                <a:schemeClr val="tx1"/>
              </a:solidFill>
            </a:endParaRPr>
          </a:p>
          <a:p>
            <a:r>
              <a:rPr lang="fr-FR" sz="1600" dirty="0" smtClean="0">
                <a:solidFill>
                  <a:schemeClr val="tx1"/>
                </a:solidFill>
              </a:rPr>
              <a:t>Facebook AI </a:t>
            </a:r>
            <a:r>
              <a:rPr lang="fr-FR" sz="1600" dirty="0" err="1" smtClean="0">
                <a:solidFill>
                  <a:schemeClr val="tx1"/>
                </a:solidFill>
              </a:rPr>
              <a:t>Research</a:t>
            </a:r>
            <a:endParaRPr lang="en-US" sz="1600" b="1" dirty="0" smtClean="0">
              <a:solidFill>
                <a:schemeClr val="tx1"/>
              </a:solidFill>
            </a:endParaRPr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1475656" y="5949280"/>
            <a:ext cx="6400800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tx1"/>
                </a:solidFill>
              </a:rPr>
              <a:t>Presented by Genseric </a:t>
            </a:r>
            <a:r>
              <a:rPr lang="en-US" sz="1600" b="1" dirty="0" err="1" smtClean="0">
                <a:solidFill>
                  <a:schemeClr val="tx1"/>
                </a:solidFill>
              </a:rPr>
              <a:t>Ghiro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>
            <a:off x="1331640" y="4653136"/>
            <a:ext cx="6400800" cy="100811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buFont typeface="Wingdings" pitchFamily="2" charset="2"/>
              <a:buChar char="§"/>
            </a:pPr>
            <a:r>
              <a:rPr lang="en-US" sz="1400" b="1" dirty="0" smtClean="0">
                <a:solidFill>
                  <a:schemeClr val="tx1"/>
                </a:solidFill>
              </a:rPr>
              <a:t>Neural </a:t>
            </a:r>
            <a:r>
              <a:rPr lang="en-US" sz="1400" b="1" dirty="0">
                <a:solidFill>
                  <a:schemeClr val="tx1"/>
                </a:solidFill>
              </a:rPr>
              <a:t>machine translation by </a:t>
            </a:r>
            <a:r>
              <a:rPr lang="en-US" sz="1400" b="1" dirty="0" smtClean="0">
                <a:solidFill>
                  <a:schemeClr val="tx1"/>
                </a:solidFill>
              </a:rPr>
              <a:t>jointly learning </a:t>
            </a:r>
            <a:r>
              <a:rPr lang="en-US" sz="1400" b="1" dirty="0">
                <a:solidFill>
                  <a:schemeClr val="tx1"/>
                </a:solidFill>
              </a:rPr>
              <a:t>to align and </a:t>
            </a:r>
            <a:r>
              <a:rPr lang="en-US" sz="1400" b="1" dirty="0" smtClean="0">
                <a:solidFill>
                  <a:schemeClr val="tx1"/>
                </a:solidFill>
              </a:rPr>
              <a:t>translate by </a:t>
            </a:r>
            <a:r>
              <a:rPr lang="en-US" sz="1400" b="1" dirty="0" err="1" smtClean="0">
                <a:solidFill>
                  <a:schemeClr val="tx1"/>
                </a:solidFill>
              </a:rPr>
              <a:t>Bengio</a:t>
            </a:r>
            <a:r>
              <a:rPr lang="en-US" sz="1400" b="1" dirty="0" smtClean="0">
                <a:solidFill>
                  <a:schemeClr val="tx1"/>
                </a:solidFill>
              </a:rPr>
              <a:t> et al.</a:t>
            </a:r>
          </a:p>
          <a:p>
            <a:pPr marL="285750" indent="-285750" algn="l">
              <a:buFont typeface="Wingdings" pitchFamily="2" charset="2"/>
              <a:buChar char="§"/>
            </a:pPr>
            <a:r>
              <a:rPr lang="en-US" sz="1400" b="1" dirty="0">
                <a:solidFill>
                  <a:schemeClr val="tx1"/>
                </a:solidFill>
              </a:rPr>
              <a:t>End-To-End Memory Networks</a:t>
            </a:r>
            <a:r>
              <a:rPr lang="fr-FR" sz="1400" b="1" dirty="0" smtClean="0">
                <a:solidFill>
                  <a:schemeClr val="tx1"/>
                </a:solidFill>
              </a:rPr>
              <a:t> by </a:t>
            </a:r>
            <a:r>
              <a:rPr lang="fr-FR" sz="1400" b="1" dirty="0" err="1">
                <a:solidFill>
                  <a:schemeClr val="tx1"/>
                </a:solidFill>
              </a:rPr>
              <a:t>Sukhbaatar</a:t>
            </a:r>
            <a:r>
              <a:rPr lang="fr-FR" sz="1400" b="1" dirty="0">
                <a:solidFill>
                  <a:schemeClr val="tx1"/>
                </a:solidFill>
              </a:rPr>
              <a:t> </a:t>
            </a:r>
            <a:r>
              <a:rPr lang="fr-FR" sz="1400" b="1" dirty="0" smtClean="0">
                <a:solidFill>
                  <a:schemeClr val="tx1"/>
                </a:solidFill>
              </a:rPr>
              <a:t>et al.</a:t>
            </a:r>
          </a:p>
          <a:p>
            <a:pPr marL="285750" indent="-285750" algn="l">
              <a:buFont typeface="Wingdings" pitchFamily="2" charset="2"/>
              <a:buChar char="§"/>
            </a:pPr>
            <a:r>
              <a:rPr lang="fr-FR" sz="1400" b="1" dirty="0" smtClean="0">
                <a:solidFill>
                  <a:schemeClr val="tx1"/>
                </a:solidFill>
              </a:rPr>
              <a:t>Attention </a:t>
            </a:r>
            <a:r>
              <a:rPr lang="fr-FR" sz="1400" b="1" dirty="0" err="1">
                <a:solidFill>
                  <a:schemeClr val="tx1"/>
                </a:solidFill>
              </a:rPr>
              <a:t>is</a:t>
            </a:r>
            <a:r>
              <a:rPr lang="fr-FR" sz="1400" b="1" dirty="0">
                <a:solidFill>
                  <a:schemeClr val="tx1"/>
                </a:solidFill>
              </a:rPr>
              <a:t> </a:t>
            </a:r>
            <a:r>
              <a:rPr lang="fr-FR" sz="1400" b="1" dirty="0" smtClean="0">
                <a:solidFill>
                  <a:schemeClr val="tx1"/>
                </a:solidFill>
              </a:rPr>
              <a:t>all </a:t>
            </a:r>
            <a:r>
              <a:rPr lang="fr-FR" sz="1400" b="1" dirty="0" err="1" smtClean="0">
                <a:solidFill>
                  <a:schemeClr val="tx1"/>
                </a:solidFill>
              </a:rPr>
              <a:t>you</a:t>
            </a:r>
            <a:r>
              <a:rPr lang="fr-FR" sz="1400" b="1" dirty="0" smtClean="0">
                <a:solidFill>
                  <a:schemeClr val="tx1"/>
                </a:solidFill>
              </a:rPr>
              <a:t> </a:t>
            </a:r>
            <a:r>
              <a:rPr lang="fr-FR" sz="1400" b="1" dirty="0" err="1" smtClean="0">
                <a:solidFill>
                  <a:schemeClr val="tx1"/>
                </a:solidFill>
              </a:rPr>
              <a:t>need</a:t>
            </a:r>
            <a:r>
              <a:rPr lang="fr-FR" sz="1400" b="1" dirty="0" smtClean="0">
                <a:solidFill>
                  <a:schemeClr val="tx1"/>
                </a:solidFill>
              </a:rPr>
              <a:t> by </a:t>
            </a:r>
            <a:r>
              <a:rPr lang="fr-FR" sz="1400" b="1" dirty="0" err="1" smtClean="0">
                <a:solidFill>
                  <a:schemeClr val="tx1"/>
                </a:solidFill>
              </a:rPr>
              <a:t>Vaswani</a:t>
            </a:r>
            <a:r>
              <a:rPr lang="fr-FR" sz="1400" b="1" dirty="0" smtClean="0">
                <a:solidFill>
                  <a:schemeClr val="tx1"/>
                </a:solidFill>
              </a:rPr>
              <a:t> et al.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67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068960"/>
            <a:ext cx="8892479" cy="306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ous-titre 2"/>
          <p:cNvSpPr txBox="1">
            <a:spLocks/>
          </p:cNvSpPr>
          <p:nvPr/>
        </p:nvSpPr>
        <p:spPr>
          <a:xfrm>
            <a:off x="2987824" y="1628800"/>
            <a:ext cx="2808312" cy="3670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tx1"/>
                </a:solidFill>
              </a:rPr>
              <a:t>Current word</a:t>
            </a:r>
            <a:endParaRPr lang="en-US" sz="1600" b="1" dirty="0">
              <a:solidFill>
                <a:schemeClr val="tx1"/>
              </a:solidFill>
            </a:endParaRPr>
          </a:p>
        </p:txBody>
      </p:sp>
      <p:cxnSp>
        <p:nvCxnSpPr>
          <p:cNvPr id="6" name="Connecteur droit avec flèche 5"/>
          <p:cNvCxnSpPr/>
          <p:nvPr/>
        </p:nvCxnSpPr>
        <p:spPr>
          <a:xfrm>
            <a:off x="4391980" y="1995877"/>
            <a:ext cx="0" cy="1001075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>
            <a:off x="107504" y="3501008"/>
            <a:ext cx="8892479" cy="0"/>
          </a:xfrm>
          <a:prstGeom prst="straightConnector1">
            <a:avLst/>
          </a:prstGeom>
          <a:ln w="19050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ous-titre 2"/>
          <p:cNvSpPr txBox="1">
            <a:spLocks/>
          </p:cNvSpPr>
          <p:nvPr/>
        </p:nvSpPr>
        <p:spPr>
          <a:xfrm>
            <a:off x="2987824" y="3645024"/>
            <a:ext cx="2808312" cy="3670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tx1"/>
                </a:solidFill>
              </a:rPr>
              <a:t>Context size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1" name="Sous-titre 2"/>
          <p:cNvSpPr txBox="1">
            <a:spLocks/>
          </p:cNvSpPr>
          <p:nvPr/>
        </p:nvSpPr>
        <p:spPr>
          <a:xfrm>
            <a:off x="5508104" y="620688"/>
            <a:ext cx="3096344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tx1"/>
                </a:solidFill>
              </a:rPr>
              <a:t>For example, let’s assume  Z = 5</a:t>
            </a:r>
            <a:endParaRPr lang="en-US" sz="1600" b="1" dirty="0">
              <a:solidFill>
                <a:schemeClr val="tx1"/>
              </a:solidFill>
            </a:endParaRPr>
          </a:p>
        </p:txBody>
      </p:sp>
      <p:pic>
        <p:nvPicPr>
          <p:cNvPr id="20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083158"/>
            <a:ext cx="8892478" cy="304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4" name="Connecteur droit 13"/>
          <p:cNvCxnSpPr/>
          <p:nvPr/>
        </p:nvCxnSpPr>
        <p:spPr>
          <a:xfrm flipV="1">
            <a:off x="107504" y="3099737"/>
            <a:ext cx="360040" cy="25725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V="1">
            <a:off x="467544" y="3099737"/>
            <a:ext cx="360040" cy="25725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V="1">
            <a:off x="827584" y="3109593"/>
            <a:ext cx="336702" cy="24739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V="1">
            <a:off x="1164286" y="3107542"/>
            <a:ext cx="317382" cy="2494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flipV="1">
            <a:off x="1481668" y="3099737"/>
            <a:ext cx="354028" cy="25725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V="1">
            <a:off x="1835696" y="3099737"/>
            <a:ext cx="356540" cy="25725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V="1">
            <a:off x="2192236" y="3105133"/>
            <a:ext cx="326842" cy="25185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 flipV="1">
            <a:off x="8673141" y="3099737"/>
            <a:ext cx="326842" cy="25185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 flipV="1">
            <a:off x="8302810" y="3102434"/>
            <a:ext cx="326842" cy="25185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 flipV="1">
            <a:off x="6228184" y="3099852"/>
            <a:ext cx="326842" cy="25185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 flipV="1">
            <a:off x="6588224" y="3109593"/>
            <a:ext cx="326842" cy="25185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 flipV="1">
            <a:off x="6943666" y="3109593"/>
            <a:ext cx="326842" cy="25185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 flipV="1">
            <a:off x="7308304" y="3107362"/>
            <a:ext cx="326842" cy="25185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 flipV="1">
            <a:off x="7635146" y="3096169"/>
            <a:ext cx="326842" cy="25185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 flipV="1">
            <a:off x="7961988" y="3097240"/>
            <a:ext cx="326842" cy="25185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Sous-titre 2"/>
          <p:cNvSpPr txBox="1">
            <a:spLocks/>
          </p:cNvSpPr>
          <p:nvPr/>
        </p:nvSpPr>
        <p:spPr>
          <a:xfrm>
            <a:off x="7471725" y="1824113"/>
            <a:ext cx="1001354" cy="3670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err="1" smtClean="0">
                <a:solidFill>
                  <a:schemeClr val="tx1"/>
                </a:solidFill>
              </a:rPr>
              <a:t>m</a:t>
            </a:r>
            <a:r>
              <a:rPr lang="en-US" sz="1600" b="1" baseline="-25000" dirty="0" err="1" smtClean="0">
                <a:solidFill>
                  <a:schemeClr val="tx1"/>
                </a:solidFill>
              </a:rPr>
              <a:t>z</a:t>
            </a:r>
            <a:r>
              <a:rPr lang="en-US" sz="1600" b="1" dirty="0" smtClean="0">
                <a:solidFill>
                  <a:schemeClr val="tx1"/>
                </a:solidFill>
              </a:rPr>
              <a:t>(x</a:t>
            </a:r>
            <a:r>
              <a:rPr lang="en-US" sz="1600" b="1" dirty="0">
                <a:solidFill>
                  <a:schemeClr val="tx1"/>
                </a:solidFill>
              </a:rPr>
              <a:t>) = 0</a:t>
            </a:r>
            <a:endParaRPr lang="fr-FR" sz="1600" b="1" dirty="0">
              <a:solidFill>
                <a:schemeClr val="tx1"/>
              </a:solidFill>
            </a:endParaRPr>
          </a:p>
        </p:txBody>
      </p:sp>
      <p:cxnSp>
        <p:nvCxnSpPr>
          <p:cNvPr id="41" name="Connecteur droit avec flèche 40"/>
          <p:cNvCxnSpPr/>
          <p:nvPr/>
        </p:nvCxnSpPr>
        <p:spPr>
          <a:xfrm>
            <a:off x="323528" y="1995877"/>
            <a:ext cx="0" cy="1001075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avec flèche 41"/>
          <p:cNvCxnSpPr/>
          <p:nvPr/>
        </p:nvCxnSpPr>
        <p:spPr>
          <a:xfrm>
            <a:off x="323528" y="1995877"/>
            <a:ext cx="288032" cy="1001075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avec flèche 43"/>
          <p:cNvCxnSpPr/>
          <p:nvPr/>
        </p:nvCxnSpPr>
        <p:spPr>
          <a:xfrm>
            <a:off x="323528" y="1995877"/>
            <a:ext cx="643598" cy="1027244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/>
          <p:nvPr/>
        </p:nvCxnSpPr>
        <p:spPr>
          <a:xfrm>
            <a:off x="323528" y="1995877"/>
            <a:ext cx="2012724" cy="993124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avec flèche 46"/>
          <p:cNvCxnSpPr/>
          <p:nvPr/>
        </p:nvCxnSpPr>
        <p:spPr>
          <a:xfrm>
            <a:off x="323528" y="1995877"/>
            <a:ext cx="1690438" cy="1001075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avec flèche 47"/>
          <p:cNvCxnSpPr/>
          <p:nvPr/>
        </p:nvCxnSpPr>
        <p:spPr>
          <a:xfrm>
            <a:off x="323528" y="2007652"/>
            <a:ext cx="1335154" cy="981350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avec flèche 48"/>
          <p:cNvCxnSpPr/>
          <p:nvPr/>
        </p:nvCxnSpPr>
        <p:spPr>
          <a:xfrm>
            <a:off x="323528" y="2007652"/>
            <a:ext cx="1017019" cy="1001075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avec flèche 54"/>
          <p:cNvCxnSpPr/>
          <p:nvPr/>
        </p:nvCxnSpPr>
        <p:spPr>
          <a:xfrm>
            <a:off x="2519078" y="2924944"/>
            <a:ext cx="1620874" cy="0"/>
          </a:xfrm>
          <a:prstGeom prst="straightConnector1">
            <a:avLst/>
          </a:prstGeom>
          <a:ln w="19050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Sous-titre 2"/>
          <p:cNvSpPr txBox="1">
            <a:spLocks/>
          </p:cNvSpPr>
          <p:nvPr/>
        </p:nvSpPr>
        <p:spPr>
          <a:xfrm>
            <a:off x="3085719" y="2557867"/>
            <a:ext cx="487592" cy="3670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tx1"/>
                </a:solidFill>
              </a:rPr>
              <a:t>5</a:t>
            </a:r>
            <a:endParaRPr lang="en-US" sz="1600" b="1" dirty="0">
              <a:solidFill>
                <a:schemeClr val="tx1"/>
              </a:solidFill>
            </a:endParaRPr>
          </a:p>
        </p:txBody>
      </p:sp>
      <p:cxnSp>
        <p:nvCxnSpPr>
          <p:cNvPr id="58" name="Connecteur droit avec flèche 57"/>
          <p:cNvCxnSpPr/>
          <p:nvPr/>
        </p:nvCxnSpPr>
        <p:spPr>
          <a:xfrm>
            <a:off x="4553743" y="2924944"/>
            <a:ext cx="1620874" cy="0"/>
          </a:xfrm>
          <a:prstGeom prst="straightConnector1">
            <a:avLst/>
          </a:prstGeom>
          <a:ln w="19050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Sous-titre 2"/>
          <p:cNvSpPr txBox="1">
            <a:spLocks/>
          </p:cNvSpPr>
          <p:nvPr/>
        </p:nvSpPr>
        <p:spPr>
          <a:xfrm>
            <a:off x="5120384" y="2557867"/>
            <a:ext cx="487592" cy="3670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tx1"/>
                </a:solidFill>
              </a:rPr>
              <a:t>5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60" name="Sous-titre 2"/>
          <p:cNvSpPr txBox="1">
            <a:spLocks/>
          </p:cNvSpPr>
          <p:nvPr/>
        </p:nvSpPr>
        <p:spPr>
          <a:xfrm>
            <a:off x="0" y="1645459"/>
            <a:ext cx="1001354" cy="3670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err="1" smtClean="0">
                <a:solidFill>
                  <a:schemeClr val="tx1"/>
                </a:solidFill>
              </a:rPr>
              <a:t>m</a:t>
            </a:r>
            <a:r>
              <a:rPr lang="en-US" sz="1600" b="1" baseline="-25000" dirty="0" err="1" smtClean="0">
                <a:solidFill>
                  <a:schemeClr val="tx1"/>
                </a:solidFill>
              </a:rPr>
              <a:t>z</a:t>
            </a:r>
            <a:r>
              <a:rPr lang="en-US" sz="1600" b="1" dirty="0" smtClean="0">
                <a:solidFill>
                  <a:schemeClr val="tx1"/>
                </a:solidFill>
              </a:rPr>
              <a:t>(x</a:t>
            </a:r>
            <a:r>
              <a:rPr lang="en-US" sz="1600" b="1" dirty="0">
                <a:solidFill>
                  <a:schemeClr val="tx1"/>
                </a:solidFill>
              </a:rPr>
              <a:t>) = 0</a:t>
            </a:r>
            <a:endParaRPr lang="fr-FR" sz="1600" b="1" dirty="0">
              <a:solidFill>
                <a:schemeClr val="tx1"/>
              </a:solidFill>
            </a:endParaRPr>
          </a:p>
        </p:txBody>
      </p:sp>
      <p:cxnSp>
        <p:nvCxnSpPr>
          <p:cNvPr id="61" name="Connecteur droit avec flèche 60"/>
          <p:cNvCxnSpPr/>
          <p:nvPr/>
        </p:nvCxnSpPr>
        <p:spPr>
          <a:xfrm>
            <a:off x="7967068" y="2191190"/>
            <a:ext cx="869494" cy="817537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avec flèche 62"/>
          <p:cNvCxnSpPr>
            <a:stCxn id="40" idx="2"/>
          </p:cNvCxnSpPr>
          <p:nvPr/>
        </p:nvCxnSpPr>
        <p:spPr>
          <a:xfrm>
            <a:off x="7972402" y="2191190"/>
            <a:ext cx="532238" cy="817194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/>
          <p:cNvCxnSpPr>
            <a:stCxn id="40" idx="2"/>
          </p:cNvCxnSpPr>
          <p:nvPr/>
        </p:nvCxnSpPr>
        <p:spPr>
          <a:xfrm>
            <a:off x="7972402" y="2191190"/>
            <a:ext cx="153007" cy="805762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eur droit avec flèche 64"/>
          <p:cNvCxnSpPr>
            <a:stCxn id="40" idx="2"/>
          </p:cNvCxnSpPr>
          <p:nvPr/>
        </p:nvCxnSpPr>
        <p:spPr>
          <a:xfrm flipH="1">
            <a:off x="7813160" y="2191190"/>
            <a:ext cx="159242" cy="805761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eur droit avec flèche 65"/>
          <p:cNvCxnSpPr>
            <a:stCxn id="40" idx="2"/>
          </p:cNvCxnSpPr>
          <p:nvPr/>
        </p:nvCxnSpPr>
        <p:spPr>
          <a:xfrm flipH="1">
            <a:off x="7471725" y="2191190"/>
            <a:ext cx="500677" cy="805762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droit avec flèche 66"/>
          <p:cNvCxnSpPr>
            <a:stCxn id="40" idx="2"/>
          </p:cNvCxnSpPr>
          <p:nvPr/>
        </p:nvCxnSpPr>
        <p:spPr>
          <a:xfrm flipH="1">
            <a:off x="7107087" y="2191190"/>
            <a:ext cx="865315" cy="797151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avec flèche 67"/>
          <p:cNvCxnSpPr>
            <a:stCxn id="40" idx="2"/>
          </p:cNvCxnSpPr>
          <p:nvPr/>
        </p:nvCxnSpPr>
        <p:spPr>
          <a:xfrm flipH="1">
            <a:off x="6751645" y="2191190"/>
            <a:ext cx="1220757" cy="797812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avec flèche 68"/>
          <p:cNvCxnSpPr>
            <a:stCxn id="40" idx="2"/>
          </p:cNvCxnSpPr>
          <p:nvPr/>
        </p:nvCxnSpPr>
        <p:spPr>
          <a:xfrm flipH="1">
            <a:off x="6423509" y="2191190"/>
            <a:ext cx="1548893" cy="797812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Sous-titre 2"/>
          <p:cNvSpPr txBox="1">
            <a:spLocks/>
          </p:cNvSpPr>
          <p:nvPr/>
        </p:nvSpPr>
        <p:spPr>
          <a:xfrm>
            <a:off x="390841" y="5390085"/>
            <a:ext cx="8075390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chemeClr val="tx1"/>
                </a:solidFill>
              </a:rPr>
              <a:t>P</a:t>
            </a:r>
            <a:r>
              <a:rPr lang="en-US" sz="2000" b="1" dirty="0" smtClean="0">
                <a:solidFill>
                  <a:schemeClr val="tx1"/>
                </a:solidFill>
              </a:rPr>
              <a:t>roblem: function is not differentiable, gradient descent will not work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81" name="Sous-titre 2"/>
          <p:cNvSpPr txBox="1">
            <a:spLocks/>
          </p:cNvSpPr>
          <p:nvPr/>
        </p:nvSpPr>
        <p:spPr>
          <a:xfrm>
            <a:off x="3891303" y="3501008"/>
            <a:ext cx="1001354" cy="36707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err="1" smtClean="0">
                <a:solidFill>
                  <a:schemeClr val="tx1"/>
                </a:solidFill>
              </a:rPr>
              <a:t>m</a:t>
            </a:r>
            <a:r>
              <a:rPr lang="en-US" sz="1600" b="1" baseline="-25000" dirty="0" err="1" smtClean="0">
                <a:solidFill>
                  <a:schemeClr val="tx1"/>
                </a:solidFill>
              </a:rPr>
              <a:t>z</a:t>
            </a:r>
            <a:r>
              <a:rPr lang="en-US" sz="1600" b="1" dirty="0" smtClean="0">
                <a:solidFill>
                  <a:schemeClr val="tx1"/>
                </a:solidFill>
              </a:rPr>
              <a:t>(x</a:t>
            </a:r>
            <a:r>
              <a:rPr lang="en-US" sz="1600" b="1" dirty="0">
                <a:solidFill>
                  <a:schemeClr val="tx1"/>
                </a:solidFill>
              </a:rPr>
              <a:t>) = </a:t>
            </a:r>
            <a:r>
              <a:rPr lang="en-US" sz="1600" b="1" dirty="0" smtClean="0">
                <a:solidFill>
                  <a:schemeClr val="tx1"/>
                </a:solidFill>
              </a:rPr>
              <a:t>1</a:t>
            </a:r>
            <a:endParaRPr lang="fr-FR" sz="1600" b="1" dirty="0">
              <a:solidFill>
                <a:schemeClr val="tx1"/>
              </a:solidFill>
            </a:endParaRPr>
          </a:p>
        </p:txBody>
      </p:sp>
      <p:cxnSp>
        <p:nvCxnSpPr>
          <p:cNvPr id="2066" name="Connecteur droit 2065"/>
          <p:cNvCxnSpPr/>
          <p:nvPr/>
        </p:nvCxnSpPr>
        <p:spPr>
          <a:xfrm>
            <a:off x="2519078" y="3348028"/>
            <a:ext cx="0" cy="441012"/>
          </a:xfrm>
          <a:prstGeom prst="line">
            <a:avLst/>
          </a:prstGeom>
          <a:ln w="2857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84" name="Connecteur droit 83"/>
          <p:cNvCxnSpPr/>
          <p:nvPr/>
        </p:nvCxnSpPr>
        <p:spPr>
          <a:xfrm>
            <a:off x="6238349" y="3348028"/>
            <a:ext cx="0" cy="441012"/>
          </a:xfrm>
          <a:prstGeom prst="line">
            <a:avLst/>
          </a:prstGeom>
          <a:ln w="2857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Rectangle 85"/>
              <p:cNvSpPr/>
              <p:nvPr/>
            </p:nvSpPr>
            <p:spPr>
              <a:xfrm>
                <a:off x="2779497" y="5949280"/>
                <a:ext cx="3298078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𝑧</m:t>
                          </m:r>
                        </m:sub>
                      </m:sSub>
                      <m:d>
                        <m:dPr>
                          <m:ctrlPr>
                            <a:rPr lang="fr-FR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400" i="1">
                          <a:latin typeface="Cambria Math"/>
                        </a:rPr>
                        <m:t>= </m:t>
                      </m:r>
                      <m:r>
                        <a:rPr lang="en-US" sz="2400" i="1">
                          <a:latin typeface="Cambria Math"/>
                        </a:rPr>
                        <m:t>𝟙</m:t>
                      </m:r>
                      <m:d>
                        <m:dPr>
                          <m:begChr m:val="{"/>
                          <m:endChr m:val="}"/>
                          <m:ctrlPr>
                            <a:rPr lang="fr-FR" sz="2400" i="1">
                              <a:latin typeface="Cambria Math"/>
                            </a:rPr>
                          </m:ctrlPr>
                        </m:d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fr-FR" sz="24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i="1">
                              <a:latin typeface="Cambria Math"/>
                            </a:rPr>
                            <m:t>&lt;</m:t>
                          </m:r>
                          <m:r>
                            <a:rPr lang="en-US" sz="2400" i="1">
                              <a:latin typeface="Cambria Math"/>
                            </a:rPr>
                            <m:t>𝑧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86" name="Rectangle 8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9497" y="5949280"/>
                <a:ext cx="3298078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2282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1" grpId="0"/>
      <p:bldP spid="40" grpId="0"/>
      <p:bldP spid="57" grpId="0"/>
      <p:bldP spid="59" grpId="0"/>
      <p:bldP spid="60" grpId="0"/>
      <p:bldP spid="77" grpId="0"/>
      <p:bldP spid="81" grpId="0" animBg="1"/>
      <p:bldP spid="8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Better idea</a:t>
            </a:r>
            <a:endParaRPr lang="fr-F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68" r="5932"/>
          <a:stretch/>
        </p:blipFill>
        <p:spPr bwMode="auto">
          <a:xfrm>
            <a:off x="4427984" y="1268760"/>
            <a:ext cx="4292456" cy="29902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ous-titre 2"/>
          <p:cNvSpPr txBox="1">
            <a:spLocks/>
          </p:cNvSpPr>
          <p:nvPr/>
        </p:nvSpPr>
        <p:spPr>
          <a:xfrm>
            <a:off x="429114" y="5373216"/>
            <a:ext cx="807539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>
                <a:solidFill>
                  <a:schemeClr val="tx1"/>
                </a:solidFill>
              </a:rPr>
              <a:t>where R is a hyper-parameter that controls softness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(if R is very small, then it will look a lot like the first idea)</a:t>
            </a:r>
            <a:endParaRPr lang="en-US" sz="1800" dirty="0" smtClean="0">
              <a:solidFill>
                <a:schemeClr val="tx1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71" r="8542"/>
          <a:stretch/>
        </p:blipFill>
        <p:spPr bwMode="auto">
          <a:xfrm flipH="1">
            <a:off x="323528" y="1268760"/>
            <a:ext cx="4104456" cy="29902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/>
        </p:nvSpPr>
        <p:spPr>
          <a:xfrm>
            <a:off x="323528" y="3284984"/>
            <a:ext cx="393618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Sous-titre 2"/>
          <p:cNvSpPr txBox="1">
            <a:spLocks/>
          </p:cNvSpPr>
          <p:nvPr/>
        </p:nvSpPr>
        <p:spPr>
          <a:xfrm>
            <a:off x="2267744" y="3546209"/>
            <a:ext cx="457310" cy="36004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tx1"/>
                </a:solidFill>
              </a:rPr>
              <a:t>-Z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1" name="Sous-titre 2"/>
          <p:cNvSpPr txBox="1">
            <a:spLocks/>
          </p:cNvSpPr>
          <p:nvPr/>
        </p:nvSpPr>
        <p:spPr>
          <a:xfrm>
            <a:off x="899592" y="3546208"/>
            <a:ext cx="1008112" cy="45885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tx1"/>
                </a:solidFill>
              </a:rPr>
              <a:t>-Z - R</a:t>
            </a:r>
            <a:endParaRPr lang="en-US" sz="16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192596" y="4365104"/>
                <a:ext cx="4548425" cy="7087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𝑧</m:t>
                          </m:r>
                        </m:sub>
                      </m:sSub>
                      <m:d>
                        <m:dPr>
                          <m:ctrlPr>
                            <a:rPr lang="fr-FR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 </m:t>
                      </m:r>
                      <m:r>
                        <a:rPr lang="en-US" i="1">
                          <a:latin typeface="Cambria Math"/>
                        </a:rPr>
                        <m:t>𝑚𝑖𝑛</m:t>
                      </m:r>
                      <m:d>
                        <m:dPr>
                          <m:begChr m:val="["/>
                          <m:endChr m:val="]"/>
                          <m:ctrlPr>
                            <a:rPr lang="fr-FR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𝑚𝑎𝑥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fr-FR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fr-FR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/>
                                    </a:rPr>
                                    <m:t>𝑅</m:t>
                                  </m:r>
                                </m:den>
                              </m:f>
                              <m:d>
                                <m:dPr>
                                  <m:ctrlPr>
                                    <a:rPr lang="fr-FR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𝑅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𝑧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− </m:t>
                                  </m:r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fr-FR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</m:d>
                                </m:e>
                              </m:d>
                              <m:r>
                                <a:rPr lang="en-US" i="1">
                                  <a:latin typeface="Cambria Math"/>
                                </a:rPr>
                                <m:t> , 0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 , 1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2596" y="4365104"/>
                <a:ext cx="4548425" cy="7087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640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068960"/>
            <a:ext cx="8892479" cy="306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ous-titre 2"/>
          <p:cNvSpPr txBox="1">
            <a:spLocks/>
          </p:cNvSpPr>
          <p:nvPr/>
        </p:nvSpPr>
        <p:spPr>
          <a:xfrm>
            <a:off x="2987824" y="1628800"/>
            <a:ext cx="2808312" cy="3670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tx1"/>
                </a:solidFill>
              </a:rPr>
              <a:t>Current word</a:t>
            </a:r>
            <a:endParaRPr lang="en-US" sz="1600" b="1" dirty="0">
              <a:solidFill>
                <a:schemeClr val="tx1"/>
              </a:solidFill>
            </a:endParaRPr>
          </a:p>
        </p:txBody>
      </p:sp>
      <p:cxnSp>
        <p:nvCxnSpPr>
          <p:cNvPr id="6" name="Connecteur droit avec flèche 5"/>
          <p:cNvCxnSpPr/>
          <p:nvPr/>
        </p:nvCxnSpPr>
        <p:spPr>
          <a:xfrm>
            <a:off x="4391980" y="1995877"/>
            <a:ext cx="0" cy="1001075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>
            <a:off x="107504" y="3501008"/>
            <a:ext cx="8892479" cy="0"/>
          </a:xfrm>
          <a:prstGeom prst="straightConnector1">
            <a:avLst/>
          </a:prstGeom>
          <a:ln w="19050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ous-titre 2"/>
          <p:cNvSpPr txBox="1">
            <a:spLocks/>
          </p:cNvSpPr>
          <p:nvPr/>
        </p:nvSpPr>
        <p:spPr>
          <a:xfrm>
            <a:off x="2987824" y="3645024"/>
            <a:ext cx="2808312" cy="3670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tx1"/>
                </a:solidFill>
              </a:rPr>
              <a:t>Context size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1" name="Sous-titre 2"/>
          <p:cNvSpPr txBox="1">
            <a:spLocks/>
          </p:cNvSpPr>
          <p:nvPr/>
        </p:nvSpPr>
        <p:spPr>
          <a:xfrm>
            <a:off x="5508104" y="620688"/>
            <a:ext cx="3096344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tx1"/>
                </a:solidFill>
              </a:rPr>
              <a:t>For example, let’s assume  Z = 5,</a:t>
            </a:r>
          </a:p>
          <a:p>
            <a:r>
              <a:rPr lang="en-US" sz="1600" b="1" dirty="0">
                <a:solidFill>
                  <a:schemeClr val="tx1"/>
                </a:solidFill>
              </a:rPr>
              <a:t>a</a:t>
            </a:r>
            <a:r>
              <a:rPr lang="en-US" sz="1600" b="1" dirty="0" smtClean="0">
                <a:solidFill>
                  <a:schemeClr val="tx1"/>
                </a:solidFill>
              </a:rPr>
              <a:t>nd R = 3</a:t>
            </a:r>
            <a:endParaRPr lang="en-US" sz="1600" b="1" dirty="0">
              <a:solidFill>
                <a:schemeClr val="tx1"/>
              </a:solidFill>
            </a:endParaRPr>
          </a:p>
        </p:txBody>
      </p:sp>
      <p:pic>
        <p:nvPicPr>
          <p:cNvPr id="20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083158"/>
            <a:ext cx="8892478" cy="304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4" name="Connecteur droit 13"/>
          <p:cNvCxnSpPr/>
          <p:nvPr/>
        </p:nvCxnSpPr>
        <p:spPr>
          <a:xfrm flipV="1">
            <a:off x="107504" y="3099737"/>
            <a:ext cx="360040" cy="25725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V="1">
            <a:off x="467544" y="3099737"/>
            <a:ext cx="360040" cy="25725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V="1">
            <a:off x="827584" y="3109593"/>
            <a:ext cx="336702" cy="24739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V="1">
            <a:off x="1164286" y="3107542"/>
            <a:ext cx="317382" cy="2494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flipV="1">
            <a:off x="1481668" y="3099737"/>
            <a:ext cx="354028" cy="25725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 flipV="1">
            <a:off x="8673141" y="3099737"/>
            <a:ext cx="326842" cy="25185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 flipV="1">
            <a:off x="8302810" y="3102434"/>
            <a:ext cx="326842" cy="25185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 flipV="1">
            <a:off x="6943666" y="3109593"/>
            <a:ext cx="326842" cy="25185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 flipV="1">
            <a:off x="7308304" y="3107362"/>
            <a:ext cx="326842" cy="25185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 flipV="1">
            <a:off x="7635146" y="3096169"/>
            <a:ext cx="326842" cy="25185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 flipV="1">
            <a:off x="7961988" y="3097240"/>
            <a:ext cx="326842" cy="25185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Sous-titre 2"/>
          <p:cNvSpPr txBox="1">
            <a:spLocks/>
          </p:cNvSpPr>
          <p:nvPr/>
        </p:nvSpPr>
        <p:spPr>
          <a:xfrm>
            <a:off x="7471725" y="1824113"/>
            <a:ext cx="1001354" cy="3670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err="1" smtClean="0">
                <a:solidFill>
                  <a:schemeClr val="tx1"/>
                </a:solidFill>
              </a:rPr>
              <a:t>m</a:t>
            </a:r>
            <a:r>
              <a:rPr lang="en-US" sz="1600" b="1" baseline="-25000" dirty="0" err="1" smtClean="0">
                <a:solidFill>
                  <a:schemeClr val="tx1"/>
                </a:solidFill>
              </a:rPr>
              <a:t>z</a:t>
            </a:r>
            <a:r>
              <a:rPr lang="en-US" sz="1600" b="1" dirty="0" smtClean="0">
                <a:solidFill>
                  <a:schemeClr val="tx1"/>
                </a:solidFill>
              </a:rPr>
              <a:t>(x</a:t>
            </a:r>
            <a:r>
              <a:rPr lang="en-US" sz="1600" b="1" dirty="0">
                <a:solidFill>
                  <a:schemeClr val="tx1"/>
                </a:solidFill>
              </a:rPr>
              <a:t>) = 0</a:t>
            </a:r>
            <a:endParaRPr lang="fr-FR" sz="1600" b="1" dirty="0">
              <a:solidFill>
                <a:schemeClr val="tx1"/>
              </a:solidFill>
            </a:endParaRPr>
          </a:p>
        </p:txBody>
      </p:sp>
      <p:cxnSp>
        <p:nvCxnSpPr>
          <p:cNvPr id="41" name="Connecteur droit avec flèche 40"/>
          <p:cNvCxnSpPr/>
          <p:nvPr/>
        </p:nvCxnSpPr>
        <p:spPr>
          <a:xfrm>
            <a:off x="323528" y="1995877"/>
            <a:ext cx="0" cy="1001075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avec flèche 41"/>
          <p:cNvCxnSpPr/>
          <p:nvPr/>
        </p:nvCxnSpPr>
        <p:spPr>
          <a:xfrm>
            <a:off x="323528" y="1995877"/>
            <a:ext cx="288032" cy="1001075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avec flèche 43"/>
          <p:cNvCxnSpPr/>
          <p:nvPr/>
        </p:nvCxnSpPr>
        <p:spPr>
          <a:xfrm>
            <a:off x="323528" y="1995877"/>
            <a:ext cx="643598" cy="1027244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avec flèche 47"/>
          <p:cNvCxnSpPr/>
          <p:nvPr/>
        </p:nvCxnSpPr>
        <p:spPr>
          <a:xfrm>
            <a:off x="323528" y="2007652"/>
            <a:ext cx="1335154" cy="981350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avec flèche 48"/>
          <p:cNvCxnSpPr/>
          <p:nvPr/>
        </p:nvCxnSpPr>
        <p:spPr>
          <a:xfrm>
            <a:off x="323528" y="2007652"/>
            <a:ext cx="1017019" cy="1001075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avec flèche 54"/>
          <p:cNvCxnSpPr/>
          <p:nvPr/>
        </p:nvCxnSpPr>
        <p:spPr>
          <a:xfrm>
            <a:off x="2519078" y="2924944"/>
            <a:ext cx="1620874" cy="0"/>
          </a:xfrm>
          <a:prstGeom prst="straightConnector1">
            <a:avLst/>
          </a:prstGeom>
          <a:ln w="19050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Sous-titre 2"/>
          <p:cNvSpPr txBox="1">
            <a:spLocks/>
          </p:cNvSpPr>
          <p:nvPr/>
        </p:nvSpPr>
        <p:spPr>
          <a:xfrm>
            <a:off x="3085719" y="2557867"/>
            <a:ext cx="487592" cy="3670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tx1"/>
                </a:solidFill>
              </a:rPr>
              <a:t>5</a:t>
            </a:r>
            <a:endParaRPr lang="en-US" sz="1600" b="1" dirty="0">
              <a:solidFill>
                <a:schemeClr val="tx1"/>
              </a:solidFill>
            </a:endParaRPr>
          </a:p>
        </p:txBody>
      </p:sp>
      <p:cxnSp>
        <p:nvCxnSpPr>
          <p:cNvPr id="58" name="Connecteur droit avec flèche 57"/>
          <p:cNvCxnSpPr/>
          <p:nvPr/>
        </p:nvCxnSpPr>
        <p:spPr>
          <a:xfrm>
            <a:off x="4553743" y="2924944"/>
            <a:ext cx="1620874" cy="0"/>
          </a:xfrm>
          <a:prstGeom prst="straightConnector1">
            <a:avLst/>
          </a:prstGeom>
          <a:ln w="19050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Sous-titre 2"/>
          <p:cNvSpPr txBox="1">
            <a:spLocks/>
          </p:cNvSpPr>
          <p:nvPr/>
        </p:nvSpPr>
        <p:spPr>
          <a:xfrm>
            <a:off x="5120384" y="2557867"/>
            <a:ext cx="487592" cy="3670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tx1"/>
                </a:solidFill>
              </a:rPr>
              <a:t>5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60" name="Sous-titre 2"/>
          <p:cNvSpPr txBox="1">
            <a:spLocks/>
          </p:cNvSpPr>
          <p:nvPr/>
        </p:nvSpPr>
        <p:spPr>
          <a:xfrm>
            <a:off x="0" y="1645459"/>
            <a:ext cx="1001354" cy="3670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err="1" smtClean="0">
                <a:solidFill>
                  <a:schemeClr val="tx1"/>
                </a:solidFill>
              </a:rPr>
              <a:t>m</a:t>
            </a:r>
            <a:r>
              <a:rPr lang="en-US" sz="1600" b="1" baseline="-25000" dirty="0" err="1" smtClean="0">
                <a:solidFill>
                  <a:schemeClr val="tx1"/>
                </a:solidFill>
              </a:rPr>
              <a:t>z</a:t>
            </a:r>
            <a:r>
              <a:rPr lang="en-US" sz="1600" b="1" dirty="0" smtClean="0">
                <a:solidFill>
                  <a:schemeClr val="tx1"/>
                </a:solidFill>
              </a:rPr>
              <a:t>(x</a:t>
            </a:r>
            <a:r>
              <a:rPr lang="en-US" sz="1600" b="1" dirty="0">
                <a:solidFill>
                  <a:schemeClr val="tx1"/>
                </a:solidFill>
              </a:rPr>
              <a:t>) = 0</a:t>
            </a:r>
            <a:endParaRPr lang="fr-FR" sz="1600" b="1" dirty="0">
              <a:solidFill>
                <a:schemeClr val="tx1"/>
              </a:solidFill>
            </a:endParaRPr>
          </a:p>
        </p:txBody>
      </p:sp>
      <p:cxnSp>
        <p:nvCxnSpPr>
          <p:cNvPr id="61" name="Connecteur droit avec flèche 60"/>
          <p:cNvCxnSpPr/>
          <p:nvPr/>
        </p:nvCxnSpPr>
        <p:spPr>
          <a:xfrm>
            <a:off x="7967068" y="2191190"/>
            <a:ext cx="869494" cy="817537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avec flèche 62"/>
          <p:cNvCxnSpPr>
            <a:stCxn id="40" idx="2"/>
          </p:cNvCxnSpPr>
          <p:nvPr/>
        </p:nvCxnSpPr>
        <p:spPr>
          <a:xfrm>
            <a:off x="7972402" y="2191190"/>
            <a:ext cx="532238" cy="817194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/>
          <p:cNvCxnSpPr>
            <a:stCxn id="40" idx="2"/>
          </p:cNvCxnSpPr>
          <p:nvPr/>
        </p:nvCxnSpPr>
        <p:spPr>
          <a:xfrm>
            <a:off x="7972402" y="2191190"/>
            <a:ext cx="153007" cy="805762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eur droit avec flèche 64"/>
          <p:cNvCxnSpPr>
            <a:stCxn id="40" idx="2"/>
          </p:cNvCxnSpPr>
          <p:nvPr/>
        </p:nvCxnSpPr>
        <p:spPr>
          <a:xfrm flipH="1">
            <a:off x="7813160" y="2191190"/>
            <a:ext cx="159242" cy="805761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eur droit avec flèche 65"/>
          <p:cNvCxnSpPr>
            <a:stCxn id="40" idx="2"/>
          </p:cNvCxnSpPr>
          <p:nvPr/>
        </p:nvCxnSpPr>
        <p:spPr>
          <a:xfrm flipH="1">
            <a:off x="7471725" y="2191190"/>
            <a:ext cx="500677" cy="805762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droit avec flèche 66"/>
          <p:cNvCxnSpPr>
            <a:stCxn id="40" idx="2"/>
          </p:cNvCxnSpPr>
          <p:nvPr/>
        </p:nvCxnSpPr>
        <p:spPr>
          <a:xfrm flipH="1">
            <a:off x="7107087" y="2191190"/>
            <a:ext cx="865315" cy="797151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Sous-titre 2"/>
          <p:cNvSpPr txBox="1">
            <a:spLocks/>
          </p:cNvSpPr>
          <p:nvPr/>
        </p:nvSpPr>
        <p:spPr>
          <a:xfrm>
            <a:off x="3891303" y="3501008"/>
            <a:ext cx="1001354" cy="36707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err="1" smtClean="0">
                <a:solidFill>
                  <a:schemeClr val="tx1"/>
                </a:solidFill>
              </a:rPr>
              <a:t>m</a:t>
            </a:r>
            <a:r>
              <a:rPr lang="en-US" sz="1600" b="1" baseline="-25000" dirty="0" err="1" smtClean="0">
                <a:solidFill>
                  <a:schemeClr val="tx1"/>
                </a:solidFill>
              </a:rPr>
              <a:t>z</a:t>
            </a:r>
            <a:r>
              <a:rPr lang="en-US" sz="1600" b="1" dirty="0" smtClean="0">
                <a:solidFill>
                  <a:schemeClr val="tx1"/>
                </a:solidFill>
              </a:rPr>
              <a:t>(x</a:t>
            </a:r>
            <a:r>
              <a:rPr lang="en-US" sz="1600" b="1" dirty="0">
                <a:solidFill>
                  <a:schemeClr val="tx1"/>
                </a:solidFill>
              </a:rPr>
              <a:t>) = </a:t>
            </a:r>
            <a:r>
              <a:rPr lang="en-US" sz="1600" b="1" dirty="0" smtClean="0">
                <a:solidFill>
                  <a:schemeClr val="tx1"/>
                </a:solidFill>
              </a:rPr>
              <a:t>1</a:t>
            </a:r>
            <a:endParaRPr lang="fr-FR" sz="1600" b="1" dirty="0">
              <a:solidFill>
                <a:schemeClr val="tx1"/>
              </a:solidFill>
            </a:endParaRPr>
          </a:p>
        </p:txBody>
      </p:sp>
      <p:cxnSp>
        <p:nvCxnSpPr>
          <p:cNvPr id="2066" name="Connecteur droit 2065"/>
          <p:cNvCxnSpPr/>
          <p:nvPr/>
        </p:nvCxnSpPr>
        <p:spPr>
          <a:xfrm>
            <a:off x="2519078" y="3348028"/>
            <a:ext cx="0" cy="441012"/>
          </a:xfrm>
          <a:prstGeom prst="line">
            <a:avLst/>
          </a:prstGeom>
          <a:ln w="2857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84" name="Connecteur droit 83"/>
          <p:cNvCxnSpPr/>
          <p:nvPr/>
        </p:nvCxnSpPr>
        <p:spPr>
          <a:xfrm>
            <a:off x="6238349" y="3348028"/>
            <a:ext cx="0" cy="441012"/>
          </a:xfrm>
          <a:prstGeom prst="line">
            <a:avLst/>
          </a:prstGeom>
          <a:ln w="2857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0" name="Sous-titre 2"/>
          <p:cNvSpPr txBox="1">
            <a:spLocks/>
          </p:cNvSpPr>
          <p:nvPr/>
        </p:nvSpPr>
        <p:spPr>
          <a:xfrm>
            <a:off x="3504128" y="5805264"/>
            <a:ext cx="1775703" cy="5110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tx1"/>
                </a:solidFill>
              </a:rPr>
              <a:t>0 &lt; </a:t>
            </a:r>
            <a:r>
              <a:rPr lang="en-US" sz="1600" b="1" dirty="0" err="1" smtClean="0">
                <a:solidFill>
                  <a:schemeClr val="tx1"/>
                </a:solidFill>
              </a:rPr>
              <a:t>m</a:t>
            </a:r>
            <a:r>
              <a:rPr lang="en-US" sz="1600" b="1" baseline="-25000" dirty="0" err="1" smtClean="0">
                <a:solidFill>
                  <a:schemeClr val="tx1"/>
                </a:solidFill>
              </a:rPr>
              <a:t>z</a:t>
            </a:r>
            <a:r>
              <a:rPr lang="en-US" sz="1600" b="1" dirty="0" smtClean="0">
                <a:solidFill>
                  <a:schemeClr val="tx1"/>
                </a:solidFill>
              </a:rPr>
              <a:t>(x</a:t>
            </a:r>
            <a:r>
              <a:rPr lang="en-US" sz="1600" b="1" dirty="0">
                <a:solidFill>
                  <a:schemeClr val="tx1"/>
                </a:solidFill>
              </a:rPr>
              <a:t>) </a:t>
            </a:r>
            <a:r>
              <a:rPr lang="en-US" sz="1600" b="1" dirty="0" smtClean="0">
                <a:solidFill>
                  <a:schemeClr val="tx1"/>
                </a:solidFill>
              </a:rPr>
              <a:t>&lt; 1</a:t>
            </a:r>
            <a:endParaRPr lang="fr-FR" sz="1600" b="1" dirty="0">
              <a:solidFill>
                <a:schemeClr val="tx1"/>
              </a:solidFill>
            </a:endParaRPr>
          </a:p>
        </p:txBody>
      </p:sp>
      <p:cxnSp>
        <p:nvCxnSpPr>
          <p:cNvPr id="51" name="Connecteur droit avec flèche 50"/>
          <p:cNvCxnSpPr>
            <a:stCxn id="50" idx="0"/>
          </p:cNvCxnSpPr>
          <p:nvPr/>
        </p:nvCxnSpPr>
        <p:spPr>
          <a:xfrm flipH="1" flipV="1">
            <a:off x="2339753" y="3429000"/>
            <a:ext cx="2052227" cy="2376264"/>
          </a:xfrm>
          <a:prstGeom prst="straightConnector1">
            <a:avLst/>
          </a:prstGeom>
          <a:ln w="1905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avec flèche 53"/>
          <p:cNvCxnSpPr>
            <a:stCxn id="50" idx="0"/>
          </p:cNvCxnSpPr>
          <p:nvPr/>
        </p:nvCxnSpPr>
        <p:spPr>
          <a:xfrm flipH="1" flipV="1">
            <a:off x="1961711" y="3430786"/>
            <a:ext cx="2430269" cy="2374478"/>
          </a:xfrm>
          <a:prstGeom prst="straightConnector1">
            <a:avLst/>
          </a:prstGeom>
          <a:ln w="1905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avec flèche 61"/>
          <p:cNvCxnSpPr>
            <a:stCxn id="50" idx="0"/>
          </p:cNvCxnSpPr>
          <p:nvPr/>
        </p:nvCxnSpPr>
        <p:spPr>
          <a:xfrm flipV="1">
            <a:off x="4391980" y="3429000"/>
            <a:ext cx="2052228" cy="2376264"/>
          </a:xfrm>
          <a:prstGeom prst="straightConnector1">
            <a:avLst/>
          </a:prstGeom>
          <a:ln w="1905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avec flèche 69"/>
          <p:cNvCxnSpPr>
            <a:stCxn id="50" idx="0"/>
          </p:cNvCxnSpPr>
          <p:nvPr/>
        </p:nvCxnSpPr>
        <p:spPr>
          <a:xfrm flipV="1">
            <a:off x="4391980" y="3430786"/>
            <a:ext cx="2340260" cy="2374478"/>
          </a:xfrm>
          <a:prstGeom prst="straightConnector1">
            <a:avLst/>
          </a:prstGeom>
          <a:ln w="1905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6808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1" grpId="0"/>
      <p:bldP spid="40" grpId="0"/>
      <p:bldP spid="57" grpId="0"/>
      <p:bldP spid="59" grpId="0"/>
      <p:bldP spid="60" grpId="0"/>
      <p:bldP spid="81" grpId="0" animBg="1"/>
      <p:bldP spid="5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us-titre 2"/>
          <p:cNvSpPr txBox="1">
            <a:spLocks/>
          </p:cNvSpPr>
          <p:nvPr/>
        </p:nvSpPr>
        <p:spPr>
          <a:xfrm>
            <a:off x="455357" y="3861048"/>
            <a:ext cx="8075390" cy="19442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Z: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	• length of the attention span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	• can be different at each layer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	• can be different for each head, within each layer! 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	• is a parameter, so needs to be trained like the other parameters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</a:rPr>
              <a:t>	</a:t>
            </a:r>
            <a:r>
              <a:rPr lang="en-US" sz="1800" dirty="0" smtClean="0">
                <a:solidFill>
                  <a:schemeClr val="tx1"/>
                </a:solidFill>
              </a:rPr>
              <a:t>• is initialized to 0</a:t>
            </a:r>
            <a:endParaRPr lang="en-US" sz="16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2069143" y="2348880"/>
                <a:ext cx="4548425" cy="7087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𝑧</m:t>
                          </m:r>
                        </m:sub>
                      </m:sSub>
                      <m:d>
                        <m:dPr>
                          <m:ctrlPr>
                            <a:rPr lang="fr-FR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 </m:t>
                      </m:r>
                      <m:r>
                        <a:rPr lang="en-US" i="1">
                          <a:latin typeface="Cambria Math"/>
                        </a:rPr>
                        <m:t>𝑚𝑖𝑛</m:t>
                      </m:r>
                      <m:d>
                        <m:dPr>
                          <m:begChr m:val="["/>
                          <m:endChr m:val="]"/>
                          <m:ctrlPr>
                            <a:rPr lang="fr-FR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𝑚𝑎𝑥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fr-FR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fr-FR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/>
                                    </a:rPr>
                                    <m:t>𝑅</m:t>
                                  </m:r>
                                </m:den>
                              </m:f>
                              <m:d>
                                <m:dPr>
                                  <m:ctrlPr>
                                    <a:rPr lang="fr-FR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𝑅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𝑧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− </m:t>
                                  </m:r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fr-FR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</m:d>
                                </m:e>
                              </m:d>
                              <m:r>
                                <a:rPr lang="en-US" i="1">
                                  <a:latin typeface="Cambria Math"/>
                                </a:rPr>
                                <m:t> , 0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 , 1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9143" y="2348880"/>
                <a:ext cx="4548425" cy="7087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9147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554" y="1726577"/>
            <a:ext cx="8382000" cy="335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ous-titre 2"/>
          <p:cNvSpPr txBox="1">
            <a:spLocks/>
          </p:cNvSpPr>
          <p:nvPr/>
        </p:nvSpPr>
        <p:spPr>
          <a:xfrm>
            <a:off x="533859" y="5193468"/>
            <a:ext cx="8075390" cy="3957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• Attention </a:t>
            </a:r>
            <a:r>
              <a:rPr lang="en-US" sz="1600" b="1" dirty="0">
                <a:solidFill>
                  <a:schemeClr val="tx1"/>
                </a:solidFill>
              </a:rPr>
              <a:t>h</a:t>
            </a:r>
            <a:r>
              <a:rPr lang="en-US" sz="1600" b="1" dirty="0" smtClean="0">
                <a:solidFill>
                  <a:schemeClr val="tx1"/>
                </a:solidFill>
              </a:rPr>
              <a:t>eads in the same layer consider different attention </a:t>
            </a:r>
            <a:r>
              <a:rPr lang="en-US" sz="1600" b="1" dirty="0" smtClean="0">
                <a:solidFill>
                  <a:schemeClr val="tx1"/>
                </a:solidFill>
              </a:rPr>
              <a:t>span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533859" y="5625516"/>
            <a:ext cx="8075390" cy="3957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• </a:t>
            </a:r>
            <a:r>
              <a:rPr lang="en-US" sz="1600" b="1" dirty="0" smtClean="0">
                <a:solidFill>
                  <a:schemeClr val="tx1"/>
                </a:solidFill>
              </a:rPr>
              <a:t>Attention span increases in later layers 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042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Attention weights calculation</a:t>
            </a:r>
            <a:endParaRPr lang="fr-FR" dirty="0"/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472174" y="3140968"/>
            <a:ext cx="8075390" cy="2088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Where, 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• </a:t>
            </a:r>
            <a:r>
              <a:rPr lang="en-US" sz="1800" i="1" dirty="0" smtClean="0">
                <a:solidFill>
                  <a:schemeClr val="tx1"/>
                </a:solidFill>
              </a:rPr>
              <a:t>t</a:t>
            </a:r>
            <a:r>
              <a:rPr lang="en-US" sz="1800" dirty="0" smtClean="0">
                <a:solidFill>
                  <a:schemeClr val="tx1"/>
                </a:solidFill>
              </a:rPr>
              <a:t> is the position of the current token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• </a:t>
            </a:r>
            <a:r>
              <a:rPr lang="en-US" sz="1800" i="1" dirty="0" err="1" smtClean="0">
                <a:solidFill>
                  <a:schemeClr val="tx1"/>
                </a:solidFill>
              </a:rPr>
              <a:t>a</a:t>
            </a:r>
            <a:r>
              <a:rPr lang="en-US" sz="1800" i="1" baseline="-25000" dirty="0" err="1" smtClean="0">
                <a:solidFill>
                  <a:schemeClr val="tx1"/>
                </a:solidFill>
              </a:rPr>
              <a:t>tr</a:t>
            </a:r>
            <a:r>
              <a:rPr lang="fr-FR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is the attention weight computed between current token and token at position </a:t>
            </a:r>
            <a:r>
              <a:rPr lang="en-US" sz="1800" i="1" dirty="0" smtClean="0">
                <a:solidFill>
                  <a:schemeClr val="tx1"/>
                </a:solidFill>
              </a:rPr>
              <a:t>r</a:t>
            </a:r>
          </a:p>
          <a:p>
            <a:pPr algn="l"/>
            <a:r>
              <a:rPr lang="en-US" sz="1800" b="1" i="1" dirty="0" smtClean="0">
                <a:solidFill>
                  <a:schemeClr val="tx1"/>
                </a:solidFill>
              </a:rPr>
              <a:t>• </a:t>
            </a:r>
            <a:r>
              <a:rPr lang="en-US" sz="1800" i="1" dirty="0" err="1" smtClean="0">
                <a:solidFill>
                  <a:schemeClr val="tx1"/>
                </a:solidFill>
              </a:rPr>
              <a:t>s</a:t>
            </a:r>
            <a:r>
              <a:rPr lang="en-US" sz="1800" i="1" baseline="-25000" dirty="0" err="1" smtClean="0">
                <a:solidFill>
                  <a:schemeClr val="tx1"/>
                </a:solidFill>
              </a:rPr>
              <a:t>tx</a:t>
            </a:r>
            <a:r>
              <a:rPr lang="fr-FR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is the </a:t>
            </a:r>
            <a:r>
              <a:rPr lang="en-US" sz="1800" dirty="0" smtClean="0">
                <a:solidFill>
                  <a:schemeClr val="tx1"/>
                </a:solidFill>
              </a:rPr>
              <a:t>“query-key” </a:t>
            </a:r>
            <a:r>
              <a:rPr lang="en-US" sz="1800" dirty="0">
                <a:solidFill>
                  <a:schemeClr val="tx1"/>
                </a:solidFill>
              </a:rPr>
              <a:t>weight computed between current token and token at position </a:t>
            </a:r>
            <a:r>
              <a:rPr lang="en-US" sz="1800" i="1" dirty="0" smtClean="0">
                <a:solidFill>
                  <a:schemeClr val="tx1"/>
                </a:solidFill>
              </a:rPr>
              <a:t>x</a:t>
            </a:r>
          </a:p>
          <a:p>
            <a:pPr algn="l"/>
            <a:r>
              <a:rPr lang="en-US" sz="1800" i="1" dirty="0" smtClean="0">
                <a:solidFill>
                  <a:schemeClr val="tx1"/>
                </a:solidFill>
              </a:rPr>
              <a:t>• S </a:t>
            </a:r>
            <a:r>
              <a:rPr lang="en-US" sz="1800" dirty="0" smtClean="0">
                <a:solidFill>
                  <a:schemeClr val="tx1"/>
                </a:solidFill>
              </a:rPr>
              <a:t>is the size of the input sequence</a:t>
            </a:r>
          </a:p>
          <a:p>
            <a:pPr algn="l"/>
            <a:endParaRPr lang="en-US" sz="18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411760" y="1916832"/>
                <a:ext cx="3428246" cy="7444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𝑡𝑟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fr-FR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fr-FR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𝑧</m:t>
                              </m:r>
                            </m:sub>
                          </m:sSub>
                          <m:d>
                            <m:dPr>
                              <m:ctrlPr>
                                <a:rPr lang="fr-FR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𝑡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𝑟</m:t>
                              </m:r>
                            </m:e>
                          </m:d>
                          <m:r>
                            <a:rPr lang="en-US">
                              <a:latin typeface="Cambria Math"/>
                            </a:rPr>
                            <m:t>×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exp</m:t>
                          </m:r>
                          <m:r>
                            <a:rPr lang="en-US" i="1"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fr-FR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𝑡𝑟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)</m:t>
                          </m:r>
                        </m:num>
                        <m:den>
                          <m:nary>
                            <m:naryPr>
                              <m:chr m:val="∑"/>
                              <m:limLoc m:val="undOvr"/>
                              <m:ctrlPr>
                                <a:rPr lang="fr-FR" i="1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𝑞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= 1</m:t>
                              </m:r>
                            </m:sub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𝑆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fr-FR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𝑧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fr-FR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𝑡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𝑞</m:t>
                                  </m:r>
                                </m:e>
                              </m:d>
                              <m:r>
                                <a:rPr lang="en-US">
                                  <a:latin typeface="Cambria Math"/>
                                </a:rPr>
                                <m:t>×</m:t>
                              </m:r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exp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fr-FR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𝑡𝑞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/>
                                </a:rPr>
                                <m:t>)</m:t>
                              </m:r>
                            </m:e>
                          </m:nary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1916832"/>
                <a:ext cx="3428246" cy="74449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4656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Loss function</a:t>
            </a:r>
            <a:endParaRPr lang="fr-F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029" y="1700808"/>
            <a:ext cx="5524500" cy="118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ous-titre 2"/>
          <p:cNvSpPr txBox="1">
            <a:spLocks/>
          </p:cNvSpPr>
          <p:nvPr/>
        </p:nvSpPr>
        <p:spPr>
          <a:xfrm>
            <a:off x="472174" y="3140968"/>
            <a:ext cx="8075390" cy="2088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• first part is for language modeling (can be changed)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• </a:t>
            </a:r>
            <a:r>
              <a:rPr lang="en-US" sz="1800" i="1" dirty="0" smtClean="0">
                <a:solidFill>
                  <a:schemeClr val="tx1"/>
                </a:solidFill>
              </a:rPr>
              <a:t>M: </a:t>
            </a:r>
            <a:r>
              <a:rPr lang="en-US" sz="1800" dirty="0" smtClean="0">
                <a:solidFill>
                  <a:schemeClr val="tx1"/>
                </a:solidFill>
              </a:rPr>
              <a:t>number of heads in each layer</a:t>
            </a:r>
            <a:endParaRPr lang="en-US" sz="1800" i="1" dirty="0" smtClean="0">
              <a:solidFill>
                <a:schemeClr val="tx1"/>
              </a:solidFill>
            </a:endParaRPr>
          </a:p>
          <a:p>
            <a:pPr algn="l"/>
            <a:r>
              <a:rPr lang="en-US" sz="1800" b="1" i="1" dirty="0" smtClean="0">
                <a:solidFill>
                  <a:schemeClr val="tx1"/>
                </a:solidFill>
              </a:rPr>
              <a:t>• </a:t>
            </a:r>
            <a:r>
              <a:rPr lang="el-GR" sz="1800" i="1" dirty="0" smtClean="0">
                <a:solidFill>
                  <a:schemeClr val="tx1"/>
                </a:solidFill>
              </a:rPr>
              <a:t>λ</a:t>
            </a:r>
            <a:r>
              <a:rPr lang="en-US" sz="1800" i="1" dirty="0" smtClean="0">
                <a:solidFill>
                  <a:schemeClr val="tx1"/>
                </a:solidFill>
              </a:rPr>
              <a:t>: </a:t>
            </a:r>
            <a:r>
              <a:rPr lang="en-US" sz="1800" dirty="0" smtClean="0">
                <a:solidFill>
                  <a:schemeClr val="tx1"/>
                </a:solidFill>
              </a:rPr>
              <a:t>regularization hyper-parameter </a:t>
            </a:r>
          </a:p>
          <a:p>
            <a:pPr algn="l"/>
            <a:r>
              <a:rPr lang="en-US" sz="1800" i="1" dirty="0" smtClean="0">
                <a:solidFill>
                  <a:schemeClr val="tx1"/>
                </a:solidFill>
              </a:rPr>
              <a:t>• i </a:t>
            </a:r>
            <a:r>
              <a:rPr lang="en-US" sz="1800" dirty="0" smtClean="0">
                <a:solidFill>
                  <a:schemeClr val="tx1"/>
                </a:solidFill>
              </a:rPr>
              <a:t>is for each attention head</a:t>
            </a:r>
          </a:p>
          <a:p>
            <a:pPr algn="l"/>
            <a:r>
              <a:rPr lang="en-US" sz="1800" i="1" dirty="0" smtClean="0">
                <a:solidFill>
                  <a:schemeClr val="tx1"/>
                </a:solidFill>
              </a:rPr>
              <a:t>• </a:t>
            </a:r>
            <a:r>
              <a:rPr lang="en-US" sz="1800" dirty="0" smtClean="0">
                <a:solidFill>
                  <a:schemeClr val="tx1"/>
                </a:solidFill>
              </a:rPr>
              <a:t>Goal is to force the model to learn small attention spans</a:t>
            </a:r>
          </a:p>
          <a:p>
            <a:pPr algn="l"/>
            <a:endParaRPr lang="en-US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59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attention span</a:t>
            </a:r>
            <a:endParaRPr lang="fr-FR" dirty="0"/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527428" y="5805264"/>
            <a:ext cx="807539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Same loss function, but parameters to learn are now </a:t>
            </a:r>
            <a:r>
              <a:rPr lang="en-US" sz="1600" b="1" i="1" dirty="0" smtClean="0">
                <a:solidFill>
                  <a:schemeClr val="tx1"/>
                </a:solidFill>
              </a:rPr>
              <a:t>v</a:t>
            </a:r>
            <a:r>
              <a:rPr lang="en-US" sz="1600" b="1" dirty="0" smtClean="0">
                <a:solidFill>
                  <a:schemeClr val="tx1"/>
                </a:solidFill>
              </a:rPr>
              <a:t> and </a:t>
            </a:r>
            <a:r>
              <a:rPr lang="en-US" sz="1600" b="1" i="1" dirty="0" smtClean="0">
                <a:solidFill>
                  <a:schemeClr val="tx1"/>
                </a:solidFill>
              </a:rPr>
              <a:t>b (as opposed to z)</a:t>
            </a:r>
            <a:endParaRPr lang="en-US" sz="1600" b="1" i="1" dirty="0">
              <a:solidFill>
                <a:schemeClr val="tx1"/>
              </a:solidFill>
            </a:endParaRP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533859" y="1340768"/>
            <a:ext cx="8075390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• Attention span different for each layer</a:t>
            </a:r>
          </a:p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• Attention span different for each head within the same layer</a:t>
            </a:r>
          </a:p>
          <a:p>
            <a:pPr algn="l"/>
            <a:r>
              <a:rPr lang="en-US" sz="1600" b="1" dirty="0" smtClean="0">
                <a:solidFill>
                  <a:srgbClr val="FF0000"/>
                </a:solidFill>
              </a:rPr>
              <a:t>•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</a:rPr>
              <a:t>Attention span different for each input token</a:t>
            </a:r>
            <a:endParaRPr lang="en-US" sz="16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2069143" y="2348880"/>
                <a:ext cx="4745594" cy="7087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𝑚</m:t>
                          </m:r>
                        </m:e>
                        <m:sub>
                          <m:sSub>
                            <m:sSub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𝑡</m:t>
                              </m:r>
                            </m:sub>
                          </m:sSub>
                        </m:sub>
                      </m:sSub>
                      <m:d>
                        <m:dPr>
                          <m:ctrlPr>
                            <a:rPr lang="fr-FR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 </m:t>
                      </m:r>
                      <m:r>
                        <a:rPr lang="en-US" i="1">
                          <a:latin typeface="Cambria Math"/>
                        </a:rPr>
                        <m:t>𝑚𝑖𝑛</m:t>
                      </m:r>
                      <m:d>
                        <m:dPr>
                          <m:begChr m:val="["/>
                          <m:endChr m:val="]"/>
                          <m:ctrlPr>
                            <a:rPr lang="fr-FR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𝑚𝑎𝑥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fr-FR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fr-FR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/>
                                    </a:rPr>
                                    <m:t>𝑅</m:t>
                                  </m:r>
                                </m:den>
                              </m:f>
                              <m:d>
                                <m:dPr>
                                  <m:ctrlPr>
                                    <a:rPr lang="fr-FR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𝑅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n-US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𝑡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/>
                                    </a:rPr>
                                    <m:t>− </m:t>
                                  </m:r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fr-FR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</m:d>
                                </m:e>
                              </m:d>
                              <m:r>
                                <a:rPr lang="en-US" i="1">
                                  <a:latin typeface="Cambria Math"/>
                                </a:rPr>
                                <m:t> , 0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 , 1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9143" y="2348880"/>
                <a:ext cx="4745594" cy="7087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Sous-titre 2"/>
          <p:cNvSpPr txBox="1">
            <a:spLocks/>
          </p:cNvSpPr>
          <p:nvPr/>
        </p:nvSpPr>
        <p:spPr>
          <a:xfrm>
            <a:off x="527428" y="4221088"/>
            <a:ext cx="4326173" cy="3957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…same equations, but one additional step</a:t>
            </a:r>
            <a:endParaRPr lang="en-US" sz="1600" b="1" i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2690514" y="3212976"/>
                <a:ext cx="3504870" cy="75533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𝑡𝑟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fr-FR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fr-FR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𝑡</m:t>
                                  </m:r>
                                </m:sub>
                              </m:sSub>
                            </m:sub>
                          </m:sSub>
                          <m:d>
                            <m:dPr>
                              <m:ctrlPr>
                                <a:rPr lang="fr-FR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𝑡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𝑟</m:t>
                              </m:r>
                            </m:e>
                          </m:d>
                          <m:r>
                            <a:rPr lang="en-US">
                              <a:latin typeface="Cambria Math"/>
                            </a:rPr>
                            <m:t>×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exp</m:t>
                          </m:r>
                          <m:r>
                            <a:rPr lang="en-US" i="1"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fr-FR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𝑡𝑟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)</m:t>
                          </m:r>
                        </m:num>
                        <m:den>
                          <m:nary>
                            <m:naryPr>
                              <m:chr m:val="∑"/>
                              <m:limLoc m:val="undOvr"/>
                              <m:ctrlPr>
                                <a:rPr lang="fr-FR" i="1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𝑞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= 1</m:t>
                              </m:r>
                            </m:sub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𝑆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fr-FR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𝑚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𝑡</m:t>
                                      </m:r>
                                    </m:sub>
                                  </m:sSub>
                                </m:sub>
                              </m:sSub>
                              <m:d>
                                <m:dPr>
                                  <m:ctrlPr>
                                    <a:rPr lang="fr-FR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𝑡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𝑞</m:t>
                                  </m:r>
                                </m:e>
                              </m:d>
                              <m:r>
                                <a:rPr lang="en-US">
                                  <a:latin typeface="Cambria Math"/>
                                </a:rPr>
                                <m:t>×</m:t>
                              </m:r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exp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fr-FR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𝑡𝑞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/>
                                </a:rPr>
                                <m:t>)</m:t>
                              </m:r>
                            </m:e>
                          </m:nary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0514" y="3212976"/>
                <a:ext cx="3504870" cy="75533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3444088" y="4797152"/>
                <a:ext cx="2254931" cy="3742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/>
                          </m:ctrlPr>
                        </m:sSubPr>
                        <m:e>
                          <m:r>
                            <a:rPr lang="en-US" i="1"/>
                            <m:t>𝑧</m:t>
                          </m:r>
                        </m:e>
                        <m:sub>
                          <m:r>
                            <a:rPr lang="en-US" i="1"/>
                            <m:t>𝑡</m:t>
                          </m:r>
                        </m:sub>
                      </m:sSub>
                      <m:r>
                        <a:rPr lang="en-US" i="1"/>
                        <m:t>= </m:t>
                      </m:r>
                      <m:r>
                        <a:rPr lang="en-US" i="1"/>
                        <m:t>𝑆</m:t>
                      </m:r>
                      <m:r>
                        <a:rPr lang="en-US" i="1"/>
                        <m:t>𝜎</m:t>
                      </m:r>
                      <m:r>
                        <a:rPr lang="en-US" i="1"/>
                        <m:t>(</m:t>
                      </m:r>
                      <m:sSup>
                        <m:sSupPr>
                          <m:ctrlPr>
                            <a:rPr lang="fr-FR" i="1"/>
                          </m:ctrlPr>
                        </m:sSupPr>
                        <m:e>
                          <m:r>
                            <a:rPr lang="en-US" i="1"/>
                            <m:t>𝑣</m:t>
                          </m:r>
                        </m:e>
                        <m:sup>
                          <m:r>
                            <a:rPr lang="en-US" i="1"/>
                            <m:t>𝑇</m:t>
                          </m:r>
                        </m:sup>
                      </m:sSup>
                      <m:sSub>
                        <m:sSubPr>
                          <m:ctrlPr>
                            <a:rPr lang="fr-FR" i="1"/>
                          </m:ctrlPr>
                        </m:sSubPr>
                        <m:e>
                          <m:r>
                            <a:rPr lang="en-US" i="1"/>
                            <m:t>𝑥</m:t>
                          </m:r>
                        </m:e>
                        <m:sub>
                          <m:r>
                            <a:rPr lang="en-US" i="1"/>
                            <m:t>𝑡</m:t>
                          </m:r>
                        </m:sub>
                      </m:sSub>
                      <m:r>
                        <a:rPr lang="en-US" i="1"/>
                        <m:t>+</m:t>
                      </m:r>
                      <m:r>
                        <a:rPr lang="en-US" i="1"/>
                        <m:t>𝑏</m:t>
                      </m:r>
                      <m:r>
                        <a:rPr lang="en-US" i="1"/>
                        <m:t>)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4088" y="4797152"/>
                <a:ext cx="2254931" cy="374270"/>
              </a:xfrm>
              <a:prstGeom prst="rect">
                <a:avLst/>
              </a:prstGeom>
              <a:blipFill rotWithShape="1">
                <a:blip r:embed="rId5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42389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28800"/>
            <a:ext cx="8597900" cy="233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ous-titre 2"/>
          <p:cNvSpPr txBox="1">
            <a:spLocks/>
          </p:cNvSpPr>
          <p:nvPr/>
        </p:nvSpPr>
        <p:spPr>
          <a:xfrm>
            <a:off x="611560" y="5301208"/>
            <a:ext cx="8075390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1 • Increasing attention span limit helps as long as the heads can look at what they want</a:t>
            </a:r>
          </a:p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2 • Attention span length is very steady even when increasing the span limit</a:t>
            </a:r>
          </a:p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3 • Number of FLOPS is almost independent of span limit (consequence of 2)</a:t>
            </a:r>
            <a:endParaRPr lang="en-US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54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Results</a:t>
            </a:r>
            <a:endParaRPr lang="fr-F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010" y="3789040"/>
            <a:ext cx="8545946" cy="2887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6364" y="260648"/>
            <a:ext cx="5011573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5796136" y="1700808"/>
            <a:ext cx="2941801" cy="360040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5724128" y="3356992"/>
            <a:ext cx="2941801" cy="360040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4572000" y="4881280"/>
            <a:ext cx="4165937" cy="360040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4604815" y="6165304"/>
            <a:ext cx="4165937" cy="360040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Sous-titre 2"/>
          <p:cNvSpPr txBox="1">
            <a:spLocks/>
          </p:cNvSpPr>
          <p:nvPr/>
        </p:nvSpPr>
        <p:spPr>
          <a:xfrm>
            <a:off x="323528" y="1988840"/>
            <a:ext cx="3278779" cy="14761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b="1" dirty="0">
                <a:solidFill>
                  <a:schemeClr val="tx1"/>
                </a:solidFill>
              </a:rPr>
              <a:t>♠</a:t>
            </a:r>
            <a:r>
              <a:rPr lang="en-US" sz="1600" b="1" dirty="0" smtClean="0">
                <a:solidFill>
                  <a:schemeClr val="tx1"/>
                </a:solidFill>
              </a:rPr>
              <a:t> Less parameters to learn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</a:rPr>
              <a:t>♠</a:t>
            </a:r>
            <a:r>
              <a:rPr lang="en-US" sz="1600" b="1" dirty="0" smtClean="0">
                <a:solidFill>
                  <a:schemeClr val="tx1"/>
                </a:solidFill>
              </a:rPr>
              <a:t> Lower number of FLOPS</a:t>
            </a:r>
          </a:p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♠ Smaller attention span on average</a:t>
            </a:r>
          </a:p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♠ Better bit per character (</a:t>
            </a:r>
            <a:r>
              <a:rPr lang="en-US" sz="1600" b="1" dirty="0" err="1" smtClean="0">
                <a:solidFill>
                  <a:schemeClr val="tx1"/>
                </a:solidFill>
              </a:rPr>
              <a:t>bpc</a:t>
            </a:r>
            <a:r>
              <a:rPr lang="en-US" sz="1600" b="1" dirty="0" smtClean="0">
                <a:solidFill>
                  <a:schemeClr val="tx1"/>
                </a:solidFill>
              </a:rPr>
              <a:t>)! </a:t>
            </a:r>
            <a:endParaRPr lang="en-US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10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n para transformer nlp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5" b="-796"/>
          <a:stretch/>
        </p:blipFill>
        <p:spPr bwMode="auto">
          <a:xfrm>
            <a:off x="1763688" y="22381"/>
            <a:ext cx="5616624" cy="6855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Ellipse 3"/>
          <p:cNvSpPr/>
          <p:nvPr/>
        </p:nvSpPr>
        <p:spPr>
          <a:xfrm>
            <a:off x="2915816" y="3717032"/>
            <a:ext cx="1152128" cy="57606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4427984" y="2564904"/>
            <a:ext cx="1152128" cy="57606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4427984" y="3610171"/>
            <a:ext cx="1152128" cy="57606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Sous-titre 2"/>
          <p:cNvSpPr txBox="1">
            <a:spLocks/>
          </p:cNvSpPr>
          <p:nvPr/>
        </p:nvSpPr>
        <p:spPr>
          <a:xfrm>
            <a:off x="6156176" y="852218"/>
            <a:ext cx="2915816" cy="16046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>
                <a:solidFill>
                  <a:schemeClr val="tx1"/>
                </a:solidFill>
              </a:rPr>
              <a:t>Higher purpose of this paper (i.e. goal of using an adaptive attention span)?</a:t>
            </a:r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9" name="Connecteur droit avec flèche 8"/>
          <p:cNvCxnSpPr/>
          <p:nvPr/>
        </p:nvCxnSpPr>
        <p:spPr>
          <a:xfrm>
            <a:off x="1907704" y="2276872"/>
            <a:ext cx="1260140" cy="1440160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>
            <a:off x="1907704" y="2276872"/>
            <a:ext cx="2664296" cy="1333299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>
            <a:off x="1907704" y="2276872"/>
            <a:ext cx="2520280" cy="360040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ous-titre 2"/>
          <p:cNvSpPr txBox="1">
            <a:spLocks/>
          </p:cNvSpPr>
          <p:nvPr/>
        </p:nvSpPr>
        <p:spPr>
          <a:xfrm>
            <a:off x="401511" y="1700808"/>
            <a:ext cx="2843808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>
                <a:solidFill>
                  <a:schemeClr val="tx1"/>
                </a:solidFill>
              </a:rPr>
              <a:t>Make these more efficient! </a:t>
            </a:r>
            <a:endParaRPr lang="en-US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274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/>
      <p:bldP spid="1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fr-F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340768"/>
            <a:ext cx="4875120" cy="4651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114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on their results, is attention a matter of quantity or quality? </a:t>
            </a:r>
            <a:r>
              <a:rPr lang="en-US" dirty="0" smtClean="0"/>
              <a:t>In other words, even </a:t>
            </a:r>
            <a:r>
              <a:rPr lang="en-US" dirty="0" smtClean="0"/>
              <a:t>when given a very long input sequence, almost all </a:t>
            </a:r>
            <a:r>
              <a:rPr lang="en-US" dirty="0" smtClean="0"/>
              <a:t>heads </a:t>
            </a:r>
            <a:r>
              <a:rPr lang="en-US" dirty="0" smtClean="0"/>
              <a:t>chose to look at a very small portion of it, and yet they still outperformed traditional models.</a:t>
            </a:r>
          </a:p>
        </p:txBody>
      </p:sp>
    </p:spTree>
    <p:extLst>
      <p:ext uri="{BB962C8B-B14F-4D97-AF65-F5344CB8AC3E}">
        <p14:creationId xmlns:p14="http://schemas.microsoft.com/office/powerpoint/2010/main" val="63281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Quick recap on how attention works</a:t>
            </a:r>
            <a:endParaRPr lang="fr-F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7" y="1638342"/>
            <a:ext cx="3900836" cy="395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0342" y="1628800"/>
            <a:ext cx="4748956" cy="2259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601" y="2154691"/>
            <a:ext cx="940931" cy="73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259" y="3523510"/>
            <a:ext cx="940931" cy="73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259" y="4908825"/>
            <a:ext cx="940931" cy="73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Sous-titre 2"/>
          <p:cNvSpPr txBox="1">
            <a:spLocks/>
          </p:cNvSpPr>
          <p:nvPr/>
        </p:nvSpPr>
        <p:spPr>
          <a:xfrm>
            <a:off x="5348731" y="4654604"/>
            <a:ext cx="2771800" cy="504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tx1"/>
                </a:solidFill>
              </a:rPr>
              <a:t>Need to compare all the words against each other</a:t>
            </a:r>
            <a:endParaRPr lang="en-US" sz="1600" b="1" dirty="0">
              <a:solidFill>
                <a:schemeClr val="tx1"/>
              </a:solidFill>
            </a:endParaRPr>
          </a:p>
        </p:txBody>
      </p:sp>
      <p:cxnSp>
        <p:nvCxnSpPr>
          <p:cNvPr id="28" name="Connecteur droit avec flèche 27"/>
          <p:cNvCxnSpPr/>
          <p:nvPr/>
        </p:nvCxnSpPr>
        <p:spPr>
          <a:xfrm flipH="1" flipV="1">
            <a:off x="6084168" y="2564904"/>
            <a:ext cx="410652" cy="1995642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avec flèche 30"/>
          <p:cNvCxnSpPr/>
          <p:nvPr/>
        </p:nvCxnSpPr>
        <p:spPr>
          <a:xfrm flipV="1">
            <a:off x="6494820" y="2672916"/>
            <a:ext cx="597460" cy="1887630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Sous-titre 2"/>
          <p:cNvSpPr txBox="1">
            <a:spLocks/>
          </p:cNvSpPr>
          <p:nvPr/>
        </p:nvSpPr>
        <p:spPr>
          <a:xfrm>
            <a:off x="5214938" y="4654604"/>
            <a:ext cx="3284758" cy="736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tx1"/>
                </a:solidFill>
              </a:rPr>
              <a:t>What if the number of tokens (input) doubles?</a:t>
            </a:r>
            <a:endParaRPr lang="en-US" sz="1600" b="1" dirty="0">
              <a:solidFill>
                <a:schemeClr val="tx1"/>
              </a:solidFill>
            </a:endParaRPr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0250" y="2141786"/>
            <a:ext cx="639316" cy="6639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796668" y="1979089"/>
            <a:ext cx="654705" cy="660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986" y="4819871"/>
            <a:ext cx="644078" cy="680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4510" y="1973007"/>
            <a:ext cx="639316" cy="6639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2204084"/>
            <a:ext cx="644078" cy="680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" name="Sous-titre 2"/>
          <p:cNvSpPr txBox="1">
            <a:spLocks/>
          </p:cNvSpPr>
          <p:nvPr/>
        </p:nvSpPr>
        <p:spPr>
          <a:xfrm>
            <a:off x="5092252" y="4591176"/>
            <a:ext cx="3284758" cy="113827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tx1"/>
                </a:solidFill>
              </a:rPr>
              <a:t>Number of comparisons gets squared! </a:t>
            </a:r>
          </a:p>
          <a:p>
            <a:r>
              <a:rPr lang="en-US" sz="1600" b="1" dirty="0" smtClean="0">
                <a:solidFill>
                  <a:schemeClr val="tx1"/>
                </a:solidFill>
              </a:rPr>
              <a:t>Attention mechanism used in the transformer scales </a:t>
            </a:r>
            <a:r>
              <a:rPr lang="en-US" sz="1600" b="1" dirty="0" err="1" smtClean="0">
                <a:solidFill>
                  <a:schemeClr val="tx1"/>
                </a:solidFill>
              </a:rPr>
              <a:t>quadratically</a:t>
            </a:r>
            <a:r>
              <a:rPr lang="en-US" sz="1600" b="1" dirty="0" smtClean="0">
                <a:solidFill>
                  <a:schemeClr val="tx1"/>
                </a:solidFill>
              </a:rPr>
              <a:t> with the size of the input sequence. </a:t>
            </a:r>
            <a:endParaRPr lang="en-US" sz="1600" b="1" dirty="0">
              <a:solidFill>
                <a:schemeClr val="tx1"/>
              </a:solidFill>
            </a:endParaRPr>
          </a:p>
        </p:txBody>
      </p:sp>
      <p:pic>
        <p:nvPicPr>
          <p:cNvPr id="43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861" y="3523510"/>
            <a:ext cx="654705" cy="660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5382" y="3356992"/>
            <a:ext cx="648469" cy="660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" name="Sous-titre 2"/>
          <p:cNvSpPr txBox="1">
            <a:spLocks/>
          </p:cNvSpPr>
          <p:nvPr/>
        </p:nvSpPr>
        <p:spPr>
          <a:xfrm>
            <a:off x="5092252" y="5578036"/>
            <a:ext cx="3284758" cy="11382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tx1"/>
                </a:solidFill>
              </a:rPr>
              <a:t>This is a problem since many words have a long dependency, which can’t be captured because the input sequence size is limited.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1" name="Sous-titre 2"/>
          <p:cNvSpPr txBox="1">
            <a:spLocks/>
          </p:cNvSpPr>
          <p:nvPr/>
        </p:nvSpPr>
        <p:spPr>
          <a:xfrm>
            <a:off x="5092252" y="5623478"/>
            <a:ext cx="3284758" cy="113827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tx1"/>
                </a:solidFill>
              </a:rPr>
              <a:t>This means that the size of the input sequence can’t be too large. It is usually 512 tokens for smaller models and up to 3800 tokens for XL models. 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677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7" grpId="1"/>
      <p:bldP spid="34" grpId="0"/>
      <p:bldP spid="34" grpId="1"/>
      <p:bldP spid="41" grpId="0"/>
      <p:bldP spid="41" grpId="1"/>
      <p:bldP spid="35" grpId="0"/>
      <p:bldP spid="21" grpId="0"/>
      <p:bldP spid="21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Quick recap on how attention works</a:t>
            </a:r>
            <a:endParaRPr lang="fr-F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7" y="1638342"/>
            <a:ext cx="3900836" cy="395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0342" y="1628800"/>
            <a:ext cx="4748956" cy="2259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Connecteur droit avec flèche 4"/>
          <p:cNvCxnSpPr/>
          <p:nvPr/>
        </p:nvCxnSpPr>
        <p:spPr>
          <a:xfrm>
            <a:off x="251520" y="3523510"/>
            <a:ext cx="0" cy="73027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ous-titre 2"/>
          <p:cNvSpPr txBox="1">
            <a:spLocks/>
          </p:cNvSpPr>
          <p:nvPr/>
        </p:nvSpPr>
        <p:spPr>
          <a:xfrm>
            <a:off x="-72472" y="3691172"/>
            <a:ext cx="359852" cy="3949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18" name="Sous-titre 2"/>
          <p:cNvSpPr txBox="1">
            <a:spLocks/>
          </p:cNvSpPr>
          <p:nvPr/>
        </p:nvSpPr>
        <p:spPr>
          <a:xfrm>
            <a:off x="2865687" y="2492896"/>
            <a:ext cx="770692" cy="4218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tx1"/>
                </a:solidFill>
              </a:rPr>
              <a:t>…</a:t>
            </a:r>
            <a:endParaRPr lang="en-US" sz="1600" b="1" dirty="0">
              <a:solidFill>
                <a:schemeClr val="tx1"/>
              </a:solidFill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601" y="2154691"/>
            <a:ext cx="940931" cy="73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259" y="3523510"/>
            <a:ext cx="940931" cy="73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259" y="4908825"/>
            <a:ext cx="940931" cy="73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Ellipse 5"/>
          <p:cNvSpPr/>
          <p:nvPr/>
        </p:nvSpPr>
        <p:spPr>
          <a:xfrm>
            <a:off x="-72472" y="2060848"/>
            <a:ext cx="684032" cy="91101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1375" y="2154691"/>
            <a:ext cx="639316" cy="6639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796668" y="1979089"/>
            <a:ext cx="654705" cy="660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986" y="4819871"/>
            <a:ext cx="644078" cy="680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4510" y="1973007"/>
            <a:ext cx="639316" cy="6639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2204084"/>
            <a:ext cx="644078" cy="680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861" y="3523510"/>
            <a:ext cx="654705" cy="660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5382" y="3356992"/>
            <a:ext cx="648469" cy="660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7" name="Connecteur droit avec flèche 46"/>
          <p:cNvCxnSpPr/>
          <p:nvPr/>
        </p:nvCxnSpPr>
        <p:spPr>
          <a:xfrm>
            <a:off x="251520" y="2184506"/>
            <a:ext cx="0" cy="73027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avec flèche 47"/>
          <p:cNvCxnSpPr/>
          <p:nvPr/>
        </p:nvCxnSpPr>
        <p:spPr>
          <a:xfrm>
            <a:off x="238497" y="4926213"/>
            <a:ext cx="0" cy="73027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Sous-titre 2"/>
          <p:cNvSpPr txBox="1">
            <a:spLocks/>
          </p:cNvSpPr>
          <p:nvPr/>
        </p:nvSpPr>
        <p:spPr>
          <a:xfrm>
            <a:off x="-51282" y="2338531"/>
            <a:ext cx="359852" cy="3949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50" name="Sous-titre 2"/>
          <p:cNvSpPr txBox="1">
            <a:spLocks/>
          </p:cNvSpPr>
          <p:nvPr/>
        </p:nvSpPr>
        <p:spPr>
          <a:xfrm>
            <a:off x="-72472" y="5100397"/>
            <a:ext cx="359852" cy="3949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52" name="Ellipse 51"/>
          <p:cNvSpPr/>
          <p:nvPr/>
        </p:nvSpPr>
        <p:spPr>
          <a:xfrm>
            <a:off x="-145109" y="3446060"/>
            <a:ext cx="684032" cy="91101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/>
          <p:cNvSpPr/>
          <p:nvPr/>
        </p:nvSpPr>
        <p:spPr>
          <a:xfrm>
            <a:off x="-145109" y="4842364"/>
            <a:ext cx="684032" cy="91101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4" name="Connecteur droit avec flèche 53"/>
          <p:cNvCxnSpPr/>
          <p:nvPr/>
        </p:nvCxnSpPr>
        <p:spPr>
          <a:xfrm flipH="1" flipV="1">
            <a:off x="671423" y="2666912"/>
            <a:ext cx="4660595" cy="3290752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avec flèche 55"/>
          <p:cNvCxnSpPr/>
          <p:nvPr/>
        </p:nvCxnSpPr>
        <p:spPr>
          <a:xfrm flipH="1" flipV="1">
            <a:off x="671422" y="5373216"/>
            <a:ext cx="4660596" cy="584448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avec flèche 56"/>
          <p:cNvCxnSpPr/>
          <p:nvPr/>
        </p:nvCxnSpPr>
        <p:spPr>
          <a:xfrm flipH="1" flipV="1">
            <a:off x="611560" y="4017932"/>
            <a:ext cx="4720458" cy="1939732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Sous-titre 2"/>
          <p:cNvSpPr txBox="1">
            <a:spLocks/>
          </p:cNvSpPr>
          <p:nvPr/>
        </p:nvSpPr>
        <p:spPr>
          <a:xfrm>
            <a:off x="5441187" y="4926213"/>
            <a:ext cx="2443181" cy="17045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tx1"/>
                </a:solidFill>
              </a:rPr>
              <a:t>Size of input sequence. In the transformer, this is also the size of the attention span, i.e. the set of words on which attention is computed. 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211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2" grpId="0" animBg="1"/>
      <p:bldP spid="53" grpId="0" animBg="1"/>
      <p:bldP spid="6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196752"/>
            <a:ext cx="4362450" cy="395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ous-titre 2"/>
          <p:cNvSpPr txBox="1">
            <a:spLocks/>
          </p:cNvSpPr>
          <p:nvPr/>
        </p:nvSpPr>
        <p:spPr>
          <a:xfrm>
            <a:off x="5580112" y="1844824"/>
            <a:ext cx="2736304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tx1"/>
                </a:solidFill>
              </a:rPr>
              <a:t>For example, here the word “it” has a “left” attention span of 9 and a “right” attention span of 5.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 rot="5400000">
            <a:off x="3752684" y="3401773"/>
            <a:ext cx="342487" cy="72008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 rot="5400000">
            <a:off x="-645453" y="2600908"/>
            <a:ext cx="4176464" cy="122413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9" name="Connecteur droit avec flèche 8"/>
          <p:cNvCxnSpPr/>
          <p:nvPr/>
        </p:nvCxnSpPr>
        <p:spPr>
          <a:xfrm>
            <a:off x="539552" y="1124744"/>
            <a:ext cx="0" cy="23762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ous-titre 2"/>
          <p:cNvSpPr txBox="1">
            <a:spLocks/>
          </p:cNvSpPr>
          <p:nvPr/>
        </p:nvSpPr>
        <p:spPr>
          <a:xfrm>
            <a:off x="91516" y="1988840"/>
            <a:ext cx="448036" cy="4892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1" name="Sous-titre 2"/>
          <p:cNvSpPr txBox="1">
            <a:spLocks/>
          </p:cNvSpPr>
          <p:nvPr/>
        </p:nvSpPr>
        <p:spPr>
          <a:xfrm>
            <a:off x="27609" y="4365104"/>
            <a:ext cx="448036" cy="4892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tx1"/>
                </a:solidFill>
              </a:rPr>
              <a:t>5</a:t>
            </a:r>
            <a:endParaRPr lang="en-US" sz="1600" b="1" dirty="0">
              <a:solidFill>
                <a:schemeClr val="tx1"/>
              </a:solidFill>
            </a:endParaRPr>
          </a:p>
        </p:txBody>
      </p:sp>
      <p:cxnSp>
        <p:nvCxnSpPr>
          <p:cNvPr id="12" name="Connecteur droit avec flèche 11"/>
          <p:cNvCxnSpPr/>
          <p:nvPr/>
        </p:nvCxnSpPr>
        <p:spPr>
          <a:xfrm>
            <a:off x="539552" y="3861048"/>
            <a:ext cx="0" cy="128857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601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us-titre 2"/>
          <p:cNvSpPr txBox="1">
            <a:spLocks/>
          </p:cNvSpPr>
          <p:nvPr/>
        </p:nvSpPr>
        <p:spPr>
          <a:xfrm>
            <a:off x="539552" y="476672"/>
            <a:ext cx="7416824" cy="86409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tx1"/>
                </a:solidFill>
              </a:rPr>
              <a:t>This means that the attention span is fixed at all time in the transformer </a:t>
            </a:r>
          </a:p>
          <a:p>
            <a:r>
              <a:rPr lang="en-US" sz="1600" b="1" dirty="0">
                <a:solidFill>
                  <a:schemeClr val="tx1"/>
                </a:solidFill>
              </a:rPr>
              <a:t>(attention span </a:t>
            </a:r>
            <a:r>
              <a:rPr lang="en-US" sz="1600" b="1" dirty="0" smtClean="0">
                <a:solidFill>
                  <a:schemeClr val="tx1"/>
                </a:solidFill>
              </a:rPr>
              <a:t> = size of input sequence). </a:t>
            </a:r>
          </a:p>
          <a:p>
            <a:r>
              <a:rPr lang="en-US" sz="1600" b="1" dirty="0" smtClean="0">
                <a:solidFill>
                  <a:schemeClr val="tx1"/>
                </a:solidFill>
              </a:rPr>
              <a:t>This greatly reduces the size of the input sequence that can be passed to the transformer (because attention mechanism scales </a:t>
            </a:r>
            <a:r>
              <a:rPr lang="en-US" sz="1600" b="1" dirty="0" err="1" smtClean="0">
                <a:solidFill>
                  <a:schemeClr val="tx1"/>
                </a:solidFill>
              </a:rPr>
              <a:t>quadratically</a:t>
            </a:r>
            <a:r>
              <a:rPr lang="en-US" sz="1600" b="1" dirty="0">
                <a:solidFill>
                  <a:schemeClr val="tx1"/>
                </a:solidFill>
              </a:rPr>
              <a:t>)</a:t>
            </a:r>
            <a:r>
              <a:rPr lang="en-US" sz="1600" b="1" dirty="0" smtClean="0">
                <a:solidFill>
                  <a:schemeClr val="tx1"/>
                </a:solidFill>
              </a:rPr>
              <a:t>.</a:t>
            </a:r>
            <a:endParaRPr lang="en-US" sz="1600" b="1" dirty="0">
              <a:solidFill>
                <a:schemeClr val="tx1"/>
              </a:solidFill>
            </a:endParaRPr>
          </a:p>
          <a:p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506313" y="1700808"/>
            <a:ext cx="7416824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tx1"/>
                </a:solidFill>
              </a:rPr>
              <a:t>However, different heads might use different contexts!</a:t>
            </a:r>
            <a:endParaRPr lang="en-US" sz="1600" b="1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44" y="2204864"/>
            <a:ext cx="7236296" cy="2738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Sous-titre 2"/>
          <p:cNvSpPr txBox="1">
            <a:spLocks/>
          </p:cNvSpPr>
          <p:nvPr/>
        </p:nvSpPr>
        <p:spPr>
          <a:xfrm>
            <a:off x="164953" y="5266141"/>
            <a:ext cx="2880320" cy="12877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Lack of information: head would like to look further away, but it is limited by the context size given</a:t>
            </a:r>
          </a:p>
          <a:p>
            <a:pPr algn="l"/>
            <a:endParaRPr lang="en-US" sz="1600" b="1" dirty="0">
              <a:solidFill>
                <a:schemeClr val="tx1"/>
              </a:solidFill>
            </a:endParaRPr>
          </a:p>
          <a:p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1634106" y="3645024"/>
            <a:ext cx="432048" cy="43204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" name="Connecteur en angle 9"/>
          <p:cNvCxnSpPr>
            <a:stCxn id="7" idx="5"/>
          </p:cNvCxnSpPr>
          <p:nvPr/>
        </p:nvCxnSpPr>
        <p:spPr>
          <a:xfrm rot="5400000">
            <a:off x="951549" y="4177867"/>
            <a:ext cx="1215400" cy="887266"/>
          </a:xfrm>
          <a:prstGeom prst="bentConnector3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ous-titre 2"/>
          <p:cNvSpPr txBox="1">
            <a:spLocks/>
          </p:cNvSpPr>
          <p:nvPr/>
        </p:nvSpPr>
        <p:spPr>
          <a:xfrm>
            <a:off x="4214724" y="5266141"/>
            <a:ext cx="3741652" cy="11151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Unnecessary computation: past this point, all the “key-query” weights will be approximately 0, and therefore will not bring any new additional information</a:t>
            </a:r>
            <a:endParaRPr lang="en-US" sz="1600" b="1" dirty="0">
              <a:solidFill>
                <a:schemeClr val="tx1"/>
              </a:solidFill>
            </a:endParaRPr>
          </a:p>
          <a:p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4355976" y="4013448"/>
            <a:ext cx="432048" cy="43204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4" name="Connecteur droit avec flèche 13"/>
          <p:cNvCxnSpPr>
            <a:stCxn id="13" idx="4"/>
          </p:cNvCxnSpPr>
          <p:nvPr/>
        </p:nvCxnSpPr>
        <p:spPr>
          <a:xfrm>
            <a:off x="4572000" y="4445496"/>
            <a:ext cx="0" cy="820645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3984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7" grpId="0" animBg="1"/>
      <p:bldP spid="12" grpId="0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ous-titre 2"/>
          <p:cNvSpPr txBox="1">
            <a:spLocks/>
          </p:cNvSpPr>
          <p:nvPr/>
        </p:nvSpPr>
        <p:spPr>
          <a:xfrm>
            <a:off x="863586" y="3717032"/>
            <a:ext cx="7416824" cy="18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>
                <a:solidFill>
                  <a:schemeClr val="tx1"/>
                </a:solidFill>
              </a:rPr>
              <a:t>Therefore, knowing beforehand which words in the context are meaningful could reduce computation time and allow certain heads to use a larger context size.  This is what adaptive attention span tries to solve.  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>
            <a:off x="755574" y="2204864"/>
            <a:ext cx="7632849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>
                <a:solidFill>
                  <a:schemeClr val="tx1"/>
                </a:solidFill>
              </a:rPr>
              <a:t>Moral:</a:t>
            </a:r>
          </a:p>
          <a:p>
            <a:r>
              <a:rPr lang="en-US" sz="2000" b="1" dirty="0" smtClean="0">
                <a:solidFill>
                  <a:schemeClr val="tx1"/>
                </a:solidFill>
              </a:rPr>
              <a:t>Fixed attention span leads to a lack of information in some cases, </a:t>
            </a:r>
          </a:p>
          <a:p>
            <a:r>
              <a:rPr lang="en-US" sz="2000" b="1" dirty="0" smtClean="0">
                <a:solidFill>
                  <a:schemeClr val="tx1"/>
                </a:solidFill>
              </a:rPr>
              <a:t>and </a:t>
            </a:r>
            <a:r>
              <a:rPr lang="en-US" sz="2000" b="1" dirty="0">
                <a:solidFill>
                  <a:schemeClr val="tx1"/>
                </a:solidFill>
              </a:rPr>
              <a:t>to </a:t>
            </a:r>
            <a:r>
              <a:rPr lang="en-US" sz="2000" b="1" dirty="0" smtClean="0">
                <a:solidFill>
                  <a:schemeClr val="tx1"/>
                </a:solidFill>
              </a:rPr>
              <a:t>unnecessary computation in other cases.</a:t>
            </a:r>
            <a:endParaRPr lang="en-US" sz="2000" b="1" dirty="0">
              <a:solidFill>
                <a:schemeClr val="tx1"/>
              </a:solidFill>
            </a:endParaRPr>
          </a:p>
          <a:p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535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916832"/>
            <a:ext cx="1714500" cy="241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281115" y="1902545"/>
            <a:ext cx="1733550" cy="244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Idea behind adaptive attention span</a:t>
            </a:r>
            <a:endParaRPr lang="fr-FR" dirty="0"/>
          </a:p>
        </p:txBody>
      </p:sp>
      <p:sp>
        <p:nvSpPr>
          <p:cNvPr id="8" name="Sous-titre 2"/>
          <p:cNvSpPr txBox="1">
            <a:spLocks/>
          </p:cNvSpPr>
          <p:nvPr/>
        </p:nvSpPr>
        <p:spPr>
          <a:xfrm>
            <a:off x="3203848" y="2838475"/>
            <a:ext cx="648072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tx1"/>
                </a:solidFill>
              </a:rPr>
              <a:t>X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9" name="Sous-titre 2"/>
          <p:cNvSpPr txBox="1">
            <a:spLocks/>
          </p:cNvSpPr>
          <p:nvPr/>
        </p:nvSpPr>
        <p:spPr>
          <a:xfrm>
            <a:off x="1936862" y="1412776"/>
            <a:ext cx="648072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Q</a:t>
            </a:r>
            <a:endParaRPr lang="en-US" sz="16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Sous-titre 2"/>
          <p:cNvSpPr txBox="1">
            <a:spLocks/>
          </p:cNvSpPr>
          <p:nvPr/>
        </p:nvSpPr>
        <p:spPr>
          <a:xfrm>
            <a:off x="4823854" y="1776368"/>
            <a:ext cx="648072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K</a:t>
            </a:r>
            <a:r>
              <a:rPr lang="en-US" sz="2000" baseline="30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T</a:t>
            </a:r>
            <a:endParaRPr lang="fr-FR" sz="20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1" name="Connecteur droit avec flèche 10"/>
          <p:cNvCxnSpPr/>
          <p:nvPr/>
        </p:nvCxnSpPr>
        <p:spPr>
          <a:xfrm>
            <a:off x="1259632" y="1916832"/>
            <a:ext cx="0" cy="241935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ous-titre 2"/>
          <p:cNvSpPr txBox="1">
            <a:spLocks/>
          </p:cNvSpPr>
          <p:nvPr/>
        </p:nvSpPr>
        <p:spPr>
          <a:xfrm>
            <a:off x="27761" y="2665685"/>
            <a:ext cx="1187624" cy="92164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>
                <a:solidFill>
                  <a:schemeClr val="tx1"/>
                </a:solidFill>
              </a:rPr>
              <a:t>n, size of input sequence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1288790" y="3079585"/>
            <a:ext cx="1944216" cy="33495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Sous-titre 2"/>
          <p:cNvSpPr txBox="1">
            <a:spLocks/>
          </p:cNvSpPr>
          <p:nvPr/>
        </p:nvSpPr>
        <p:spPr>
          <a:xfrm>
            <a:off x="406871" y="5013176"/>
            <a:ext cx="2724894" cy="10476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>
                <a:solidFill>
                  <a:schemeClr val="tx1"/>
                </a:solidFill>
              </a:rPr>
              <a:t>Let’s assume we are looking at the </a:t>
            </a:r>
            <a:r>
              <a:rPr lang="en-US" sz="2000" b="1" dirty="0">
                <a:solidFill>
                  <a:schemeClr val="tx1"/>
                </a:solidFill>
              </a:rPr>
              <a:t>6</a:t>
            </a:r>
            <a:r>
              <a:rPr lang="en-US" sz="2000" b="1" dirty="0" smtClean="0">
                <a:solidFill>
                  <a:schemeClr val="tx1"/>
                </a:solidFill>
              </a:rPr>
              <a:t>th word of our sequence 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9" name="Sous-titre 2"/>
          <p:cNvSpPr txBox="1">
            <a:spLocks/>
          </p:cNvSpPr>
          <p:nvPr/>
        </p:nvSpPr>
        <p:spPr>
          <a:xfrm>
            <a:off x="5995442" y="5157192"/>
            <a:ext cx="272489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>
                <a:solidFill>
                  <a:schemeClr val="tx1"/>
                </a:solidFill>
              </a:rPr>
              <a:t>But with adaptive attention span, maybe only 5 dot products…</a:t>
            </a:r>
            <a:endParaRPr lang="en-US" sz="1600" b="1" dirty="0">
              <a:solidFill>
                <a:schemeClr val="tx1"/>
              </a:solidFill>
            </a:endParaRPr>
          </a:p>
        </p:txBody>
      </p:sp>
      <p:cxnSp>
        <p:nvCxnSpPr>
          <p:cNvPr id="20" name="Connecteur droit avec flèche 19"/>
          <p:cNvCxnSpPr/>
          <p:nvPr/>
        </p:nvCxnSpPr>
        <p:spPr>
          <a:xfrm>
            <a:off x="4644008" y="4077072"/>
            <a:ext cx="503882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Sous-titre 2"/>
          <p:cNvSpPr txBox="1">
            <a:spLocks/>
          </p:cNvSpPr>
          <p:nvPr/>
        </p:nvSpPr>
        <p:spPr>
          <a:xfrm>
            <a:off x="4694504" y="4109054"/>
            <a:ext cx="402890" cy="27225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862018" y="2321232"/>
            <a:ext cx="503220" cy="16720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/>
          <p:cNvSpPr/>
          <p:nvPr/>
        </p:nvSpPr>
        <p:spPr>
          <a:xfrm rot="5400000">
            <a:off x="4311864" y="1933295"/>
            <a:ext cx="1672051" cy="2447926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1" name="Connecteur droit avec flèche 20"/>
          <p:cNvCxnSpPr/>
          <p:nvPr/>
        </p:nvCxnSpPr>
        <p:spPr>
          <a:xfrm>
            <a:off x="3889050" y="4149080"/>
            <a:ext cx="2482803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Sous-titre 2"/>
          <p:cNvSpPr txBox="1">
            <a:spLocks/>
          </p:cNvSpPr>
          <p:nvPr/>
        </p:nvSpPr>
        <p:spPr>
          <a:xfrm>
            <a:off x="5097394" y="4200055"/>
            <a:ext cx="402890" cy="27225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tx1"/>
                </a:solidFill>
              </a:rPr>
              <a:t>10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3" name="Sous-titre 2"/>
          <p:cNvSpPr txBox="1">
            <a:spLocks/>
          </p:cNvSpPr>
          <p:nvPr/>
        </p:nvSpPr>
        <p:spPr>
          <a:xfrm>
            <a:off x="3079823" y="5085184"/>
            <a:ext cx="2724894" cy="10476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>
                <a:solidFill>
                  <a:schemeClr val="tx1"/>
                </a:solidFill>
              </a:rPr>
              <a:t>With fixed attention span, 10 dot products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7" name="Ellipse 26"/>
          <p:cNvSpPr/>
          <p:nvPr/>
        </p:nvSpPr>
        <p:spPr>
          <a:xfrm rot="5400000">
            <a:off x="4307429" y="3025784"/>
            <a:ext cx="1944216" cy="26294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8" name="Connecteur droit avec flèche 27"/>
          <p:cNvCxnSpPr/>
          <p:nvPr/>
        </p:nvCxnSpPr>
        <p:spPr>
          <a:xfrm>
            <a:off x="5364088" y="4077072"/>
            <a:ext cx="503882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Sous-titre 2"/>
          <p:cNvSpPr txBox="1">
            <a:spLocks/>
          </p:cNvSpPr>
          <p:nvPr/>
        </p:nvSpPr>
        <p:spPr>
          <a:xfrm>
            <a:off x="5434187" y="4132176"/>
            <a:ext cx="402890" cy="27225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0" name="Rectangle 29"/>
          <p:cNvSpPr/>
          <p:nvPr/>
        </p:nvSpPr>
        <p:spPr>
          <a:xfrm rot="5400000">
            <a:off x="4445210" y="2586394"/>
            <a:ext cx="1672051" cy="1173465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30"/>
          <p:cNvSpPr/>
          <p:nvPr/>
        </p:nvSpPr>
        <p:spPr>
          <a:xfrm>
            <a:off x="3939050" y="2321233"/>
            <a:ext cx="704956" cy="16720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0781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  <p:bldP spid="19" grpId="0"/>
      <p:bldP spid="24" grpId="0"/>
      <p:bldP spid="26" grpId="0" animBg="1"/>
      <p:bldP spid="25" grpId="0" animBg="1"/>
      <p:bldP spid="25" grpId="1" animBg="1"/>
      <p:bldP spid="22" grpId="0"/>
      <p:bldP spid="22" grpId="1"/>
      <p:bldP spid="23" grpId="0"/>
      <p:bldP spid="27" grpId="0" animBg="1"/>
      <p:bldP spid="29" grpId="0"/>
      <p:bldP spid="30" grpId="0" animBg="1"/>
      <p:bldP spid="3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Naïve approach to choosing the span size</a:t>
            </a:r>
            <a:endParaRPr lang="fr-F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68" t="28880" r="2490" b="4624"/>
          <a:stretch/>
        </p:blipFill>
        <p:spPr bwMode="auto">
          <a:xfrm>
            <a:off x="4824608" y="2420888"/>
            <a:ext cx="2772000" cy="20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3146130" y="1700808"/>
                <a:ext cx="3298078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𝑧</m:t>
                          </m:r>
                        </m:sub>
                      </m:sSub>
                      <m:d>
                        <m:dPr>
                          <m:ctrlPr>
                            <a:rPr lang="fr-FR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400" i="1">
                          <a:latin typeface="Cambria Math"/>
                        </a:rPr>
                        <m:t>= </m:t>
                      </m:r>
                      <m:r>
                        <a:rPr lang="en-US" sz="2400" i="1">
                          <a:latin typeface="Cambria Math"/>
                        </a:rPr>
                        <m:t>𝟙</m:t>
                      </m:r>
                      <m:d>
                        <m:dPr>
                          <m:begChr m:val="{"/>
                          <m:endChr m:val="}"/>
                          <m:ctrlPr>
                            <a:rPr lang="fr-FR" sz="2400" i="1">
                              <a:latin typeface="Cambria Math"/>
                            </a:rPr>
                          </m:ctrlPr>
                        </m:d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fr-FR" sz="24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i="1">
                              <a:latin typeface="Cambria Math"/>
                            </a:rPr>
                            <m:t>&lt;</m:t>
                          </m:r>
                          <m:r>
                            <a:rPr lang="en-US" sz="2400" i="1">
                              <a:latin typeface="Cambria Math"/>
                            </a:rPr>
                            <m:t>𝑧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6130" y="1700808"/>
                <a:ext cx="3298078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798" t="28880" r="2133" b="4624"/>
          <a:stretch/>
        </p:blipFill>
        <p:spPr bwMode="auto">
          <a:xfrm flipH="1">
            <a:off x="2052608" y="2420888"/>
            <a:ext cx="2772000" cy="20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2267744" y="3933056"/>
            <a:ext cx="288032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Sous-titre 2"/>
          <p:cNvSpPr txBox="1">
            <a:spLocks/>
          </p:cNvSpPr>
          <p:nvPr/>
        </p:nvSpPr>
        <p:spPr>
          <a:xfrm>
            <a:off x="3394610" y="4149080"/>
            <a:ext cx="457310" cy="36004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tx1"/>
                </a:solidFill>
              </a:rPr>
              <a:t>-Z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2" name="Sous-titre 2"/>
          <p:cNvSpPr txBox="1">
            <a:spLocks/>
          </p:cNvSpPr>
          <p:nvPr/>
        </p:nvSpPr>
        <p:spPr>
          <a:xfrm>
            <a:off x="559521" y="4490693"/>
            <a:ext cx="8075390" cy="468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>
                <a:solidFill>
                  <a:schemeClr val="tx1"/>
                </a:solidFill>
              </a:rPr>
              <a:t>X: relative position of a token w.r.t current token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3" name="Sous-titre 2"/>
          <p:cNvSpPr txBox="1">
            <a:spLocks/>
          </p:cNvSpPr>
          <p:nvPr/>
        </p:nvSpPr>
        <p:spPr>
          <a:xfrm>
            <a:off x="872631" y="4856101"/>
            <a:ext cx="4546998" cy="468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chemeClr val="tx1"/>
                </a:solidFill>
              </a:rPr>
              <a:t>Z</a:t>
            </a:r>
            <a:r>
              <a:rPr lang="en-US" sz="2000" b="1" dirty="0" smtClean="0">
                <a:solidFill>
                  <a:schemeClr val="tx1"/>
                </a:solidFill>
              </a:rPr>
              <a:t>: attention span size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51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1136</TotalTime>
  <Words>1141</Words>
  <Application>Microsoft Office PowerPoint</Application>
  <PresentationFormat>Affichage à l'écran (4:3)</PresentationFormat>
  <Paragraphs>125</Paragraphs>
  <Slides>21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2" baseType="lpstr">
      <vt:lpstr>Thème Office</vt:lpstr>
      <vt:lpstr>Adaptive Attention Span in Transformers</vt:lpstr>
      <vt:lpstr>Présentation PowerPoint</vt:lpstr>
      <vt:lpstr>Quick recap on how attention works</vt:lpstr>
      <vt:lpstr>Quick recap on how attention works</vt:lpstr>
      <vt:lpstr>Présentation PowerPoint</vt:lpstr>
      <vt:lpstr>Présentation PowerPoint</vt:lpstr>
      <vt:lpstr>Présentation PowerPoint</vt:lpstr>
      <vt:lpstr>Idea behind adaptive attention span</vt:lpstr>
      <vt:lpstr>Naïve approach to choosing the span size</vt:lpstr>
      <vt:lpstr>Présentation PowerPoint</vt:lpstr>
      <vt:lpstr>Better idea</vt:lpstr>
      <vt:lpstr>Présentation PowerPoint</vt:lpstr>
      <vt:lpstr>Présentation PowerPoint</vt:lpstr>
      <vt:lpstr>Présentation PowerPoint</vt:lpstr>
      <vt:lpstr>Attention weights calculation</vt:lpstr>
      <vt:lpstr>Loss function</vt:lpstr>
      <vt:lpstr>Dynamic attention span</vt:lpstr>
      <vt:lpstr>Results</vt:lpstr>
      <vt:lpstr>Results</vt:lpstr>
      <vt:lpstr>Results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Adaptive Attention Span in Transformers</dc:title>
  <dc:creator>G. G.</dc:creator>
  <cp:lastModifiedBy>G. G.</cp:lastModifiedBy>
  <cp:revision>62</cp:revision>
  <dcterms:created xsi:type="dcterms:W3CDTF">2020-02-14T03:29:33Z</dcterms:created>
  <dcterms:modified xsi:type="dcterms:W3CDTF">2020-03-01T18:27:40Z</dcterms:modified>
</cp:coreProperties>
</file>