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61" r:id="rId5"/>
    <p:sldId id="258" r:id="rId6"/>
    <p:sldId id="260" r:id="rId7"/>
    <p:sldId id="274" r:id="rId8"/>
    <p:sldId id="275" r:id="rId9"/>
    <p:sldId id="276" r:id="rId10"/>
    <p:sldId id="262" r:id="rId11"/>
    <p:sldId id="263" r:id="rId12"/>
    <p:sldId id="278" r:id="rId13"/>
    <p:sldId id="266" r:id="rId14"/>
    <p:sldId id="267" r:id="rId15"/>
    <p:sldId id="264" r:id="rId16"/>
    <p:sldId id="265" r:id="rId17"/>
    <p:sldId id="279" r:id="rId18"/>
    <p:sldId id="277" r:id="rId19"/>
    <p:sldId id="272" r:id="rId20"/>
    <p:sldId id="268" r:id="rId21"/>
    <p:sldId id="269" r:id="rId22"/>
    <p:sldId id="271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200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CA8B1-C86D-7649-9AAC-51F5CA8FF192}" type="datetimeFigureOut">
              <a:rPr lang="en-US" smtClean="0"/>
              <a:t>5/30/17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54B57-3888-A34E-B121-90F09A2B2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7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54B57-3888-A34E-B121-90F09A2B21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2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54B57-3888-A34E-B121-90F09A2B21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51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54B57-3888-A34E-B121-90F09A2B21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83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54B57-3888-A34E-B121-90F09A2B21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86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not satisfy</a:t>
            </a:r>
            <a:r>
              <a:rPr lang="en-US" baseline="0" dirty="0" smtClean="0"/>
              <a:t> power balance constraints of the system, so we can adjust buying and selling to ensure that it does.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54B57-3888-A34E-B121-90F09A2B21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4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405D-8E28-9147-9315-DBE4F7A81849}" type="datetime1">
              <a:rPr lang="en-CA" smtClean="0"/>
              <a:t>2017-06-04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E9E8-1B05-9846-9FA8-624548EBD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1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8F6F-9318-1440-ABC0-EE05EE8D219D}" type="datetime1">
              <a:rPr lang="en-CA" smtClean="0"/>
              <a:t>2017-06-04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E9E8-1B05-9846-9FA8-624548EBD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7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BA6-8A9B-1545-A60D-5815A56DF6B2}" type="datetime1">
              <a:rPr lang="en-CA" smtClean="0"/>
              <a:t>2017-06-04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E9E8-1B05-9846-9FA8-624548EBD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1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53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9255"/>
            <a:ext cx="10515600" cy="4647708"/>
          </a:xfrm>
        </p:spPr>
        <p:txBody>
          <a:bodyPr tIns="36000" bIns="36000"/>
          <a:lstStyle>
            <a:lvl2pPr>
              <a:spcBef>
                <a:spcPts val="1100"/>
              </a:spcBef>
              <a:spcAft>
                <a:spcPts val="1100"/>
              </a:spcAft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A43A-C7E4-1A48-9C56-9F1110DA303C}" type="datetime1">
              <a:rPr lang="en-CA" smtClean="0"/>
              <a:t>2017-06-04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E9E8-1B05-9846-9FA8-624548EBD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7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ECAE-17A1-014A-B1CA-29A5F3582D7D}" type="datetime1">
              <a:rPr lang="en-CA" smtClean="0"/>
              <a:t>2017-06-04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E9E8-1B05-9846-9FA8-624548EBD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9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D4C-A05D-D74A-BA83-5379A4BE9936}" type="datetime1">
              <a:rPr lang="en-CA" smtClean="0"/>
              <a:t>2017-06-04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E9E8-1B05-9846-9FA8-624548EBD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1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6B11-00B4-F142-9832-6F13DFDB2D53}" type="datetime1">
              <a:rPr lang="en-CA" smtClean="0"/>
              <a:t>2017-06-04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E9E8-1B05-9846-9FA8-624548EBD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8A59-D647-7240-8A55-0BC26DFE0C87}" type="datetime1">
              <a:rPr lang="en-CA" smtClean="0"/>
              <a:t>2017-06-04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E9E8-1B05-9846-9FA8-624548EBD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6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5CC8-9242-094C-B8FB-D4FF47F4906B}" type="datetime1">
              <a:rPr lang="en-CA" smtClean="0"/>
              <a:t>2017-06-04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E9E8-1B05-9846-9FA8-624548EBD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C3D4-2201-0A49-9F79-4C8E0611B6EA}" type="datetime1">
              <a:rPr lang="en-CA" smtClean="0"/>
              <a:t>2017-06-04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E9E8-1B05-9846-9FA8-624548EBD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73C1-1F27-F846-B627-80C8D04D0BD0}" type="datetime1">
              <a:rPr lang="en-CA" smtClean="0"/>
              <a:t>2017-06-04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E9E8-1B05-9846-9FA8-624548EBD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3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26D95-3DA0-0D4E-9B94-71F57AF454EE}" type="datetime1">
              <a:rPr lang="en-CA" smtClean="0"/>
              <a:t>2017-06-04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DE9E8-1B05-9846-9FA8-624548EBD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7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13899"/>
            <a:ext cx="9144000" cy="1899526"/>
          </a:xfrm>
        </p:spPr>
        <p:txBody>
          <a:bodyPr/>
          <a:lstStyle/>
          <a:p>
            <a:r>
              <a:rPr lang="en-US" dirty="0" smtClean="0"/>
              <a:t>Energy System Control with Deep Neural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325297"/>
            <a:ext cx="9144000" cy="131729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Fiodar </a:t>
            </a:r>
            <a:r>
              <a:rPr lang="en-US" dirty="0" err="1" smtClean="0"/>
              <a:t>Kazhamiaka</a:t>
            </a:r>
            <a:endParaRPr lang="en-US" dirty="0" smtClean="0"/>
          </a:p>
          <a:p>
            <a:r>
              <a:rPr lang="en-US" dirty="0" smtClean="0"/>
              <a:t>Mikhail </a:t>
            </a:r>
            <a:r>
              <a:rPr lang="en-US" dirty="0" err="1" smtClean="0"/>
              <a:t>Kazhamiaka</a:t>
            </a:r>
            <a:endParaRPr lang="en-US" dirty="0" smtClean="0"/>
          </a:p>
          <a:p>
            <a:r>
              <a:rPr lang="en-US" dirty="0" smtClean="0"/>
              <a:t>CS 898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3" b="22601"/>
          <a:stretch/>
        </p:blipFill>
        <p:spPr>
          <a:xfrm>
            <a:off x="2089245" y="3642588"/>
            <a:ext cx="8013510" cy="2944479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92201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deep NN vs. other learning methods?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There’s a huge variety of systems and applications</a:t>
            </a:r>
          </a:p>
          <a:p>
            <a:pPr lvl="1"/>
            <a:r>
              <a:rPr lang="en-US" dirty="0" smtClean="0"/>
              <a:t>Combinations of storage technology, electricity price, electricity sources, and what the system is being used for;  </a:t>
            </a:r>
            <a:r>
              <a:rPr lang="en-US" dirty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C00000"/>
                </a:solidFill>
              </a:rPr>
              <a:t>o one-size-fits-all solution</a:t>
            </a:r>
          </a:p>
          <a:p>
            <a:r>
              <a:rPr lang="en-US" dirty="0" smtClean="0"/>
              <a:t>We don’t know the features</a:t>
            </a:r>
          </a:p>
          <a:p>
            <a:pPr lvl="1"/>
            <a:r>
              <a:rPr lang="en-US" dirty="0" smtClean="0"/>
              <a:t>Could probably study a single instance of a system and pick out the right features, but this is tedious [1].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0166" y="5108028"/>
            <a:ext cx="10436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Throw every possible input at a deep NN and have it learn </a:t>
            </a:r>
            <a:r>
              <a:rPr lang="en-US" sz="2800" smtClean="0">
                <a:solidFill>
                  <a:srgbClr val="C00000"/>
                </a:solidFill>
              </a:rPr>
              <a:t>to control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1145" y="6369269"/>
            <a:ext cx="8954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[1]. </a:t>
            </a:r>
            <a:r>
              <a:rPr lang="en-US" sz="1200" dirty="0" err="1" smtClean="0"/>
              <a:t>Kazhamiaka</a:t>
            </a:r>
            <a:r>
              <a:rPr lang="en-US" sz="1200" dirty="0"/>
              <a:t>, Fiodar, Catherine Rosenberg, and Srinivasan </a:t>
            </a:r>
            <a:r>
              <a:rPr lang="en-US" sz="1200" dirty="0" err="1"/>
              <a:t>Keshav</a:t>
            </a:r>
            <a:r>
              <a:rPr lang="en-US" sz="1200" dirty="0"/>
              <a:t>. "Practical strategies for storage operation in energy systems: design and evaluation." </a:t>
            </a:r>
            <a:r>
              <a:rPr lang="en-US" sz="1200" i="1" dirty="0"/>
              <a:t>IEEE Transactions on Sustainable Energy</a:t>
            </a:r>
            <a:r>
              <a:rPr lang="en-US" sz="1200" dirty="0"/>
              <a:t> 7.4 (2016): 1602-1610.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E9E8-1B05-9846-9FA8-624548EBD0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7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05946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Residential building with Photovoltaic (PV) panels and energy storage device (ESD)</a:t>
            </a:r>
          </a:p>
          <a:p>
            <a:r>
              <a:rPr lang="en-US" dirty="0" smtClean="0"/>
              <a:t>Objective: Minimize grid payments</a:t>
            </a:r>
            <a:endParaRPr lang="en-US" dirty="0"/>
          </a:p>
        </p:txBody>
      </p:sp>
      <p:pic>
        <p:nvPicPr>
          <p:cNvPr id="5" name="System_s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17244" y="2752014"/>
            <a:ext cx="7757511" cy="336500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E9E8-1B05-9846-9FA8-624548EBD0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4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Training and Evaluation setup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E9E8-1B05-9846-9FA8-624548EBD0B9}" type="slidenum">
              <a:rPr lang="en-US" smtClean="0"/>
              <a:t>12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48558" y="2081039"/>
            <a:ext cx="2522483" cy="10878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Generate Training Data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834758" y="2081039"/>
            <a:ext cx="2522483" cy="10878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Train Neural Network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720958" y="2081039"/>
            <a:ext cx="2522483" cy="10878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Evaluate Control Performance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704897" y="2656480"/>
            <a:ext cx="86710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593725" y="2656480"/>
            <a:ext cx="86710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8731" y="3499945"/>
            <a:ext cx="3216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Solve linear programs offline to generate a dataset </a:t>
            </a:r>
            <a:r>
              <a:rPr lang="en-US" smtClean="0"/>
              <a:t>of optimal control actions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0" y="3460531"/>
            <a:ext cx="3216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Regression problem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74115" y="3460531"/>
            <a:ext cx="3216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Simulate the system using the NN to make control decisions</a:t>
            </a:r>
          </a:p>
        </p:txBody>
      </p:sp>
    </p:spTree>
    <p:extLst>
      <p:ext uri="{BB962C8B-B14F-4D97-AF65-F5344CB8AC3E}">
        <p14:creationId xmlns:p14="http://schemas.microsoft.com/office/powerpoint/2010/main" val="186890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758966" y="5350064"/>
            <a:ext cx="2711671" cy="804041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57000">
                <a:schemeClr val="accent1">
                  <a:lumMod val="45000"/>
                  <a:lumOff val="55000"/>
                </a:schemeClr>
              </a:gs>
              <a:gs pos="72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Training data through linear programming</a:t>
            </a:r>
            <a:endParaRPr lang="en-US" dirty="0"/>
          </a:p>
        </p:txBody>
      </p:sp>
      <p:pic>
        <p:nvPicPr>
          <p:cNvPr id="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95392" y="2153203"/>
            <a:ext cx="5411066" cy="4481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95393" y="1831900"/>
            <a:ext cx="5411065" cy="180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System_s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" y="2522483"/>
            <a:ext cx="5738648" cy="239780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8"/>
          <p:cNvSpPr txBox="1"/>
          <p:nvPr/>
        </p:nvSpPr>
        <p:spPr>
          <a:xfrm>
            <a:off x="2869325" y="5428920"/>
            <a:ext cx="2601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Optimization problem solved using CPLEX solver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79102" y="1504538"/>
            <a:ext cx="2451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b</a:t>
            </a:r>
            <a:r>
              <a:rPr lang="en-US" sz="1600" dirty="0" smtClean="0">
                <a:solidFill>
                  <a:schemeClr val="accent1"/>
                </a:solidFill>
              </a:rPr>
              <a:t>attery model parameters</a:t>
            </a:r>
            <a:endParaRPr lang="en-US" sz="1600" dirty="0">
              <a:solidFill>
                <a:schemeClr val="accent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8018509" y="1816134"/>
            <a:ext cx="227023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364945" y="1011253"/>
            <a:ext cx="1157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b</a:t>
            </a:r>
            <a:r>
              <a:rPr lang="en-US" sz="1600" dirty="0" smtClean="0">
                <a:solidFill>
                  <a:schemeClr val="accent6"/>
                </a:solidFill>
              </a:rPr>
              <a:t>uy/sell electricity prices</a:t>
            </a:r>
            <a:endParaRPr lang="en-US" sz="1600" dirty="0">
              <a:solidFill>
                <a:schemeClr val="accent6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10406770" y="1815138"/>
            <a:ext cx="947030" cy="99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526924" y="2563109"/>
            <a:ext cx="1087820" cy="364124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655990" y="2426445"/>
            <a:ext cx="952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C00000"/>
                </a:solidFill>
              </a:rPr>
              <a:t>control variables</a:t>
            </a:r>
            <a:endParaRPr lang="en-US" sz="1600" dirty="0">
              <a:solidFill>
                <a:srgbClr val="C0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8057707" y="2647129"/>
            <a:ext cx="2372931" cy="111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923912" y="2647129"/>
            <a:ext cx="2670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m</a:t>
            </a:r>
            <a:r>
              <a:rPr lang="en-US" sz="1600" dirty="0" smtClean="0">
                <a:solidFill>
                  <a:schemeClr val="accent1"/>
                </a:solidFill>
              </a:rPr>
              <a:t>oney spent </a:t>
            </a:r>
            <a:r>
              <a:rPr lang="mr-IN" sz="1600" dirty="0" smtClean="0">
                <a:solidFill>
                  <a:schemeClr val="accent1"/>
                </a:solidFill>
              </a:rPr>
              <a:t>–</a:t>
            </a:r>
            <a:r>
              <a:rPr lang="en-US" sz="1600" dirty="0" smtClean="0">
                <a:solidFill>
                  <a:schemeClr val="accent1"/>
                </a:solidFill>
              </a:rPr>
              <a:t> money earned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E9E8-1B05-9846-9FA8-624548EBD0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1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 animBg="1"/>
      <p:bldP spid="21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Training data through linear programming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r="7672"/>
          <a:stretch/>
        </p:blipFill>
        <p:spPr>
          <a:xfrm>
            <a:off x="6968359" y="1040524"/>
            <a:ext cx="4808482" cy="279786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/>
          <a:stretch/>
        </p:blipFill>
        <p:spPr>
          <a:xfrm>
            <a:off x="94594" y="2392156"/>
            <a:ext cx="5173280" cy="27978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780" y="3838385"/>
            <a:ext cx="5461220" cy="282385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5512676" y="3791086"/>
            <a:ext cx="1166648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030" y="1843635"/>
            <a:ext cx="6381750" cy="2530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0276" y="1411239"/>
            <a:ext cx="6302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</a:t>
            </a:r>
            <a:r>
              <a:rPr lang="en-US" sz="2000" dirty="0" smtClean="0"/>
              <a:t>apping from input to optimal control actions: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49029" y="5485457"/>
            <a:ext cx="6004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Perturb</a:t>
            </a:r>
            <a:r>
              <a:rPr lang="en-US" sz="2000" dirty="0" smtClean="0"/>
              <a:t> solar and load data to generate new optimal control datasets to train on</a:t>
            </a:r>
            <a:endParaRPr lang="en-US" sz="20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E9E8-1B05-9846-9FA8-624548EBD0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7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Neural Network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02159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Load</a:t>
            </a:r>
          </a:p>
          <a:p>
            <a:r>
              <a:rPr lang="en-US" dirty="0" smtClean="0"/>
              <a:t>PV generation</a:t>
            </a:r>
          </a:p>
          <a:p>
            <a:r>
              <a:rPr lang="en-US" dirty="0" smtClean="0"/>
              <a:t>Battery state (energy)</a:t>
            </a:r>
          </a:p>
          <a:p>
            <a:r>
              <a:rPr lang="en-US" dirty="0" smtClean="0"/>
              <a:t>Grid price </a:t>
            </a:r>
          </a:p>
          <a:p>
            <a:pPr lvl="1"/>
            <a:r>
              <a:rPr lang="en-US" dirty="0" smtClean="0"/>
              <a:t>(for next X hours)</a:t>
            </a:r>
          </a:p>
          <a:p>
            <a:r>
              <a:rPr lang="en-US" dirty="0" smtClean="0"/>
              <a:t>PV predictions</a:t>
            </a:r>
          </a:p>
          <a:p>
            <a:pPr lvl="1"/>
            <a:r>
              <a:rPr lang="en-US" dirty="0" smtClean="0"/>
              <a:t>(for next Y hours)</a:t>
            </a:r>
          </a:p>
          <a:p>
            <a:r>
              <a:rPr lang="en-US" dirty="0" smtClean="0"/>
              <a:t>Load predictions</a:t>
            </a:r>
          </a:p>
          <a:p>
            <a:pPr lvl="1"/>
            <a:r>
              <a:rPr lang="en-US" dirty="0" smtClean="0"/>
              <a:t>(for next Z hours)</a:t>
            </a:r>
            <a:endParaRPr lang="en-US" dirty="0"/>
          </a:p>
        </p:txBody>
      </p:sp>
      <p:pic>
        <p:nvPicPr>
          <p:cNvPr id="7" name="System_s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94448" y="0"/>
            <a:ext cx="3845910" cy="163567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E9E8-1B05-9846-9FA8-624548EBD0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0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Neural Network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02159" cy="4351338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Load</a:t>
            </a:r>
          </a:p>
          <a:p>
            <a:pPr>
              <a:buClr>
                <a:schemeClr val="tx1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PV Generation</a:t>
            </a:r>
          </a:p>
          <a:p>
            <a:pPr>
              <a:buClr>
                <a:schemeClr val="tx1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Battery state (energy)</a:t>
            </a:r>
          </a:p>
          <a:p>
            <a:pPr>
              <a:buClr>
                <a:schemeClr val="tx1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Grid price </a:t>
            </a:r>
          </a:p>
          <a:p>
            <a:pPr lvl="1">
              <a:buClr>
                <a:schemeClr val="tx1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(for next X hours)</a:t>
            </a:r>
          </a:p>
          <a:p>
            <a:r>
              <a:rPr lang="en-US" dirty="0" smtClean="0"/>
              <a:t>PV predictions</a:t>
            </a:r>
          </a:p>
          <a:p>
            <a:pPr lvl="1"/>
            <a:r>
              <a:rPr lang="en-US" dirty="0" smtClean="0"/>
              <a:t>(for next Y hours)</a:t>
            </a:r>
          </a:p>
          <a:p>
            <a:r>
              <a:rPr lang="en-US" dirty="0" smtClean="0"/>
              <a:t>Load predictions</a:t>
            </a:r>
          </a:p>
          <a:p>
            <a:pPr lvl="1"/>
            <a:r>
              <a:rPr lang="en-US" dirty="0" smtClean="0"/>
              <a:t>(for next Z hours)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86455" y="2043718"/>
            <a:ext cx="4209393" cy="589123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52648" y="2490952"/>
            <a:ext cx="2743200" cy="425669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09089" y="3106196"/>
            <a:ext cx="1786759" cy="305793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853559" y="3411989"/>
            <a:ext cx="3342289" cy="623983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269" y="1753750"/>
            <a:ext cx="4416972" cy="392619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849301" y="2511207"/>
            <a:ext cx="1061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Charging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Power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849300" y="3211127"/>
            <a:ext cx="134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accent6"/>
                </a:solidFill>
              </a:rPr>
              <a:t>Discharging</a:t>
            </a: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Power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849300" y="3910258"/>
            <a:ext cx="1061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Power Bought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849299" y="4588121"/>
            <a:ext cx="1061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Power Sold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32" name="System_s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94448" y="0"/>
            <a:ext cx="3845910" cy="1635672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E9E8-1B05-9846-9FA8-624548EBD0B9}" type="slidenum">
              <a:rPr lang="en-US" smtClean="0"/>
              <a:t>16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475479" y="5807631"/>
            <a:ext cx="2535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Fully </a:t>
            </a:r>
            <a:r>
              <a:rPr lang="en-US" smtClean="0"/>
              <a:t>connected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73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Neural Networks for Regression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function: Mean-Squared Error (MSE)</a:t>
            </a:r>
          </a:p>
          <a:p>
            <a:r>
              <a:rPr lang="en-US" dirty="0" smtClean="0"/>
              <a:t>Activation function on output: none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E9E8-1B05-9846-9FA8-624548EBD0B9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5"/>
          <a:stretch/>
        </p:blipFill>
        <p:spPr>
          <a:xfrm>
            <a:off x="3562350" y="2824409"/>
            <a:ext cx="5067300" cy="3442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82975"/>
            <a:ext cx="3515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borrowed from </a:t>
            </a:r>
            <a:r>
              <a:rPr lang="en-US" sz="1200" smtClean="0"/>
              <a:t>deeplearning4j.org tutorial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9066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Evaluating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Simulate system, using NN to make control decision</a:t>
            </a:r>
          </a:p>
          <a:p>
            <a:pPr lvl="1"/>
            <a:r>
              <a:rPr lang="en-US" dirty="0" smtClean="0"/>
              <a:t>Adjust the control output to satisfy constraints</a:t>
            </a:r>
          </a:p>
          <a:p>
            <a:r>
              <a:rPr lang="en-US" dirty="0" smtClean="0"/>
              <a:t>Calculate resulting objective function</a:t>
            </a:r>
            <a:endParaRPr lang="en-US" dirty="0"/>
          </a:p>
        </p:txBody>
      </p:sp>
      <p:pic>
        <p:nvPicPr>
          <p:cNvPr id="4" name="System_s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1766" y="3389590"/>
            <a:ext cx="7315200" cy="313733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/>
          <p:cNvSpPr/>
          <p:nvPr/>
        </p:nvSpPr>
        <p:spPr>
          <a:xfrm>
            <a:off x="7767145" y="3389590"/>
            <a:ext cx="1592317" cy="1166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75433" y="3389590"/>
            <a:ext cx="1255986" cy="78827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Neural Network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E9E8-1B05-9846-9FA8-624548EBD0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6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Visual inspection of NN output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808" y="3816115"/>
            <a:ext cx="5037094" cy="28783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500" y="937776"/>
            <a:ext cx="5021402" cy="28783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713369"/>
            <a:ext cx="5021402" cy="28783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937777"/>
            <a:ext cx="5021402" cy="287833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E9E8-1B05-9846-9FA8-624548EBD0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3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Trends in Energy (over the last decade)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100"/>
              </a:spcBef>
              <a:spcAft>
                <a:spcPts val="1100"/>
              </a:spcAft>
            </a:pPr>
            <a:r>
              <a:rPr lang="en-US" dirty="0" smtClean="0"/>
              <a:t>Renewable energy              </a:t>
            </a:r>
            <a:r>
              <a:rPr lang="en-US" dirty="0" smtClean="0">
                <a:solidFill>
                  <a:srgbClr val="C00000"/>
                </a:solidFill>
              </a:rPr>
              <a:t>distributed energy generation</a:t>
            </a:r>
          </a:p>
          <a:p>
            <a:pPr>
              <a:spcBef>
                <a:spcPts val="1100"/>
              </a:spcBef>
              <a:spcAft>
                <a:spcPts val="1100"/>
              </a:spcAft>
            </a:pPr>
            <a:r>
              <a:rPr lang="en-US" dirty="0" smtClean="0"/>
              <a:t>Energy storage technologies are getting cheaper</a:t>
            </a:r>
            <a:r>
              <a:rPr lang="en-US" dirty="0"/>
              <a:t> </a:t>
            </a:r>
            <a:r>
              <a:rPr lang="en-US" dirty="0" smtClean="0"/>
              <a:t>             </a:t>
            </a:r>
            <a:r>
              <a:rPr lang="en-US" dirty="0" smtClean="0">
                <a:solidFill>
                  <a:srgbClr val="C00000"/>
                </a:solidFill>
              </a:rPr>
              <a:t>flexibility</a:t>
            </a:r>
          </a:p>
          <a:p>
            <a:pPr>
              <a:spcBef>
                <a:spcPts val="1100"/>
              </a:spcBef>
              <a:spcAft>
                <a:spcPts val="1100"/>
              </a:spcAft>
            </a:pPr>
            <a:r>
              <a:rPr lang="en-US" dirty="0" smtClean="0"/>
              <a:t>Emerging players (Virtual Power Plants, electric vehicles, etc.)			</a:t>
            </a:r>
            <a:r>
              <a:rPr lang="en-US" dirty="0" smtClean="0">
                <a:solidFill>
                  <a:srgbClr val="C00000"/>
                </a:solidFill>
              </a:rPr>
              <a:t>new applications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152899" y="1578043"/>
            <a:ext cx="524933" cy="338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8398935" y="2227932"/>
            <a:ext cx="524933" cy="338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149133" y="3283059"/>
            <a:ext cx="524933" cy="338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1979" y="4441826"/>
            <a:ext cx="1124804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Emergence of </a:t>
            </a:r>
            <a:r>
              <a:rPr lang="en-US" sz="3500" dirty="0" smtClean="0">
                <a:solidFill>
                  <a:srgbClr val="C00000"/>
                </a:solidFill>
              </a:rPr>
              <a:t>new</a:t>
            </a:r>
            <a:r>
              <a:rPr lang="en-US" sz="3500" dirty="0" smtClean="0"/>
              <a:t> systems </a:t>
            </a:r>
            <a:r>
              <a:rPr lang="en-US" sz="3500" smtClean="0"/>
              <a:t>with </a:t>
            </a:r>
            <a:r>
              <a:rPr lang="en-US" sz="3500" smtClean="0">
                <a:solidFill>
                  <a:srgbClr val="C00000"/>
                </a:solidFill>
              </a:rPr>
              <a:t>interesting </a:t>
            </a:r>
            <a:r>
              <a:rPr lang="en-US" sz="3500" dirty="0" smtClean="0">
                <a:solidFill>
                  <a:srgbClr val="C00000"/>
                </a:solidFill>
              </a:rPr>
              <a:t>control problems</a:t>
            </a:r>
            <a:endParaRPr lang="en-US" sz="3500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E9E8-1B05-9846-9FA8-624548EBD0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3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Hidden layers, nodes per layer (MSE loss)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512" y="1437564"/>
            <a:ext cx="6232488" cy="46743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0428"/>
            <a:ext cx="6198184" cy="46486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6350" y="1265762"/>
            <a:ext cx="93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Training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71181" y="1270283"/>
            <a:ext cx="93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E9E8-1B05-9846-9FA8-624548EBD0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9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Hidden layers, nodes per layer (simulated cost)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1420"/>
            <a:ext cx="6078848" cy="4559136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512" y="1471420"/>
            <a:ext cx="6135704" cy="46017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6350" y="1265762"/>
            <a:ext cx="93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71181" y="1270283"/>
            <a:ext cx="93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E9E8-1B05-9846-9FA8-624548EBD0B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8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Epochs vs. MSE and simulated grid cost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5080" r="7692"/>
          <a:stretch/>
        </p:blipFill>
        <p:spPr>
          <a:xfrm>
            <a:off x="216522" y="1544793"/>
            <a:ext cx="5492634" cy="438304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0" r="7559"/>
          <a:stretch/>
        </p:blipFill>
        <p:spPr>
          <a:xfrm>
            <a:off x="6096000" y="1592089"/>
            <a:ext cx="5783906" cy="4427496"/>
          </a:xfrm>
        </p:spPr>
      </p:pic>
      <p:sp>
        <p:nvSpPr>
          <p:cNvPr id="8" name="Oval 7"/>
          <p:cNvSpPr/>
          <p:nvPr/>
        </p:nvSpPr>
        <p:spPr>
          <a:xfrm>
            <a:off x="6842233" y="6240074"/>
            <a:ext cx="173421" cy="1734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47186" y="6148552"/>
            <a:ext cx="444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Best NN result: 3 layers, 50 nodes, 10 epochs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E9E8-1B05-9846-9FA8-624548EBD0B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Continue to tune the hyper-parameters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Add predictions of Solar and Load as input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Add PV panel and battery size as inputs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Compare with MPC and other control algorithms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Explore ways of integrating the “real” evaluation of NN performance into the training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32283" y="5202622"/>
            <a:ext cx="27274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/>
              <a:t>Thank you!</a:t>
            </a:r>
            <a:endParaRPr lang="en-US" sz="4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E9E8-1B05-9846-9FA8-624548EBD0B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7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" y="0"/>
            <a:ext cx="12183626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CFF8-63F6-494D-8983-F85116BEF33F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06572" y="6515100"/>
            <a:ext cx="6698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Tesla + </a:t>
            </a:r>
            <a:r>
              <a:rPr lang="en-US" dirty="0" err="1" smtClean="0">
                <a:solidFill>
                  <a:schemeClr val="bg1"/>
                </a:solidFill>
              </a:rPr>
              <a:t>SolarCity</a:t>
            </a:r>
            <a:r>
              <a:rPr lang="en-US" dirty="0" smtClean="0">
                <a:solidFill>
                  <a:schemeClr val="bg1"/>
                </a:solidFill>
              </a:rPr>
              <a:t> concept house: Powerwall 2.0, Model 3 EV, solar roof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434662" y="4130566"/>
            <a:ext cx="472966" cy="961696"/>
          </a:xfrm>
          <a:prstGeom prst="ellipse">
            <a:avLst/>
          </a:prstGeom>
          <a:noFill/>
          <a:ln w="603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00000">
            <a:off x="1376786" y="3572436"/>
            <a:ext cx="588717" cy="342900"/>
          </a:xfrm>
          <a:prstGeom prst="rightArrow">
            <a:avLst/>
          </a:prstGeom>
          <a:noFill/>
          <a:ln w="5715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975909" y="4130566"/>
            <a:ext cx="3130663" cy="330818"/>
          </a:xfrm>
          <a:prstGeom prst="rightArrow">
            <a:avLst/>
          </a:prstGeom>
          <a:noFill/>
          <a:ln w="5715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 flipV="1">
            <a:off x="1953333" y="4711555"/>
            <a:ext cx="567559" cy="362607"/>
          </a:xfrm>
          <a:prstGeom prst="leftRightArrow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/>
          <p:cNvSpPr/>
          <p:nvPr/>
        </p:nvSpPr>
        <p:spPr>
          <a:xfrm flipV="1">
            <a:off x="181202" y="4170759"/>
            <a:ext cx="1165073" cy="397947"/>
          </a:xfrm>
          <a:prstGeom prst="leftRightArrow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 rot="17779337" flipV="1">
            <a:off x="299358" y="5740628"/>
            <a:ext cx="1740975" cy="408795"/>
          </a:xfrm>
          <a:prstGeom prst="leftRightArrow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241828" y="6390728"/>
            <a:ext cx="127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FF00"/>
                </a:solidFill>
              </a:rPr>
              <a:t>Energy Grid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53374" y="3842794"/>
            <a:ext cx="127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Neighbour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3" grpId="0" animBg="1"/>
      <p:bldP spid="14" grpId="0" animBg="1"/>
      <p:bldP spid="15" grpId="0" animBg="1"/>
      <p:bldP spid="15" grpId="1" animBg="1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Control</a:t>
            </a:r>
          </a:p>
          <a:p>
            <a:pPr lvl="1"/>
            <a:r>
              <a:rPr lang="en-US" dirty="0" smtClean="0"/>
              <a:t>Why deep learning?</a:t>
            </a:r>
          </a:p>
          <a:p>
            <a:r>
              <a:rPr lang="en-US" dirty="0" smtClean="0"/>
              <a:t>Project Design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 smtClean="0"/>
              <a:t>System under study</a:t>
            </a:r>
            <a:endParaRPr lang="en-US" sz="2400" dirty="0" smtClean="0"/>
          </a:p>
          <a:p>
            <a:pPr lvl="1"/>
            <a:r>
              <a:rPr lang="en-US" dirty="0" smtClean="0"/>
              <a:t>Training and evaluation setup</a:t>
            </a:r>
          </a:p>
          <a:p>
            <a:r>
              <a:rPr lang="en-US" dirty="0" smtClean="0"/>
              <a:t>Preliminary Results</a:t>
            </a:r>
          </a:p>
          <a:p>
            <a:r>
              <a:rPr lang="en-US" dirty="0" smtClean="0"/>
              <a:t>Remaining/Future Work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E9E8-1B05-9846-9FA8-624548EBD0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Online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18030"/>
          </a:xfrm>
        </p:spPr>
        <p:txBody>
          <a:bodyPr/>
          <a:lstStyle/>
          <a:p>
            <a:r>
              <a:rPr lang="en-US" smtClean="0"/>
              <a:t>Control </a:t>
            </a:r>
            <a:r>
              <a:rPr lang="en-US"/>
              <a:t>o</a:t>
            </a:r>
            <a:r>
              <a:rPr lang="en-US" smtClean="0"/>
              <a:t>bjective</a:t>
            </a:r>
            <a:r>
              <a:rPr lang="en-US" dirty="0" smtClean="0"/>
              <a:t>: Minimize cost (for example)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0" b="5576"/>
          <a:stretch/>
        </p:blipFill>
        <p:spPr>
          <a:xfrm>
            <a:off x="1415482" y="2699323"/>
            <a:ext cx="9361035" cy="26039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11159" y="5379430"/>
            <a:ext cx="1686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State of the art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5844" y="5379430"/>
            <a:ext cx="1975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Doesn</a:t>
            </a:r>
            <a:r>
              <a:rPr lang="mr-IN" dirty="0" smtClean="0"/>
              <a:t>’</a:t>
            </a:r>
            <a:r>
              <a:rPr lang="en-US" dirty="0" smtClean="0"/>
              <a:t>t scale with system complexity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46400" y="5379430"/>
            <a:ext cx="156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accent1"/>
                </a:solidFill>
              </a:rPr>
              <a:t>Our approach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E9E8-1B05-9846-9FA8-624548EBD0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8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MPC vs. Neural Network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850173"/>
              </p:ext>
            </p:extLst>
          </p:nvPr>
        </p:nvGraphicFramePr>
        <p:xfrm>
          <a:off x="610914" y="1841391"/>
          <a:ext cx="10970172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624"/>
                <a:gridCol w="3815255"/>
                <a:gridCol w="417129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MPC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(Deep)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dirty="0" smtClean="0"/>
                        <a:t>Neural Network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Performance</a:t>
                      </a:r>
                      <a:endParaRPr lang="en-US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6"/>
                          </a:solidFill>
                        </a:rPr>
                        <a:t>High</a:t>
                      </a:r>
                      <a:endParaRPr lang="en-US" sz="2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TBD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endParaRPr lang="en-US" sz="2400" b="1" dirty="0" smtClean="0"/>
                    </a:p>
                    <a:p>
                      <a:endParaRPr lang="en-US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endParaRPr lang="en-US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E9E8-1B05-9846-9FA8-624548EBD0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3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MPC vs. Neural Network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898999"/>
              </p:ext>
            </p:extLst>
          </p:nvPr>
        </p:nvGraphicFramePr>
        <p:xfrm>
          <a:off x="610914" y="1841391"/>
          <a:ext cx="10970172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624"/>
                <a:gridCol w="3815255"/>
                <a:gridCol w="417129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MPC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(Deep)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dirty="0" smtClean="0"/>
                        <a:t>Neural Network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Performance</a:t>
                      </a:r>
                      <a:endParaRPr lang="en-US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6"/>
                          </a:solidFill>
                        </a:rPr>
                        <a:t>High</a:t>
                      </a:r>
                      <a:endParaRPr lang="en-US" sz="2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TBD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Offline</a:t>
                      </a:r>
                      <a:r>
                        <a:rPr lang="en-US" sz="2400" b="1" baseline="0" dirty="0" smtClean="0"/>
                        <a:t> Effort</a:t>
                      </a:r>
                      <a:endParaRPr lang="en-US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Medium (requires mathematical</a:t>
                      </a:r>
                      <a:r>
                        <a:rPr lang="en-US" sz="2400" baseline="0" dirty="0" smtClean="0"/>
                        <a:t> formulation of optimization problem)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Medium</a:t>
                      </a:r>
                      <a:r>
                        <a:rPr lang="en-US" sz="2400" baseline="0" dirty="0" smtClean="0"/>
                        <a:t> (requires formulation)</a:t>
                      </a:r>
                    </a:p>
                    <a:p>
                      <a:r>
                        <a:rPr lang="en-US" sz="2400" baseline="0" dirty="0" smtClean="0"/>
                        <a:t>High? (training effort, 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</a:rPr>
                        <a:t>TBD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endParaRPr lang="en-US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E9E8-1B05-9846-9FA8-624548EBD0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MPC vs. Neural Network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707436"/>
              </p:ext>
            </p:extLst>
          </p:nvPr>
        </p:nvGraphicFramePr>
        <p:xfrm>
          <a:off x="610914" y="1841391"/>
          <a:ext cx="10970172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624"/>
                <a:gridCol w="3815255"/>
                <a:gridCol w="417129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MPC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(Deep)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dirty="0" smtClean="0"/>
                        <a:t>Neural Network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Performance</a:t>
                      </a:r>
                      <a:endParaRPr lang="en-US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6"/>
                          </a:solidFill>
                        </a:rPr>
                        <a:t>High</a:t>
                      </a:r>
                      <a:endParaRPr lang="en-US" sz="2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TBD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Offline</a:t>
                      </a:r>
                      <a:r>
                        <a:rPr lang="en-US" sz="2400" b="1" baseline="0" dirty="0" smtClean="0"/>
                        <a:t> Effort</a:t>
                      </a:r>
                      <a:endParaRPr lang="en-US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Medium (requires mathematical</a:t>
                      </a:r>
                      <a:r>
                        <a:rPr lang="en-US" sz="2400" baseline="0" dirty="0" smtClean="0"/>
                        <a:t> formulation of optimization problem)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Medium</a:t>
                      </a:r>
                      <a:r>
                        <a:rPr lang="en-US" sz="2400" baseline="0" dirty="0" smtClean="0"/>
                        <a:t> (requires formulation)</a:t>
                      </a:r>
                    </a:p>
                    <a:p>
                      <a:r>
                        <a:rPr lang="en-US" sz="2400" baseline="0" dirty="0" smtClean="0"/>
                        <a:t>High? (training effort, 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</a:rPr>
                        <a:t>TBD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Online Computational Cost</a:t>
                      </a:r>
                      <a:endParaRPr lang="en-US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High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6"/>
                          </a:solidFill>
                        </a:rPr>
                        <a:t>Low</a:t>
                      </a:r>
                      <a:endParaRPr lang="en-US" sz="2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E9E8-1B05-9846-9FA8-624548EBD0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6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MPC vs. Neural Network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58170"/>
              </p:ext>
            </p:extLst>
          </p:nvPr>
        </p:nvGraphicFramePr>
        <p:xfrm>
          <a:off x="610914" y="1841391"/>
          <a:ext cx="10970172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624"/>
                <a:gridCol w="3815255"/>
                <a:gridCol w="417129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MPC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(Deep)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dirty="0" smtClean="0"/>
                        <a:t>Neural Network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Performance</a:t>
                      </a:r>
                      <a:endParaRPr lang="en-US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6"/>
                          </a:solidFill>
                        </a:rPr>
                        <a:t>High</a:t>
                      </a:r>
                      <a:endParaRPr lang="en-US" sz="2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TBD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Offline</a:t>
                      </a:r>
                      <a:r>
                        <a:rPr lang="en-US" sz="2400" b="1" baseline="0" dirty="0" smtClean="0"/>
                        <a:t> Effort</a:t>
                      </a:r>
                      <a:endParaRPr lang="en-US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Medium (requires mathematical</a:t>
                      </a:r>
                      <a:r>
                        <a:rPr lang="en-US" sz="2400" baseline="0" dirty="0" smtClean="0"/>
                        <a:t> formulation of optimization problem)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Medium</a:t>
                      </a:r>
                      <a:r>
                        <a:rPr lang="en-US" sz="2400" baseline="0" dirty="0" smtClean="0"/>
                        <a:t> (requires formulation)</a:t>
                      </a:r>
                    </a:p>
                    <a:p>
                      <a:r>
                        <a:rPr lang="en-US" sz="2400" baseline="0" dirty="0" smtClean="0"/>
                        <a:t>High? (training effort, 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</a:rPr>
                        <a:t>TBD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Online Computational Cost</a:t>
                      </a:r>
                      <a:endParaRPr lang="en-US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High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6"/>
                          </a:solidFill>
                        </a:rPr>
                        <a:t>Low</a:t>
                      </a:r>
                      <a:endParaRPr lang="en-US" sz="2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Requires </a:t>
                      </a:r>
                      <a:r>
                        <a:rPr lang="en-US" sz="2400" b="1" dirty="0" smtClean="0"/>
                        <a:t>Predictions</a:t>
                      </a:r>
                      <a:endParaRPr lang="en-US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Yes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6"/>
                          </a:solidFill>
                        </a:rPr>
                        <a:t>No</a:t>
                      </a:r>
                      <a:r>
                        <a:rPr lang="en-US" sz="2400" baseline="0" dirty="0" smtClean="0">
                          <a:solidFill>
                            <a:schemeClr val="accent6"/>
                          </a:solidFill>
                        </a:rPr>
                        <a:t> (but can </a:t>
                      </a:r>
                      <a:r>
                        <a:rPr lang="en-US" sz="2400" baseline="0" dirty="0" smtClean="0">
                          <a:solidFill>
                            <a:schemeClr val="accent6"/>
                          </a:solidFill>
                        </a:rPr>
                        <a:t>use, </a:t>
                      </a:r>
                      <a:r>
                        <a:rPr lang="en-US" sz="2400" baseline="0" dirty="0" smtClean="0">
                          <a:solidFill>
                            <a:schemeClr val="accent6"/>
                          </a:solidFill>
                        </a:rPr>
                        <a:t>if available)</a:t>
                      </a:r>
                      <a:endParaRPr lang="en-US" sz="2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DE9E8-1B05-9846-9FA8-624548EBD0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5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8907</TotalTime>
  <Words>772</Words>
  <Application>Microsoft Macintosh PowerPoint</Application>
  <PresentationFormat>Widescreen</PresentationFormat>
  <Paragraphs>177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 Light</vt:lpstr>
      <vt:lpstr>Mangal</vt:lpstr>
      <vt:lpstr>Arial</vt:lpstr>
      <vt:lpstr>Calibri</vt:lpstr>
      <vt:lpstr>Office Theme</vt:lpstr>
      <vt:lpstr>Energy System Control with Deep Neural Networks</vt:lpstr>
      <vt:lpstr>Trends in Energy (over the last decade)</vt:lpstr>
      <vt:lpstr>PowerPoint Presentation</vt:lpstr>
      <vt:lpstr>Outline</vt:lpstr>
      <vt:lpstr>Online Control</vt:lpstr>
      <vt:lpstr>MPC vs. Neural Network</vt:lpstr>
      <vt:lpstr>MPC vs. Neural Network</vt:lpstr>
      <vt:lpstr>MPC vs. Neural Network</vt:lpstr>
      <vt:lpstr>MPC vs. Neural Network</vt:lpstr>
      <vt:lpstr>Why deep NN vs. other learning methods?</vt:lpstr>
      <vt:lpstr>System</vt:lpstr>
      <vt:lpstr>Training and Evaluation setup</vt:lpstr>
      <vt:lpstr>Training data through linear programming</vt:lpstr>
      <vt:lpstr>Training data through linear programming</vt:lpstr>
      <vt:lpstr>Neural Network input</vt:lpstr>
      <vt:lpstr>Neural Network input</vt:lpstr>
      <vt:lpstr>Neural Networks for Regression Problems</vt:lpstr>
      <vt:lpstr>Evaluating Performance</vt:lpstr>
      <vt:lpstr>Visual inspection of NN output</vt:lpstr>
      <vt:lpstr>Hidden layers, nodes per layer (MSE loss)</vt:lpstr>
      <vt:lpstr>Hidden layers, nodes per layer (simulated cost)</vt:lpstr>
      <vt:lpstr>Epochs vs. MSE and simulated grid cost</vt:lpstr>
      <vt:lpstr>Future Work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System Control with Deep Neural Networks</dc:title>
  <dc:creator>fiodar</dc:creator>
  <cp:lastModifiedBy>fiodar</cp:lastModifiedBy>
  <cp:revision>87</cp:revision>
  <dcterms:created xsi:type="dcterms:W3CDTF">2017-05-29T23:43:09Z</dcterms:created>
  <dcterms:modified xsi:type="dcterms:W3CDTF">2017-06-05T04:10:14Z</dcterms:modified>
</cp:coreProperties>
</file>