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Roboto-bold.fntdata"/><Relationship Id="rId10" Type="http://schemas.openxmlformats.org/officeDocument/2006/relationships/slide" Target="slides/slide5.xml"/><Relationship Id="rId21" Type="http://schemas.openxmlformats.org/officeDocument/2006/relationships/font" Target="fonts/Roboto-regular.fntdata"/><Relationship Id="rId13" Type="http://schemas.openxmlformats.org/officeDocument/2006/relationships/slide" Target="slides/slide8.xml"/><Relationship Id="rId24" Type="http://schemas.openxmlformats.org/officeDocument/2006/relationships/font" Target="fonts/Roboto-boldItalic.fntdata"/><Relationship Id="rId12" Type="http://schemas.openxmlformats.org/officeDocument/2006/relationships/slide" Target="slides/slide7.xml"/><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Hi everyone, today I am going to present this paper: The Reversible Residual Network: Backpropagation Without Storing Activations.</a:t>
            </a:r>
            <a:endParaRPr/>
          </a:p>
          <a:p>
            <a:pPr indent="0" lvl="0" marL="0" rtl="0" algn="l">
              <a:spcBef>
                <a:spcPts val="0"/>
              </a:spcBef>
              <a:spcAft>
                <a:spcPts val="0"/>
              </a:spcAft>
              <a:buNone/>
            </a:pPr>
            <a:r>
              <a:rPr lang="zh-CN"/>
              <a:t>This paper is written by the Aidan under Roger in University of Toronto and </a:t>
            </a:r>
            <a:r>
              <a:rPr lang="zh-CN"/>
              <a:t>published</a:t>
            </a:r>
            <a:r>
              <a:rPr lang="zh-CN"/>
              <a:t> at the NIPS 2017.</a:t>
            </a:r>
            <a:endParaRPr/>
          </a:p>
          <a:p>
            <a:pPr indent="0" lvl="0" marL="0" rtl="0" algn="l">
              <a:spcBef>
                <a:spcPts val="0"/>
              </a:spcBef>
              <a:spcAft>
                <a:spcPts val="0"/>
              </a:spcAft>
              <a:buNone/>
            </a:pPr>
            <a:r>
              <a:rPr lang="zh-CN"/>
              <a:t>This paper is originally designed to reduce the memory of ResNet in Image processing, so that larger models can be fit into GPUs.</a:t>
            </a:r>
            <a:endParaRPr/>
          </a:p>
          <a:p>
            <a:pPr indent="0" lvl="0" marL="0" rtl="0" algn="l">
              <a:spcBef>
                <a:spcPts val="0"/>
              </a:spcBef>
              <a:spcAft>
                <a:spcPts val="0"/>
              </a:spcAft>
              <a:buNone/>
            </a:pPr>
            <a:r>
              <a:rPr lang="zh-CN"/>
              <a:t>Recently, Google Research publised a conference paper at ICLR 2020 called Reformer, which applied this technology in transformer.</a:t>
            </a:r>
            <a:endParaRPr/>
          </a:p>
          <a:p>
            <a:pPr indent="0" lvl="0" marL="0" rtl="0" algn="l">
              <a:spcBef>
                <a:spcPts val="0"/>
              </a:spcBef>
              <a:spcAft>
                <a:spcPts val="0"/>
              </a:spcAft>
              <a:buNone/>
            </a:pPr>
            <a:r>
              <a:rPr lang="zh-CN"/>
              <a:t>So I am going to take a closer look at this algorithm and explain how it is going to be applied in reformer. </a:t>
            </a:r>
            <a:endParaRPr/>
          </a:p>
          <a:p>
            <a:pPr indent="0" lvl="0" marL="0" rtl="0" algn="l">
              <a:spcBef>
                <a:spcPts val="0"/>
              </a:spcBef>
              <a:spcAft>
                <a:spcPts val="0"/>
              </a:spcAft>
              <a:buNone/>
            </a:pPr>
            <a:r>
              <a:rPr lang="zh-CN"/>
              <a:t>Later, natalie is going to explain the other part of the Reformer paper to you.</a:t>
            </a:r>
            <a:endParaRPr/>
          </a:p>
          <a:p>
            <a:pPr indent="0" lvl="0" marL="0" rtl="0" algn="l">
              <a:spcBef>
                <a:spcPts val="0"/>
              </a:spcBef>
              <a:spcAft>
                <a:spcPts val="0"/>
              </a:spcAft>
              <a:buNone/>
            </a:pPr>
            <a:r>
              <a:rPr lang="zh-CN"/>
              <a:t>The whole idea of Reformer is that, if we could use less GPU memory while training, we can feed the GPU with longer sentence.</a:t>
            </a:r>
            <a:endParaRPr/>
          </a:p>
          <a:p>
            <a:pPr indent="0" lvl="0" marL="0" rtl="0" algn="l">
              <a:spcBef>
                <a:spcPts val="0"/>
              </a:spcBef>
              <a:spcAft>
                <a:spcPts val="0"/>
              </a:spcAft>
              <a:buNone/>
            </a:pPr>
            <a:r>
              <a:rPr lang="zh-CN"/>
              <a:t>This paper mainly reduce memory useage by accomplish back </a:t>
            </a:r>
            <a:r>
              <a:rPr lang="zh-CN"/>
              <a:t>propagation without storing activations.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d5daaa901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d5daaa901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Numerical error. </a:t>
            </a:r>
            <a:br>
              <a:rPr lang="zh-CN"/>
            </a:br>
            <a:r>
              <a:rPr lang="zh-CN"/>
              <a:t>While Eqn. 8 reconstructs the activations exactly when done in exact arithmetic,</a:t>
            </a:r>
            <a:endParaRPr/>
          </a:p>
          <a:p>
            <a:pPr indent="0" lvl="0" marL="0" rtl="0" algn="l">
              <a:spcBef>
                <a:spcPts val="0"/>
              </a:spcBef>
              <a:spcAft>
                <a:spcPts val="0"/>
              </a:spcAft>
              <a:buNone/>
            </a:pPr>
            <a:r>
              <a:rPr lang="zh-CN"/>
              <a:t>practical float32 implementations may accumulate numerical error during backprop. </a:t>
            </a:r>
            <a:endParaRPr/>
          </a:p>
          <a:p>
            <a:pPr indent="0" lvl="0" marL="0" rtl="0" algn="l">
              <a:spcBef>
                <a:spcPts val="0"/>
              </a:spcBef>
              <a:spcAft>
                <a:spcPts val="0"/>
              </a:spcAft>
              <a:buNone/>
            </a:pPr>
            <a:r>
              <a:rPr lang="zh-CN"/>
              <a:t>the error is noticeable in our experiments, it does not significantly affect final performance.</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Impact of numerical error.</a:t>
            </a:r>
            <a:endParaRPr/>
          </a:p>
          <a:p>
            <a:pPr indent="0" lvl="0" marL="0" rtl="0" algn="l">
              <a:spcBef>
                <a:spcPts val="0"/>
              </a:spcBef>
              <a:spcAft>
                <a:spcPts val="0"/>
              </a:spcAft>
              <a:buNone/>
            </a:pPr>
            <a:r>
              <a:rPr lang="zh-CN"/>
              <a:t> In order to measure the magnitude of this effect, we computed the angle between the gradients computed using stored and reconstructed activations over the course of training. </a:t>
            </a:r>
            <a:endParaRPr/>
          </a:p>
          <a:p>
            <a:pPr indent="0" lvl="0" marL="0" rtl="0" algn="l">
              <a:spcBef>
                <a:spcPts val="0"/>
              </a:spcBef>
              <a:spcAft>
                <a:spcPts val="0"/>
              </a:spcAft>
              <a:buNone/>
            </a:pPr>
            <a:r>
              <a:rPr lang="zh-CN"/>
              <a:t>Figure 4 shows how this angle evolved over the course of training for</a:t>
            </a:r>
            <a:endParaRPr/>
          </a:p>
          <a:p>
            <a:pPr indent="0" lvl="0" marL="0" rtl="0" algn="l">
              <a:spcBef>
                <a:spcPts val="0"/>
              </a:spcBef>
              <a:spcAft>
                <a:spcPts val="0"/>
              </a:spcAft>
              <a:buNone/>
            </a:pPr>
            <a:r>
              <a:rPr lang="zh-CN"/>
              <a:t>a CIFAR-10 RevNet; while the angle increased during training, it remained small in magnitude.</a:t>
            </a:r>
            <a:endParaRPr/>
          </a:p>
          <a:p>
            <a:pPr indent="0" lvl="0" marL="0" rtl="0" algn="l">
              <a:spcBef>
                <a:spcPts val="0"/>
              </a:spcBef>
              <a:spcAft>
                <a:spcPts val="0"/>
              </a:spcAft>
              <a:buNone/>
            </a:pPr>
            <a:r>
              <a:rPr lang="zh-CN"/>
              <a:t>Figure 4 also shows training curves for CIFAR-10 networks trained using both methods of computing</a:t>
            </a:r>
            <a:endParaRPr/>
          </a:p>
          <a:p>
            <a:pPr indent="0" lvl="0" marL="0" rtl="0" algn="l">
              <a:spcBef>
                <a:spcPts val="0"/>
              </a:spcBef>
              <a:spcAft>
                <a:spcPts val="0"/>
              </a:spcAft>
              <a:buNone/>
            </a:pPr>
            <a:r>
              <a:rPr lang="zh-CN"/>
              <a:t>gradients. Despite the numerical error from reconstructing activations, both methods performed</a:t>
            </a:r>
            <a:endParaRPr/>
          </a:p>
          <a:p>
            <a:pPr indent="0" lvl="0" marL="0" rtl="0" algn="l">
              <a:spcBef>
                <a:spcPts val="0"/>
              </a:spcBef>
              <a:spcAft>
                <a:spcPts val="0"/>
              </a:spcAft>
              <a:buNone/>
            </a:pPr>
            <a:r>
              <a:rPr lang="zh-CN"/>
              <a:t>almost indistinguishably in terms of the training efficiency and the final performance.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d5daaa901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d5daaa901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7d8345eca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d8345eca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7d8345eca9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d8345eca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7d8345eca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d8345eca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d8345eca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d8345eca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d8345eca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d8345eca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To better understand the idea, let’s first recall the procedure of back propagation</a:t>
            </a:r>
            <a:endParaRPr/>
          </a:p>
          <a:p>
            <a:pPr indent="0" lvl="0" marL="0" rtl="0" algn="l">
              <a:spcBef>
                <a:spcPts val="0"/>
              </a:spcBef>
              <a:spcAft>
                <a:spcPts val="0"/>
              </a:spcAft>
              <a:buNone/>
            </a:pPr>
            <a:r>
              <a:rPr lang="zh-CN"/>
              <a:t>This is the </a:t>
            </a:r>
            <a:r>
              <a:rPr lang="zh-CN"/>
              <a:t>pseudocode</a:t>
            </a:r>
            <a:r>
              <a:rPr lang="zh-CN"/>
              <a:t> of BP taken from the deep learning book.</a:t>
            </a:r>
            <a:endParaRPr/>
          </a:p>
          <a:p>
            <a:pPr indent="0" lvl="0" marL="0" rtl="0" algn="l">
              <a:spcBef>
                <a:spcPts val="0"/>
              </a:spcBef>
              <a:spcAft>
                <a:spcPts val="0"/>
              </a:spcAft>
              <a:buNone/>
            </a:pPr>
            <a:r>
              <a:rPr lang="zh-CN"/>
              <a:t>We are computing the der</a:t>
            </a:r>
            <a:r>
              <a:rPr lang="zh-CN"/>
              <a:t>iva</a:t>
            </a:r>
            <a:r>
              <a:rPr lang="zh-CN"/>
              <a:t>tive of the loss function with regard to every other nodes, the loss function is denoted as un here</a:t>
            </a:r>
            <a:endParaRPr/>
          </a:p>
          <a:p>
            <a:pPr indent="0" lvl="0" marL="0" rtl="0" algn="l">
              <a:spcBef>
                <a:spcPts val="0"/>
              </a:spcBef>
              <a:spcAft>
                <a:spcPts val="0"/>
              </a:spcAft>
              <a:buNone/>
            </a:pPr>
            <a:r>
              <a:rPr lang="zh-CN"/>
              <a:t>during the BP, when we have to compute the gradient of uj, we will have to go through all the father nodes of uj, compute the product of the father node’s gradient and the derivative of the activation function.</a:t>
            </a:r>
            <a:endParaRPr/>
          </a:p>
          <a:p>
            <a:pPr indent="0" lvl="0" marL="0" rtl="0" algn="l">
              <a:spcBef>
                <a:spcPts val="0"/>
              </a:spcBef>
              <a:spcAft>
                <a:spcPts val="0"/>
              </a:spcAft>
              <a:buNone/>
            </a:pPr>
            <a:r>
              <a:rPr lang="zh-CN"/>
              <a:t>note here, the father node’s gradient is passed by the father node, but the </a:t>
            </a:r>
            <a:r>
              <a:rPr lang="zh-CN"/>
              <a:t>derivative of the activation function have to be computed according to the value of uj.</a:t>
            </a:r>
            <a:endParaRPr/>
          </a:p>
          <a:p>
            <a:pPr indent="0" lvl="0" marL="0" rtl="0" algn="l">
              <a:spcBef>
                <a:spcPts val="0"/>
              </a:spcBef>
              <a:spcAft>
                <a:spcPts val="0"/>
              </a:spcAft>
              <a:buNone/>
            </a:pPr>
            <a:r>
              <a:rPr lang="zh-CN"/>
              <a:t>So the algorithem have to store all the value of uj for backpropgation.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d8345eca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d8345eca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d5daaa90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d5daaa90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The proposed algorithm is based on residule network, so let’s also recall the structure of the residule network</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d5daaa90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d5daaa90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Next, let’s take a look at the algorithm. How does the model accomplish the activation restoring.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d5daaa901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d5daaa90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Computational overhead. </a:t>
            </a:r>
            <a:endParaRPr/>
          </a:p>
          <a:p>
            <a:pPr indent="0" lvl="0" marL="0" rtl="0" algn="l">
              <a:spcBef>
                <a:spcPts val="0"/>
              </a:spcBef>
              <a:spcAft>
                <a:spcPts val="0"/>
              </a:spcAft>
              <a:buNone/>
            </a:pPr>
            <a:r>
              <a:rPr lang="zh-CN"/>
              <a:t>N connections, </a:t>
            </a:r>
            <a:endParaRPr/>
          </a:p>
          <a:p>
            <a:pPr indent="0" lvl="0" marL="0" rtl="0" algn="l">
              <a:spcBef>
                <a:spcPts val="0"/>
              </a:spcBef>
              <a:spcAft>
                <a:spcPts val="0"/>
              </a:spcAft>
              <a:buNone/>
            </a:pPr>
            <a:r>
              <a:rPr lang="zh-CN"/>
              <a:t>the forward and backward</a:t>
            </a:r>
            <a:endParaRPr/>
          </a:p>
          <a:p>
            <a:pPr indent="0" lvl="0" marL="0" rtl="0" algn="l">
              <a:spcBef>
                <a:spcPts val="0"/>
              </a:spcBef>
              <a:spcAft>
                <a:spcPts val="0"/>
              </a:spcAft>
              <a:buNone/>
            </a:pPr>
            <a:r>
              <a:rPr lang="zh-CN"/>
              <a:t>N and 2N add-multiply operations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RevNet,  4N, or roughly 33% more</a:t>
            </a:r>
            <a:endParaRPr/>
          </a:p>
          <a:p>
            <a:pPr indent="0" lvl="0" marL="0" rtl="0" algn="l">
              <a:spcBef>
                <a:spcPts val="0"/>
              </a:spcBef>
              <a:spcAft>
                <a:spcPts val="0"/>
              </a:spcAft>
              <a:buNone/>
            </a:pPr>
            <a:r>
              <a:rPr lang="zh-CN"/>
              <a:t>the forward and backward passes equally expensive on GPU</a:t>
            </a:r>
            <a:endParaRPr/>
          </a:p>
          <a:p>
            <a:pPr indent="0" lvl="0" marL="0" rtl="0" algn="l">
              <a:spcBef>
                <a:spcPts val="0"/>
              </a:spcBef>
              <a:spcAft>
                <a:spcPts val="0"/>
              </a:spcAft>
              <a:buNone/>
            </a:pPr>
            <a:r>
              <a:rPr lang="zh-CN"/>
              <a:t>the computational overhead of RevNets is closer to 50%</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d5daaa901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d5daaa90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We experimented with RevNets on three standard image classification benchmarks: CIFAR-10,</a:t>
            </a:r>
            <a:endParaRPr/>
          </a:p>
          <a:p>
            <a:pPr indent="0" lvl="0" marL="0" rtl="0" algn="l">
              <a:spcBef>
                <a:spcPts val="0"/>
              </a:spcBef>
              <a:spcAft>
                <a:spcPts val="0"/>
              </a:spcAft>
              <a:buNone/>
            </a:pPr>
            <a:r>
              <a:rPr lang="zh-CN"/>
              <a:t>CIFAR-100, [15] and ImageNet [24].</a:t>
            </a:r>
            <a:endParaRPr/>
          </a:p>
          <a:p>
            <a:pPr indent="0" lvl="0" marL="0" rtl="0" algn="l">
              <a:spcBef>
                <a:spcPts val="0"/>
              </a:spcBef>
              <a:spcAft>
                <a:spcPts val="0"/>
              </a:spcAft>
              <a:buNone/>
            </a:pPr>
            <a:r>
              <a:rPr lang="zh-CN"/>
              <a:t> tried to match both the computational depth and the number of parameters as closely as</a:t>
            </a:r>
            <a:endParaRPr/>
          </a:p>
          <a:p>
            <a:pPr indent="0" lvl="0" marL="0" rtl="0" algn="l">
              <a:spcBef>
                <a:spcPts val="0"/>
              </a:spcBef>
              <a:spcAft>
                <a:spcPts val="0"/>
              </a:spcAft>
              <a:buNone/>
            </a:pPr>
            <a:r>
              <a:rPr lang="zh-CN"/>
              <a:t>possible. </a:t>
            </a:r>
            <a:endParaRPr/>
          </a:p>
          <a:p>
            <a:pPr indent="0" lvl="0" marL="0" rtl="0" algn="l">
              <a:spcBef>
                <a:spcPts val="0"/>
              </a:spcBef>
              <a:spcAft>
                <a:spcPts val="0"/>
              </a:spcAft>
              <a:buNone/>
            </a:pPr>
            <a:r>
              <a:rPr lang="zh-CN"/>
              <a:t>We observed that each reversible block has a computation depth of two original residual</a:t>
            </a:r>
            <a:endParaRPr/>
          </a:p>
          <a:p>
            <a:pPr indent="0" lvl="0" marL="0" rtl="0" algn="l">
              <a:spcBef>
                <a:spcPts val="0"/>
              </a:spcBef>
              <a:spcAft>
                <a:spcPts val="0"/>
              </a:spcAft>
              <a:buNone/>
            </a:pPr>
            <a:r>
              <a:rPr lang="zh-CN"/>
              <a:t>blocks. Therefore, we reduced the total number of residual blocks by approximately half, while</a:t>
            </a:r>
            <a:endParaRPr/>
          </a:p>
          <a:p>
            <a:pPr indent="0" lvl="0" marL="0" rtl="0" algn="l">
              <a:spcBef>
                <a:spcPts val="0"/>
              </a:spcBef>
              <a:spcAft>
                <a:spcPts val="0"/>
              </a:spcAft>
              <a:buNone/>
            </a:pPr>
            <a:r>
              <a:rPr lang="zh-CN"/>
              <a:t>approximately doubling the number of channels per block, since they are partitioned into two.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7d5daaa90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d5daaa90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Our ResNet implementation roughly matches the previously reported classification error rates [11].</a:t>
            </a:r>
            <a:endParaRPr/>
          </a:p>
          <a:p>
            <a:pPr indent="0" lvl="0" marL="0" rtl="0" algn="l">
              <a:spcBef>
                <a:spcPts val="0"/>
              </a:spcBef>
              <a:spcAft>
                <a:spcPts val="0"/>
              </a:spcAft>
              <a:buNone/>
            </a:pPr>
            <a:r>
              <a:rPr lang="zh-CN"/>
              <a:t>As shown in Table 3, our RevNets roughly matched the error rates of traditional ResNets (of roughly</a:t>
            </a:r>
            <a:endParaRPr/>
          </a:p>
          <a:p>
            <a:pPr indent="0" lvl="0" marL="0" rtl="0" algn="l">
              <a:spcBef>
                <a:spcPts val="0"/>
              </a:spcBef>
              <a:spcAft>
                <a:spcPts val="0"/>
              </a:spcAft>
              <a:buNone/>
            </a:pPr>
            <a:r>
              <a:rPr lang="zh-CN"/>
              <a:t>equal computational depth and number of parameters) on CIFAR-10 &amp; 100 as well as ImageNet</a:t>
            </a:r>
            <a:endParaRPr/>
          </a:p>
          <a:p>
            <a:pPr indent="0" lvl="0" marL="0" rtl="0" algn="l">
              <a:spcBef>
                <a:spcPts val="0"/>
              </a:spcBef>
              <a:spcAft>
                <a:spcPts val="0"/>
              </a:spcAft>
              <a:buNone/>
            </a:pPr>
            <a:r>
              <a:rPr lang="zh-CN"/>
              <a:t>(Table 4). In no condition did the RevNet underperform the ResNet by more than 0.5%, and in some</a:t>
            </a:r>
            <a:endParaRPr/>
          </a:p>
          <a:p>
            <a:pPr indent="0" lvl="0" marL="0" rtl="0" algn="l">
              <a:spcBef>
                <a:spcPts val="0"/>
              </a:spcBef>
              <a:spcAft>
                <a:spcPts val="0"/>
              </a:spcAft>
              <a:buNone/>
            </a:pPr>
            <a:r>
              <a:rPr lang="zh-CN"/>
              <a:t>cases, RevNets achieved slightly better performance. Furthermore, Figure 3 compares ImageNet</a:t>
            </a:r>
            <a:endParaRPr/>
          </a:p>
          <a:p>
            <a:pPr indent="0" lvl="0" marL="0" rtl="0" algn="l">
              <a:spcBef>
                <a:spcPts val="0"/>
              </a:spcBef>
              <a:spcAft>
                <a:spcPts val="0"/>
              </a:spcAft>
              <a:buNone/>
            </a:pPr>
            <a:r>
              <a:rPr lang="zh-CN"/>
              <a:t>training curves of the ResNet and RevNet architectures; reversibility did not lead to any noticeable</a:t>
            </a:r>
            <a:endParaRPr/>
          </a:p>
          <a:p>
            <a:pPr indent="0" lvl="0" marL="0" rtl="0" algn="l">
              <a:spcBef>
                <a:spcPts val="0"/>
              </a:spcBef>
              <a:spcAft>
                <a:spcPts val="0"/>
              </a:spcAft>
              <a:buNone/>
            </a:pPr>
            <a:r>
              <a:rPr lang="zh-CN"/>
              <a:t>per-iteration slowdown in training. (As discussed above, each RevNet update is about 1.5-2× more</a:t>
            </a:r>
            <a:endParaRPr/>
          </a:p>
          <a:p>
            <a:pPr indent="0" lvl="0" marL="0" rtl="0" algn="l">
              <a:spcBef>
                <a:spcPts val="0"/>
              </a:spcBef>
              <a:spcAft>
                <a:spcPts val="0"/>
              </a:spcAft>
              <a:buNone/>
            </a:pPr>
            <a:r>
              <a:rPr lang="zh-CN"/>
              <a:t>expensive, depending on the implementation.) We found it surprising that the performance matched</a:t>
            </a:r>
            <a:endParaRPr/>
          </a:p>
          <a:p>
            <a:pPr indent="0" lvl="0" marL="0" rtl="0" algn="l">
              <a:spcBef>
                <a:spcPts val="0"/>
              </a:spcBef>
              <a:spcAft>
                <a:spcPts val="0"/>
              </a:spcAft>
              <a:buNone/>
            </a:pPr>
            <a:r>
              <a:rPr lang="zh-CN"/>
              <a:t>so closely, because reversibility would appear to be a significant constraint on the architecture, and</a:t>
            </a:r>
            <a:endParaRPr/>
          </a:p>
          <a:p>
            <a:pPr indent="0" lvl="0" marL="0" rtl="0" algn="l">
              <a:spcBef>
                <a:spcPts val="0"/>
              </a:spcBef>
              <a:spcAft>
                <a:spcPts val="0"/>
              </a:spcAft>
              <a:buNone/>
            </a:pPr>
            <a:r>
              <a:rPr lang="zh-CN"/>
              <a:t>one might expect large memory savings to come at the expense of classification error.</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d5daaa901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d5daaa901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rgbClr val="0B539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arxiv.org/pdf/1707.04585.pdf"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B5394"/>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txBox="1"/>
          <p:nvPr>
            <p:ph idx="1" type="subTitle"/>
          </p:nvPr>
        </p:nvSpPr>
        <p:spPr>
          <a:xfrm>
            <a:off x="390525" y="3387905"/>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Yuqing Xie, Feb 10, 2020</a:t>
            </a:r>
            <a:br>
              <a:rPr lang="zh-CN"/>
            </a:br>
            <a:r>
              <a:rPr lang="zh-CN" sz="1100" u="sng">
                <a:solidFill>
                  <a:schemeClr val="hlink"/>
                </a:solidFill>
                <a:latin typeface="Arial"/>
                <a:ea typeface="Arial"/>
                <a:cs typeface="Arial"/>
                <a:sym typeface="Arial"/>
                <a:hlinkClick r:id="rId3"/>
              </a:rPr>
              <a:t>https://arxiv.org/pdf/1707.04585.pdf</a:t>
            </a:r>
            <a:endParaRPr/>
          </a:p>
        </p:txBody>
      </p:sp>
      <p:pic>
        <p:nvPicPr>
          <p:cNvPr id="69" name="Google Shape;69;p13"/>
          <p:cNvPicPr preferRelativeResize="0"/>
          <p:nvPr/>
        </p:nvPicPr>
        <p:blipFill rotWithShape="1">
          <a:blip r:embed="rId4">
            <a:alphaModFix/>
          </a:blip>
          <a:srcRect b="0" l="0" r="0" t="18334"/>
          <a:stretch/>
        </p:blipFill>
        <p:spPr>
          <a:xfrm>
            <a:off x="390525" y="471150"/>
            <a:ext cx="8345500" cy="2750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22"/>
          <p:cNvPicPr preferRelativeResize="0"/>
          <p:nvPr/>
        </p:nvPicPr>
        <p:blipFill>
          <a:blip r:embed="rId3">
            <a:alphaModFix/>
          </a:blip>
          <a:stretch>
            <a:fillRect/>
          </a:stretch>
        </p:blipFill>
        <p:spPr>
          <a:xfrm>
            <a:off x="152400" y="771450"/>
            <a:ext cx="8839202" cy="37755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zh-CN"/>
              <a:t>Reversibel Transformer</a:t>
            </a:r>
            <a:endParaRPr/>
          </a:p>
        </p:txBody>
      </p:sp>
      <p:pic>
        <p:nvPicPr>
          <p:cNvPr id="143" name="Google Shape;143;p23"/>
          <p:cNvPicPr preferRelativeResize="0"/>
          <p:nvPr/>
        </p:nvPicPr>
        <p:blipFill rotWithShape="1">
          <a:blip r:embed="rId3">
            <a:alphaModFix/>
          </a:blip>
          <a:srcRect b="0" l="57020" r="0" t="0"/>
          <a:stretch/>
        </p:blipFill>
        <p:spPr>
          <a:xfrm>
            <a:off x="393775" y="2221300"/>
            <a:ext cx="3518725" cy="595859"/>
          </a:xfrm>
          <a:prstGeom prst="rect">
            <a:avLst/>
          </a:prstGeom>
          <a:noFill/>
          <a:ln>
            <a:noFill/>
          </a:ln>
        </p:spPr>
      </p:pic>
      <p:pic>
        <p:nvPicPr>
          <p:cNvPr id="144" name="Google Shape;144;p23"/>
          <p:cNvPicPr preferRelativeResize="0"/>
          <p:nvPr/>
        </p:nvPicPr>
        <p:blipFill rotWithShape="1">
          <a:blip r:embed="rId4">
            <a:alphaModFix/>
          </a:blip>
          <a:srcRect b="0" l="0" r="0" t="2190"/>
          <a:stretch/>
        </p:blipFill>
        <p:spPr>
          <a:xfrm>
            <a:off x="3833979" y="716550"/>
            <a:ext cx="3304422" cy="4426951"/>
          </a:xfrm>
          <a:prstGeom prst="rect">
            <a:avLst/>
          </a:prstGeom>
          <a:noFill/>
          <a:ln>
            <a:noFill/>
          </a:ln>
        </p:spPr>
      </p:pic>
      <p:pic>
        <p:nvPicPr>
          <p:cNvPr id="145" name="Google Shape;145;p23"/>
          <p:cNvPicPr preferRelativeResize="0"/>
          <p:nvPr/>
        </p:nvPicPr>
        <p:blipFill rotWithShape="1">
          <a:blip r:embed="rId3">
            <a:alphaModFix/>
          </a:blip>
          <a:srcRect b="0" l="2517" r="60191" t="0"/>
          <a:stretch/>
        </p:blipFill>
        <p:spPr>
          <a:xfrm>
            <a:off x="393775" y="3024400"/>
            <a:ext cx="3052925" cy="595850"/>
          </a:xfrm>
          <a:prstGeom prst="rect">
            <a:avLst/>
          </a:prstGeom>
          <a:noFill/>
          <a:ln>
            <a:noFill/>
          </a:ln>
        </p:spPr>
      </p:pic>
      <p:sp>
        <p:nvSpPr>
          <p:cNvPr id="146" name="Google Shape;146;p23"/>
          <p:cNvSpPr/>
          <p:nvPr/>
        </p:nvSpPr>
        <p:spPr>
          <a:xfrm>
            <a:off x="4377875" y="2934925"/>
            <a:ext cx="1148400" cy="834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p:nvPr/>
        </p:nvSpPr>
        <p:spPr>
          <a:xfrm>
            <a:off x="3534375" y="3141075"/>
            <a:ext cx="765000" cy="382800"/>
          </a:xfrm>
          <a:prstGeom prst="lef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p:nvPr/>
        </p:nvSpPr>
        <p:spPr>
          <a:xfrm>
            <a:off x="4377875" y="2221300"/>
            <a:ext cx="1148400" cy="595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3"/>
          <p:cNvSpPr/>
          <p:nvPr/>
        </p:nvSpPr>
        <p:spPr>
          <a:xfrm>
            <a:off x="3759475" y="2327825"/>
            <a:ext cx="539700" cy="382800"/>
          </a:xfrm>
          <a:prstGeom prst="lef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p:nvPr/>
        </p:nvSpPr>
        <p:spPr>
          <a:xfrm>
            <a:off x="5570750" y="2169300"/>
            <a:ext cx="1035300" cy="15999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3"/>
          <p:cNvSpPr/>
          <p:nvPr/>
        </p:nvSpPr>
        <p:spPr>
          <a:xfrm>
            <a:off x="5570750" y="1577375"/>
            <a:ext cx="1035300" cy="5526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rot="10800000">
            <a:off x="6679950" y="1662275"/>
            <a:ext cx="539700" cy="382800"/>
          </a:xfrm>
          <a:prstGeom prst="lef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rot="10800000">
            <a:off x="6679950" y="2777850"/>
            <a:ext cx="539700" cy="382800"/>
          </a:xfrm>
          <a:prstGeom prst="lef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23"/>
          <p:cNvPicPr preferRelativeResize="0"/>
          <p:nvPr/>
        </p:nvPicPr>
        <p:blipFill rotWithShape="1">
          <a:blip r:embed="rId3">
            <a:alphaModFix/>
          </a:blip>
          <a:srcRect b="0" l="57020" r="38188" t="0"/>
          <a:stretch/>
        </p:blipFill>
        <p:spPr>
          <a:xfrm>
            <a:off x="7352425" y="1555750"/>
            <a:ext cx="392250" cy="595850"/>
          </a:xfrm>
          <a:prstGeom prst="rect">
            <a:avLst/>
          </a:prstGeom>
          <a:noFill/>
          <a:ln>
            <a:noFill/>
          </a:ln>
        </p:spPr>
      </p:pic>
      <p:pic>
        <p:nvPicPr>
          <p:cNvPr id="155" name="Google Shape;155;p23"/>
          <p:cNvPicPr preferRelativeResize="0"/>
          <p:nvPr/>
        </p:nvPicPr>
        <p:blipFill rotWithShape="1">
          <a:blip r:embed="rId3">
            <a:alphaModFix/>
          </a:blip>
          <a:srcRect b="0" l="2742" r="92466" t="0"/>
          <a:stretch/>
        </p:blipFill>
        <p:spPr>
          <a:xfrm>
            <a:off x="7352425" y="2671325"/>
            <a:ext cx="392250" cy="595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1" name="Google Shape;161;p24"/>
          <p:cNvPicPr preferRelativeResize="0"/>
          <p:nvPr/>
        </p:nvPicPr>
        <p:blipFill>
          <a:blip r:embed="rId3">
            <a:alphaModFix/>
          </a:blip>
          <a:stretch>
            <a:fillRect/>
          </a:stretch>
        </p:blipFill>
        <p:spPr>
          <a:xfrm>
            <a:off x="791475" y="804000"/>
            <a:ext cx="7440143" cy="4219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zh-CN"/>
              <a:t>Reference</a:t>
            </a:r>
            <a:endParaRPr/>
          </a:p>
        </p:txBody>
      </p:sp>
      <p:sp>
        <p:nvSpPr>
          <p:cNvPr id="167" name="Google Shape;167;p2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sz="1200"/>
              <a:t>The Reversible Residual Network: Backpropagation Without Storing Activations</a:t>
            </a:r>
            <a:br>
              <a:rPr lang="zh-CN" sz="1200"/>
            </a:br>
            <a:r>
              <a:rPr i="1" lang="zh-CN" sz="1200"/>
              <a:t>Aidan N. Gomez, Mengye Ren, Raquel Urtasun, Roger B. Grosse</a:t>
            </a:r>
            <a:endParaRPr i="1" sz="1200"/>
          </a:p>
          <a:p>
            <a:pPr indent="0" lvl="0" marL="0" rtl="0" algn="l">
              <a:spcBef>
                <a:spcPts val="1600"/>
              </a:spcBef>
              <a:spcAft>
                <a:spcPts val="0"/>
              </a:spcAft>
              <a:buNone/>
            </a:pPr>
            <a:r>
              <a:rPr lang="zh-CN" sz="1200"/>
              <a:t>Reformer: The Efficient Transformer</a:t>
            </a:r>
            <a:br>
              <a:rPr i="1" lang="zh-CN" sz="1200"/>
            </a:br>
            <a:r>
              <a:rPr i="1" lang="zh-CN" sz="1200"/>
              <a:t>Nikita Kitaev, Łukasz Kaiser, Anselm Levskaya</a:t>
            </a:r>
            <a:endParaRPr i="1" sz="1200"/>
          </a:p>
          <a:p>
            <a:pPr indent="0" lvl="0" marL="0" rtl="0" algn="l">
              <a:spcBef>
                <a:spcPts val="1600"/>
              </a:spcBef>
              <a:spcAft>
                <a:spcPts val="0"/>
              </a:spcAft>
              <a:buNone/>
            </a:pPr>
            <a:r>
              <a:rPr lang="zh-CN" sz="1200"/>
              <a:t>Attention Is All You Need</a:t>
            </a:r>
            <a:br>
              <a:rPr lang="zh-CN" sz="1200"/>
            </a:br>
            <a:r>
              <a:rPr i="1" lang="zh-CN" sz="1200"/>
              <a:t>Ashish Vaswani, Noam Shazeer, Niki Parmar, Jakob Uszkoreit, Llion Jones, Aidan N. Gomez, Lukasz Kaiser, Illia Polosukhin</a:t>
            </a:r>
            <a:endParaRPr i="1" sz="1200"/>
          </a:p>
          <a:p>
            <a:pPr indent="0" lvl="0" marL="0" rtl="0" algn="l">
              <a:spcBef>
                <a:spcPts val="1600"/>
              </a:spcBef>
              <a:spcAft>
                <a:spcPts val="0"/>
              </a:spcAft>
              <a:buNone/>
            </a:pPr>
            <a:r>
              <a:t/>
            </a:r>
            <a:endParaRPr i="1" sz="1200"/>
          </a:p>
          <a:p>
            <a:pPr indent="0" lvl="0" marL="0" rtl="0" algn="l">
              <a:spcBef>
                <a:spcPts val="1600"/>
              </a:spcBef>
              <a:spcAft>
                <a:spcPts val="0"/>
              </a:spcAft>
              <a:buNone/>
            </a:pPr>
            <a:r>
              <a:t/>
            </a:r>
            <a:endParaRPr i="1" sz="1200"/>
          </a:p>
          <a:p>
            <a:pPr indent="0" lvl="0" marL="0" rtl="0" algn="l">
              <a:spcBef>
                <a:spcPts val="1600"/>
              </a:spcBef>
              <a:spcAft>
                <a:spcPts val="0"/>
              </a:spcAft>
              <a:buNone/>
            </a:pPr>
            <a:r>
              <a:t/>
            </a:r>
            <a:endParaRPr i="1" sz="1200"/>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0" name="Google Shape;180;p27"/>
          <p:cNvPicPr preferRelativeResize="0"/>
          <p:nvPr/>
        </p:nvPicPr>
        <p:blipFill>
          <a:blip r:embed="rId3">
            <a:alphaModFix/>
          </a:blip>
          <a:stretch>
            <a:fillRect/>
          </a:stretch>
        </p:blipFill>
        <p:spPr>
          <a:xfrm>
            <a:off x="0" y="1964692"/>
            <a:ext cx="9143999" cy="26189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zh-CN"/>
              <a:t>A Recall of Back Propagation</a:t>
            </a:r>
            <a:endParaRPr/>
          </a:p>
        </p:txBody>
      </p:sp>
      <p:sp>
        <p:nvSpPr>
          <p:cNvPr id="75" name="Google Shape;75;p14"/>
          <p:cNvSpPr txBox="1"/>
          <p:nvPr>
            <p:ph idx="1" type="body"/>
          </p:nvPr>
        </p:nvSpPr>
        <p:spPr>
          <a:xfrm>
            <a:off x="626050" y="4751925"/>
            <a:ext cx="5280900" cy="27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zh-CN" sz="1000"/>
              <a:t>Ian Goodfellow, Yoshua Bengio, and Aaron Courville. 2016. Deep Learning. The MIT Press.</a:t>
            </a:r>
            <a:endParaRPr i="1" sz="1000"/>
          </a:p>
        </p:txBody>
      </p:sp>
      <p:pic>
        <p:nvPicPr>
          <p:cNvPr id="76" name="Google Shape;76;p14"/>
          <p:cNvPicPr preferRelativeResize="0"/>
          <p:nvPr/>
        </p:nvPicPr>
        <p:blipFill rotWithShape="1">
          <a:blip r:embed="rId3">
            <a:alphaModFix/>
          </a:blip>
          <a:srcRect b="0" l="0" r="0" t="2477"/>
          <a:stretch/>
        </p:blipFill>
        <p:spPr>
          <a:xfrm>
            <a:off x="548175" y="1762550"/>
            <a:ext cx="7029026" cy="2989375"/>
          </a:xfrm>
          <a:prstGeom prst="rect">
            <a:avLst/>
          </a:prstGeom>
          <a:noFill/>
          <a:ln>
            <a:noFill/>
          </a:ln>
        </p:spPr>
      </p:pic>
      <p:sp>
        <p:nvSpPr>
          <p:cNvPr id="77" name="Google Shape;77;p14"/>
          <p:cNvSpPr/>
          <p:nvPr/>
        </p:nvSpPr>
        <p:spPr>
          <a:xfrm>
            <a:off x="5339825" y="3853325"/>
            <a:ext cx="402300" cy="3534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zh-CN"/>
              <a:t>Related work - reducing the storage </a:t>
            </a:r>
            <a:endParaRPr/>
          </a:p>
        </p:txBody>
      </p:sp>
      <p:sp>
        <p:nvSpPr>
          <p:cNvPr id="83" name="Google Shape;83;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Checkpointing -  stores a subset of the activations</a:t>
            </a:r>
            <a:br>
              <a:rPr lang="zh-CN"/>
            </a:br>
            <a:r>
              <a:rPr lang="zh-CN"/>
              <a:t>(called checkpoints) and recomputes the remaining activations as required.</a:t>
            </a:r>
            <a:br>
              <a:rPr lang="zh-CN"/>
            </a:br>
            <a:r>
              <a:rPr i="1" lang="zh-CN" sz="1400"/>
              <a:t>T. Chen, B. Xu, C. Zhang, and C. Guestrin. Training deep nets with sublinear memory cost. arXiv preprint arXiv:1604.06174, 2016.</a:t>
            </a:r>
            <a:br>
              <a:rPr i="1" lang="zh-CN" sz="1400"/>
            </a:br>
            <a:r>
              <a:rPr i="1" lang="zh-CN" sz="1400"/>
              <a:t>A. Gruslys, R. Munos, I. Danihelka, M. Lanctot, and A. Graves. Memory-efficient backpropagation through time. In NIPS, 2016</a:t>
            </a:r>
            <a:br>
              <a:rPr i="1" lang="zh-CN" sz="1400"/>
            </a:br>
            <a:r>
              <a:rPr i="1" lang="zh-CN" sz="1400"/>
              <a:t>J. Martens and I. Sutskever. Training deep and recurrent networks with Hessian-free optimization. In Neural networks: Tricks of the trade, pages 479–535. Springer, 2012.</a:t>
            </a:r>
            <a:endParaRPr i="1" sz="1400"/>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zh-CN"/>
              <a:t>ResNet</a:t>
            </a:r>
            <a:endParaRPr/>
          </a:p>
        </p:txBody>
      </p:sp>
      <p:pic>
        <p:nvPicPr>
          <p:cNvPr id="89" name="Google Shape;89;p16"/>
          <p:cNvPicPr preferRelativeResize="0"/>
          <p:nvPr/>
        </p:nvPicPr>
        <p:blipFill>
          <a:blip r:embed="rId3">
            <a:alphaModFix/>
          </a:blip>
          <a:stretch>
            <a:fillRect/>
          </a:stretch>
        </p:blipFill>
        <p:spPr>
          <a:xfrm>
            <a:off x="152400" y="771450"/>
            <a:ext cx="8839198" cy="3163000"/>
          </a:xfrm>
          <a:prstGeom prst="rect">
            <a:avLst/>
          </a:prstGeom>
          <a:noFill/>
          <a:ln>
            <a:noFill/>
          </a:ln>
        </p:spPr>
      </p:pic>
      <p:pic>
        <p:nvPicPr>
          <p:cNvPr id="90" name="Google Shape;90;p16"/>
          <p:cNvPicPr preferRelativeResize="0"/>
          <p:nvPr/>
        </p:nvPicPr>
        <p:blipFill>
          <a:blip r:embed="rId4">
            <a:alphaModFix/>
          </a:blip>
          <a:stretch>
            <a:fillRect/>
          </a:stretch>
        </p:blipFill>
        <p:spPr>
          <a:xfrm>
            <a:off x="152400" y="4086850"/>
            <a:ext cx="2122552" cy="602700"/>
          </a:xfrm>
          <a:prstGeom prst="rect">
            <a:avLst/>
          </a:prstGeom>
          <a:noFill/>
          <a:ln>
            <a:noFill/>
          </a:ln>
        </p:spPr>
      </p:pic>
      <p:pic>
        <p:nvPicPr>
          <p:cNvPr id="91" name="Google Shape;91;p16"/>
          <p:cNvPicPr preferRelativeResize="0"/>
          <p:nvPr/>
        </p:nvPicPr>
        <p:blipFill>
          <a:blip r:embed="rId5">
            <a:alphaModFix/>
          </a:blip>
          <a:stretch>
            <a:fillRect/>
          </a:stretch>
        </p:blipFill>
        <p:spPr>
          <a:xfrm>
            <a:off x="2364425" y="3981625"/>
            <a:ext cx="2786350" cy="813150"/>
          </a:xfrm>
          <a:prstGeom prst="rect">
            <a:avLst/>
          </a:prstGeom>
          <a:noFill/>
          <a:ln>
            <a:noFill/>
          </a:ln>
        </p:spPr>
      </p:pic>
      <p:pic>
        <p:nvPicPr>
          <p:cNvPr id="92" name="Google Shape;92;p16"/>
          <p:cNvPicPr preferRelativeResize="0"/>
          <p:nvPr/>
        </p:nvPicPr>
        <p:blipFill>
          <a:blip r:embed="rId6">
            <a:alphaModFix/>
          </a:blip>
          <a:stretch>
            <a:fillRect/>
          </a:stretch>
        </p:blipFill>
        <p:spPr>
          <a:xfrm>
            <a:off x="5240261" y="3981626"/>
            <a:ext cx="3538989" cy="813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zh-CN"/>
              <a:t>Reversible ResNet</a:t>
            </a:r>
            <a:endParaRPr/>
          </a:p>
        </p:txBody>
      </p:sp>
      <p:pic>
        <p:nvPicPr>
          <p:cNvPr id="98" name="Google Shape;98;p17"/>
          <p:cNvPicPr preferRelativeResize="0"/>
          <p:nvPr/>
        </p:nvPicPr>
        <p:blipFill>
          <a:blip r:embed="rId3">
            <a:alphaModFix/>
          </a:blip>
          <a:stretch>
            <a:fillRect/>
          </a:stretch>
        </p:blipFill>
        <p:spPr>
          <a:xfrm>
            <a:off x="152400" y="771450"/>
            <a:ext cx="8839200" cy="2132263"/>
          </a:xfrm>
          <a:prstGeom prst="rect">
            <a:avLst/>
          </a:prstGeom>
          <a:noFill/>
          <a:ln>
            <a:noFill/>
          </a:ln>
        </p:spPr>
      </p:pic>
      <p:pic>
        <p:nvPicPr>
          <p:cNvPr id="99" name="Google Shape;99;p17"/>
          <p:cNvPicPr preferRelativeResize="0"/>
          <p:nvPr/>
        </p:nvPicPr>
        <p:blipFill>
          <a:blip r:embed="rId4">
            <a:alphaModFix/>
          </a:blip>
          <a:stretch>
            <a:fillRect/>
          </a:stretch>
        </p:blipFill>
        <p:spPr>
          <a:xfrm>
            <a:off x="1251400" y="3175400"/>
            <a:ext cx="2615800" cy="1542275"/>
          </a:xfrm>
          <a:prstGeom prst="rect">
            <a:avLst/>
          </a:prstGeom>
          <a:noFill/>
          <a:ln>
            <a:noFill/>
          </a:ln>
        </p:spPr>
      </p:pic>
      <p:pic>
        <p:nvPicPr>
          <p:cNvPr id="100" name="Google Shape;100;p17"/>
          <p:cNvPicPr preferRelativeResize="0"/>
          <p:nvPr/>
        </p:nvPicPr>
        <p:blipFill>
          <a:blip r:embed="rId5">
            <a:alphaModFix/>
          </a:blip>
          <a:stretch>
            <a:fillRect/>
          </a:stretch>
        </p:blipFill>
        <p:spPr>
          <a:xfrm>
            <a:off x="5205125" y="3175400"/>
            <a:ext cx="2615800" cy="1569485"/>
          </a:xfrm>
          <a:prstGeom prst="rect">
            <a:avLst/>
          </a:prstGeom>
          <a:noFill/>
          <a:ln>
            <a:noFill/>
          </a:ln>
        </p:spPr>
      </p:pic>
      <p:sp>
        <p:nvSpPr>
          <p:cNvPr id="101" name="Google Shape;101;p17"/>
          <p:cNvSpPr/>
          <p:nvPr/>
        </p:nvSpPr>
        <p:spPr>
          <a:xfrm>
            <a:off x="6308925" y="704175"/>
            <a:ext cx="683700" cy="602700"/>
          </a:xfrm>
          <a:prstGeom prst="roundRect">
            <a:avLst>
              <a:gd fmla="val 446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0">
            <a:noAutofit/>
          </a:bodyPr>
          <a:lstStyle/>
          <a:p>
            <a:pPr indent="0" lvl="0" marL="0" rtl="0" algn="l">
              <a:spcBef>
                <a:spcPts val="0"/>
              </a:spcBef>
              <a:spcAft>
                <a:spcPts val="0"/>
              </a:spcAft>
              <a:buNone/>
            </a:pPr>
            <a:r>
              <a:rPr lang="zh-CN"/>
              <a:t>Z1</a:t>
            </a:r>
            <a:endParaRPr/>
          </a:p>
        </p:txBody>
      </p:sp>
      <p:sp>
        <p:nvSpPr>
          <p:cNvPr id="102" name="Google Shape;102;p17"/>
          <p:cNvSpPr/>
          <p:nvPr/>
        </p:nvSpPr>
        <p:spPr>
          <a:xfrm>
            <a:off x="2427175" y="1969050"/>
            <a:ext cx="683700" cy="602700"/>
          </a:xfrm>
          <a:prstGeom prst="roundRect">
            <a:avLst>
              <a:gd fmla="val 47229"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zh-CN"/>
              <a:t> Z1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zh-CN"/>
              <a:t>Algorithm of BP</a:t>
            </a:r>
            <a:endParaRPr/>
          </a:p>
        </p:txBody>
      </p:sp>
      <p:pic>
        <p:nvPicPr>
          <p:cNvPr id="108" name="Google Shape;108;p18"/>
          <p:cNvPicPr preferRelativeResize="0"/>
          <p:nvPr/>
        </p:nvPicPr>
        <p:blipFill>
          <a:blip r:embed="rId3">
            <a:alphaModFix/>
          </a:blip>
          <a:stretch>
            <a:fillRect/>
          </a:stretch>
        </p:blipFill>
        <p:spPr>
          <a:xfrm>
            <a:off x="152400" y="771450"/>
            <a:ext cx="8839198" cy="4110130"/>
          </a:xfrm>
          <a:prstGeom prst="rect">
            <a:avLst/>
          </a:prstGeom>
          <a:noFill/>
          <a:ln>
            <a:noFill/>
          </a:ln>
        </p:spPr>
      </p:pic>
      <p:sp>
        <p:nvSpPr>
          <p:cNvPr id="109" name="Google Shape;109;p18"/>
          <p:cNvSpPr/>
          <p:nvPr/>
        </p:nvSpPr>
        <p:spPr>
          <a:xfrm>
            <a:off x="1971925" y="2309000"/>
            <a:ext cx="571200" cy="340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1971925" y="2732851"/>
            <a:ext cx="571200" cy="4314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859150" y="1523575"/>
            <a:ext cx="1867200" cy="721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txBox="1"/>
          <p:nvPr/>
        </p:nvSpPr>
        <p:spPr>
          <a:xfrm>
            <a:off x="7045125" y="1718325"/>
            <a:ext cx="1741200" cy="4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Roboto"/>
                <a:ea typeface="Roboto"/>
                <a:cs typeface="Roboto"/>
                <a:sym typeface="Roboto"/>
              </a:rPr>
              <a:t>Extra computation</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 name="Google Shape;118;p19"/>
          <p:cNvPicPr preferRelativeResize="0"/>
          <p:nvPr/>
        </p:nvPicPr>
        <p:blipFill>
          <a:blip r:embed="rId3">
            <a:alphaModFix/>
          </a:blip>
          <a:stretch>
            <a:fillRect/>
          </a:stretch>
        </p:blipFill>
        <p:spPr>
          <a:xfrm>
            <a:off x="152400" y="771450"/>
            <a:ext cx="8839201" cy="40945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20"/>
          <p:cNvPicPr preferRelativeResize="0"/>
          <p:nvPr/>
        </p:nvPicPr>
        <p:blipFill>
          <a:blip r:embed="rId3">
            <a:alphaModFix/>
          </a:blip>
          <a:stretch>
            <a:fillRect/>
          </a:stretch>
        </p:blipFill>
        <p:spPr>
          <a:xfrm>
            <a:off x="1469913" y="771450"/>
            <a:ext cx="6204175" cy="2377400"/>
          </a:xfrm>
          <a:prstGeom prst="rect">
            <a:avLst/>
          </a:prstGeom>
          <a:noFill/>
          <a:ln>
            <a:noFill/>
          </a:ln>
        </p:spPr>
      </p:pic>
      <p:pic>
        <p:nvPicPr>
          <p:cNvPr id="125" name="Google Shape;125;p20"/>
          <p:cNvPicPr preferRelativeResize="0"/>
          <p:nvPr/>
        </p:nvPicPr>
        <p:blipFill>
          <a:blip r:embed="rId4">
            <a:alphaModFix/>
          </a:blip>
          <a:stretch>
            <a:fillRect/>
          </a:stretch>
        </p:blipFill>
        <p:spPr>
          <a:xfrm>
            <a:off x="1469913" y="3263625"/>
            <a:ext cx="6204174" cy="15919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 name="Google Shape;131;p21"/>
          <p:cNvPicPr preferRelativeResize="0"/>
          <p:nvPr/>
        </p:nvPicPr>
        <p:blipFill>
          <a:blip r:embed="rId3">
            <a:alphaModFix/>
          </a:blip>
          <a:stretch>
            <a:fillRect/>
          </a:stretch>
        </p:blipFill>
        <p:spPr>
          <a:xfrm>
            <a:off x="152400" y="771450"/>
            <a:ext cx="8839200" cy="3766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