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Proxima Nova"/>
      <p:regular r:id="rId43"/>
      <p:bold r:id="rId44"/>
      <p:italic r:id="rId45"/>
      <p:boldItalic r:id="rId46"/>
    </p:embeddedFont>
    <p:embeddedFont>
      <p:font typeface="Alfa Slab One"/>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ProximaNova-bold.fntdata"/><Relationship Id="rId21" Type="http://schemas.openxmlformats.org/officeDocument/2006/relationships/slide" Target="slides/slide16.xml"/><Relationship Id="rId43" Type="http://schemas.openxmlformats.org/officeDocument/2006/relationships/font" Target="fonts/ProximaNova-regular.fntdata"/><Relationship Id="rId24" Type="http://schemas.openxmlformats.org/officeDocument/2006/relationships/slide" Target="slides/slide19.xml"/><Relationship Id="rId46" Type="http://schemas.openxmlformats.org/officeDocument/2006/relationships/font" Target="fonts/ProximaNova-boldItalic.fntdata"/><Relationship Id="rId23" Type="http://schemas.openxmlformats.org/officeDocument/2006/relationships/slide" Target="slides/slide18.xml"/><Relationship Id="rId45"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AlfaSlabOne-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Hello everyone, my name is Yiping Wang, and I am currently a first-year master’s student at the School of Computer Science. I am interested in Computer Vision and NLP for healthcare applications. Today, I would like to share an interesting and challenging topic in the biotechnology section, automatic clinical report generation, which combines both cutting-edge technology from both Computer Vision and NLP.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1b368962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1b368962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figure </a:t>
            </a:r>
            <a:r>
              <a:rPr lang="en-GB"/>
              <a:t>illustrated</a:t>
            </a:r>
            <a:r>
              <a:rPr lang="en-GB"/>
              <a:t> the Transformer architecture the authors used, it is a variant of vanilla Transformer, called Meshed-Memory Transformer. Since this presentation is not about </a:t>
            </a:r>
            <a:r>
              <a:rPr lang="en-GB"/>
              <a:t>Transformer, I will go into the details about this architecture. </a:t>
            </a:r>
            <a:r>
              <a:rPr lang="en-GB"/>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1b368962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1b368962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Just to reiterate about the task we want to solve. Given a </a:t>
            </a:r>
            <a:r>
              <a:rPr lang="en-GB"/>
              <a:t>number</a:t>
            </a:r>
            <a:r>
              <a:rPr lang="en-GB"/>
              <a:t> </a:t>
            </a:r>
            <a:r>
              <a:rPr lang="en-GB"/>
              <a:t>individual</a:t>
            </a:r>
            <a:r>
              <a:rPr lang="en-GB"/>
              <a:t> images of a patient, the task is to generate a sequence of sentences to form a report y.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1b368962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1b368962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let’s talk about the Exact Entity Match Reward. This reward is computed by an F-score, and this reward assumes that entities encode disease and anatomical knowledge that relates to factual completeness. Also, a pre-trained name entity recognizer is applied to generate the detected entities. The </a:t>
            </a:r>
            <a:r>
              <a:rPr lang="en-GB"/>
              <a:t>precision</a:t>
            </a:r>
            <a:r>
              <a:rPr lang="en-GB"/>
              <a:t> and recall is computed with  the function delta on the detected entities. The harmonic mean of precision and recall is to reward match of entities.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1b36896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1b36896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Second, the </a:t>
            </a:r>
            <a:r>
              <a:rPr lang="en-GB"/>
              <a:t>emailing</a:t>
            </a:r>
            <a:r>
              <a:rPr lang="en-GB"/>
              <a:t> entity match reward is an expansion of the exact entity match reward, by adding a pre-trained natural language inference model to capture factual consistency. The natural language inference model is used to control the overestimation of disease. Here, in the expanded delta function, h is a </a:t>
            </a:r>
            <a:r>
              <a:rPr lang="en-GB"/>
              <a:t>stance</a:t>
            </a:r>
            <a:r>
              <a:rPr lang="en-GB"/>
              <a:t> that includes e, and P is all sentences in the corresponding reference reprot. Moreover, nil is an NLI function that  returns an NLI label which is one of the {</a:t>
            </a:r>
            <a:r>
              <a:rPr lang="en-GB"/>
              <a:t>entailment</a:t>
            </a:r>
            <a:r>
              <a:rPr lang="en-GB"/>
              <a:t>, neural, </a:t>
            </a:r>
            <a:r>
              <a:rPr lang="en-GB"/>
              <a:t>contraction</a:t>
            </a:r>
            <a:r>
              <a:rPr lang="en-GB"/>
              <a:t>}, and sim(*) is a text similarity function. The similarity is computed by the BERTscore pre-trained modeel. Thus, this harmonic mean of precision and recall encourage a </a:t>
            </a:r>
            <a:r>
              <a:rPr lang="en-GB"/>
              <a:t>balanced</a:t>
            </a:r>
            <a:r>
              <a:rPr lang="en-GB"/>
              <a:t> factual consistency between a generated text and the corresponding reference text.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25130b4f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25130b4f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From this paper, we can see the authors leverage a three pre-trained models, which demonstrated the power of transfer learning from natural language to biomedical domain. The reward is fairly simple in concept, and helps the model to generate promising results.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1b368962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1b368962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second paper I would like to discuss is the Progressive Transformer-Based Generation of Radiology Reports.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word “progressive” means step-by-step, and in Computer Vision, “progressive” training is used. For instance, if you wish to classify high-resolution images, you can start by resizing the high-resolution images into smaller solution, and trian a model on it, and use the trained model as a starting point to train the higher-resolution images.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Anyways, this paper introduces a image-to-text-to-text generation framework. First, the authors generates a high-level, global concepts of the image, and then reform those concepts into a refiner and coherent texts.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1b3689623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1b3689623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motivation is similar to previous paper, which is to generating a coherent clinical report. There are three components in this framework. First, a visual </a:t>
            </a:r>
            <a:r>
              <a:rPr lang="en-GB"/>
              <a:t>backbone</a:t>
            </a:r>
            <a:r>
              <a:rPr lang="en-GB"/>
              <a:t>, which is a pre-trained CNN that extract useful form the images. Second, an intermediate encoder-</a:t>
            </a:r>
            <a:r>
              <a:rPr lang="en-GB"/>
              <a:t>decoder</a:t>
            </a:r>
            <a:r>
              <a:rPr lang="en-GB"/>
              <a:t> for the visual language model 3) a final encoder-decoder to translate the high-level concepts to the finer detailed report.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1b3689623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1b368962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 visual description of the 3 components in the proposed framework. </a:t>
            </a:r>
            <a:r>
              <a:rPr lang="en-GB"/>
              <a:t>Pretty</a:t>
            </a:r>
            <a:r>
              <a:rPr lang="en-GB"/>
              <a:t> straightforward idea.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 might wonder how do we get the High-level context during training, since the </a:t>
            </a:r>
            <a:r>
              <a:rPr lang="en-GB"/>
              <a:t>only</a:t>
            </a:r>
            <a:r>
              <a:rPr lang="en-GB"/>
              <a:t> available ground truth data is the full reference clinical report? The authors took </a:t>
            </a:r>
            <a:r>
              <a:rPr lang="en-GB"/>
              <a:t>advantage</a:t>
            </a:r>
            <a:r>
              <a:rPr lang="en-GB"/>
              <a:t> of  a tool MIRQI, so each training report is processed with disease word extraction, negation/uncertainty extraction, and </a:t>
            </a:r>
            <a:r>
              <a:rPr lang="en-GB"/>
              <a:t>attributes</a:t>
            </a:r>
            <a:r>
              <a:rPr lang="en-GB"/>
              <a:t> </a:t>
            </a:r>
            <a:r>
              <a:rPr lang="en-GB"/>
              <a:t>extraction</a:t>
            </a:r>
            <a:r>
              <a:rPr lang="en-GB"/>
              <a:t> based on the dependence graph parsing.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Thus, the context ground truth is pre-generated by this tool. Then, given the image feature and the </a:t>
            </a:r>
            <a:r>
              <a:rPr lang="en-GB"/>
              <a:t>context</a:t>
            </a:r>
            <a:r>
              <a:rPr lang="en-GB"/>
              <a:t>, the Visual Language Model can be fine-</a:t>
            </a:r>
            <a:r>
              <a:rPr lang="en-GB"/>
              <a:t>tuned</a:t>
            </a:r>
            <a:r>
              <a:rPr lang="en-GB"/>
              <a:t>, and </a:t>
            </a:r>
            <a:r>
              <a:rPr lang="en-GB"/>
              <a:t>further</a:t>
            </a:r>
            <a:r>
              <a:rPr lang="en-GB"/>
              <a:t> </a:t>
            </a:r>
            <a:r>
              <a:rPr lang="en-GB"/>
              <a:t>the</a:t>
            </a:r>
            <a:r>
              <a:rPr lang="en-GB"/>
              <a:t> Language Model can also be fine-tuned in the context feature and report ground truth.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Finally, after fine-tuned the Visual Language Model and th Language Model, the model first generates the intermediate context and subsequently generates the full radiology report by adding finer-grained details at the final stage.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1b368962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1b368962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a:t>
            </a:r>
            <a:r>
              <a:rPr lang="en-GB"/>
              <a:t>demonstrates</a:t>
            </a:r>
            <a:r>
              <a:rPr lang="en-GB"/>
              <a:t> the overall algorithm in a formal description. Again, we see the Transfer </a:t>
            </a:r>
            <a:r>
              <a:rPr lang="en-GB"/>
              <a:t>Learning</a:t>
            </a:r>
            <a:r>
              <a:rPr lang="en-GB"/>
              <a:t> here. The mode started with pre-trained </a:t>
            </a:r>
            <a:r>
              <a:rPr lang="en-GB"/>
              <a:t>language</a:t>
            </a:r>
            <a:r>
              <a:rPr lang="en-GB"/>
              <a:t> models, and then fine-tune on the medical report dataset.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paper is simple and interesting as it utilized a progressive strategy. Progressive strategy has been shown effective for many Computer Vision problems, such as classification. So it is nice to see another Computer Vision technique applied on Language processing domain.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1b368962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1b368962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third paper I would like to share is the Weakly Supervised Contrastive Learning for Chest X-Ray Report Generation.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motivation of this paper is that previous methods struggle to produce informative sentences for clinical </a:t>
            </a:r>
            <a:r>
              <a:rPr lang="en-GB"/>
              <a:t>diagnosis</a:t>
            </a:r>
            <a:r>
              <a:rPr lang="en-GB"/>
              <a:t>, because of the dominated amount of </a:t>
            </a:r>
            <a:r>
              <a:rPr lang="en-GB"/>
              <a:t>normal</a:t>
            </a:r>
            <a:r>
              <a:rPr lang="en-GB"/>
              <a:t> </a:t>
            </a:r>
            <a:r>
              <a:rPr lang="en-GB"/>
              <a:t>findings in the biomedical dataset. Thus, the authors proposed a novel weakly-supervised contrastive learning to alleviate the 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Don’t be scared by the terminology. “Weakly-supervised” simply means the supervision is easily available. For instance, in a segmentation problem, Strong supervision is the pixel-level ground truth, while weakly-supervised can be just the bounding box of an image. “Contrastive learning” simply means a branch of self-supervised learning algorithms that aims to learn generic features by contrastive examples. For example, given an image for classification, instead of classifying what object is in the image, we can rotate the original to 90, 180, 270 degrees, and let the classifier to classify the rotation. This enables the learning algorithm to learn generic features without human labelling.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1b368962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1b368962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Here is the outline of my presentation. I will first describe the problem statement, define symbols and the objective. Next, we will go through some recent advances in the automatic clinical report generation domain. I will go through the high-level algorithms, with a detailed explanation of the novelties. Unfortunately, I didn’t implement these algorithms, so some nitty-gritty details I might not be able to explain. Furthermore, we will discuss a paper that combines Reinforcement Learning into this problem, with a doctor-inspired workflow to solve this problem. Finally, I will try to discuss what’s future challenges or problems we can aim to solve besides the basic report generation.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25130b4f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25130b4f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Don’t be scared by the terminology. “Weakly-supervised” simply means the supervision is easily available. For instance, in a segmentation problem, Strong supervision is the pixel-level ground truth, while weakly-supervised can be just the bounding box of an image. “Contrastive learning” simply means a branch of self-supervised learning algorithms that aims to learn generic features by contrastive examples. For example, given an image for classification, instead of classifying what object is in the image, we can rotate the original to 90, 180, 270 degrees, and let the classifier to classify the rotation. This enables the learning algorithm to learn generic features without human labelling.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1b368962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1b368962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Similarly, this paper also shares the same problem formulation. As the </a:t>
            </a:r>
            <a:r>
              <a:rPr lang="en-GB"/>
              <a:t>novelty</a:t>
            </a:r>
            <a:r>
              <a:rPr lang="en-GB"/>
              <a:t> of this paper focused on the design of objective function, so the authors simply follow the Transformer structure on handling image-to-text problem.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1b368962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1b368962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an </a:t>
            </a:r>
            <a:r>
              <a:rPr lang="en-GB"/>
              <a:t>illustration</a:t>
            </a:r>
            <a:r>
              <a:rPr lang="en-GB"/>
              <a:t> of the algorithm the authors designed. </a:t>
            </a:r>
            <a:endParaRPr/>
          </a:p>
          <a:p>
            <a:pPr indent="-304800" lvl="0" marL="457200" rtl="0" algn="l">
              <a:lnSpc>
                <a:spcPct val="115000"/>
              </a:lnSpc>
              <a:spcBef>
                <a:spcPts val="0"/>
              </a:spcBef>
              <a:spcAft>
                <a:spcPts val="0"/>
              </a:spcAft>
              <a:buClr>
                <a:srgbClr val="666666"/>
              </a:buClr>
              <a:buSzPts val="1200"/>
              <a:buFont typeface="Proxima Nova"/>
              <a:buChar char="●"/>
            </a:pPr>
            <a:r>
              <a:rPr lang="en-GB" sz="1200">
                <a:solidFill>
                  <a:srgbClr val="666666"/>
                </a:solidFill>
                <a:latin typeface="Proxima Nova"/>
                <a:ea typeface="Proxima Nova"/>
                <a:cs typeface="Proxima Nova"/>
                <a:sym typeface="Proxima Nova"/>
              </a:rPr>
              <a:t>First stage is labeling Reports with Finetuned BERT</a:t>
            </a:r>
            <a:endParaRPr sz="1200">
              <a:solidFill>
                <a:srgbClr val="666666"/>
              </a:solidFill>
              <a:latin typeface="Proxima Nova"/>
              <a:ea typeface="Proxima Nova"/>
              <a:cs typeface="Proxima Nova"/>
              <a:sym typeface="Proxima Nova"/>
            </a:endParaRPr>
          </a:p>
          <a:p>
            <a:pPr indent="-279400" lvl="1" marL="914400" rtl="0" algn="l">
              <a:lnSpc>
                <a:spcPct val="115000"/>
              </a:lnSpc>
              <a:spcBef>
                <a:spcPts val="0"/>
              </a:spcBef>
              <a:spcAft>
                <a:spcPts val="0"/>
              </a:spcAft>
              <a:buClr>
                <a:srgbClr val="666666"/>
              </a:buClr>
              <a:buSzPts val="800"/>
              <a:buFont typeface="Proxima Nova"/>
              <a:buChar char="○"/>
            </a:pPr>
            <a:r>
              <a:rPr lang="en-GB" sz="800">
                <a:solidFill>
                  <a:srgbClr val="666666"/>
                </a:solidFill>
                <a:latin typeface="Proxima Nova"/>
                <a:ea typeface="Proxima Nova"/>
                <a:cs typeface="Proxima Nova"/>
                <a:sym typeface="Proxima Nova"/>
              </a:rPr>
              <a:t>Extract the embeddings of each report from ChexBERT, to represent report-level features.</a:t>
            </a:r>
            <a:endParaRPr sz="800">
              <a:solidFill>
                <a:srgbClr val="666666"/>
              </a:solidFill>
              <a:latin typeface="Proxima Nova"/>
              <a:ea typeface="Proxima Nova"/>
              <a:cs typeface="Proxima Nova"/>
              <a:sym typeface="Proxima Nova"/>
            </a:endParaRPr>
          </a:p>
          <a:p>
            <a:pPr indent="-279400" lvl="1" marL="914400" rtl="0" algn="l">
              <a:lnSpc>
                <a:spcPct val="115000"/>
              </a:lnSpc>
              <a:spcBef>
                <a:spcPts val="0"/>
              </a:spcBef>
              <a:spcAft>
                <a:spcPts val="0"/>
              </a:spcAft>
              <a:buClr>
                <a:srgbClr val="666666"/>
              </a:buClr>
              <a:buSzPts val="800"/>
              <a:buFont typeface="Proxima Nova"/>
              <a:buChar char="○"/>
            </a:pPr>
            <a:r>
              <a:rPr lang="en-GB" sz="800">
                <a:solidFill>
                  <a:srgbClr val="666666"/>
                </a:solidFill>
                <a:latin typeface="Proxima Nova"/>
                <a:ea typeface="Proxima Nova"/>
                <a:cs typeface="Proxima Nova"/>
                <a:sym typeface="Proxima Nova"/>
              </a:rPr>
              <a:t>Then, K-means is applied to cluster the reports into K groups. </a:t>
            </a:r>
            <a:endParaRPr sz="800">
              <a:solidFill>
                <a:srgbClr val="666666"/>
              </a:solidFill>
              <a:latin typeface="Proxima Nova"/>
              <a:ea typeface="Proxima Nova"/>
              <a:cs typeface="Proxima Nova"/>
              <a:sym typeface="Proxima Nova"/>
            </a:endParaRPr>
          </a:p>
          <a:p>
            <a:pPr indent="-279400" lvl="1" marL="914400" rtl="0" algn="l">
              <a:lnSpc>
                <a:spcPct val="115000"/>
              </a:lnSpc>
              <a:spcBef>
                <a:spcPts val="0"/>
              </a:spcBef>
              <a:spcAft>
                <a:spcPts val="0"/>
              </a:spcAft>
              <a:buClr>
                <a:srgbClr val="666666"/>
              </a:buClr>
              <a:buSzPts val="800"/>
              <a:buFont typeface="Proxima Nova"/>
              <a:buChar char="○"/>
            </a:pPr>
            <a:r>
              <a:rPr lang="en-GB" sz="800">
                <a:solidFill>
                  <a:srgbClr val="666666"/>
                </a:solidFill>
                <a:latin typeface="Proxima Nova"/>
                <a:ea typeface="Proxima Nova"/>
                <a:cs typeface="Proxima Nova"/>
                <a:sym typeface="Proxima Nova"/>
              </a:rPr>
              <a:t>Each report Y is assigned with a corresponding cluster  label l, where reports in the same cluster are considered to be semantically close to each other.</a:t>
            </a:r>
            <a:endParaRPr sz="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1b368962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1b368962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H_x and H_y are the average pooling of the hidden states from the Transformer encoder. \phi_x and \phi_y are two fully connected layers with ReLU activation. </a:t>
            </a:r>
            <a:endParaRPr/>
          </a:p>
          <a:p>
            <a:pPr indent="-298450" lvl="0" marL="457200" rtl="0" algn="l">
              <a:spcBef>
                <a:spcPts val="0"/>
              </a:spcBef>
              <a:spcAft>
                <a:spcPts val="0"/>
              </a:spcAft>
              <a:buSzPts val="1100"/>
              <a:buChar char="-"/>
            </a:pPr>
            <a:r>
              <a:rPr lang="en-GB"/>
              <a:t>S_i,j = sim(z_x, z_y) where sim is a cosine similarity. L denotes the weakly assigned report.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slides </a:t>
            </a:r>
            <a:r>
              <a:rPr lang="en-GB"/>
              <a:t>concludes</a:t>
            </a:r>
            <a:r>
              <a:rPr lang="en-GB"/>
              <a:t> the third paper. This paper is interesting as it proposed a objective function that guides the contrastive learning process during </a:t>
            </a:r>
            <a:r>
              <a:rPr lang="en-GB"/>
              <a:t>training</a:t>
            </a:r>
            <a:r>
              <a:rPr lang="en-GB"/>
              <a:t>. Although I don’t think their method is weakly, as they still needs the reference report. It would be interesting if the </a:t>
            </a:r>
            <a:r>
              <a:rPr lang="en-GB"/>
              <a:t>reference</a:t>
            </a:r>
            <a:r>
              <a:rPr lang="en-GB"/>
              <a:t> report is limited to only key words.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1b3689623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1b368962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Finally, we can discuss the main paper, which is Hybrid Retrieval-Generation Reinforced Agent for Medical image Report Generation, which is NIPS 2018. </a:t>
            </a:r>
            <a:r>
              <a:rPr lang="en-GB"/>
              <a:t>This</a:t>
            </a:r>
            <a:r>
              <a:rPr lang="en-GB"/>
              <a:t> is a relative old paper, but its core idea is intuitive as the algorithm is inspired by how doctors write clinical report.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1b368962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1b368962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Previous work we have reviewed all aiming at building a single generative model from images. However, as the normal findings are so common, it is not necessary to training a generative model on it. Also, in real-world, if there is no diseases, the doctors usually simply follow a template to write the report. Thus, the </a:t>
            </a:r>
            <a:r>
              <a:rPr lang="en-GB"/>
              <a:t>authors</a:t>
            </a:r>
            <a:r>
              <a:rPr lang="en-GB"/>
              <a:t> </a:t>
            </a:r>
            <a:r>
              <a:rPr lang="en-GB"/>
              <a:t>proposed</a:t>
            </a:r>
            <a:r>
              <a:rPr lang="en-GB"/>
              <a:t> a two modules to </a:t>
            </a:r>
            <a:r>
              <a:rPr lang="en-GB"/>
              <a:t>generate reports.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First, it is a retrieval policy. It retrieves sentences and words from a large template bank for a database. Second, if there is abnormal findings, the retrieval policy will invoke another molde, the generation module, to produce abnormal findings.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25130b4f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25130b4f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table illustrates the percentage of the common sentences in the </a:t>
            </a:r>
            <a:r>
              <a:rPr lang="en-GB"/>
              <a:t>clinical</a:t>
            </a:r>
            <a:r>
              <a:rPr lang="en-GB"/>
              <a:t> report. It is can be easily observed that some </a:t>
            </a:r>
            <a:r>
              <a:rPr lang="en-GB"/>
              <a:t>sentences</a:t>
            </a:r>
            <a:r>
              <a:rPr lang="en-GB"/>
              <a:t>, such as the “The lungs are clear”, exists in nearly 25% of all the clinical report. These sentences are so common and can squeeze the ability of the learning model for other abnormal sentences.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125130b4f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125130b4f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Here is another table for the frequency of sentences in the Chinese clinical report. Some Chinese description occupies nearly 60% of all clinical report. So it makes sense to retrieve common sentences or phrases from a large database.</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1b3689623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11b3689623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Similar to previous, this paper also shares a similar problem statement.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1b36e8a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1b36e8a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figures </a:t>
            </a:r>
            <a:r>
              <a:rPr lang="en-GB"/>
              <a:t>illustrates</a:t>
            </a:r>
            <a:r>
              <a:rPr lang="en-GB"/>
              <a:t> the main algorithms from the paper. The authors first use CNN to extract visual </a:t>
            </a:r>
            <a:r>
              <a:rPr lang="en-GB"/>
              <a:t>features</a:t>
            </a:r>
            <a:r>
              <a:rPr lang="en-GB"/>
              <a:t> and transformed into a context vector by an image encoder. Then a </a:t>
            </a:r>
            <a:r>
              <a:rPr lang="en-GB"/>
              <a:t>sentence</a:t>
            </a:r>
            <a:r>
              <a:rPr lang="en-GB"/>
              <a:t> decoder generates a sequence of hidden states, which represents a sentence topics. Given each topics q, a retrieval policy either automatically a new sentence by invoking a generation module, or retrieve an existing template from the template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using the template database, the generative can focus on learning how to generate abnormal findings, </a:t>
            </a:r>
            <a:r>
              <a:rPr lang="en-GB"/>
              <a:t>instead</a:t>
            </a:r>
            <a:r>
              <a:rPr lang="en-GB"/>
              <a:t> of biased towards generating normal </a:t>
            </a:r>
            <a:r>
              <a:rPr lang="en-GB"/>
              <a:t>findings</a:t>
            </a:r>
            <a:r>
              <a:rPr lang="en-GB"/>
              <a:t> and </a:t>
            </a:r>
            <a:r>
              <a:rPr lang="en-GB"/>
              <a:t>plausible</a:t>
            </a:r>
            <a:r>
              <a:rPr lang="en-GB"/>
              <a:t> sentence instead of </a:t>
            </a:r>
            <a:r>
              <a:rPr lang="en-GB"/>
              <a:t>describing</a:t>
            </a:r>
            <a:r>
              <a:rPr lang="en-GB"/>
              <a:t> visual findings of the diseases and symtoms.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1b368962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1b368962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One of the most common and essential tasks for radiologists is the analysis of X-ray images in medical practice. With years of training, experts learn to detect and recognize particular features in the images, which they later transcribe into a clinical report that details the symptoms, signs, diagnosis, treatment, and follow-up of an individual patient. Generally, this is a time-consuming and expensive task, especially for young trainees. With the increasing demand for imaging examinations, for instance, during COVID-19 diagnosis, the burden on radiologists has increased over time, which requires additional technologies to improve their workflow. Particularly, technologies have emerged that enable the automated generation of a draft radiology report, assisting the radiologists in handling large caseloads.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25130b4f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25130b4f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image encoder is parameterized as a fully-connected layer, and </a:t>
            </a:r>
            <a:r>
              <a:rPr lang="en-GB"/>
              <a:t>the</a:t>
            </a:r>
            <a:r>
              <a:rPr lang="en-GB"/>
              <a:t> visual features are extracted from the last convolution layer of a DenseNet or VGG-19.</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25130b4f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25130b4f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authors </a:t>
            </a:r>
            <a:r>
              <a:rPr lang="en-GB"/>
              <a:t>equip the stacked RNNs with attention mechanism to enhance the text generation. Each stacked RNN first generates an attentive context vector c_i given the image context vector and previous hidden states. It then generates a hidden states h_i based on c_i and h_{i-1}. Further, the generated hidden state h_i^s is further projected into a topic space as q_i and a stop control probability z through a nonlinear function.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you may observe, it is a paper from 2018, so the main architecture used here is a recurrent NN.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25130b4f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25130b4f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Based on the prediction of the first step, it triggers </a:t>
            </a:r>
            <a:r>
              <a:rPr lang="en-GB"/>
              <a:t>different</a:t>
            </a:r>
            <a:r>
              <a:rPr lang="en-GB"/>
              <a:t> actions. If automatic generation obtains the highest probability, the generation module is activated to generate a sequence of words conditioned on current topic state.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a template in T obtains the highest probability, it is retrieved from the off-the-shelf template </a:t>
            </a:r>
            <a:r>
              <a:rPr lang="en-GB"/>
              <a:t>database</a:t>
            </a:r>
            <a:r>
              <a:rPr lang="en-GB"/>
              <a:t> and serves as the </a:t>
            </a:r>
            <a:r>
              <a:rPr lang="en-GB"/>
              <a:t>generation</a:t>
            </a:r>
            <a:r>
              <a:rPr lang="en-GB"/>
              <a:t> result of the current sentence topic.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25130b4f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25130b4f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Font typeface="Proxima Nova"/>
              <a:buChar char="●"/>
            </a:pPr>
            <a:r>
              <a:rPr lang="en-GB" sz="1800">
                <a:solidFill>
                  <a:srgbClr val="666666"/>
                </a:solidFill>
                <a:latin typeface="Proxima Nova"/>
                <a:ea typeface="Proxima Nova"/>
                <a:cs typeface="Proxima Nova"/>
                <a:sym typeface="Proxima Nova"/>
              </a:rPr>
              <a:t>It comprises RNNs which take environment parameters and previous hidden state h_{i, t-1} as input, and generate a new hidden state h^g_{i,t} which is further transformed to a probability distribution a_{i, t} over all words in V.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1b36e8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1b36e8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authors </a:t>
            </a:r>
            <a:r>
              <a:rPr lang="en-GB"/>
              <a:t>proposed</a:t>
            </a:r>
            <a:r>
              <a:rPr lang="en-GB"/>
              <a:t> a two-level </a:t>
            </a:r>
            <a:r>
              <a:rPr lang="en-GB"/>
              <a:t>hierarchical</a:t>
            </a:r>
            <a:r>
              <a:rPr lang="en-GB"/>
              <a:t> RL algorithm. As any RL algorithms, the authors first need to design reward signal. CIDEr is used as the signal, and CIDEr is a metric that measures consensus. For each sentence, the authors compute a delta of CIDEr score at sentence level. </a:t>
            </a:r>
            <a:r>
              <a:rPr lang="en-GB"/>
              <a:t>Similarly</a:t>
            </a:r>
            <a:r>
              <a:rPr lang="en-GB"/>
              <a:t>, a delta of CIDEr score is also computed at word level. Sentence level reward assesses the advantages the generated sentence bring in to the existing </a:t>
            </a:r>
            <a:r>
              <a:rPr lang="en-GB"/>
              <a:t>sentences</a:t>
            </a:r>
            <a:r>
              <a:rPr lang="en-GB"/>
              <a:t> when evaluating the quality of the whole report.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Finally, the authors used the REINFORCE algorithm with the sentence-level and word-level two rewards as the discounted reward to perform the policy updates on the Retrieval Policy and Generation </a:t>
            </a:r>
            <a:r>
              <a:rPr lang="en-GB"/>
              <a:t>modules.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125130b4f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125130b4f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an example output from the trained model. As we can see, the HRGR-Agent is able to detect the abnormality terms, as </a:t>
            </a:r>
            <a:r>
              <a:rPr lang="en-GB"/>
              <a:t>highlighted</a:t>
            </a:r>
            <a:r>
              <a:rPr lang="en-GB"/>
              <a:t> in the figure. While the baseline failed to do so.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Moreover, one highlights of this paper is that the authors </a:t>
            </a:r>
            <a:r>
              <a:rPr lang="en-GB"/>
              <a:t>distributed</a:t>
            </a:r>
            <a:r>
              <a:rPr lang="en-GB"/>
              <a:t> the results to </a:t>
            </a:r>
            <a:r>
              <a:rPr lang="en-GB"/>
              <a:t>doctors</a:t>
            </a:r>
            <a:r>
              <a:rPr lang="en-GB"/>
              <a:t>, and ask for their </a:t>
            </a:r>
            <a:r>
              <a:rPr lang="en-GB"/>
              <a:t>opinions</a:t>
            </a:r>
            <a:r>
              <a:rPr lang="en-GB"/>
              <a:t>. HRGR-Agent achieves much higher human preference than all baseline models.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11b36e8aa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11b36e8aa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far, all the previous works have been focused on </a:t>
            </a:r>
            <a:r>
              <a:rPr lang="en-GB"/>
              <a:t>generating</a:t>
            </a:r>
            <a:r>
              <a:rPr lang="en-GB"/>
              <a:t> reports only from images.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However, </a:t>
            </a:r>
            <a:r>
              <a:rPr lang="en-GB"/>
              <a:t>In practice, doctors analyze the X-ray images and write clinical reports with specific clinical questions in mind. This question is typically based on the medical history of a patient. Can we  go beyond the direct image-to-text generation and aim to auto-generate radiology reports starting with a specific medical question. For instance, given a set of clinical questions (e.g., has the airspace disease improved compared to the last examination?, What is the probability of having airspace opacity?) and an X-ray image, can we develop machine learning algorithm that generates a radiology report tailored to answer those specific clinical questions.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1b36e8a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11b36e8a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related </a:t>
            </a:r>
            <a:r>
              <a:rPr lang="en-GB"/>
              <a:t>work</a:t>
            </a:r>
            <a:r>
              <a:rPr lang="en-GB"/>
              <a:t> approach that problem to </a:t>
            </a:r>
            <a:r>
              <a:rPr lang="en-GB"/>
              <a:t>maximizing</a:t>
            </a:r>
            <a:r>
              <a:rPr lang="en-GB"/>
              <a:t> the </a:t>
            </a:r>
            <a:r>
              <a:rPr lang="en-GB"/>
              <a:t>mutual</a:t>
            </a:r>
            <a:r>
              <a:rPr lang="en-GB"/>
              <a:t> information between the a question and an image. For instance, in the Information Maximizing Visual Question Generation paper, the authors proposed to generate questions based on two </a:t>
            </a:r>
            <a:r>
              <a:rPr lang="en-GB"/>
              <a:t>conditions</a:t>
            </a:r>
            <a:r>
              <a:rPr lang="en-GB"/>
              <a:t>, </a:t>
            </a:r>
            <a:r>
              <a:rPr lang="en-GB"/>
              <a:t>first</a:t>
            </a:r>
            <a:r>
              <a:rPr lang="en-GB"/>
              <a:t> is the image and the second is the expected answer category.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given this image and an answer category, </a:t>
            </a:r>
            <a:r>
              <a:rPr lang="en-GB"/>
              <a:t>such</a:t>
            </a:r>
            <a:r>
              <a:rPr lang="en-GB"/>
              <a:t> as object, the algorithm should output </a:t>
            </a:r>
            <a:r>
              <a:rPr lang="en-GB"/>
              <a:t>something</a:t>
            </a:r>
            <a:r>
              <a:rPr lang="en-GB"/>
              <a:t> like what is the person </a:t>
            </a:r>
            <a:r>
              <a:rPr lang="en-GB"/>
              <a:t>throwing</a:t>
            </a:r>
            <a:r>
              <a:rPr lang="en-GB"/>
              <a:t>. However, applying this algorithm directly to </a:t>
            </a:r>
            <a:r>
              <a:rPr lang="en-GB"/>
              <a:t>medical</a:t>
            </a:r>
            <a:r>
              <a:rPr lang="en-GB"/>
              <a:t> image report generation is difficult. As a report is </a:t>
            </a:r>
            <a:r>
              <a:rPr lang="en-GB"/>
              <a:t>long</a:t>
            </a:r>
            <a:r>
              <a:rPr lang="en-GB"/>
              <a:t> and </a:t>
            </a:r>
            <a:r>
              <a:rPr lang="en-GB"/>
              <a:t>comprehensive</a:t>
            </a:r>
            <a:r>
              <a:rPr lang="en-GB"/>
              <a:t> report, but just a single </a:t>
            </a:r>
            <a:r>
              <a:rPr lang="en-GB"/>
              <a:t>stance</a:t>
            </a:r>
            <a:r>
              <a:rPr lang="en-GB"/>
              <a:t>. Thus, it requires further </a:t>
            </a:r>
            <a:r>
              <a:rPr lang="en-GB"/>
              <a:t>research</a:t>
            </a:r>
            <a:r>
              <a:rPr lang="en-GB"/>
              <a:t> to develop a algorithm for it.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1b368962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1b368962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similar problem is the Visual Question Answering. Given an image and a natural language question about the image, the task is to provide an accurate natural language answer. For instance, suppose the given image is the pizza, and question can be “How many slices of pizza are there”. The algorithm is expected to give an accurate answer. This is a challenging problem, and it seems like if you solved the Visual Question Answering, you also pass the Turing test. So there are lots of </a:t>
            </a:r>
            <a:r>
              <a:rPr lang="en-GB"/>
              <a:t>opportunities</a:t>
            </a:r>
            <a:r>
              <a:rPr lang="en-GB"/>
              <a:t> in this domain, in fact, I think there is a new CS </a:t>
            </a:r>
            <a:r>
              <a:rPr lang="en-GB"/>
              <a:t>faculty</a:t>
            </a:r>
            <a:r>
              <a:rPr lang="en-GB"/>
              <a:t> member at Waterloo who is working on this problem as well.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1b368962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1b368962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image shows typical training data for training and the automatic clinical report generation algorithms. The left is a chest X-ray image, and the middle is a ground truth clinical report produced by a doctor. Usually, the algorithm focuses on generating the *Finding* section. The right is a generated report produced by an algorithm.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1b368962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1b368962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Now let’s define the problem more precisely. Our goal is to generate a report, which contains a sequence of sentence y, and each sentence contains a sequence of word y_i, and each word y_i belongs to a vocabulary. The input image is denoted as I.</a:t>
            </a:r>
            <a:endParaRPr/>
          </a:p>
          <a:p>
            <a:pPr indent="0" lvl="0" marL="0" rtl="0" algn="l">
              <a:lnSpc>
                <a:spcPct val="115000"/>
              </a:lnSpc>
              <a:spcBef>
                <a:spcPts val="1200"/>
              </a:spcBef>
              <a:spcAft>
                <a:spcPts val="1200"/>
              </a:spcAft>
              <a:buNone/>
            </a:pPr>
            <a:r>
              <a:rPr lang="en-GB"/>
              <a:t>The </a:t>
            </a:r>
            <a:r>
              <a:rPr lang="en-GB"/>
              <a:t>challenges</a:t>
            </a:r>
            <a:r>
              <a:rPr lang="en-GB"/>
              <a:t> is that the ground truth medical </a:t>
            </a:r>
            <a:r>
              <a:rPr lang="en-GB"/>
              <a:t>reports are  usually  dominated by normal findings, while abnormal findings are relatively rare and diverse. </a:t>
            </a:r>
            <a:r>
              <a:rPr lang="en-GB"/>
              <a:t> </a:t>
            </a:r>
            <a:r>
              <a:rPr lang="en-GB"/>
              <a:t>A desirable medical report not only needs to describe normal and abnormal findings, but also need to find the location and attributes of visual evidences. Compared to Visual Question Answering, the reports are usually long and coherent.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1b368962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1b368962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first paper I would like to share is Improving Factual </a:t>
            </a:r>
            <a:r>
              <a:rPr lang="en-GB"/>
              <a:t>Completeness</a:t>
            </a:r>
            <a:r>
              <a:rPr lang="en-GB"/>
              <a:t> and Consistency of Image-to-text Radiology Report Generation, which was </a:t>
            </a:r>
            <a:r>
              <a:rPr lang="en-GB"/>
              <a:t>published</a:t>
            </a:r>
            <a:r>
              <a:rPr lang="en-GB"/>
              <a:t> on the </a:t>
            </a:r>
            <a:r>
              <a:rPr lang="en-GB"/>
              <a:t>2022 Annual Conference of the North American Chapter of the Association for Computational Linguistics.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1b368962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1b368962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novelty in this paper is that the authors proposed two simple rewards signals, as in Reinforcement Learning, to generate domain entities consistent report, and encourage the entities to be described in inferentially consistent ways. Here, the entities mean the disease and anatomy. And the inferentially consistent means the conclusion can be logically derived from the description of the entities.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1b368962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1b368962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left image is taken from the paper. It </a:t>
            </a:r>
            <a:r>
              <a:rPr lang="en-GB"/>
              <a:t>illustrates the issue the author aims to solve. For instance, it neglects the observation of a disease. So the generated report is not complete. Furthermore, the generated report mentioned left-sided pleural effusion, but it is not present the images, which is inconsistent. Thus, this generated report is not factually complete and consistent.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authors proposed a solution that contains two simple reward to encourage their RL algorithm to address the above issues. The Exact Entity Match Reward, captures the completeness by measuring its coverage of entities, compared with reference report. </a:t>
            </a:r>
            <a:r>
              <a:rPr lang="en-GB"/>
              <a:t>The goal of the exact </a:t>
            </a:r>
            <a:r>
              <a:rPr lang="en-GB"/>
              <a:t>entity</a:t>
            </a:r>
            <a:r>
              <a:rPr lang="en-GB"/>
              <a:t> match reward is to better capture disease and anatomical </a:t>
            </a:r>
            <a:r>
              <a:rPr lang="en-GB"/>
              <a:t>knowledge</a:t>
            </a:r>
            <a:r>
              <a:rPr lang="en-GB"/>
              <a:t> that are </a:t>
            </a:r>
            <a:r>
              <a:rPr lang="en-GB"/>
              <a:t>encoded</a:t>
            </a:r>
            <a:r>
              <a:rPr lang="en-GB"/>
              <a:t> in the entities.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Entailing Entity Match Reward, combines a pre-trained natural language inference model to check how inferentially consistent the generated entities are with the descriptions.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s://visualq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hyperlink" Target="https://visualq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Automatic Clinical Report Generation</a:t>
            </a:r>
            <a:endParaRPr/>
          </a:p>
        </p:txBody>
      </p:sp>
      <p:sp>
        <p:nvSpPr>
          <p:cNvPr id="57" name="Google Shape;57;p13"/>
          <p:cNvSpPr txBox="1"/>
          <p:nvPr>
            <p:ph idx="1" type="subTitle"/>
          </p:nvPr>
        </p:nvSpPr>
        <p:spPr>
          <a:xfrm>
            <a:off x="311700" y="3165826"/>
            <a:ext cx="8520600" cy="1057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GB"/>
              <a:t>2022.02.04</a:t>
            </a:r>
            <a:endParaRPr/>
          </a:p>
          <a:p>
            <a:pPr indent="0" lvl="0" marL="0" rtl="0" algn="ctr">
              <a:spcBef>
                <a:spcPts val="0"/>
              </a:spcBef>
              <a:spcAft>
                <a:spcPts val="0"/>
              </a:spcAft>
              <a:buNone/>
            </a:pPr>
            <a:r>
              <a:rPr lang="en-GB"/>
              <a:t>Yiping Wang </a:t>
            </a:r>
            <a:endParaRPr/>
          </a:p>
          <a:p>
            <a:pPr indent="0" lvl="0" marL="0" rtl="0" algn="ctr">
              <a:spcBef>
                <a:spcPts val="0"/>
              </a:spcBef>
              <a:spcAft>
                <a:spcPts val="0"/>
              </a:spcAft>
              <a:buNone/>
            </a:pPr>
            <a:r>
              <a:rPr lang="en-GB"/>
              <a:t>CS 886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311699" y="1152474"/>
            <a:ext cx="3447300" cy="35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a:p>
            <a:pPr indent="0" lvl="0" marL="0" rtl="0" algn="l">
              <a:spcBef>
                <a:spcPts val="0"/>
              </a:spcBef>
              <a:spcAft>
                <a:spcPts val="0"/>
              </a:spcAft>
              <a:buNone/>
            </a:pPr>
            <a:r>
              <a:t/>
            </a:r>
            <a:endParaRPr/>
          </a:p>
        </p:txBody>
      </p:sp>
      <p:pic>
        <p:nvPicPr>
          <p:cNvPr id="121" name="Google Shape;121;p23"/>
          <p:cNvPicPr preferRelativeResize="0"/>
          <p:nvPr/>
        </p:nvPicPr>
        <p:blipFill>
          <a:blip r:embed="rId3">
            <a:alphaModFix/>
          </a:blip>
          <a:stretch>
            <a:fillRect/>
          </a:stretch>
        </p:blipFill>
        <p:spPr>
          <a:xfrm>
            <a:off x="311699" y="1152474"/>
            <a:ext cx="3447300" cy="3500200"/>
          </a:xfrm>
          <a:prstGeom prst="rect">
            <a:avLst/>
          </a:prstGeom>
          <a:noFill/>
          <a:ln>
            <a:noFill/>
          </a:ln>
        </p:spPr>
      </p:pic>
      <p:sp>
        <p:nvSpPr>
          <p:cNvPr id="122" name="Google Shape;122;p23"/>
          <p:cNvSpPr txBox="1"/>
          <p:nvPr/>
        </p:nvSpPr>
        <p:spPr>
          <a:xfrm>
            <a:off x="3942775" y="1246125"/>
            <a:ext cx="4825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Proxima Nova"/>
                <a:ea typeface="Proxima Nova"/>
                <a:cs typeface="Proxima Nova"/>
                <a:sym typeface="Proxima Nova"/>
              </a:rPr>
              <a:t>Task:</a:t>
            </a:r>
            <a:r>
              <a:rPr lang="en-GB">
                <a:latin typeface="Proxima Nova"/>
                <a:ea typeface="Proxima Nova"/>
                <a:cs typeface="Proxima Nova"/>
                <a:sym typeface="Proxima Nova"/>
              </a:rPr>
              <a:t> given K individual images x_{1,...,K} of a patient, the task is to generate a sequence of words to form a textual report y. </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a:t>
            </a:r>
            <a:r>
              <a:rPr lang="en-GB"/>
              <a:t>: 1st paper</a:t>
            </a:r>
            <a:endParaRPr/>
          </a:p>
          <a:p>
            <a:pPr indent="0" lvl="0" marL="0" rtl="0" algn="l">
              <a:spcBef>
                <a:spcPts val="0"/>
              </a:spcBef>
              <a:spcAft>
                <a:spcPts val="0"/>
              </a:spcAft>
              <a:buNone/>
            </a:pPr>
            <a:r>
              <a:t/>
            </a:r>
            <a:endParaRPr/>
          </a:p>
        </p:txBody>
      </p:sp>
      <p:sp>
        <p:nvSpPr>
          <p:cNvPr id="128" name="Google Shape;128;p24"/>
          <p:cNvSpPr txBox="1"/>
          <p:nvPr>
            <p:ph idx="1" type="body"/>
          </p:nvPr>
        </p:nvSpPr>
        <p:spPr>
          <a:xfrm>
            <a:off x="311700" y="1152475"/>
            <a:ext cx="555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Exact Entity Match Reward</a:t>
            </a:r>
            <a:endParaRPr/>
          </a:p>
          <a:p>
            <a:pPr indent="-317500" lvl="1" marL="914400" rtl="0" algn="l">
              <a:spcBef>
                <a:spcPts val="0"/>
              </a:spcBef>
              <a:spcAft>
                <a:spcPts val="0"/>
              </a:spcAft>
              <a:buSzPts val="1400"/>
              <a:buChar char="○"/>
            </a:pPr>
            <a:r>
              <a:rPr lang="en-GB"/>
              <a:t>Authors designed an F-score entity match reward to capture factual </a:t>
            </a:r>
            <a:r>
              <a:rPr lang="en-GB"/>
              <a:t>completeness</a:t>
            </a:r>
            <a:r>
              <a:rPr lang="en-GB"/>
              <a:t>. </a:t>
            </a:r>
            <a:endParaRPr/>
          </a:p>
          <a:p>
            <a:pPr indent="-317500" lvl="1" marL="914400" rtl="0" algn="l">
              <a:spcBef>
                <a:spcPts val="0"/>
              </a:spcBef>
              <a:spcAft>
                <a:spcPts val="0"/>
              </a:spcAft>
              <a:buSzPts val="1400"/>
              <a:buChar char="○"/>
            </a:pPr>
            <a:r>
              <a:rPr lang="en-GB"/>
              <a:t>A </a:t>
            </a:r>
            <a:r>
              <a:rPr lang="en-GB" u="sng"/>
              <a:t>named</a:t>
            </a:r>
            <a:r>
              <a:rPr lang="en-GB" u="sng"/>
              <a:t> </a:t>
            </a:r>
            <a:r>
              <a:rPr lang="en-GB" u="sng"/>
              <a:t>entity</a:t>
            </a:r>
            <a:r>
              <a:rPr lang="en-GB" u="sng"/>
              <a:t> recognizer</a:t>
            </a:r>
            <a:r>
              <a:rPr lang="en-GB"/>
              <a:t> is applied to generated y_hat and the reference report y. Then compute the precision and recall of entity match.</a:t>
            </a:r>
            <a:endParaRPr/>
          </a:p>
          <a:p>
            <a:pPr indent="-317500" lvl="1" marL="914400" rtl="0" algn="l">
              <a:spcBef>
                <a:spcPts val="0"/>
              </a:spcBef>
              <a:spcAft>
                <a:spcPts val="0"/>
              </a:spcAft>
              <a:buSzPts val="1400"/>
              <a:buChar char="○"/>
            </a:pPr>
            <a:r>
              <a:rPr lang="en-GB"/>
              <a:t>The named </a:t>
            </a:r>
            <a:r>
              <a:rPr lang="en-GB"/>
              <a:t>entity</a:t>
            </a:r>
            <a:r>
              <a:rPr lang="en-GB"/>
              <a:t> recognizer is a pre-trained model from other research projects.</a:t>
            </a:r>
            <a:endParaRPr/>
          </a:p>
          <a:p>
            <a:pPr indent="-317500" lvl="1" marL="914400" rtl="0" algn="l">
              <a:spcBef>
                <a:spcPts val="0"/>
              </a:spcBef>
              <a:spcAft>
                <a:spcPts val="0"/>
              </a:spcAft>
              <a:buSzPts val="1400"/>
              <a:buChar char="○"/>
            </a:pPr>
            <a:r>
              <a:rPr lang="en-GB"/>
              <a:t>For instance, the </a:t>
            </a:r>
            <a:r>
              <a:rPr lang="en-GB"/>
              <a:t>common</a:t>
            </a:r>
            <a:r>
              <a:rPr lang="en-GB"/>
              <a:t> entities among the reference report and the generated report is pleural and effusion.</a:t>
            </a:r>
            <a:endParaRPr/>
          </a:p>
        </p:txBody>
      </p:sp>
      <p:pic>
        <p:nvPicPr>
          <p:cNvPr id="129" name="Google Shape;129;p24"/>
          <p:cNvPicPr preferRelativeResize="0"/>
          <p:nvPr/>
        </p:nvPicPr>
        <p:blipFill>
          <a:blip r:embed="rId3">
            <a:alphaModFix/>
          </a:blip>
          <a:stretch>
            <a:fillRect/>
          </a:stretch>
        </p:blipFill>
        <p:spPr>
          <a:xfrm>
            <a:off x="6082225" y="1930850"/>
            <a:ext cx="2977500" cy="14145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p:txBody>
      </p:sp>
      <p:sp>
        <p:nvSpPr>
          <p:cNvPr id="135" name="Google Shape;135;p25"/>
          <p:cNvSpPr txBox="1"/>
          <p:nvPr>
            <p:ph idx="1" type="body"/>
          </p:nvPr>
        </p:nvSpPr>
        <p:spPr>
          <a:xfrm>
            <a:off x="311700" y="1152475"/>
            <a:ext cx="5004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Entailing Entity Match Reward</a:t>
            </a:r>
            <a:endParaRPr/>
          </a:p>
          <a:p>
            <a:pPr indent="-317500" lvl="1" marL="914400" rtl="0" algn="l">
              <a:spcBef>
                <a:spcPts val="0"/>
              </a:spcBef>
              <a:spcAft>
                <a:spcPts val="0"/>
              </a:spcAft>
              <a:buSzPts val="1400"/>
              <a:buChar char="○"/>
            </a:pPr>
            <a:r>
              <a:rPr lang="en-GB"/>
              <a:t>Natural Language Inference to capture factual consistency. </a:t>
            </a:r>
            <a:endParaRPr/>
          </a:p>
          <a:p>
            <a:pPr indent="-317500" lvl="1" marL="914400" rtl="0" algn="l">
              <a:spcBef>
                <a:spcPts val="0"/>
              </a:spcBef>
              <a:spcAft>
                <a:spcPts val="0"/>
              </a:spcAft>
              <a:buSzPts val="1400"/>
              <a:buChar char="○"/>
            </a:pPr>
            <a:r>
              <a:rPr lang="en-GB"/>
              <a:t>Expand the \delta in Eq. 10</a:t>
            </a:r>
            <a:endParaRPr/>
          </a:p>
          <a:p>
            <a:pPr indent="-317500" lvl="1" marL="914400" rtl="0" algn="l">
              <a:spcBef>
                <a:spcPts val="0"/>
              </a:spcBef>
              <a:spcAft>
                <a:spcPts val="0"/>
              </a:spcAft>
              <a:buSzPts val="1400"/>
              <a:buChar char="○"/>
            </a:pPr>
            <a:r>
              <a:rPr lang="en-GB"/>
              <a:t>h is a sentence that includes e, P is all sentences in the corresponding </a:t>
            </a:r>
            <a:r>
              <a:rPr lang="en-GB"/>
              <a:t>reference</a:t>
            </a:r>
            <a:r>
              <a:rPr lang="en-GB"/>
              <a:t> report. </a:t>
            </a:r>
            <a:endParaRPr/>
          </a:p>
          <a:p>
            <a:pPr indent="-317500" lvl="1" marL="914400" rtl="0" algn="l">
              <a:spcBef>
                <a:spcPts val="0"/>
              </a:spcBef>
              <a:spcAft>
                <a:spcPts val="0"/>
              </a:spcAft>
              <a:buSzPts val="1400"/>
              <a:buChar char="○"/>
            </a:pPr>
            <a:r>
              <a:rPr lang="en-GB"/>
              <a:t>nli(*, *) is an NLI function </a:t>
            </a:r>
            <a:r>
              <a:rPr lang="en-GB"/>
              <a:t>(pre-trained) </a:t>
            </a:r>
            <a:r>
              <a:rPr lang="en-GB"/>
              <a:t>that returns a label which is one of {entailment, neutral, contradiction}/</a:t>
            </a:r>
            <a:endParaRPr/>
          </a:p>
          <a:p>
            <a:pPr indent="-317500" lvl="1" marL="914400" rtl="0" algn="l">
              <a:spcBef>
                <a:spcPts val="0"/>
              </a:spcBef>
              <a:spcAft>
                <a:spcPts val="0"/>
              </a:spcAft>
              <a:buSzPts val="1400"/>
              <a:buChar char="○"/>
            </a:pPr>
            <a:r>
              <a:rPr lang="en-GB"/>
              <a:t>sim(*, *) is a text </a:t>
            </a:r>
            <a:r>
              <a:rPr lang="en-GB"/>
              <a:t>similarity</a:t>
            </a:r>
            <a:r>
              <a:rPr lang="en-GB"/>
              <a:t> function (pre-trained). </a:t>
            </a:r>
            <a:endParaRPr/>
          </a:p>
        </p:txBody>
      </p:sp>
      <p:pic>
        <p:nvPicPr>
          <p:cNvPr id="136" name="Google Shape;136;p25"/>
          <p:cNvPicPr preferRelativeResize="0"/>
          <p:nvPr/>
        </p:nvPicPr>
        <p:blipFill>
          <a:blip r:embed="rId3">
            <a:alphaModFix/>
          </a:blip>
          <a:stretch>
            <a:fillRect/>
          </a:stretch>
        </p:blipFill>
        <p:spPr>
          <a:xfrm>
            <a:off x="5418788" y="1866900"/>
            <a:ext cx="3667125" cy="140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p:txBody>
      </p:sp>
      <p:sp>
        <p:nvSpPr>
          <p:cNvPr id="142" name="Google Shape;142;p26"/>
          <p:cNvSpPr txBox="1"/>
          <p:nvPr>
            <p:ph idx="1" type="body"/>
          </p:nvPr>
        </p:nvSpPr>
        <p:spPr>
          <a:xfrm>
            <a:off x="311700" y="1152475"/>
            <a:ext cx="5004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Entailing Entity Match Reward</a:t>
            </a:r>
            <a:endParaRPr/>
          </a:p>
          <a:p>
            <a:pPr indent="-317500" lvl="1" marL="914400" rtl="0" algn="l">
              <a:spcBef>
                <a:spcPts val="0"/>
              </a:spcBef>
              <a:spcAft>
                <a:spcPts val="0"/>
              </a:spcAft>
              <a:buSzPts val="1400"/>
              <a:buChar char="○"/>
            </a:pPr>
            <a:r>
              <a:rPr lang="en-GB"/>
              <a:t>Natural Language Inference to capture factual consistency. </a:t>
            </a:r>
            <a:endParaRPr/>
          </a:p>
          <a:p>
            <a:pPr indent="-317500" lvl="1" marL="914400" rtl="0" algn="l">
              <a:spcBef>
                <a:spcPts val="0"/>
              </a:spcBef>
              <a:spcAft>
                <a:spcPts val="0"/>
              </a:spcAft>
              <a:buSzPts val="1400"/>
              <a:buChar char="○"/>
            </a:pPr>
            <a:r>
              <a:rPr lang="en-GB"/>
              <a:t>Expand the \delta in Eq. 10</a:t>
            </a:r>
            <a:endParaRPr/>
          </a:p>
          <a:p>
            <a:pPr indent="-317500" lvl="1" marL="914400" rtl="0" algn="l">
              <a:spcBef>
                <a:spcPts val="0"/>
              </a:spcBef>
              <a:spcAft>
                <a:spcPts val="0"/>
              </a:spcAft>
              <a:buSzPts val="1400"/>
              <a:buChar char="○"/>
            </a:pPr>
            <a:r>
              <a:rPr lang="en-GB"/>
              <a:t>h is a sentence that includes e, P is all sentences in the corresponding reference report. </a:t>
            </a:r>
            <a:endParaRPr/>
          </a:p>
          <a:p>
            <a:pPr indent="-317500" lvl="1" marL="914400" rtl="0" algn="l">
              <a:spcBef>
                <a:spcPts val="0"/>
              </a:spcBef>
              <a:spcAft>
                <a:spcPts val="0"/>
              </a:spcAft>
              <a:buSzPts val="1400"/>
              <a:buChar char="○"/>
            </a:pPr>
            <a:r>
              <a:rPr lang="en-GB"/>
              <a:t>nli(*, *) is an NLI function (pre-trained) that returns a label which is one of {entailment, neutral, contradiction}/</a:t>
            </a:r>
            <a:endParaRPr/>
          </a:p>
          <a:p>
            <a:pPr indent="-317500" lvl="1" marL="914400" rtl="0" algn="l">
              <a:spcBef>
                <a:spcPts val="0"/>
              </a:spcBef>
              <a:spcAft>
                <a:spcPts val="0"/>
              </a:spcAft>
              <a:buSzPts val="1400"/>
              <a:buChar char="○"/>
            </a:pPr>
            <a:r>
              <a:rPr lang="en-GB"/>
              <a:t>sim(*, *) is a text similarity function (pre-trained). </a:t>
            </a:r>
            <a:endParaRPr/>
          </a:p>
        </p:txBody>
      </p:sp>
      <p:pic>
        <p:nvPicPr>
          <p:cNvPr id="143" name="Google Shape;143;p26"/>
          <p:cNvPicPr preferRelativeResize="0"/>
          <p:nvPr/>
        </p:nvPicPr>
        <p:blipFill>
          <a:blip r:embed="rId3">
            <a:alphaModFix/>
          </a:blip>
          <a:stretch>
            <a:fillRect/>
          </a:stretch>
        </p:blipFill>
        <p:spPr>
          <a:xfrm>
            <a:off x="5418788" y="1866900"/>
            <a:ext cx="3667125" cy="1409700"/>
          </a:xfrm>
          <a:prstGeom prst="rect">
            <a:avLst/>
          </a:prstGeom>
          <a:noFill/>
          <a:ln>
            <a:noFill/>
          </a:ln>
        </p:spPr>
      </p:pic>
      <p:pic>
        <p:nvPicPr>
          <p:cNvPr id="144" name="Google Shape;144;p26"/>
          <p:cNvPicPr preferRelativeResize="0"/>
          <p:nvPr/>
        </p:nvPicPr>
        <p:blipFill>
          <a:blip r:embed="rId4">
            <a:alphaModFix/>
          </a:blip>
          <a:stretch>
            <a:fillRect/>
          </a:stretch>
        </p:blipFill>
        <p:spPr>
          <a:xfrm>
            <a:off x="2363075" y="4125775"/>
            <a:ext cx="3985650" cy="442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2nd paper</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Progressive Transformer-Based Generation of Radiology Reports</a:t>
            </a:r>
            <a:r>
              <a:rPr lang="en-GB"/>
              <a:t> by Nooralahzadeh et al. </a:t>
            </a:r>
            <a:endParaRPr/>
          </a:p>
          <a:p>
            <a:pPr indent="-342900" lvl="0" marL="457200" rtl="0" algn="l">
              <a:spcBef>
                <a:spcPts val="0"/>
              </a:spcBef>
              <a:spcAft>
                <a:spcPts val="0"/>
              </a:spcAft>
              <a:buSzPts val="1800"/>
              <a:buChar char="●"/>
            </a:pPr>
            <a:r>
              <a:rPr lang="en-GB"/>
              <a:t>Introducing a image-to-text-to-text generation framework where the problem of the </a:t>
            </a:r>
            <a:r>
              <a:rPr lang="en-GB"/>
              <a:t>radiology</a:t>
            </a:r>
            <a:r>
              <a:rPr lang="en-GB"/>
              <a:t> report generation is divided into two steps.</a:t>
            </a:r>
            <a:endParaRPr/>
          </a:p>
          <a:p>
            <a:pPr indent="-342900" lvl="0" marL="457200" rtl="0" algn="l">
              <a:spcBef>
                <a:spcPts val="0"/>
              </a:spcBef>
              <a:spcAft>
                <a:spcPts val="0"/>
              </a:spcAft>
              <a:buSzPts val="1800"/>
              <a:buChar char="●"/>
            </a:pPr>
            <a:r>
              <a:rPr lang="en-GB"/>
              <a:t>The model generates </a:t>
            </a:r>
            <a:r>
              <a:rPr i="1" lang="en-GB"/>
              <a:t>global</a:t>
            </a:r>
            <a:r>
              <a:rPr lang="en-GB"/>
              <a:t> concepts from the image in the first step, and then </a:t>
            </a:r>
            <a:r>
              <a:rPr i="1" lang="en-GB"/>
              <a:t>reforms</a:t>
            </a:r>
            <a:r>
              <a:rPr lang="en-GB"/>
              <a:t> them into finer and </a:t>
            </a:r>
            <a:r>
              <a:rPr lang="en-GB"/>
              <a:t>coherent</a:t>
            </a:r>
            <a:r>
              <a:rPr lang="en-GB"/>
              <a:t> texts using a Transformer architecture.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2nd paper</a:t>
            </a:r>
            <a:endParaRPr/>
          </a:p>
        </p:txBody>
      </p:sp>
      <p:sp>
        <p:nvSpPr>
          <p:cNvPr id="156" name="Google Shape;15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 modeling the clinical coherence across the </a:t>
            </a:r>
            <a:r>
              <a:rPr lang="en-GB"/>
              <a:t>entire</a:t>
            </a:r>
            <a:r>
              <a:rPr lang="en-GB"/>
              <a:t> report.</a:t>
            </a:r>
            <a:endParaRPr/>
          </a:p>
          <a:p>
            <a:pPr indent="-342900" lvl="0" marL="457200" rtl="0" algn="l">
              <a:spcBef>
                <a:spcPts val="0"/>
              </a:spcBef>
              <a:spcAft>
                <a:spcPts val="0"/>
              </a:spcAft>
              <a:buSzPts val="1800"/>
              <a:buChar char="●"/>
            </a:pPr>
            <a:r>
              <a:rPr lang="en-GB"/>
              <a:t>Method: X -&gt; C -&gt; Y, where X = {x_1, x_2, …, x_S} where X is a radiology images, and x_s is sequence of patch features from visual extractor. C = {c_1, c_2, …, c_T} and Y = {y_1, y_2, …, y_T} are the generated tokens at intermediate and final steps. </a:t>
            </a:r>
            <a:endParaRPr/>
          </a:p>
          <a:p>
            <a:pPr indent="-342900" lvl="0" marL="457200" rtl="0" algn="l">
              <a:spcBef>
                <a:spcPts val="0"/>
              </a:spcBef>
              <a:spcAft>
                <a:spcPts val="0"/>
              </a:spcAft>
              <a:buSzPts val="1800"/>
              <a:buChar char="●"/>
            </a:pPr>
            <a:r>
              <a:rPr lang="en-GB"/>
              <a:t>Three components: 1) visual backbone 2) intermediate encoder-decoder as a visual language model 3) final </a:t>
            </a:r>
            <a:r>
              <a:rPr lang="en-GB"/>
              <a:t>encoder</a:t>
            </a:r>
            <a:r>
              <a:rPr lang="en-GB"/>
              <a:t>-decoder as a language model.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2nd paper</a:t>
            </a:r>
            <a:endParaRPr b="1"/>
          </a:p>
        </p:txBody>
      </p:sp>
      <p:pic>
        <p:nvPicPr>
          <p:cNvPr id="162" name="Google Shape;162;p29"/>
          <p:cNvPicPr preferRelativeResize="0"/>
          <p:nvPr/>
        </p:nvPicPr>
        <p:blipFill>
          <a:blip r:embed="rId3">
            <a:alphaModFix/>
          </a:blip>
          <a:stretch>
            <a:fillRect/>
          </a:stretch>
        </p:blipFill>
        <p:spPr>
          <a:xfrm>
            <a:off x="155850" y="1058531"/>
            <a:ext cx="8832301" cy="30264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2nd paper</a:t>
            </a:r>
            <a:endParaRPr/>
          </a:p>
        </p:txBody>
      </p:sp>
      <p:pic>
        <p:nvPicPr>
          <p:cNvPr id="168" name="Google Shape;168;p30"/>
          <p:cNvPicPr preferRelativeResize="0"/>
          <p:nvPr/>
        </p:nvPicPr>
        <p:blipFill>
          <a:blip r:embed="rId3">
            <a:alphaModFix/>
          </a:blip>
          <a:stretch>
            <a:fillRect/>
          </a:stretch>
        </p:blipFill>
        <p:spPr>
          <a:xfrm>
            <a:off x="311688" y="1152475"/>
            <a:ext cx="4181475" cy="371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3rd paper </a:t>
            </a:r>
            <a:endParaRPr/>
          </a:p>
        </p:txBody>
      </p:sp>
      <p:sp>
        <p:nvSpPr>
          <p:cNvPr id="174" name="Google Shape;17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Weakly Supervised Contrastive Learning for Chest X-Ray Report Generation</a:t>
            </a:r>
            <a:r>
              <a:rPr lang="en-GB"/>
              <a:t> by Yan et al.</a:t>
            </a:r>
            <a:endParaRPr/>
          </a:p>
          <a:p>
            <a:pPr indent="-342900" lvl="0" marL="457200" rtl="0" algn="l">
              <a:spcBef>
                <a:spcPts val="0"/>
              </a:spcBef>
              <a:spcAft>
                <a:spcPts val="0"/>
              </a:spcAft>
              <a:buSzPts val="1800"/>
              <a:buChar char="●"/>
            </a:pPr>
            <a:r>
              <a:rPr lang="en-GB"/>
              <a:t>Previous methods struggle to generate informative sentences for clinical </a:t>
            </a:r>
            <a:r>
              <a:rPr lang="en-GB"/>
              <a:t>diagnoses, as normal findings dominate the datasets.</a:t>
            </a:r>
            <a:endParaRPr/>
          </a:p>
          <a:p>
            <a:pPr indent="-342900" lvl="0" marL="457200" rtl="0" algn="l">
              <a:spcBef>
                <a:spcPts val="0"/>
              </a:spcBef>
              <a:spcAft>
                <a:spcPts val="0"/>
              </a:spcAft>
              <a:buSzPts val="1800"/>
              <a:buChar char="●"/>
            </a:pPr>
            <a:r>
              <a:rPr lang="en-GB"/>
              <a:t>The authors proposed a novel weakly-supervised contrastive learning algorithms to alleviate this issue.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Outline</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Problem Statement</a:t>
            </a:r>
            <a:endParaRPr/>
          </a:p>
          <a:p>
            <a:pPr indent="-342900" lvl="0" marL="457200" rtl="0" algn="l">
              <a:spcBef>
                <a:spcPts val="0"/>
              </a:spcBef>
              <a:spcAft>
                <a:spcPts val="0"/>
              </a:spcAft>
              <a:buSzPts val="1800"/>
              <a:buChar char="●"/>
            </a:pPr>
            <a:r>
              <a:rPr lang="en-GB"/>
              <a:t>Background and </a:t>
            </a:r>
            <a:r>
              <a:rPr lang="en-GB"/>
              <a:t>Literature</a:t>
            </a:r>
            <a:r>
              <a:rPr lang="en-GB"/>
              <a:t> Review</a:t>
            </a:r>
            <a:endParaRPr/>
          </a:p>
          <a:p>
            <a:pPr indent="-317500" lvl="1" marL="914400" rtl="0" algn="l">
              <a:spcBef>
                <a:spcPts val="0"/>
              </a:spcBef>
              <a:spcAft>
                <a:spcPts val="0"/>
              </a:spcAft>
              <a:buSzPts val="1400"/>
              <a:buChar char="○"/>
            </a:pPr>
            <a:r>
              <a:rPr lang="en-GB"/>
              <a:t>Improving Factual Completeness and Consistency of Image-to-Text Radiology Report Generation</a:t>
            </a:r>
            <a:endParaRPr/>
          </a:p>
          <a:p>
            <a:pPr indent="-317500" lvl="1" marL="914400" rtl="0" algn="l">
              <a:spcBef>
                <a:spcPts val="0"/>
              </a:spcBef>
              <a:spcAft>
                <a:spcPts val="0"/>
              </a:spcAft>
              <a:buSzPts val="1400"/>
              <a:buChar char="○"/>
            </a:pPr>
            <a:r>
              <a:rPr lang="en-GB"/>
              <a:t>Progressive Transformer-Based Generation of Radiology Reports</a:t>
            </a:r>
            <a:endParaRPr/>
          </a:p>
          <a:p>
            <a:pPr indent="-317500" lvl="1" marL="914400" rtl="0" algn="l">
              <a:spcBef>
                <a:spcPts val="0"/>
              </a:spcBef>
              <a:spcAft>
                <a:spcPts val="0"/>
              </a:spcAft>
              <a:buSzPts val="1400"/>
              <a:buChar char="○"/>
            </a:pPr>
            <a:r>
              <a:rPr lang="en-GB"/>
              <a:t>Weakly  Supervised Contrastive Learning for Chest X-Ray Report Generation</a:t>
            </a:r>
            <a:endParaRPr/>
          </a:p>
          <a:p>
            <a:pPr indent="-342900" lvl="0" marL="457200" rtl="0" algn="l">
              <a:spcBef>
                <a:spcPts val="0"/>
              </a:spcBef>
              <a:spcAft>
                <a:spcPts val="0"/>
              </a:spcAft>
              <a:buSzPts val="1800"/>
              <a:buChar char="●"/>
            </a:pPr>
            <a:r>
              <a:rPr lang="en-GB"/>
              <a:t>Main paper</a:t>
            </a:r>
            <a:endParaRPr/>
          </a:p>
          <a:p>
            <a:pPr indent="-317500" lvl="1" marL="914400" rtl="0" algn="l">
              <a:spcBef>
                <a:spcPts val="0"/>
              </a:spcBef>
              <a:spcAft>
                <a:spcPts val="0"/>
              </a:spcAft>
              <a:buSzPts val="1400"/>
              <a:buChar char="○"/>
            </a:pPr>
            <a:r>
              <a:rPr lang="en-GB"/>
              <a:t>Hybrid Retrieval-Generation Reinforced Agent for Medical Image Report Generation</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3rd paper </a:t>
            </a:r>
            <a:endParaRPr/>
          </a:p>
        </p:txBody>
      </p:sp>
      <p:pic>
        <p:nvPicPr>
          <p:cNvPr id="180" name="Google Shape;180;p32"/>
          <p:cNvPicPr preferRelativeResize="0"/>
          <p:nvPr/>
        </p:nvPicPr>
        <p:blipFill>
          <a:blip r:embed="rId3">
            <a:alphaModFix/>
          </a:blip>
          <a:stretch>
            <a:fillRect/>
          </a:stretch>
        </p:blipFill>
        <p:spPr>
          <a:xfrm>
            <a:off x="2911160" y="1295513"/>
            <a:ext cx="6083275" cy="3189125"/>
          </a:xfrm>
          <a:prstGeom prst="rect">
            <a:avLst/>
          </a:prstGeom>
          <a:noFill/>
          <a:ln>
            <a:noFill/>
          </a:ln>
        </p:spPr>
      </p:pic>
      <p:pic>
        <p:nvPicPr>
          <p:cNvPr id="181" name="Google Shape;181;p32"/>
          <p:cNvPicPr preferRelativeResize="0"/>
          <p:nvPr/>
        </p:nvPicPr>
        <p:blipFill>
          <a:blip r:embed="rId4">
            <a:alphaModFix/>
          </a:blip>
          <a:stretch>
            <a:fillRect/>
          </a:stretch>
        </p:blipFill>
        <p:spPr>
          <a:xfrm>
            <a:off x="671700" y="929300"/>
            <a:ext cx="1673426" cy="392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3rd paper</a:t>
            </a:r>
            <a:endParaRPr/>
          </a:p>
        </p:txBody>
      </p:sp>
      <p:sp>
        <p:nvSpPr>
          <p:cNvPr id="187" name="Google Shape;18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Given a chest X-ray image I, its visual </a:t>
            </a:r>
            <a:r>
              <a:rPr lang="en-GB"/>
              <a:t>features</a:t>
            </a:r>
            <a:r>
              <a:rPr lang="en-GB"/>
              <a:t> X are extracted by a pre-trained CNN. </a:t>
            </a:r>
            <a:r>
              <a:rPr lang="en-GB"/>
              <a:t>Standard</a:t>
            </a:r>
            <a:r>
              <a:rPr lang="en-GB"/>
              <a:t> encoder in Transformer to obtain the hidden visual feature H_x. Then the decoding process at each time step t can be formalized as</a:t>
            </a:r>
            <a:endParaRPr/>
          </a:p>
        </p:txBody>
      </p:sp>
      <p:pic>
        <p:nvPicPr>
          <p:cNvPr id="188" name="Google Shape;188;p33"/>
          <p:cNvPicPr preferRelativeResize="0"/>
          <p:nvPr/>
        </p:nvPicPr>
        <p:blipFill rotWithShape="1">
          <a:blip r:embed="rId3">
            <a:alphaModFix/>
          </a:blip>
          <a:srcRect b="0" l="0" r="15511" t="0"/>
          <a:stretch/>
        </p:blipFill>
        <p:spPr>
          <a:xfrm>
            <a:off x="2107900" y="2285400"/>
            <a:ext cx="4548550" cy="572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3rd paper </a:t>
            </a:r>
            <a:endParaRPr/>
          </a:p>
          <a:p>
            <a:pPr indent="0" lvl="0" marL="0" rtl="0" algn="l">
              <a:spcBef>
                <a:spcPts val="0"/>
              </a:spcBef>
              <a:spcAft>
                <a:spcPts val="0"/>
              </a:spcAft>
              <a:buNone/>
            </a:pPr>
            <a:r>
              <a:t/>
            </a:r>
            <a:endParaRPr/>
          </a:p>
        </p:txBody>
      </p:sp>
      <p:pic>
        <p:nvPicPr>
          <p:cNvPr id="194" name="Google Shape;194;p34"/>
          <p:cNvPicPr preferRelativeResize="0"/>
          <p:nvPr/>
        </p:nvPicPr>
        <p:blipFill>
          <a:blip r:embed="rId3">
            <a:alphaModFix/>
          </a:blip>
          <a:stretch>
            <a:fillRect/>
          </a:stretch>
        </p:blipFill>
        <p:spPr>
          <a:xfrm>
            <a:off x="799600" y="1017725"/>
            <a:ext cx="7280609"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3rd paper </a:t>
            </a:r>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Weakly-supervised contrastive learning</a:t>
            </a:r>
            <a:endParaRPr/>
          </a:p>
          <a:p>
            <a:pPr indent="-317500" lvl="1" marL="914400" rtl="0" algn="l">
              <a:spcBef>
                <a:spcPts val="0"/>
              </a:spcBef>
              <a:spcAft>
                <a:spcPts val="0"/>
              </a:spcAft>
              <a:buSzPts val="1400"/>
              <a:buChar char="○"/>
            </a:pPr>
            <a:r>
              <a:rPr lang="en-GB"/>
              <a:t>Project the </a:t>
            </a:r>
            <a:r>
              <a:rPr lang="en-GB"/>
              <a:t>hidden</a:t>
            </a:r>
            <a:r>
              <a:rPr lang="en-GB"/>
              <a:t> </a:t>
            </a:r>
            <a:r>
              <a:rPr lang="en-GB"/>
              <a:t>representations</a:t>
            </a:r>
            <a:r>
              <a:rPr lang="en-GB"/>
              <a:t> of image and target sequence from the Encoder to a latent space</a:t>
            </a:r>
            <a:endParaRPr/>
          </a:p>
          <a:p>
            <a:pPr indent="-317500" lvl="1" marL="914400" rtl="0" algn="l">
              <a:spcBef>
                <a:spcPts val="0"/>
              </a:spcBef>
              <a:spcAft>
                <a:spcPts val="0"/>
              </a:spcAft>
              <a:buSzPts val="1400"/>
              <a:buChar char="○"/>
            </a:pPr>
            <a:r>
              <a:rPr lang="en-GB"/>
              <a:t>Then, contrastive learning comes in by maximizing the similarity between the pair of </a:t>
            </a:r>
            <a:r>
              <a:rPr lang="en-GB"/>
              <a:t>source</a:t>
            </a:r>
            <a:r>
              <a:rPr lang="en-GB"/>
              <a:t> image and target sequence, while minimizing the similarity between the negative pairs</a:t>
            </a:r>
            <a:endParaRPr/>
          </a:p>
        </p:txBody>
      </p:sp>
      <p:pic>
        <p:nvPicPr>
          <p:cNvPr id="201" name="Google Shape;201;p35"/>
          <p:cNvPicPr preferRelativeResize="0"/>
          <p:nvPr/>
        </p:nvPicPr>
        <p:blipFill>
          <a:blip r:embed="rId3">
            <a:alphaModFix/>
          </a:blip>
          <a:stretch>
            <a:fillRect/>
          </a:stretch>
        </p:blipFill>
        <p:spPr>
          <a:xfrm>
            <a:off x="2711925" y="1818800"/>
            <a:ext cx="2976011" cy="269825"/>
          </a:xfrm>
          <a:prstGeom prst="rect">
            <a:avLst/>
          </a:prstGeom>
          <a:noFill/>
          <a:ln>
            <a:noFill/>
          </a:ln>
        </p:spPr>
      </p:pic>
      <p:pic>
        <p:nvPicPr>
          <p:cNvPr id="202" name="Google Shape;202;p35"/>
          <p:cNvPicPr preferRelativeResize="0"/>
          <p:nvPr/>
        </p:nvPicPr>
        <p:blipFill>
          <a:blip r:embed="rId4">
            <a:alphaModFix/>
          </a:blip>
          <a:stretch>
            <a:fillRect/>
          </a:stretch>
        </p:blipFill>
        <p:spPr>
          <a:xfrm>
            <a:off x="2147288" y="2571738"/>
            <a:ext cx="4105275" cy="809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08" name="Google Shape;20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Hybrid Retrieval-Generation Reinforced Agent for Medical Image Report Generation</a:t>
            </a:r>
            <a:r>
              <a:rPr lang="en-GB"/>
              <a:t> by Li et al.</a:t>
            </a:r>
            <a:endParaRPr/>
          </a:p>
          <a:p>
            <a:pPr indent="-342900" lvl="0" marL="457200" rtl="0" algn="l">
              <a:spcBef>
                <a:spcPts val="0"/>
              </a:spcBef>
              <a:spcAft>
                <a:spcPts val="0"/>
              </a:spcAft>
              <a:buSzPts val="1800"/>
              <a:buChar char="●"/>
            </a:pPr>
            <a:r>
              <a:rPr lang="en-GB"/>
              <a:t>It introduces a hybrid mode that </a:t>
            </a:r>
            <a:r>
              <a:rPr lang="en-GB"/>
              <a:t>combines</a:t>
            </a:r>
            <a:r>
              <a:rPr lang="en-GB"/>
              <a:t> the traditional retrieval-based approaches populated with human prior </a:t>
            </a:r>
            <a:r>
              <a:rPr lang="en-GB"/>
              <a:t>knowledge, and the modern ML-based approaches to achieve desirable reports. </a:t>
            </a:r>
            <a:endParaRPr/>
          </a:p>
          <a:p>
            <a:pPr indent="-342900" lvl="0" marL="457200" rtl="0" algn="l">
              <a:spcBef>
                <a:spcPts val="0"/>
              </a:spcBef>
              <a:spcAft>
                <a:spcPts val="0"/>
              </a:spcAft>
              <a:buSzPts val="1800"/>
              <a:buChar char="●"/>
            </a:pPr>
            <a:r>
              <a:rPr lang="en-GB"/>
              <a:t>HRGR-Agent provides hierarchical decision making procedure, with a </a:t>
            </a:r>
            <a:r>
              <a:rPr i="1" lang="en-GB"/>
              <a:t>retrieval policy module</a:t>
            </a:r>
            <a:r>
              <a:rPr lang="en-GB"/>
              <a:t> to retrieve a template sentence from an off-the-shelf template database, and a </a:t>
            </a:r>
            <a:r>
              <a:rPr i="1" lang="en-GB"/>
              <a:t>generation module</a:t>
            </a:r>
            <a:r>
              <a:rPr lang="en-GB"/>
              <a:t> to generate novel sentences.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14" name="Google Shape;214;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For normal cases, a retrieval-based system can perform well due to the low variance of the language. </a:t>
            </a:r>
            <a:endParaRPr/>
          </a:p>
          <a:p>
            <a:pPr indent="-342900" lvl="0" marL="457200" rtl="0" algn="l">
              <a:spcBef>
                <a:spcPts val="0"/>
              </a:spcBef>
              <a:spcAft>
                <a:spcPts val="0"/>
              </a:spcAft>
              <a:buSzPts val="1800"/>
              <a:buChar char="●"/>
            </a:pPr>
            <a:r>
              <a:rPr lang="en-GB"/>
              <a:t>Pure generation </a:t>
            </a:r>
            <a:r>
              <a:rPr lang="en-GB"/>
              <a:t>pipelines</a:t>
            </a:r>
            <a:r>
              <a:rPr lang="en-GB"/>
              <a:t> are biased towards generating plausible sentences that look natural by the language model but poor at finding visual groundings. </a:t>
            </a:r>
            <a:endParaRPr/>
          </a:p>
          <a:p>
            <a:pPr indent="-342900" lvl="0" marL="457200" rtl="0" algn="l">
              <a:spcBef>
                <a:spcPts val="0"/>
              </a:spcBef>
              <a:spcAft>
                <a:spcPts val="0"/>
              </a:spcAft>
              <a:buSzPts val="1800"/>
              <a:buChar char="●"/>
            </a:pPr>
            <a:r>
              <a:rPr lang="en-GB"/>
              <a:t>The authors propose to jointly train the retrieval </a:t>
            </a:r>
            <a:r>
              <a:rPr lang="en-GB"/>
              <a:t>policy</a:t>
            </a:r>
            <a:r>
              <a:rPr lang="en-GB"/>
              <a:t> module and generation module via Reinforcement Learning guided by sentence-level and </a:t>
            </a:r>
            <a:r>
              <a:rPr lang="en-GB"/>
              <a:t>world</a:t>
            </a:r>
            <a:r>
              <a:rPr lang="en-GB"/>
              <a:t>-level rewards.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0" name="Google Shape;22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1" name="Google Shape;221;p38"/>
          <p:cNvPicPr preferRelativeResize="0"/>
          <p:nvPr/>
        </p:nvPicPr>
        <p:blipFill>
          <a:blip r:embed="rId3">
            <a:alphaModFix/>
          </a:blip>
          <a:stretch>
            <a:fillRect/>
          </a:stretch>
        </p:blipFill>
        <p:spPr>
          <a:xfrm>
            <a:off x="157163" y="566738"/>
            <a:ext cx="8829675" cy="4010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7" name="Google Shape;227;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8" name="Google Shape;228;p39"/>
          <p:cNvPicPr preferRelativeResize="0"/>
          <p:nvPr/>
        </p:nvPicPr>
        <p:blipFill>
          <a:blip r:embed="rId3">
            <a:alphaModFix/>
          </a:blip>
          <a:stretch>
            <a:fillRect/>
          </a:stretch>
        </p:blipFill>
        <p:spPr>
          <a:xfrm>
            <a:off x="0" y="434991"/>
            <a:ext cx="9144000" cy="42735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34" name="Google Shape;23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Aiming at generating a report consisting of a sequence of sentences Y = (y_1, y_2, …, y_M) given a set of medical images I = {I_j}^K_{j=1} of a patient case. Each </a:t>
            </a:r>
            <a:r>
              <a:rPr lang="en-GB"/>
              <a:t>sentence</a:t>
            </a:r>
            <a:r>
              <a:rPr lang="en-GB"/>
              <a:t> comprises a sequence of words y_i = (y_{i,1}, y_{i,2}, …, y_{i,N}), y_{i,j} \in V where i is index of sentences, j the index of words, and V the vocabulary of all output tokens.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40" name="Google Shape;24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1" name="Google Shape;241;p41"/>
          <p:cNvPicPr preferRelativeResize="0"/>
          <p:nvPr/>
        </p:nvPicPr>
        <p:blipFill>
          <a:blip r:embed="rId3">
            <a:alphaModFix/>
          </a:blip>
          <a:stretch>
            <a:fillRect/>
          </a:stretch>
        </p:blipFill>
        <p:spPr>
          <a:xfrm>
            <a:off x="161925" y="1284275"/>
            <a:ext cx="8820150" cy="315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 Statement</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One of the most common and essential tasks for radiologists is the analysis of X-ray images.</a:t>
            </a:r>
            <a:endParaRPr/>
          </a:p>
          <a:p>
            <a:pPr indent="-342900" lvl="0" marL="457200" rtl="0" algn="l">
              <a:spcBef>
                <a:spcPts val="0"/>
              </a:spcBef>
              <a:spcAft>
                <a:spcPts val="0"/>
              </a:spcAft>
              <a:buSzPts val="1800"/>
              <a:buChar char="●"/>
            </a:pPr>
            <a:r>
              <a:rPr lang="en-GB"/>
              <a:t>With the increasing demand for imaging examinations, the burden on radiologists has increased over time.</a:t>
            </a:r>
            <a:endParaRPr/>
          </a:p>
          <a:p>
            <a:pPr indent="-342900" lvl="0" marL="457200" rtl="0" algn="l">
              <a:spcBef>
                <a:spcPts val="0"/>
              </a:spcBef>
              <a:spcAft>
                <a:spcPts val="0"/>
              </a:spcAft>
              <a:buSzPts val="1800"/>
              <a:buChar char="●"/>
            </a:pPr>
            <a:r>
              <a:rPr lang="en-GB"/>
              <a:t>Technologies have emerged that enable the automated generation of a draft radiology report, assisting the radiologists in handling large caseloads.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47" name="Google Shape;24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Image Encoder</a:t>
            </a:r>
            <a:endParaRPr b="1"/>
          </a:p>
          <a:p>
            <a:pPr indent="-342900" lvl="0" marL="457200" rtl="0" algn="l">
              <a:spcBef>
                <a:spcPts val="1200"/>
              </a:spcBef>
              <a:spcAft>
                <a:spcPts val="0"/>
              </a:spcAft>
              <a:buSzPts val="1800"/>
              <a:buChar char="●"/>
            </a:pPr>
            <a:r>
              <a:rPr lang="en-GB"/>
              <a:t>Given a set of images {I_j}^K_{j=1}, we first extract their features {v_j}^K_{j=i} with a pretrained CNN, and take the average of {v_j}^K_{j=1} to obtain v. </a:t>
            </a:r>
            <a:endParaRPr/>
          </a:p>
          <a:p>
            <a:pPr indent="-342900" lvl="0" marL="457200" rtl="0" algn="l">
              <a:spcBef>
                <a:spcPts val="0"/>
              </a:spcBef>
              <a:spcAft>
                <a:spcPts val="0"/>
              </a:spcAft>
              <a:buSzPts val="1800"/>
              <a:buChar char="●"/>
            </a:pPr>
            <a:r>
              <a:rPr lang="en-GB"/>
              <a:t>The image encoder converts v into a context vector h^v, which is used as the visual input for all subsequence modules.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53" name="Google Shape;25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Sentence Decoder</a:t>
            </a:r>
            <a:endParaRPr/>
          </a:p>
          <a:p>
            <a:pPr indent="-342900" lvl="0" marL="457200" rtl="0" algn="l">
              <a:spcBef>
                <a:spcPts val="1200"/>
              </a:spcBef>
              <a:spcAft>
                <a:spcPts val="0"/>
              </a:spcAft>
              <a:buSzPts val="1800"/>
              <a:buChar char="●"/>
            </a:pPr>
            <a:r>
              <a:rPr lang="en-GB"/>
              <a:t>Sentence decoder comprises stacked RNN layers which generates sequence of </a:t>
            </a:r>
            <a:r>
              <a:rPr lang="en-GB"/>
              <a:t>topic</a:t>
            </a:r>
            <a:r>
              <a:rPr lang="en-GB"/>
              <a:t> states q. </a:t>
            </a:r>
            <a:endParaRPr/>
          </a:p>
        </p:txBody>
      </p:sp>
      <p:pic>
        <p:nvPicPr>
          <p:cNvPr id="254" name="Google Shape;254;p43"/>
          <p:cNvPicPr preferRelativeResize="0"/>
          <p:nvPr/>
        </p:nvPicPr>
        <p:blipFill>
          <a:blip r:embed="rId3">
            <a:alphaModFix/>
          </a:blip>
          <a:stretch>
            <a:fillRect/>
          </a:stretch>
        </p:blipFill>
        <p:spPr>
          <a:xfrm>
            <a:off x="3160675" y="2571750"/>
            <a:ext cx="3028950" cy="133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60" name="Google Shape;26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Retrieval Policy Module</a:t>
            </a:r>
            <a:endParaRPr b="1"/>
          </a:p>
          <a:p>
            <a:pPr indent="-342900" lvl="0" marL="457200" rtl="0" algn="l">
              <a:spcBef>
                <a:spcPts val="1200"/>
              </a:spcBef>
              <a:spcAft>
                <a:spcPts val="0"/>
              </a:spcAft>
              <a:buSzPts val="1800"/>
              <a:buChar char="●"/>
            </a:pPr>
            <a:r>
              <a:rPr lang="en-GB"/>
              <a:t>Given each topic state q_i, the retrieval policy module takes two steps. </a:t>
            </a:r>
            <a:endParaRPr/>
          </a:p>
          <a:p>
            <a:pPr indent="-317500" lvl="1" marL="914400" rtl="0" algn="l">
              <a:spcBef>
                <a:spcPts val="0"/>
              </a:spcBef>
              <a:spcAft>
                <a:spcPts val="0"/>
              </a:spcAft>
              <a:buSzPts val="1400"/>
              <a:buChar char="○"/>
            </a:pPr>
            <a:r>
              <a:rPr lang="en-GB"/>
              <a:t>It predicts a probability </a:t>
            </a:r>
            <a:r>
              <a:rPr lang="en-GB"/>
              <a:t>distribution</a:t>
            </a:r>
            <a:r>
              <a:rPr lang="en-GB"/>
              <a:t> u_i \in R^{1+|T|}, over actions of generating a new </a:t>
            </a:r>
            <a:r>
              <a:rPr lang="en-GB"/>
              <a:t>sentence</a:t>
            </a:r>
            <a:r>
              <a:rPr lang="en-GB"/>
              <a:t> and retrieving from |T| </a:t>
            </a:r>
            <a:r>
              <a:rPr lang="en-GB"/>
              <a:t>candidate</a:t>
            </a:r>
            <a:r>
              <a:rPr lang="en-GB"/>
              <a:t> template sentences. </a:t>
            </a:r>
            <a:endParaRPr/>
          </a:p>
        </p:txBody>
      </p:sp>
      <p:pic>
        <p:nvPicPr>
          <p:cNvPr id="261" name="Google Shape;261;p44"/>
          <p:cNvPicPr preferRelativeResize="0"/>
          <p:nvPr/>
        </p:nvPicPr>
        <p:blipFill>
          <a:blip r:embed="rId3">
            <a:alphaModFix/>
          </a:blip>
          <a:stretch>
            <a:fillRect/>
          </a:stretch>
        </p:blipFill>
        <p:spPr>
          <a:xfrm>
            <a:off x="1271588" y="3015150"/>
            <a:ext cx="6600825" cy="704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67" name="Google Shape;26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Generation Module</a:t>
            </a:r>
            <a:endParaRPr b="1"/>
          </a:p>
          <a:p>
            <a:pPr indent="-342900" lvl="0" marL="457200" rtl="0" algn="l">
              <a:spcBef>
                <a:spcPts val="1200"/>
              </a:spcBef>
              <a:spcAft>
                <a:spcPts val="0"/>
              </a:spcAft>
              <a:buSzPts val="1800"/>
              <a:buChar char="●"/>
            </a:pPr>
            <a:r>
              <a:rPr lang="en-GB"/>
              <a:t>Generation module generates a sequence of words conditioned on current topic state q_i and the image context vector h^v for each sentence. </a:t>
            </a:r>
            <a:endParaRPr/>
          </a:p>
        </p:txBody>
      </p:sp>
      <p:pic>
        <p:nvPicPr>
          <p:cNvPr id="268" name="Google Shape;268;p45"/>
          <p:cNvPicPr preferRelativeResize="0"/>
          <p:nvPr/>
        </p:nvPicPr>
        <p:blipFill>
          <a:blip r:embed="rId3">
            <a:alphaModFix/>
          </a:blip>
          <a:stretch>
            <a:fillRect/>
          </a:stretch>
        </p:blipFill>
        <p:spPr>
          <a:xfrm>
            <a:off x="2644823" y="2749225"/>
            <a:ext cx="3854374" cy="1610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Main paper</a:t>
            </a:r>
            <a:endParaRPr/>
          </a:p>
        </p:txBody>
      </p:sp>
      <p:sp>
        <p:nvSpPr>
          <p:cNvPr id="274" name="Google Shape;274;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Hierarchical Reinforcement Learning</a:t>
            </a:r>
            <a:endParaRPr/>
          </a:p>
          <a:p>
            <a:pPr indent="-317500" lvl="1" marL="914400" rtl="0" algn="l">
              <a:spcBef>
                <a:spcPts val="0"/>
              </a:spcBef>
              <a:spcAft>
                <a:spcPts val="0"/>
              </a:spcAft>
              <a:buSzPts val="1400"/>
              <a:buChar char="○"/>
            </a:pPr>
            <a:r>
              <a:rPr lang="en-GB"/>
              <a:t>Designing reward signal</a:t>
            </a:r>
            <a:endParaRPr/>
          </a:p>
          <a:p>
            <a:pPr indent="-317500" lvl="1" marL="914400" rtl="0" algn="l">
              <a:spcBef>
                <a:spcPts val="0"/>
              </a:spcBef>
              <a:spcAft>
                <a:spcPts val="0"/>
              </a:spcAft>
              <a:buSzPts val="1400"/>
              <a:buChar char="○"/>
            </a:pPr>
            <a:r>
              <a:rPr lang="en-GB"/>
              <a:t>The authors used the automatic metrics CIDEr for computing rewards. </a:t>
            </a:r>
            <a:endParaRPr/>
          </a:p>
          <a:p>
            <a:pPr indent="-317500" lvl="1" marL="914400" rtl="0" algn="l">
              <a:spcBef>
                <a:spcPts val="0"/>
              </a:spcBef>
              <a:spcAft>
                <a:spcPts val="0"/>
              </a:spcAft>
              <a:buSzPts val="1400"/>
              <a:buChar char="○"/>
            </a:pPr>
            <a:r>
              <a:rPr lang="en-GB"/>
              <a:t>Two kinds of reward functions: sentence-level reward and </a:t>
            </a:r>
            <a:r>
              <a:rPr lang="en-GB"/>
              <a:t>word-level reward. </a:t>
            </a:r>
            <a:endParaRPr/>
          </a:p>
          <a:p>
            <a:pPr indent="-317500" lvl="2" marL="1371600" rtl="0" algn="l">
              <a:spcBef>
                <a:spcPts val="0"/>
              </a:spcBef>
              <a:spcAft>
                <a:spcPts val="0"/>
              </a:spcAft>
              <a:buSzPts val="1400"/>
              <a:buChar char="■"/>
            </a:pPr>
            <a:r>
              <a:rPr lang="en-GB"/>
              <a:t>CIDEr is a metric that measures consensus. </a:t>
            </a:r>
            <a:endParaRPr/>
          </a:p>
          <a:p>
            <a:pPr indent="-317500" lvl="2" marL="1371600" rtl="0" algn="l">
              <a:spcBef>
                <a:spcPts val="0"/>
              </a:spcBef>
              <a:spcAft>
                <a:spcPts val="0"/>
              </a:spcAft>
              <a:buSzPts val="1400"/>
              <a:buChar char="■"/>
            </a:pPr>
            <a:r>
              <a:rPr lang="en-GB"/>
              <a:t>For each sentence, compute a delta of CIDEr score at sentence level</a:t>
            </a:r>
            <a:endParaRPr/>
          </a:p>
          <a:p>
            <a:pPr indent="-317500" lvl="2" marL="1371600" rtl="0" algn="l">
              <a:spcBef>
                <a:spcPts val="0"/>
              </a:spcBef>
              <a:spcAft>
                <a:spcPts val="0"/>
              </a:spcAft>
              <a:buSzPts val="1400"/>
              <a:buChar char="■"/>
            </a:pPr>
            <a:r>
              <a:rPr lang="en-GB"/>
              <a:t>For each word, similarly, compute a delta of CIDEr score at word level.</a:t>
            </a:r>
            <a:endParaRPr/>
          </a:p>
          <a:p>
            <a:pPr indent="-317500" lvl="1" marL="914400" rtl="0" algn="l">
              <a:spcBef>
                <a:spcPts val="0"/>
              </a:spcBef>
              <a:spcAft>
                <a:spcPts val="0"/>
              </a:spcAft>
              <a:buSzPts val="1400"/>
              <a:buChar char="○"/>
            </a:pPr>
            <a:r>
              <a:rPr lang="en-GB"/>
              <a:t>The sentence-level and word-level rewards are used for computing discounted reward for retrieval policy module and generation module. </a:t>
            </a:r>
            <a:endParaRPr/>
          </a:p>
          <a:p>
            <a:pPr indent="-342900" lvl="0" marL="457200" rtl="0" algn="l">
              <a:spcBef>
                <a:spcPts val="0"/>
              </a:spcBef>
              <a:spcAft>
                <a:spcPts val="0"/>
              </a:spcAft>
              <a:buSzPts val="1800"/>
              <a:buChar char="●"/>
            </a:pPr>
            <a:r>
              <a:rPr lang="en-GB"/>
              <a:t>Policy updates for Retrieval Policy Module and Generation Module</a:t>
            </a:r>
            <a:endParaRPr/>
          </a:p>
        </p:txBody>
      </p:sp>
      <p:pic>
        <p:nvPicPr>
          <p:cNvPr id="275" name="Google Shape;275;p46"/>
          <p:cNvPicPr preferRelativeResize="0"/>
          <p:nvPr/>
        </p:nvPicPr>
        <p:blipFill>
          <a:blip r:embed="rId3">
            <a:alphaModFix/>
          </a:blip>
          <a:stretch>
            <a:fillRect/>
          </a:stretch>
        </p:blipFill>
        <p:spPr>
          <a:xfrm>
            <a:off x="311706" y="4145975"/>
            <a:ext cx="4043363" cy="647700"/>
          </a:xfrm>
          <a:prstGeom prst="rect">
            <a:avLst/>
          </a:prstGeom>
          <a:noFill/>
          <a:ln>
            <a:noFill/>
          </a:ln>
        </p:spPr>
      </p:pic>
      <p:pic>
        <p:nvPicPr>
          <p:cNvPr id="276" name="Google Shape;276;p46"/>
          <p:cNvPicPr preferRelativeResize="0"/>
          <p:nvPr/>
        </p:nvPicPr>
        <p:blipFill>
          <a:blip r:embed="rId4">
            <a:alphaModFix/>
          </a:blip>
          <a:stretch>
            <a:fillRect/>
          </a:stretch>
        </p:blipFill>
        <p:spPr>
          <a:xfrm>
            <a:off x="4665500" y="4145975"/>
            <a:ext cx="3587575" cy="647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7"/>
          <p:cNvPicPr preferRelativeResize="0"/>
          <p:nvPr/>
        </p:nvPicPr>
        <p:blipFill>
          <a:blip r:embed="rId3">
            <a:alphaModFix/>
          </a:blip>
          <a:stretch>
            <a:fillRect/>
          </a:stretch>
        </p:blipFill>
        <p:spPr>
          <a:xfrm>
            <a:off x="668092" y="0"/>
            <a:ext cx="7807816"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Future works</a:t>
            </a:r>
            <a:endParaRPr/>
          </a:p>
        </p:txBody>
      </p:sp>
      <p:sp>
        <p:nvSpPr>
          <p:cNvPr id="287" name="Google Shape;287;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In practice, doctors analyze the X-ray images and write clinical reports with specific clinical questions in mind. This question is typically based on the medical history of a patient. </a:t>
            </a:r>
            <a:endParaRPr/>
          </a:p>
          <a:p>
            <a:pPr indent="-342900" lvl="0" marL="457200" rtl="0" algn="l">
              <a:spcBef>
                <a:spcPts val="0"/>
              </a:spcBef>
              <a:spcAft>
                <a:spcPts val="0"/>
              </a:spcAft>
              <a:buSzPts val="1800"/>
              <a:buChar char="●"/>
            </a:pPr>
            <a:r>
              <a:rPr lang="en-GB"/>
              <a:t>Given a set of clinical questions (e.g., has the airspace disease improved compared to the last examination?, What is the probability of having atelectasis, or airspace opacity?) and an X-ray image, </a:t>
            </a:r>
            <a:r>
              <a:rPr b="1" lang="en-GB"/>
              <a:t>can we</a:t>
            </a:r>
            <a:r>
              <a:rPr lang="en-GB"/>
              <a:t> develop a novel machine learning algorithm that generates a radiology report tailored to answer those specific clinical 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Future works</a:t>
            </a:r>
            <a:endParaRPr/>
          </a:p>
        </p:txBody>
      </p:sp>
      <p:sp>
        <p:nvSpPr>
          <p:cNvPr id="293" name="Google Shape;293;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Information Maximizing Visual Question </a:t>
            </a:r>
            <a:r>
              <a:rPr i="1" lang="en-GB"/>
              <a:t>Generation</a:t>
            </a:r>
            <a:r>
              <a:rPr lang="en-GB"/>
              <a:t> by Krishan et al.</a:t>
            </a:r>
            <a:endParaRPr/>
          </a:p>
        </p:txBody>
      </p:sp>
      <p:pic>
        <p:nvPicPr>
          <p:cNvPr id="294" name="Google Shape;294;p49"/>
          <p:cNvPicPr preferRelativeResize="0"/>
          <p:nvPr/>
        </p:nvPicPr>
        <p:blipFill>
          <a:blip r:embed="rId3">
            <a:alphaModFix/>
          </a:blip>
          <a:stretch>
            <a:fillRect/>
          </a:stretch>
        </p:blipFill>
        <p:spPr>
          <a:xfrm>
            <a:off x="1366279" y="1646275"/>
            <a:ext cx="6563375" cy="310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 Statement</a:t>
            </a:r>
            <a:endParaRPr/>
          </a:p>
        </p:txBody>
      </p:sp>
      <p:pic>
        <p:nvPicPr>
          <p:cNvPr id="75" name="Google Shape;75;p16"/>
          <p:cNvPicPr preferRelativeResize="0"/>
          <p:nvPr/>
        </p:nvPicPr>
        <p:blipFill>
          <a:blip r:embed="rId3">
            <a:alphaModFix/>
          </a:blip>
          <a:stretch>
            <a:fillRect/>
          </a:stretch>
        </p:blipFill>
        <p:spPr>
          <a:xfrm>
            <a:off x="0" y="949609"/>
            <a:ext cx="9143999" cy="2167631"/>
          </a:xfrm>
          <a:prstGeom prst="rect">
            <a:avLst/>
          </a:prstGeom>
          <a:noFill/>
          <a:ln>
            <a:noFill/>
          </a:ln>
        </p:spPr>
      </p:pic>
      <p:sp>
        <p:nvSpPr>
          <p:cNvPr id="76" name="Google Shape;76;p16"/>
          <p:cNvSpPr txBox="1"/>
          <p:nvPr/>
        </p:nvSpPr>
        <p:spPr>
          <a:xfrm>
            <a:off x="6372600" y="0"/>
            <a:ext cx="2771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Proxima Nova"/>
                <a:ea typeface="Proxima Nova"/>
                <a:cs typeface="Proxima Nova"/>
                <a:sym typeface="Proxima Nova"/>
              </a:rPr>
              <a:t>Top figure from </a:t>
            </a:r>
            <a:r>
              <a:rPr lang="en-GB" sz="800" u="sng">
                <a:solidFill>
                  <a:schemeClr val="hlink"/>
                </a:solidFill>
                <a:latin typeface="Proxima Nova"/>
                <a:ea typeface="Proxima Nova"/>
                <a:cs typeface="Proxima Nova"/>
                <a:sym typeface="Proxima Nova"/>
                <a:hlinkClick r:id="rId4"/>
              </a:rPr>
              <a:t>https://visualqa.org/</a:t>
            </a:r>
            <a:endParaRPr sz="8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 Statement</a:t>
            </a:r>
            <a:endParaRPr/>
          </a:p>
        </p:txBody>
      </p:sp>
      <p:pic>
        <p:nvPicPr>
          <p:cNvPr id="82" name="Google Shape;82;p17"/>
          <p:cNvPicPr preferRelativeResize="0"/>
          <p:nvPr/>
        </p:nvPicPr>
        <p:blipFill>
          <a:blip r:embed="rId3">
            <a:alphaModFix/>
          </a:blip>
          <a:stretch>
            <a:fillRect/>
          </a:stretch>
        </p:blipFill>
        <p:spPr>
          <a:xfrm>
            <a:off x="0" y="938259"/>
            <a:ext cx="9143999" cy="2167631"/>
          </a:xfrm>
          <a:prstGeom prst="rect">
            <a:avLst/>
          </a:prstGeom>
          <a:noFill/>
          <a:ln>
            <a:noFill/>
          </a:ln>
        </p:spPr>
      </p:pic>
      <p:pic>
        <p:nvPicPr>
          <p:cNvPr id="83" name="Google Shape;83;p17"/>
          <p:cNvPicPr preferRelativeResize="0"/>
          <p:nvPr/>
        </p:nvPicPr>
        <p:blipFill>
          <a:blip r:embed="rId4">
            <a:alphaModFix/>
          </a:blip>
          <a:stretch>
            <a:fillRect/>
          </a:stretch>
        </p:blipFill>
        <p:spPr>
          <a:xfrm>
            <a:off x="462475" y="3105900"/>
            <a:ext cx="8219062" cy="1919250"/>
          </a:xfrm>
          <a:prstGeom prst="rect">
            <a:avLst/>
          </a:prstGeom>
          <a:noFill/>
          <a:ln>
            <a:noFill/>
          </a:ln>
        </p:spPr>
      </p:pic>
      <p:sp>
        <p:nvSpPr>
          <p:cNvPr id="84" name="Google Shape;84;p17"/>
          <p:cNvSpPr txBox="1"/>
          <p:nvPr/>
        </p:nvSpPr>
        <p:spPr>
          <a:xfrm>
            <a:off x="6372600" y="0"/>
            <a:ext cx="2771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latin typeface="Proxima Nova"/>
                <a:ea typeface="Proxima Nova"/>
                <a:cs typeface="Proxima Nova"/>
                <a:sym typeface="Proxima Nova"/>
              </a:rPr>
              <a:t>Top figure from </a:t>
            </a:r>
            <a:r>
              <a:rPr lang="en-GB" sz="800" u="sng">
                <a:solidFill>
                  <a:schemeClr val="hlink"/>
                </a:solidFill>
                <a:latin typeface="Proxima Nova"/>
                <a:ea typeface="Proxima Nova"/>
                <a:cs typeface="Proxima Nova"/>
                <a:sym typeface="Proxima Nova"/>
                <a:hlinkClick r:id="rId5"/>
              </a:rPr>
              <a:t>https://visualqa.org/</a:t>
            </a:r>
            <a:endParaRPr sz="800">
              <a:latin typeface="Proxima Nova"/>
              <a:ea typeface="Proxima Nova"/>
              <a:cs typeface="Proxima Nova"/>
              <a:sym typeface="Proxima Nova"/>
            </a:endParaRPr>
          </a:p>
          <a:p>
            <a:pPr indent="0" lvl="0" marL="0" rtl="0" algn="l">
              <a:spcBef>
                <a:spcPts val="0"/>
              </a:spcBef>
              <a:spcAft>
                <a:spcPts val="0"/>
              </a:spcAft>
              <a:buNone/>
            </a:pPr>
            <a:r>
              <a:t/>
            </a:r>
            <a:endParaRPr sz="800">
              <a:latin typeface="Proxima Nova"/>
              <a:ea typeface="Proxima Nova"/>
              <a:cs typeface="Proxima Nova"/>
              <a:sym typeface="Proxima Nova"/>
            </a:endParaRPr>
          </a:p>
          <a:p>
            <a:pPr indent="0" lvl="0" marL="0" rtl="0" algn="l">
              <a:spcBef>
                <a:spcPts val="0"/>
              </a:spcBef>
              <a:spcAft>
                <a:spcPts val="0"/>
              </a:spcAft>
              <a:buNone/>
            </a:pPr>
            <a:r>
              <a:rPr lang="en-GB" sz="800">
                <a:latin typeface="Proxima Nova"/>
                <a:ea typeface="Proxima Nova"/>
                <a:cs typeface="Proxima Nova"/>
                <a:sym typeface="Proxima Nova"/>
              </a:rPr>
              <a:t>Bottom figure from https://arxiv.org/abs/1805.08298</a:t>
            </a:r>
            <a:endParaRPr sz="8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 Statement</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u="sng"/>
              <a:t>Goal</a:t>
            </a:r>
            <a:r>
              <a:rPr lang="en-GB"/>
              <a:t>: generating a report consisting of a sequence of sentence Y = (y_1, y_2, …, y_M) given a set of medical images I = {I_j}^K_{j=1} of a patient case. Each sentence comprises a sequence of words y_i = (y_{i,1}, y_{i,2}, …, y_{i,N}), y_{i,j}\in V </a:t>
            </a:r>
            <a:r>
              <a:rPr lang="en-GB"/>
              <a:t>where</a:t>
            </a:r>
            <a:r>
              <a:rPr lang="en-GB"/>
              <a:t> i is the index of sentences, j is the index of the words, and V is the </a:t>
            </a:r>
            <a:r>
              <a:rPr lang="en-GB"/>
              <a:t>vocabulary</a:t>
            </a:r>
            <a:r>
              <a:rPr lang="en-GB"/>
              <a:t> of all output tokens. </a:t>
            </a:r>
            <a:endParaRPr/>
          </a:p>
          <a:p>
            <a:pPr indent="-342900" lvl="0" marL="457200" rtl="0" algn="l">
              <a:spcBef>
                <a:spcPts val="0"/>
              </a:spcBef>
              <a:spcAft>
                <a:spcPts val="0"/>
              </a:spcAft>
              <a:buSzPts val="1800"/>
              <a:buChar char="●"/>
            </a:pPr>
            <a:r>
              <a:rPr b="1" lang="en-GB" u="sng"/>
              <a:t>Challenges:</a:t>
            </a:r>
            <a:r>
              <a:rPr lang="en-GB"/>
              <a:t> Medical reports are usually dominated by normal findings. Abnormal findings are relatively rare and </a:t>
            </a:r>
            <a:r>
              <a:rPr lang="en-GB"/>
              <a:t>diverse</a:t>
            </a:r>
            <a:r>
              <a:rPr lang="en-GB"/>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a:t>
            </a:r>
            <a:r>
              <a:rPr lang="en-GB"/>
              <a:t> Review: 1st paper</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Improving Factual Completeness and Consistency of Image-to-Text Radiology Report Generation</a:t>
            </a:r>
            <a:r>
              <a:rPr lang="en-GB"/>
              <a:t> by Miura et al.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GB"/>
              <a:t>Improving Factual Completeness and Consistency of Image-to-Text Radiology Report Generation</a:t>
            </a:r>
            <a:r>
              <a:rPr lang="en-GB"/>
              <a:t> by Miura et al. </a:t>
            </a:r>
            <a:endParaRPr/>
          </a:p>
          <a:p>
            <a:pPr indent="-342900" lvl="0" marL="457200" rtl="0" algn="l">
              <a:spcBef>
                <a:spcPts val="0"/>
              </a:spcBef>
              <a:spcAft>
                <a:spcPts val="0"/>
              </a:spcAft>
              <a:buSzPts val="1800"/>
              <a:buChar char="●"/>
            </a:pPr>
            <a:r>
              <a:rPr lang="en-GB"/>
              <a:t>Introducing two </a:t>
            </a:r>
            <a:r>
              <a:rPr lang="en-GB" u="sng"/>
              <a:t>simple rewards</a:t>
            </a:r>
            <a:r>
              <a:rPr lang="en-GB"/>
              <a:t> to generate radiology domain </a:t>
            </a:r>
            <a:r>
              <a:rPr b="1" lang="en-GB"/>
              <a:t>entities</a:t>
            </a:r>
            <a:r>
              <a:rPr lang="en-GB"/>
              <a:t> consistent with the reference, and one that uses natural language inference to encourage these entities to be described in </a:t>
            </a:r>
            <a:r>
              <a:rPr b="1" lang="en-GB"/>
              <a:t>inferentially consistent</a:t>
            </a:r>
            <a:r>
              <a:rPr lang="en-GB"/>
              <a:t> ways. </a:t>
            </a:r>
            <a:endParaRPr/>
          </a:p>
          <a:p>
            <a:pPr indent="-317500" lvl="1" marL="914400" rtl="0" algn="l">
              <a:spcBef>
                <a:spcPts val="0"/>
              </a:spcBef>
              <a:spcAft>
                <a:spcPts val="0"/>
              </a:spcAft>
              <a:buSzPts val="1400"/>
              <a:buChar char="○"/>
            </a:pPr>
            <a:r>
              <a:rPr lang="en-GB"/>
              <a:t>“Entities” means disease and </a:t>
            </a:r>
            <a:r>
              <a:rPr lang="en-GB"/>
              <a:t>anatomy</a:t>
            </a:r>
            <a:endParaRPr/>
          </a:p>
          <a:p>
            <a:pPr indent="-317500" lvl="1" marL="914400" rtl="0" algn="l">
              <a:spcBef>
                <a:spcPts val="0"/>
              </a:spcBef>
              <a:spcAft>
                <a:spcPts val="0"/>
              </a:spcAft>
              <a:buSzPts val="1400"/>
              <a:buChar char="○"/>
            </a:pPr>
            <a:r>
              <a:rPr lang="en-GB"/>
              <a:t>“Inferentially consistent” means the conclusion is can be logically inferred from the description of the entities.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Literature Review: 1st paper</a:t>
            </a:r>
            <a:endParaRPr/>
          </a:p>
          <a:p>
            <a:pPr indent="0" lvl="0" marL="0" rtl="0" algn="l">
              <a:spcBef>
                <a:spcPts val="0"/>
              </a:spcBef>
              <a:spcAft>
                <a:spcPts val="0"/>
              </a:spcAft>
              <a:buNone/>
            </a:pPr>
            <a:r>
              <a:rPr lang="en-GB"/>
              <a:t> </a:t>
            </a:r>
            <a:endParaRPr/>
          </a:p>
        </p:txBody>
      </p:sp>
      <p:sp>
        <p:nvSpPr>
          <p:cNvPr id="108" name="Google Shape;108;p21"/>
          <p:cNvSpPr txBox="1"/>
          <p:nvPr>
            <p:ph idx="1" type="body"/>
          </p:nvPr>
        </p:nvSpPr>
        <p:spPr>
          <a:xfrm>
            <a:off x="2830050" y="1152475"/>
            <a:ext cx="6002400" cy="3687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Issue: </a:t>
            </a:r>
            <a:endParaRPr/>
          </a:p>
          <a:p>
            <a:pPr indent="-317500" lvl="1" marL="914400" rtl="0" algn="l">
              <a:spcBef>
                <a:spcPts val="0"/>
              </a:spcBef>
              <a:spcAft>
                <a:spcPts val="0"/>
              </a:spcAft>
              <a:buSzPts val="1400"/>
              <a:buChar char="○"/>
            </a:pPr>
            <a:r>
              <a:rPr lang="en-GB"/>
              <a:t>Incomplete: it neglects an observation of </a:t>
            </a:r>
            <a:r>
              <a:rPr i="1" lang="en-GB"/>
              <a:t>atelectasis</a:t>
            </a:r>
            <a:r>
              <a:rPr lang="en-GB"/>
              <a:t> </a:t>
            </a:r>
            <a:endParaRPr/>
          </a:p>
          <a:p>
            <a:pPr indent="-317500" lvl="1" marL="914400" rtl="0" algn="l">
              <a:spcBef>
                <a:spcPts val="0"/>
              </a:spcBef>
              <a:spcAft>
                <a:spcPts val="0"/>
              </a:spcAft>
              <a:buSzPts val="1400"/>
              <a:buChar char="○"/>
            </a:pPr>
            <a:r>
              <a:rPr lang="en-GB"/>
              <a:t>Inconsistent: it mentions </a:t>
            </a:r>
            <a:r>
              <a:rPr i="1" lang="en-GB"/>
              <a:t>left-sided pleural effusion</a:t>
            </a:r>
            <a:r>
              <a:rPr lang="en-GB"/>
              <a:t>, but is not </a:t>
            </a:r>
            <a:r>
              <a:rPr lang="en-GB"/>
              <a:t>present</a:t>
            </a:r>
            <a:r>
              <a:rPr lang="en-GB"/>
              <a:t> in the images. </a:t>
            </a:r>
            <a:endParaRPr/>
          </a:p>
          <a:p>
            <a:pPr indent="-317500" lvl="1" marL="914400" rtl="0" algn="l">
              <a:spcBef>
                <a:spcPts val="0"/>
              </a:spcBef>
              <a:spcAft>
                <a:spcPts val="0"/>
              </a:spcAft>
              <a:buSzPts val="1400"/>
              <a:buChar char="○"/>
            </a:pPr>
            <a:r>
              <a:rPr lang="en-GB"/>
              <a:t>This generated report is not factual completeness and consistency. </a:t>
            </a:r>
            <a:endParaRPr/>
          </a:p>
          <a:p>
            <a:pPr indent="-342900" lvl="0" marL="457200" rtl="0" algn="l">
              <a:spcBef>
                <a:spcPts val="0"/>
              </a:spcBef>
              <a:spcAft>
                <a:spcPts val="0"/>
              </a:spcAft>
              <a:buSzPts val="1800"/>
              <a:buChar char="●"/>
            </a:pPr>
            <a:r>
              <a:rPr lang="en-GB"/>
              <a:t>Solution:</a:t>
            </a:r>
            <a:endParaRPr/>
          </a:p>
          <a:p>
            <a:pPr indent="-317500" lvl="1" marL="914400" rtl="0" algn="l">
              <a:spcBef>
                <a:spcPts val="0"/>
              </a:spcBef>
              <a:spcAft>
                <a:spcPts val="0"/>
              </a:spcAft>
              <a:buSzPts val="1400"/>
              <a:buChar char="○"/>
            </a:pPr>
            <a:r>
              <a:rPr lang="en-GB"/>
              <a:t>Exact Entity Match Reward: Capture the </a:t>
            </a:r>
            <a:r>
              <a:rPr lang="en-GB"/>
              <a:t>completeness</a:t>
            </a:r>
            <a:r>
              <a:rPr lang="en-GB"/>
              <a:t> by </a:t>
            </a:r>
            <a:r>
              <a:rPr lang="en-GB"/>
              <a:t>measuring</a:t>
            </a:r>
            <a:r>
              <a:rPr lang="en-GB"/>
              <a:t> its </a:t>
            </a:r>
            <a:r>
              <a:rPr lang="en-GB"/>
              <a:t>coverage</a:t>
            </a:r>
            <a:r>
              <a:rPr lang="en-GB"/>
              <a:t> of entities compared with reference report.</a:t>
            </a:r>
            <a:endParaRPr/>
          </a:p>
          <a:p>
            <a:pPr indent="-317500" lvl="1" marL="914400" rtl="0" algn="l">
              <a:spcBef>
                <a:spcPts val="0"/>
              </a:spcBef>
              <a:spcAft>
                <a:spcPts val="0"/>
              </a:spcAft>
              <a:buSzPts val="1400"/>
              <a:buChar char="○"/>
            </a:pPr>
            <a:r>
              <a:rPr lang="en-GB"/>
              <a:t>Entailing Entity Match Reward: </a:t>
            </a:r>
            <a:r>
              <a:rPr lang="en-GB"/>
              <a:t>Combining</a:t>
            </a:r>
            <a:r>
              <a:rPr lang="en-GB"/>
              <a:t> a natural language </a:t>
            </a:r>
            <a:r>
              <a:rPr lang="en-GB"/>
              <a:t>inference</a:t>
            </a:r>
            <a:r>
              <a:rPr lang="en-GB"/>
              <a:t> model to consider how inferentially consistent the generated entities are with the their descriptions. </a:t>
            </a:r>
            <a:endParaRPr/>
          </a:p>
        </p:txBody>
      </p:sp>
      <p:pic>
        <p:nvPicPr>
          <p:cNvPr id="109" name="Google Shape;109;p21"/>
          <p:cNvPicPr preferRelativeResize="0"/>
          <p:nvPr/>
        </p:nvPicPr>
        <p:blipFill>
          <a:blip r:embed="rId3">
            <a:alphaModFix/>
          </a:blip>
          <a:stretch>
            <a:fillRect/>
          </a:stretch>
        </p:blipFill>
        <p:spPr>
          <a:xfrm>
            <a:off x="164100" y="997175"/>
            <a:ext cx="2665950" cy="3843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