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3"/>
  </p:notesMasterIdLst>
  <p:sldIdLst>
    <p:sldId id="256" r:id="rId2"/>
    <p:sldId id="300" r:id="rId3"/>
    <p:sldId id="301" r:id="rId4"/>
    <p:sldId id="306" r:id="rId5"/>
    <p:sldId id="303" r:id="rId6"/>
    <p:sldId id="304" r:id="rId7"/>
    <p:sldId id="302" r:id="rId8"/>
    <p:sldId id="305" r:id="rId9"/>
    <p:sldId id="307" r:id="rId10"/>
    <p:sldId id="308" r:id="rId11"/>
    <p:sldId id="315" r:id="rId12"/>
    <p:sldId id="263" r:id="rId13"/>
    <p:sldId id="312" r:id="rId14"/>
    <p:sldId id="313" r:id="rId15"/>
    <p:sldId id="314" r:id="rId16"/>
    <p:sldId id="310" r:id="rId17"/>
    <p:sldId id="311" r:id="rId18"/>
    <p:sldId id="275" r:id="rId19"/>
    <p:sldId id="324" r:id="rId20"/>
    <p:sldId id="325" r:id="rId21"/>
    <p:sldId id="316" r:id="rId22"/>
    <p:sldId id="262" r:id="rId23"/>
    <p:sldId id="264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2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4B429"/>
    <a:srgbClr val="FFD54F"/>
    <a:srgbClr val="FFEA3D"/>
    <a:srgbClr val="FFFFAA"/>
    <a:srgbClr val="E0249A"/>
    <a:srgbClr val="0073CF"/>
    <a:srgbClr val="57068C"/>
    <a:srgbClr val="FFDB43"/>
    <a:srgbClr val="FDD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93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84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268" y="5670949"/>
            <a:ext cx="2831372" cy="724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719960" cy="1474115"/>
          </a:xfrm>
        </p:spPr>
        <p:txBody>
          <a:bodyPr lIns="0" anchor="b">
            <a:noAutofit/>
          </a:bodyPr>
          <a:lstStyle>
            <a:lvl1pPr algn="l"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1" y="1396192"/>
            <a:ext cx="5542713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881" y="2184400"/>
            <a:ext cx="5542713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154" y="1396192"/>
            <a:ext cx="5593458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154" y="2184400"/>
            <a:ext cx="5593458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432B-3FBE-4889-963D-BF97BFBB7D3F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CC04-1E76-41EE-A8AC-75AD85313D09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4A9E-84AC-4661-9381-CC35B09E47F7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1E55829F-8847-4C2A-8DD0-690EAD78E53F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7F9787-DD3A-4646-BB48-620C816C001A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E774CE-34EE-2A47-A6A9-4B48522F6F9B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E01E9A-F832-2C47-AF13-96DA2A545D41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87FCA5-98BF-7C4F-A6A8-ABE67A0572DD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F3CFE-9373-F940-8224-EC432E30E4E7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861B21-0880-4F42-9446-62738D693F11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071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3007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93007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0400" y="2420360"/>
            <a:ext cx="108712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93007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1A6E2A-9139-B54F-B1FF-E0B2EAF2E0A2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94BC15-3F11-B846-AE64-D1C8A8E867F5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B6EE1D-AED7-924E-8D18-B9F1399A910E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1E2A49-C1E0-024C-876B-A61D2B440E03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64F300-FB37-FE41-9129-DD2824002FB5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CAF651-5F7E-0248-8C8E-3A4B3D0F11BA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50285" y="845819"/>
            <a:ext cx="5440648" cy="54072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362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882" y="6335309"/>
            <a:ext cx="3887245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87999" y="6335309"/>
            <a:ext cx="1016000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44943" y="2409026"/>
            <a:ext cx="4950694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5436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5436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5436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E96372-A208-F546-B7FD-C0747128C2DF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30D062-4D3C-FB49-BC12-289C4E63859A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951BF5-3B10-4647-AE43-6C4FB2FD5AC6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7D11F8-300C-DC45-9476-8111932FAB3B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48535B-B3BB-5C4C-B115-599D8CDF7D82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EF38F5-382A-BF49-BD63-C36DDD7A004C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2CD653-AD35-5141-A8C6-BF79EBE4AA02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8B38EE-3C4F-0B4A-9115-527C95121823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646519-2BAF-9047-B121-BF7E7F710823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4D2608-732A-4741-BC48-7812A87E4D8D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F9B098-4EE4-474A-8979-CFAB574D8621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D87E91-D511-9145-BCBD-28DFC726F67E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DDFC3-6F0D-5E4C-8D30-C78126C00C6D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CF758B-0EB2-F34B-BE1F-5B7DBD0D91DF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2C1F90-E5C7-6D46-8B27-E98D1AD0BD1D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A86E65-C9CD-3C43-9237-76ACBCE5AEA5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0010F3-1A9C-9049-8C1B-2C5FACE5795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0527D8-16AA-B94D-A437-8734019F07E3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FC970-B950-4395-A833-47227D4A68CA}" type="datetime1">
              <a:rPr lang="en-US" smtClean="0"/>
              <a:pPr/>
              <a:t>3/10/22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0DD73-AC1C-0641-8C33-791A62EF34B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B8DB0B-D7AD-E443-A9FA-6978FE21FA00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EB15A-A8CF-CA4A-BCB9-2DEEC6268E6B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2309BB-A9D7-E64D-8EF7-0E490151B952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B22BAE-45F8-9D49-A3CD-17513F341915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567BB1-0BFA-DE41-9739-5EC1F580B29E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65" y="1204402"/>
            <a:ext cx="6400271" cy="415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5" y="4581236"/>
            <a:ext cx="10877550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 cap="none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75D660D7-90CE-4513-A3CE-C070B9421917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268" y="5670949"/>
            <a:ext cx="2831372" cy="72475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title="University of Waterloo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3781997" y="1779967"/>
            <a:ext cx="4628005" cy="300599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3425" y="4682836"/>
            <a:ext cx="10725150" cy="1559782"/>
          </a:xfrm>
          <a:noFill/>
        </p:spPr>
        <p:txBody>
          <a:bodyPr wrap="square" rtlCol="0" anchor="ctr" anchorCtr="1">
            <a:noAutofit/>
          </a:bodyPr>
          <a:lstStyle>
            <a:lvl1pPr marL="0" algn="ctr">
              <a:lnSpc>
                <a:spcPct val="75000"/>
              </a:lnSpc>
              <a:defRPr lang="en-US" sz="1800" b="0" i="0" cap="none" baseline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68D4B-3D0A-49AB-8EA2-2DC8CB4594DB}" type="datetime1">
              <a:rPr lang="en-US" smtClean="0"/>
              <a:pPr/>
              <a:t>3/10/22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1FAFC-408D-0840-BF87-C10DEF00AE5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1609E3-BEF5-DF4C-8E07-DA3B468D1EFE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397E2-7B07-A34D-BAD4-108B31B92077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086606-36A8-EA42-A473-1353FDBE6400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ED482C-BC79-A14A-91C5-BEDF9D7DDF4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FBB297-7D6E-4447-9C11-F3CE63C4A406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Y+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F653FE-3A86-E844-A53F-0361E59D7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660" y="4585014"/>
            <a:ext cx="1884680" cy="533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ADE716-1136-A547-A8CE-EAC2B309A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48" y="5270227"/>
            <a:ext cx="3854704" cy="25247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75D660D7-90CE-4513-A3CE-C070B9421917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title="University of Waterloo">
            <a:extLst>
              <a:ext uri="{FF2B5EF4-FFF2-40B4-BE49-F238E27FC236}">
                <a16:creationId xmlns:a16="http://schemas.microsoft.com/office/drawing/2014/main" id="{3A3088FF-BF54-E04E-8115-1F3BD77AD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31" y="883196"/>
            <a:ext cx="5758536" cy="37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Y+W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68D4B-3D0A-49AB-8EA2-2DC8CB4594DB}" type="datetime1">
              <a:rPr lang="en-US" smtClean="0"/>
              <a:pPr/>
              <a:t>3/10/22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1FAFC-408D-0840-BF87-C10DEF00AE5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1609E3-BEF5-DF4C-8E07-DA3B468D1EFE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397E2-7B07-A34D-BAD4-108B31B92077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086606-36A8-EA42-A473-1353FDBE6400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ED482C-BC79-A14A-91C5-BEDF9D7DDF4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FBB297-7D6E-4447-9C11-F3CE63C4A406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B2F895-74F6-5245-9741-0020E25D8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60" y="4592032"/>
            <a:ext cx="1884680" cy="53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46E8A0-B6BB-1D40-8410-044E5B203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48" y="5277245"/>
            <a:ext cx="3854704" cy="252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747904-A0FC-F14A-9236-E3A1ADBB8DEF}"/>
              </a:ext>
            </a:extLst>
          </p:cNvPr>
          <p:cNvSpPr txBox="1"/>
          <p:nvPr userDrawn="1"/>
        </p:nvSpPr>
        <p:spPr>
          <a:xfrm>
            <a:off x="4851400" y="7247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title="University of Waterloo">
            <a:extLst>
              <a:ext uri="{FF2B5EF4-FFF2-40B4-BE49-F238E27FC236}">
                <a16:creationId xmlns:a16="http://schemas.microsoft.com/office/drawing/2014/main" id="{20257D9E-F7C4-F945-A5BF-B22731567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4015977" y="1407095"/>
            <a:ext cx="4160045" cy="2702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4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7" y="5680659"/>
            <a:ext cx="2770751" cy="717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516760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5" name="Rectangle 4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7" y="5680659"/>
            <a:ext cx="2770751" cy="717639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B0C9-B47E-4B33-A656-C78D1805DA95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07696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08224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0408752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8C228CE-C572-4AF5-9728-AA6E475873DD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83" y="434108"/>
            <a:ext cx="704608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2" y="1709738"/>
            <a:ext cx="9399507" cy="2852737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4589463"/>
            <a:ext cx="9399507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43AC-4B94-471D-A170-0D88FCD1FB54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0521" y="3227413"/>
            <a:ext cx="8770620" cy="1212056"/>
          </a:xfrm>
        </p:spPr>
        <p:txBody>
          <a:bodyPr anchor="b">
            <a:noAutofit/>
          </a:bodyPr>
          <a:lstStyle>
            <a:lvl1pPr algn="l">
              <a:defRPr sz="4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60521" y="4447299"/>
            <a:ext cx="8770620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72EFF9E2-52BD-4C8D-9C57-79F661DB94A1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5586855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1413164"/>
            <a:ext cx="5658620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81F3-AB4F-4026-8B03-DBF7475676B1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790545" y="6147742"/>
            <a:ext cx="2060466" cy="5274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1413163"/>
            <a:ext cx="11569729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014" y="6335309"/>
            <a:ext cx="1181114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FDFC970-B950-4395-A833-47227D4A68CA}" type="datetime1">
              <a:rPr lang="en-US" smtClean="0"/>
              <a:t>3/10/22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882" y="6335309"/>
            <a:ext cx="5226517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8000" y="6335309"/>
            <a:ext cx="10160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15" r:id="rId3"/>
    <p:sldLayoutId id="2147483716" r:id="rId4"/>
    <p:sldLayoutId id="2147483670" r:id="rId5"/>
    <p:sldLayoutId id="2147483693" r:id="rId6"/>
    <p:sldLayoutId id="2147483671" r:id="rId7"/>
    <p:sldLayoutId id="2147483690" r:id="rId8"/>
    <p:sldLayoutId id="2147483672" r:id="rId9"/>
    <p:sldLayoutId id="2147483673" r:id="rId10"/>
    <p:sldLayoutId id="2147483674" r:id="rId11"/>
    <p:sldLayoutId id="2147483675" r:id="rId12"/>
    <p:sldLayoutId id="2147483710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12" r:id="rId19"/>
    <p:sldLayoutId id="2147483713" r:id="rId20"/>
    <p:sldLayoutId id="2147483723" r:id="rId21"/>
    <p:sldLayoutId id="214748372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739" y="1028940"/>
            <a:ext cx="11801929" cy="1474115"/>
          </a:xfrm>
        </p:spPr>
        <p:txBody>
          <a:bodyPr/>
          <a:lstStyle/>
          <a:p>
            <a:r>
              <a:rPr lang="en-US" sz="4400" dirty="0"/>
              <a:t>Vision Transformer for COVID-19 CXR diagnosis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834568"/>
          </a:xfrm>
        </p:spPr>
        <p:txBody>
          <a:bodyPr>
            <a:noAutofit/>
          </a:bodyPr>
          <a:lstStyle/>
          <a:p>
            <a:r>
              <a:rPr lang="en-US" dirty="0"/>
              <a:t>Xinyu Shi</a:t>
            </a:r>
            <a:br>
              <a:rPr lang="en-US" dirty="0"/>
            </a:b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2739" y="2817995"/>
            <a:ext cx="1182916" cy="377962"/>
          </a:xfrm>
        </p:spPr>
        <p:txBody>
          <a:bodyPr/>
          <a:lstStyle/>
          <a:p>
            <a:fld id="{4E14D485-9E4C-422A-874A-A7B0EA07F166}" type="datetime1">
              <a:rPr lang="en-US" smtClean="0"/>
              <a:t>3/10/22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CA56-57AE-9B49-933E-F1DB7027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 – Non-local Interactions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DED9D-BA89-234B-B079-16BD3541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4B44E-E8DC-5344-9870-124FC8D0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8ACC8-CC0E-944D-A40E-09598A4D3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41" y="1330035"/>
            <a:ext cx="5226517" cy="49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E12A-4BA0-C949-BDAF-15E4FBEF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8707A-3D2A-0147-8DC9-C37F02EE1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Chest X-ray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C71E7-4E4B-2E49-92B5-6F0B7AFB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68A38-1980-A845-8148-83223F3A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81379-234E-AA43-8BB5-C8631B39A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40" y="2456339"/>
            <a:ext cx="6808719" cy="34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C8208-1AE1-DC48-A482-FC6C116D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425" y="560736"/>
            <a:ext cx="5226517" cy="62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CE72-2C7A-7B45-9287-A9AD973F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792F-0041-D940-A733-0677BCAA7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authors proposed a novel FESTA learning framework equipped with the </a:t>
            </a:r>
            <a:r>
              <a:rPr lang="en-CA" dirty="0" err="1"/>
              <a:t>ViT</a:t>
            </a:r>
            <a:r>
              <a:rPr lang="en-CA" dirty="0"/>
              <a:t> by utilizing its decomposable design to amalgamate the merit of FL and SL. </a:t>
            </a:r>
          </a:p>
          <a:p>
            <a:r>
              <a:rPr lang="en-CA" dirty="0"/>
              <a:t>The authors showed that the model trained with the FESTA framework can leverage the robust representations from multiple related tasks to improve the performance of the individual task.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87E13-F879-C64E-B9E8-165049C7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8404E-4AD8-0642-882C-70548E3F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B576-4E4E-AD44-A7C4-FA055417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9A583-E833-9649-8E1F-EB31D6A97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Federated Learning is simply the </a:t>
            </a:r>
            <a:r>
              <a:rPr lang="en-CA" b="1" dirty="0"/>
              <a:t>decentralized</a:t>
            </a:r>
            <a:r>
              <a:rPr lang="en-CA" dirty="0"/>
              <a:t> form of Machine Learning.</a:t>
            </a:r>
          </a:p>
          <a:p>
            <a:r>
              <a:rPr lang="en-US" dirty="0"/>
              <a:t>Traditional machine learning trains the model using the data stored in a centralized server. </a:t>
            </a:r>
          </a:p>
          <a:p>
            <a:r>
              <a:rPr lang="en-US" dirty="0"/>
              <a:t>-&gt; “privacy nightmare”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70024-A095-0740-98CB-9A2EEE82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7B1BB-2334-264D-B169-82D92F56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B576-4E4E-AD44-A7C4-FA055417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9A583-E833-9649-8E1F-EB31D6A97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1. The </a:t>
            </a:r>
            <a:r>
              <a:rPr lang="en-CA" b="1" dirty="0"/>
              <a:t>centralized</a:t>
            </a:r>
            <a:r>
              <a:rPr lang="en-CA" dirty="0"/>
              <a:t> machine learning model will have a </a:t>
            </a:r>
            <a:r>
              <a:rPr lang="en-CA" b="1" dirty="0"/>
              <a:t>local copy</a:t>
            </a:r>
            <a:r>
              <a:rPr lang="en-CA" dirty="0"/>
              <a:t> on all devices.</a:t>
            </a:r>
          </a:p>
          <a:p>
            <a:r>
              <a:rPr lang="en-CA" dirty="0"/>
              <a:t>2. The local model will now gradually </a:t>
            </a:r>
            <a:r>
              <a:rPr lang="en-CA" b="1" dirty="0"/>
              <a:t>learn and train</a:t>
            </a:r>
            <a:r>
              <a:rPr lang="en-CA" dirty="0"/>
              <a:t> itself.</a:t>
            </a:r>
          </a:p>
          <a:p>
            <a:r>
              <a:rPr lang="en-CA" dirty="0"/>
              <a:t>3. The devices are allowed to </a:t>
            </a:r>
            <a:r>
              <a:rPr lang="en-CA" b="1" i="1" dirty="0"/>
              <a:t>transfer</a:t>
            </a:r>
            <a:r>
              <a:rPr lang="en-CA" dirty="0"/>
              <a:t> the training results, from the local back to the central server.</a:t>
            </a:r>
          </a:p>
          <a:p>
            <a:r>
              <a:rPr lang="en-CA" b="1" dirty="0"/>
              <a:t>Remember, only results, not data!</a:t>
            </a:r>
            <a:endParaRPr lang="en-CA" dirty="0"/>
          </a:p>
          <a:p>
            <a:r>
              <a:rPr lang="en-CA" dirty="0"/>
              <a:t>4. The results will be </a:t>
            </a:r>
            <a:r>
              <a:rPr lang="en-CA" b="1" dirty="0"/>
              <a:t>aggregated</a:t>
            </a:r>
            <a:r>
              <a:rPr lang="en-CA" dirty="0"/>
              <a:t> together in the centralized server.</a:t>
            </a:r>
          </a:p>
          <a:p>
            <a:r>
              <a:rPr lang="en-CA" dirty="0"/>
              <a:t>5. The centralized cloud server now </a:t>
            </a:r>
            <a:r>
              <a:rPr lang="en-CA" b="1" dirty="0"/>
              <a:t>updates its central machine learning model</a:t>
            </a:r>
            <a:r>
              <a:rPr lang="en-CA" dirty="0"/>
              <a:t> from the aggregated training results.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70024-A095-0740-98CB-9A2EEE82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7B1BB-2334-264D-B169-82D92F56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15C62-8155-7D45-A8C5-A65DDFC9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A6BB8-1FF1-6840-A481-F65E58D5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101DC-3BB4-2544-A39A-DE9386D0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598236"/>
            <a:ext cx="10831286" cy="52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52BE-8270-8641-B282-BA79DFE9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for COVID-19 Diagnosis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E612F-D476-1F47-A63E-9CD32BFD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DF44B-7232-0E46-BA7D-FEB60303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EF332-B6E5-8844-859C-1CD47156E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402"/>
            <a:ext cx="12192000" cy="31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C92B7-F82A-D847-8B56-C0B357BA5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9050"/>
            <a:ext cx="12192000" cy="28799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67DF77C-6B6A-8447-8D54-FD96EAFBB4A6}"/>
              </a:ext>
            </a:extLst>
          </p:cNvPr>
          <p:cNvSpPr txBox="1">
            <a:spLocks/>
          </p:cNvSpPr>
          <p:nvPr/>
        </p:nvSpPr>
        <p:spPr>
          <a:xfrm>
            <a:off x="863124" y="1390562"/>
            <a:ext cx="10804117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Comparison of the performances of the proposed model with other strategies</a:t>
            </a:r>
          </a:p>
        </p:txBody>
      </p:sp>
    </p:spTree>
    <p:extLst>
      <p:ext uri="{BB962C8B-B14F-4D97-AF65-F5344CB8AC3E}">
        <p14:creationId xmlns:p14="http://schemas.microsoft.com/office/powerpoint/2010/main" val="41688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EF433-233B-9641-808E-752F5363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2247900"/>
            <a:ext cx="10617200" cy="236220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404EE16-8572-AF4A-88DC-BCA0A7CEDB74}"/>
              </a:ext>
            </a:extLst>
          </p:cNvPr>
          <p:cNvSpPr txBox="1">
            <a:spLocks/>
          </p:cNvSpPr>
          <p:nvPr/>
        </p:nvSpPr>
        <p:spPr>
          <a:xfrm>
            <a:off x="787401" y="1671940"/>
            <a:ext cx="11219440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Comparison of the performances between single-task learning and multi-task learning</a:t>
            </a:r>
          </a:p>
        </p:txBody>
      </p:sp>
    </p:spTree>
    <p:extLst>
      <p:ext uri="{BB962C8B-B14F-4D97-AF65-F5344CB8AC3E}">
        <p14:creationId xmlns:p14="http://schemas.microsoft.com/office/powerpoint/2010/main" val="25642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168" y="1552672"/>
            <a:ext cx="11054563" cy="4385903"/>
          </a:xfrm>
        </p:spPr>
        <p:txBody>
          <a:bodyPr>
            <a:normAutofit/>
          </a:bodyPr>
          <a:lstStyle/>
          <a:p>
            <a:r>
              <a:rPr lang="en-US" dirty="0"/>
              <a:t>Background of Vision Transformer (</a:t>
            </a:r>
            <a:r>
              <a:rPr lang="en-US" dirty="0" err="1"/>
              <a:t>ViT</a:t>
            </a:r>
            <a:r>
              <a:rPr lang="en-US" dirty="0"/>
              <a:t>)</a:t>
            </a:r>
          </a:p>
          <a:p>
            <a:r>
              <a:rPr lang="en-US" dirty="0"/>
              <a:t>Problem Definition: Chest X-Ray Analysis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CA" dirty="0"/>
              <a:t>Federated Split Vision Transformer for COVID-19 CXR Diagnosis using Task-Agnostic Training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CA" dirty="0"/>
              <a:t>Multi-task vision transformer using low-level chest X-ray feature corpus for COVID-19 diagnosis and severity quantification </a:t>
            </a:r>
            <a:endParaRPr lang="en-CA" sz="16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122C-CC79-AD4B-9EF7-C406E6DE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3AF9-D75A-3243-84B6-D1106183D3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good: </a:t>
            </a:r>
          </a:p>
          <a:p>
            <a:pPr lvl="1"/>
            <a:r>
              <a:rPr lang="en-US" dirty="0"/>
              <a:t>Privacy protection</a:t>
            </a:r>
          </a:p>
          <a:p>
            <a:pPr lvl="1"/>
            <a:r>
              <a:rPr lang="en-US" dirty="0"/>
              <a:t>Performance of the model</a:t>
            </a:r>
          </a:p>
          <a:p>
            <a:pPr lvl="1"/>
            <a:r>
              <a:rPr lang="en-US" dirty="0"/>
              <a:t>Novel decentralization framework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D1091-F3F2-AE43-B1A9-AA0F6ED52D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Vulnerable to other privacy threatening such as inversion attack</a:t>
            </a:r>
          </a:p>
          <a:p>
            <a:pPr lvl="1"/>
            <a:r>
              <a:rPr lang="en-US" dirty="0"/>
              <a:t>Communication bottleneck</a:t>
            </a:r>
          </a:p>
          <a:p>
            <a:pPr lvl="1"/>
            <a:r>
              <a:rPr lang="en-US" dirty="0"/>
              <a:t>Fault tolerance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6C46-3F2E-F043-B2BF-27F72764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0F481-82A6-7F40-8AD3-B285448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65AFB-917A-C043-8CBC-6DED0FB3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E9210-2E69-354A-B3A5-4C3173FE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9AFB4-B331-C743-B738-F43E764A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56" y="636009"/>
            <a:ext cx="6826113" cy="55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C4E0AC6-B1D6-A44E-976E-7D884B197E98}"/>
              </a:ext>
            </a:extLst>
          </p:cNvPr>
          <p:cNvSpPr txBox="1">
            <a:spLocks/>
          </p:cNvSpPr>
          <p:nvPr/>
        </p:nvSpPr>
        <p:spPr>
          <a:xfrm>
            <a:off x="6442841" y="5252056"/>
            <a:ext cx="5080256" cy="3017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chemeClr val="bg1"/>
                </a:solidFill>
              </a:rPr>
              <a:t>Photo credit: </a:t>
            </a:r>
            <a:r>
              <a:rPr lang="en-CA" sz="900" dirty="0">
                <a:solidFill>
                  <a:schemeClr val="bg1"/>
                </a:solidFill>
              </a:rPr>
              <a:t>@</a:t>
            </a:r>
            <a:r>
              <a:rPr lang="en-CA" sz="900" dirty="0" err="1">
                <a:solidFill>
                  <a:schemeClr val="bg1"/>
                </a:solidFill>
              </a:rPr>
              <a:t>bruce.digital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F5D01-3E2C-F54C-AFF2-CDD4EB08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1346200"/>
            <a:ext cx="728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479DD93F-5CA1-954F-82F8-E364A279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Backbone Network to extract low-level CXR feature corpus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2D5EF1-2FCB-524E-BA23-720DC998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33" y="1876327"/>
            <a:ext cx="8974610" cy="31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479DD93F-5CA1-954F-82F8-E364A279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Proposed Multi-task </a:t>
            </a:r>
            <a:r>
              <a:rPr lang="en-US" dirty="0" err="1"/>
              <a:t>ViT</a:t>
            </a:r>
            <a:r>
              <a:rPr lang="en-US" dirty="0"/>
              <a:t> Model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998F1-9D1F-B14E-80A0-9C62B2F1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43" y="1330035"/>
            <a:ext cx="8913586" cy="46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DE84-6106-044B-92DF-601B368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procedure of severity prediction and labeling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3242D-55EF-2741-9554-7CE3209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92D-85C7-AD43-9EF4-1B8444CB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E4C35-54C4-6445-ADB9-0D681839A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08" y="1972163"/>
            <a:ext cx="9948444" cy="31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DE84-6106-044B-92DF-601B368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3242D-55EF-2741-9554-7CE3209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92D-85C7-AD43-9EF4-1B8444CB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55CCE-FCE0-264F-95BB-F9146317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09" y="2683452"/>
            <a:ext cx="10720461" cy="229844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E0F743-D639-5349-801B-B24AF32C7A45}"/>
              </a:ext>
            </a:extLst>
          </p:cNvPr>
          <p:cNvSpPr txBox="1">
            <a:spLocks/>
          </p:cNvSpPr>
          <p:nvPr/>
        </p:nvSpPr>
        <p:spPr>
          <a:xfrm>
            <a:off x="3874768" y="1495259"/>
            <a:ext cx="4442463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Benefit of multi-task learning</a:t>
            </a:r>
          </a:p>
        </p:txBody>
      </p:sp>
    </p:spTree>
    <p:extLst>
      <p:ext uri="{BB962C8B-B14F-4D97-AF65-F5344CB8AC3E}">
        <p14:creationId xmlns:p14="http://schemas.microsoft.com/office/powerpoint/2010/main" val="34862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DE84-6106-044B-92DF-601B368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3242D-55EF-2741-9554-7CE3209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92D-85C7-AD43-9EF4-1B8444CB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E0F743-D639-5349-801B-B24AF32C7A45}"/>
              </a:ext>
            </a:extLst>
          </p:cNvPr>
          <p:cNvSpPr txBox="1">
            <a:spLocks/>
          </p:cNvSpPr>
          <p:nvPr/>
        </p:nvSpPr>
        <p:spPr>
          <a:xfrm>
            <a:off x="3874768" y="1495259"/>
            <a:ext cx="4442463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interpretability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7DA42-464E-864E-B00B-6447B2903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730"/>
          <a:stretch/>
        </p:blipFill>
        <p:spPr>
          <a:xfrm>
            <a:off x="926866" y="2772496"/>
            <a:ext cx="3340100" cy="1991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8154FE-A3BB-D841-9557-366EBCCB7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24" b="32731"/>
          <a:stretch/>
        </p:blipFill>
        <p:spPr>
          <a:xfrm>
            <a:off x="4933950" y="2772496"/>
            <a:ext cx="3340100" cy="2126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7F295-CA4B-9E48-BD48-AF1EAE0F7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1"/>
          <a:stretch/>
        </p:blipFill>
        <p:spPr>
          <a:xfrm>
            <a:off x="8489512" y="2806669"/>
            <a:ext cx="3340100" cy="20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DE84-6106-044B-92DF-601B368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3242D-55EF-2741-9554-7CE3209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92D-85C7-AD43-9EF4-1B8444CB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E0F743-D639-5349-801B-B24AF32C7A45}"/>
              </a:ext>
            </a:extLst>
          </p:cNvPr>
          <p:cNvSpPr txBox="1">
            <a:spLocks/>
          </p:cNvSpPr>
          <p:nvPr/>
        </p:nvSpPr>
        <p:spPr>
          <a:xfrm>
            <a:off x="3874768" y="1495259"/>
            <a:ext cx="5421632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Severity quantification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B69A4-880B-2348-B736-0986466E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40" y="2258971"/>
            <a:ext cx="7035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DE84-6106-044B-92DF-601B368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3242D-55EF-2741-9554-7CE3209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92D-85C7-AD43-9EF4-1B8444CB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E0F743-D639-5349-801B-B24AF32C7A45}"/>
              </a:ext>
            </a:extLst>
          </p:cNvPr>
          <p:cNvSpPr txBox="1">
            <a:spLocks/>
          </p:cNvSpPr>
          <p:nvPr/>
        </p:nvSpPr>
        <p:spPr>
          <a:xfrm>
            <a:off x="5090611" y="1330035"/>
            <a:ext cx="5421632" cy="598488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Failure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190E4-FA5D-B54C-B672-4FB4A57B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2119384"/>
            <a:ext cx="6896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83" y="1603210"/>
            <a:ext cx="11569729" cy="3942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1. Transformer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v.s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 CNN?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2. How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ViT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(Vision Transformer) works?</a:t>
            </a:r>
          </a:p>
          <a:p>
            <a:pPr marL="396875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3. Some interesting findings about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ViT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E1AEC-EA21-A44B-B907-BDA79C05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2D3182-821A-F749-BBF3-0642C406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135B6-309E-5043-BA89-7B2455A5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5FEF1-14F4-0747-B627-664C44339AC3}"/>
              </a:ext>
            </a:extLst>
          </p:cNvPr>
          <p:cNvSpPr/>
          <p:nvPr/>
        </p:nvSpPr>
        <p:spPr>
          <a:xfrm>
            <a:off x="885913" y="1616680"/>
            <a:ext cx="103774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CA" dirty="0">
                <a:latin typeface="Gulliver"/>
              </a:rPr>
              <a:t>Common problem of automated diagnosis: </a:t>
            </a:r>
          </a:p>
          <a:p>
            <a:r>
              <a:rPr lang="en-CA" dirty="0">
                <a:latin typeface="Gulliver"/>
              </a:rPr>
              <a:t>	sensitive to specific settings of images</a:t>
            </a:r>
          </a:p>
          <a:p>
            <a:r>
              <a:rPr lang="en-CA" dirty="0">
                <a:latin typeface="Gulliver"/>
              </a:rPr>
              <a:t>	overfit to unimportant findings of image</a:t>
            </a:r>
          </a:p>
          <a:p>
            <a:endParaRPr lang="en-CA" dirty="0">
              <a:latin typeface="Gulliver"/>
            </a:endParaRPr>
          </a:p>
          <a:p>
            <a:r>
              <a:rPr lang="en-CA" dirty="0">
                <a:latin typeface="Gulliver"/>
              </a:rPr>
              <a:t>	-&gt; difficult to deploy in the real-world applications.</a:t>
            </a:r>
          </a:p>
          <a:p>
            <a:endParaRPr lang="en-CA" dirty="0">
              <a:latin typeface="Gulliver"/>
            </a:endParaRPr>
          </a:p>
          <a:p>
            <a:r>
              <a:rPr lang="en-CA" dirty="0">
                <a:latin typeface="Gulliver"/>
              </a:rPr>
              <a:t>2. With multi-task learning, the generalization ability of the model is broadened.</a:t>
            </a:r>
          </a:p>
          <a:p>
            <a:endParaRPr lang="en-CA" dirty="0">
              <a:latin typeface="Gulliver"/>
            </a:endParaRPr>
          </a:p>
          <a:p>
            <a:r>
              <a:rPr lang="en-CA" dirty="0">
                <a:latin typeface="Gulliver"/>
              </a:rPr>
              <a:t>3. Model Interpretability is needed in clinical setting. </a:t>
            </a:r>
          </a:p>
          <a:p>
            <a:endParaRPr lang="en-CA" dirty="0">
              <a:latin typeface="Gulliver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40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3B1991-3E97-B74D-958D-52C4E924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listening! Any questions?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3590EF6-07EB-604F-BB55-770F9153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882" y="6335309"/>
            <a:ext cx="5226517" cy="250337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702BF46-31EA-F04E-9AC8-5837B280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8000" y="6335309"/>
            <a:ext cx="1016000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DCE1-A157-4B45-8F7C-1A359673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v.s</a:t>
            </a:r>
            <a:r>
              <a:rPr lang="en-US" dirty="0"/>
              <a:t>.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E847-AFA1-3D4A-955A-0FA8F5107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Transformers lack the inductive biases of Convolutional Neural Networks (CNN)</a:t>
            </a:r>
          </a:p>
          <a:p>
            <a:pPr lvl="1"/>
            <a:r>
              <a:rPr lang="en-US" dirty="0"/>
              <a:t>Translation invariance</a:t>
            </a:r>
          </a:p>
          <a:p>
            <a:pPr lvl="1"/>
            <a:r>
              <a:rPr lang="en-US" dirty="0"/>
              <a:t>Locally restricted receptive field</a:t>
            </a:r>
          </a:p>
          <a:p>
            <a:endParaRPr lang="en-US" dirty="0"/>
          </a:p>
          <a:p>
            <a:r>
              <a:rPr lang="en-US" dirty="0"/>
              <a:t>Transformers cannot process grid-structured data, we need sequences. </a:t>
            </a:r>
          </a:p>
          <a:p>
            <a:pPr lvl="1"/>
            <a:r>
              <a:rPr lang="en-US" dirty="0"/>
              <a:t>For images, we need to convert the spatial non-sequential signal to a sequence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699E3-EAB4-DC4E-B926-72D18197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17E6E-1C34-4D40-BC4A-BA782F7D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37D4D-6517-CF41-8346-CC8655F1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34A23-8765-1641-8F64-88847AE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E3ADB-C7AF-CF49-9213-5D1D9A9CF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86" y="502557"/>
            <a:ext cx="10767786" cy="55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69A9-8E75-1040-A894-F6DB72BD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ViT</a:t>
            </a:r>
            <a:r>
              <a:rPr lang="en-US" dirty="0"/>
              <a:t>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B6D0-F44F-1049-899E-CF5975B31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an image into patches</a:t>
            </a:r>
          </a:p>
          <a:p>
            <a:r>
              <a:rPr lang="en-US" dirty="0"/>
              <a:t>Flatten the patches</a:t>
            </a:r>
          </a:p>
          <a:p>
            <a:r>
              <a:rPr lang="en-US" dirty="0"/>
              <a:t>Produce lower-dimensional linear embeddings from the flattened patches</a:t>
            </a:r>
          </a:p>
          <a:p>
            <a:r>
              <a:rPr lang="en-US" dirty="0"/>
              <a:t>Add positional embeddings</a:t>
            </a:r>
          </a:p>
          <a:p>
            <a:r>
              <a:rPr lang="en-US" dirty="0"/>
              <a:t>Feed the sequence as an input to a standard transformer encoder</a:t>
            </a:r>
          </a:p>
          <a:p>
            <a:r>
              <a:rPr lang="en-US" dirty="0"/>
              <a:t>Pretrain the model with image labels (fully supervised on a huge dataset)</a:t>
            </a:r>
          </a:p>
          <a:p>
            <a:r>
              <a:rPr lang="en-US" dirty="0"/>
              <a:t>Finetune on the downstream dataset for image classification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6AFFC-F215-3947-8009-6FD8E36F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B985-4C2E-E845-925B-6772E1E1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33DA3-9BAC-BA49-A70E-D501A494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2" y="531990"/>
            <a:ext cx="8188325" cy="56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64E4-620E-9548-BCB4-C38CE993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2DFD9-3D62-224B-A02B-FB777D1F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13418-C826-C640-9CBD-A6A24271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17088-AC17-8645-B2A1-350E0C69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4" y="1330035"/>
            <a:ext cx="2383427" cy="3972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17568F-E5F1-F948-A03E-9A32AE10F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08" y="2579624"/>
            <a:ext cx="6667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CA56-57AE-9B49-933E-F1DB7027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 – Position embedding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DED9D-BA89-234B-B079-16BD3541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4B44E-E8DC-5344-9870-124FC8D0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AA27F-1577-B84F-8CAA-1C60E736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330035"/>
            <a:ext cx="5498193" cy="49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ofWaterloo_WhiteBkgrd">
  <a:themeElements>
    <a:clrScheme name="Waterloo2016">
      <a:dk1>
        <a:sysClr val="windowText" lastClr="000000"/>
      </a:dk1>
      <a:lt1>
        <a:sysClr val="window" lastClr="FFFFFF"/>
      </a:lt1>
      <a:dk2>
        <a:srgbClr val="757575"/>
      </a:dk2>
      <a:lt2>
        <a:srgbClr val="D6D6D6"/>
      </a:lt2>
      <a:accent1>
        <a:srgbClr val="FFD54F"/>
      </a:accent1>
      <a:accent2>
        <a:srgbClr val="0C0C0C"/>
      </a:accent2>
      <a:accent3>
        <a:srgbClr val="AEAEAE"/>
      </a:accent3>
      <a:accent4>
        <a:srgbClr val="B71233"/>
      </a:accent4>
      <a:accent5>
        <a:srgbClr val="7F7F7F"/>
      </a:accent5>
      <a:accent6>
        <a:srgbClr val="0073CE"/>
      </a:accent6>
      <a:hlink>
        <a:srgbClr val="353535"/>
      </a:hlink>
      <a:folHlink>
        <a:srgbClr val="595959"/>
      </a:folHlink>
    </a:clrScheme>
    <a:fontScheme name="Custom 1">
      <a:majorFont>
        <a:latin typeface="Barlow Condensed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loo_powerpoint_template_16-9_widescreen" id="{4809F9E8-56BF-8C4D-85E0-7353F442B736}" vid="{D553A0E6-7EAA-F242-A75B-21BFDE7A7B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UofWaterloo_WhiteBkgrd</Template>
  <TotalTime>376</TotalTime>
  <Words>669</Words>
  <Application>Microsoft Macintosh PowerPoint</Application>
  <PresentationFormat>Widescreen</PresentationFormat>
  <Paragraphs>147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Gulliver</vt:lpstr>
      <vt:lpstr>Arial</vt:lpstr>
      <vt:lpstr>Barlow Condensed</vt:lpstr>
      <vt:lpstr>Calibri</vt:lpstr>
      <vt:lpstr>Georgia</vt:lpstr>
      <vt:lpstr>Verdana</vt:lpstr>
      <vt:lpstr>Wingdings</vt:lpstr>
      <vt:lpstr>UofWaterloo_WhiteBkgrd</vt:lpstr>
      <vt:lpstr>Vision Transformer for COVID-19 CXR diagnosis</vt:lpstr>
      <vt:lpstr>Agenda</vt:lpstr>
      <vt:lpstr>Background</vt:lpstr>
      <vt:lpstr>ViT v.s. CNN</vt:lpstr>
      <vt:lpstr>PowerPoint Presentation</vt:lpstr>
      <vt:lpstr>How ViT works</vt:lpstr>
      <vt:lpstr>PowerPoint Presentation</vt:lpstr>
      <vt:lpstr>Transformer Block</vt:lpstr>
      <vt:lpstr>Key Findings – Position embedding</vt:lpstr>
      <vt:lpstr>Key Findings – Non-local Interactions</vt:lpstr>
      <vt:lpstr>Problem Definition</vt:lpstr>
      <vt:lpstr>PowerPoint Presentation</vt:lpstr>
      <vt:lpstr>Main Contributions</vt:lpstr>
      <vt:lpstr>Federated Learning</vt:lpstr>
      <vt:lpstr>Federated Learning</vt:lpstr>
      <vt:lpstr>PowerPoint Presentation</vt:lpstr>
      <vt:lpstr>Dataset for COVID-19 Diagnosis</vt:lpstr>
      <vt:lpstr>Experiment results</vt:lpstr>
      <vt:lpstr>Experiment results</vt:lpstr>
      <vt:lpstr>Discussions</vt:lpstr>
      <vt:lpstr>PowerPoint Presentation</vt:lpstr>
      <vt:lpstr>Basic Idea</vt:lpstr>
      <vt:lpstr>Backbone Network to extract low-level CXR feature corpus</vt:lpstr>
      <vt:lpstr>Proposed Multi-task ViT Model </vt:lpstr>
      <vt:lpstr>The procedure of severity prediction and labeling</vt:lpstr>
      <vt:lpstr>Experiment Results</vt:lpstr>
      <vt:lpstr>Experiment Results</vt:lpstr>
      <vt:lpstr>Experiment Results</vt:lpstr>
      <vt:lpstr>Experiment Results</vt:lpstr>
      <vt:lpstr>Discussion and Conclusion</vt:lpstr>
      <vt:lpstr>Thanks for listening!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Transformer for COVID-19 CXR diagnosis</dc:title>
  <dc:creator>Xinyu Shi</dc:creator>
  <cp:lastModifiedBy>Xinyu Shi</cp:lastModifiedBy>
  <cp:revision>1</cp:revision>
  <dcterms:created xsi:type="dcterms:W3CDTF">2022-03-10T22:33:58Z</dcterms:created>
  <dcterms:modified xsi:type="dcterms:W3CDTF">2022-03-11T04:50:01Z</dcterms:modified>
</cp:coreProperties>
</file>