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0" r:id="rId25"/>
    <p:sldId id="280" r:id="rId26"/>
    <p:sldId id="281" r:id="rId27"/>
    <p:sldId id="282" r:id="rId28"/>
    <p:sldId id="283" r:id="rId29"/>
    <p:sldId id="284" r:id="rId30"/>
    <p:sldId id="285" r:id="rId31"/>
    <p:sldId id="286" r:id="rId32"/>
    <p:sldId id="288" r:id="rId33"/>
    <p:sldId id="289" r:id="rId34"/>
    <p:sldId id="292" r:id="rId35"/>
    <p:sldId id="291"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B8BFA-D61B-EFAB-F533-3BA7816F406D}" v="110" dt="2020-02-23T20:55:54.773"/>
    <p1510:client id="{994FCA1B-2E6F-6A98-DEEC-C5F70B5BA9D6}" v="693" dt="2020-02-23T17:36:58.921"/>
    <p1510:client id="{AD9666AD-28E8-D192-AF49-86F2D5D2640E}" v="103" dt="2020-02-22T22:39:36.463"/>
  </p1510:revLst>
</p1510:revInfo>
</file>

<file path=ppt/tableStyles.xml><?xml version="1.0" encoding="utf-8"?>
<a:tblStyleLst xmlns:a="http://schemas.openxmlformats.org/drawingml/2006/main" def="{C26C7A8D-92E9-43F7-A3BB-4369242E2F73}">
  <a:tblStyle styleId="{C26C7A8D-92E9-43F7-A3BB-4369242E2F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e7547109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e7547109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e7547109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e7547109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e75471097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e7547109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e7547109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e7547109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75471097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e75471097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e75471097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e75471097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e7547109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e7547109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e75471097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e75471097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e75471097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e7547109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e75471097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e75471097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8e185aa7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e8e185aa7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e75471097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e75471097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e75471097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e75471097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e75471097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e75471097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e75471097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e75471097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e54e537e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e54e537e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e54e537ef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e54e537e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e54e537ef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e54e537ef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e54e537ef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e54e537ef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e71dd43e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e71dd43e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e8e185a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e8e185a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71dd43e1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71dd43e1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e7cdd9e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e7cdd9e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e8e185aa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e8e185a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e8e185aa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e8e185aa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e54e537ef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e54e537e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e7cdd9e0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e7cdd9e0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e754703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e754703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54e537e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e54e537e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e754710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e754710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e7547109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e7547109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214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354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7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595613" y="2538080"/>
            <a:ext cx="7952774" cy="64502"/>
            <a:chOff x="595675" y="2820050"/>
            <a:chExt cx="7952774" cy="64502"/>
          </a:xfrm>
        </p:grpSpPr>
        <p:sp>
          <p:nvSpPr>
            <p:cNvPr id="53" name="Google Shape;53;p13"/>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3"/>
          <p:cNvSpPr txBox="1">
            <a:spLocks noGrp="1"/>
          </p:cNvSpPr>
          <p:nvPr>
            <p:ph type="title"/>
          </p:nvPr>
        </p:nvSpPr>
        <p:spPr>
          <a:xfrm>
            <a:off x="505475" y="1375100"/>
            <a:ext cx="8043000" cy="10869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400">
                <a:solidFill>
                  <a:srgbClr val="434343"/>
                </a:solidFill>
              </a:defRPr>
            </a:lvl1pPr>
            <a:lvl2pPr lvl="1" algn="l" rtl="0">
              <a:lnSpc>
                <a:spcPct val="100000"/>
              </a:lnSpc>
              <a:spcBef>
                <a:spcPts val="0"/>
              </a:spcBef>
              <a:spcAft>
                <a:spcPts val="0"/>
              </a:spcAft>
              <a:buNone/>
              <a:defRPr sz="2400">
                <a:solidFill>
                  <a:srgbClr val="434343"/>
                </a:solidFill>
              </a:defRPr>
            </a:lvl2pPr>
            <a:lvl3pPr lvl="2" algn="l" rtl="0">
              <a:lnSpc>
                <a:spcPct val="100000"/>
              </a:lnSpc>
              <a:spcBef>
                <a:spcPts val="0"/>
              </a:spcBef>
              <a:spcAft>
                <a:spcPts val="0"/>
              </a:spcAft>
              <a:buNone/>
              <a:defRPr sz="2400">
                <a:solidFill>
                  <a:srgbClr val="434343"/>
                </a:solidFill>
              </a:defRPr>
            </a:lvl3pPr>
            <a:lvl4pPr lvl="3" algn="l" rtl="0">
              <a:lnSpc>
                <a:spcPct val="100000"/>
              </a:lnSpc>
              <a:spcBef>
                <a:spcPts val="0"/>
              </a:spcBef>
              <a:spcAft>
                <a:spcPts val="0"/>
              </a:spcAft>
              <a:buNone/>
              <a:defRPr sz="2400">
                <a:solidFill>
                  <a:srgbClr val="434343"/>
                </a:solidFill>
              </a:defRPr>
            </a:lvl4pPr>
            <a:lvl5pPr lvl="4" algn="l" rtl="0">
              <a:lnSpc>
                <a:spcPct val="100000"/>
              </a:lnSpc>
              <a:spcBef>
                <a:spcPts val="0"/>
              </a:spcBef>
              <a:spcAft>
                <a:spcPts val="0"/>
              </a:spcAft>
              <a:buNone/>
              <a:defRPr sz="2400">
                <a:solidFill>
                  <a:srgbClr val="434343"/>
                </a:solidFill>
              </a:defRPr>
            </a:lvl5pPr>
            <a:lvl6pPr lvl="5" algn="l" rtl="0">
              <a:lnSpc>
                <a:spcPct val="100000"/>
              </a:lnSpc>
              <a:spcBef>
                <a:spcPts val="0"/>
              </a:spcBef>
              <a:spcAft>
                <a:spcPts val="0"/>
              </a:spcAft>
              <a:buNone/>
              <a:defRPr sz="2400">
                <a:solidFill>
                  <a:srgbClr val="434343"/>
                </a:solidFill>
              </a:defRPr>
            </a:lvl6pPr>
            <a:lvl7pPr lvl="6" algn="l" rtl="0">
              <a:lnSpc>
                <a:spcPct val="100000"/>
              </a:lnSpc>
              <a:spcBef>
                <a:spcPts val="0"/>
              </a:spcBef>
              <a:spcAft>
                <a:spcPts val="0"/>
              </a:spcAft>
              <a:buNone/>
              <a:defRPr sz="2400">
                <a:solidFill>
                  <a:srgbClr val="434343"/>
                </a:solidFill>
              </a:defRPr>
            </a:lvl7pPr>
            <a:lvl8pPr lvl="7" algn="l" rtl="0">
              <a:lnSpc>
                <a:spcPct val="100000"/>
              </a:lnSpc>
              <a:spcBef>
                <a:spcPts val="0"/>
              </a:spcBef>
              <a:spcAft>
                <a:spcPts val="0"/>
              </a:spcAft>
              <a:buNone/>
              <a:defRPr sz="2400">
                <a:solidFill>
                  <a:srgbClr val="434343"/>
                </a:solidFill>
              </a:defRPr>
            </a:lvl8pPr>
            <a:lvl9pPr lvl="8" algn="l" rtl="0">
              <a:lnSpc>
                <a:spcPct val="100000"/>
              </a:lnSpc>
              <a:spcBef>
                <a:spcPts val="0"/>
              </a:spcBef>
              <a:spcAft>
                <a:spcPts val="0"/>
              </a:spcAft>
              <a:buNone/>
              <a:defRPr sz="2400">
                <a:solidFill>
                  <a:srgbClr val="434343"/>
                </a:solidFill>
              </a:defRPr>
            </a:lvl9pPr>
          </a:lstStyle>
          <a:p>
            <a:endParaRPr/>
          </a:p>
        </p:txBody>
      </p:sp>
      <p:sp>
        <p:nvSpPr>
          <p:cNvPr id="59" name="Google Shape;59;p13"/>
          <p:cNvSpPr txBox="1">
            <a:spLocks noGrp="1"/>
          </p:cNvSpPr>
          <p:nvPr>
            <p:ph type="subTitle" idx="1"/>
          </p:nvPr>
        </p:nvSpPr>
        <p:spPr>
          <a:xfrm>
            <a:off x="505475" y="2759992"/>
            <a:ext cx="4862400" cy="3624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666666"/>
              </a:buClr>
              <a:buSzPts val="1200"/>
              <a:buNone/>
              <a:defRPr sz="1200">
                <a:solidFill>
                  <a:srgbClr val="666666"/>
                </a:solidFill>
              </a:defRPr>
            </a:lvl1pPr>
            <a:lvl2pPr lvl="1" algn="l" rtl="0">
              <a:lnSpc>
                <a:spcPct val="100000"/>
              </a:lnSpc>
              <a:spcBef>
                <a:spcPts val="0"/>
              </a:spcBef>
              <a:spcAft>
                <a:spcPts val="0"/>
              </a:spcAft>
              <a:buClr>
                <a:srgbClr val="666666"/>
              </a:buClr>
              <a:buSzPts val="1200"/>
              <a:buNone/>
              <a:defRPr sz="1200">
                <a:solidFill>
                  <a:srgbClr val="666666"/>
                </a:solidFill>
              </a:defRPr>
            </a:lvl2pPr>
            <a:lvl3pPr lvl="2" algn="l" rtl="0">
              <a:lnSpc>
                <a:spcPct val="100000"/>
              </a:lnSpc>
              <a:spcBef>
                <a:spcPts val="0"/>
              </a:spcBef>
              <a:spcAft>
                <a:spcPts val="0"/>
              </a:spcAft>
              <a:buClr>
                <a:srgbClr val="666666"/>
              </a:buClr>
              <a:buSzPts val="1200"/>
              <a:buNone/>
              <a:defRPr sz="1200">
                <a:solidFill>
                  <a:srgbClr val="666666"/>
                </a:solidFill>
              </a:defRPr>
            </a:lvl3pPr>
            <a:lvl4pPr lvl="3" algn="l" rtl="0">
              <a:lnSpc>
                <a:spcPct val="100000"/>
              </a:lnSpc>
              <a:spcBef>
                <a:spcPts val="0"/>
              </a:spcBef>
              <a:spcAft>
                <a:spcPts val="0"/>
              </a:spcAft>
              <a:buClr>
                <a:srgbClr val="666666"/>
              </a:buClr>
              <a:buSzPts val="1200"/>
              <a:buNone/>
              <a:defRPr sz="1200">
                <a:solidFill>
                  <a:srgbClr val="666666"/>
                </a:solidFill>
              </a:defRPr>
            </a:lvl4pPr>
            <a:lvl5pPr lvl="4" algn="l" rtl="0">
              <a:lnSpc>
                <a:spcPct val="100000"/>
              </a:lnSpc>
              <a:spcBef>
                <a:spcPts val="0"/>
              </a:spcBef>
              <a:spcAft>
                <a:spcPts val="0"/>
              </a:spcAft>
              <a:buClr>
                <a:srgbClr val="666666"/>
              </a:buClr>
              <a:buSzPts val="1200"/>
              <a:buNone/>
              <a:defRPr sz="1200">
                <a:solidFill>
                  <a:srgbClr val="666666"/>
                </a:solidFill>
              </a:defRPr>
            </a:lvl5pPr>
            <a:lvl6pPr lvl="5" algn="l" rtl="0">
              <a:lnSpc>
                <a:spcPct val="100000"/>
              </a:lnSpc>
              <a:spcBef>
                <a:spcPts val="0"/>
              </a:spcBef>
              <a:spcAft>
                <a:spcPts val="0"/>
              </a:spcAft>
              <a:buClr>
                <a:srgbClr val="666666"/>
              </a:buClr>
              <a:buSzPts val="1200"/>
              <a:buNone/>
              <a:defRPr sz="1200">
                <a:solidFill>
                  <a:srgbClr val="666666"/>
                </a:solidFill>
              </a:defRPr>
            </a:lvl6pPr>
            <a:lvl7pPr lvl="6" algn="l" rtl="0">
              <a:lnSpc>
                <a:spcPct val="100000"/>
              </a:lnSpc>
              <a:spcBef>
                <a:spcPts val="0"/>
              </a:spcBef>
              <a:spcAft>
                <a:spcPts val="0"/>
              </a:spcAft>
              <a:buClr>
                <a:srgbClr val="666666"/>
              </a:buClr>
              <a:buSzPts val="1200"/>
              <a:buNone/>
              <a:defRPr sz="1200">
                <a:solidFill>
                  <a:srgbClr val="666666"/>
                </a:solidFill>
              </a:defRPr>
            </a:lvl7pPr>
            <a:lvl8pPr lvl="7" algn="l" rtl="0">
              <a:lnSpc>
                <a:spcPct val="100000"/>
              </a:lnSpc>
              <a:spcBef>
                <a:spcPts val="0"/>
              </a:spcBef>
              <a:spcAft>
                <a:spcPts val="0"/>
              </a:spcAft>
              <a:buClr>
                <a:srgbClr val="666666"/>
              </a:buClr>
              <a:buSzPts val="1200"/>
              <a:buNone/>
              <a:defRPr sz="1200">
                <a:solidFill>
                  <a:srgbClr val="666666"/>
                </a:solidFill>
              </a:defRPr>
            </a:lvl8pPr>
            <a:lvl9pPr lvl="8" algn="l" rtl="0">
              <a:lnSpc>
                <a:spcPct val="100000"/>
              </a:lnSpc>
              <a:spcBef>
                <a:spcPts val="0"/>
              </a:spcBef>
              <a:spcAft>
                <a:spcPts val="0"/>
              </a:spcAft>
              <a:buClr>
                <a:srgbClr val="666666"/>
              </a:buClr>
              <a:buSzPts val="1200"/>
              <a:buNone/>
              <a:defRPr sz="1200">
                <a:solidFill>
                  <a:srgbClr val="666666"/>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7127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14"/>
          <p:cNvGrpSpPr/>
          <p:nvPr/>
        </p:nvGrpSpPr>
        <p:grpSpPr>
          <a:xfrm>
            <a:off x="-53" y="5079048"/>
            <a:ext cx="9144099" cy="64502"/>
            <a:chOff x="595675" y="2820050"/>
            <a:chExt cx="7952774" cy="64502"/>
          </a:xfrm>
        </p:grpSpPr>
        <p:sp>
          <p:nvSpPr>
            <p:cNvPr id="64" name="Google Shape;64;p14"/>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4"/>
          <p:cNvSpPr txBox="1">
            <a:spLocks noGrp="1"/>
          </p:cNvSpPr>
          <p:nvPr>
            <p:ph type="title"/>
          </p:nvPr>
        </p:nvSpPr>
        <p:spPr>
          <a:xfrm>
            <a:off x="505475" y="451125"/>
            <a:ext cx="3570300" cy="2273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None/>
              <a:defRPr sz="2400">
                <a:solidFill>
                  <a:srgbClr val="434343"/>
                </a:solidFill>
              </a:defRPr>
            </a:lvl1pPr>
            <a:lvl2pPr lvl="1" algn="l" rtl="0">
              <a:lnSpc>
                <a:spcPct val="100000"/>
              </a:lnSpc>
              <a:spcBef>
                <a:spcPts val="0"/>
              </a:spcBef>
              <a:spcAft>
                <a:spcPts val="0"/>
              </a:spcAft>
              <a:buNone/>
              <a:defRPr sz="2400">
                <a:solidFill>
                  <a:srgbClr val="434343"/>
                </a:solidFill>
              </a:defRPr>
            </a:lvl2pPr>
            <a:lvl3pPr lvl="2" algn="l" rtl="0">
              <a:lnSpc>
                <a:spcPct val="100000"/>
              </a:lnSpc>
              <a:spcBef>
                <a:spcPts val="0"/>
              </a:spcBef>
              <a:spcAft>
                <a:spcPts val="0"/>
              </a:spcAft>
              <a:buNone/>
              <a:defRPr sz="2400">
                <a:solidFill>
                  <a:srgbClr val="434343"/>
                </a:solidFill>
              </a:defRPr>
            </a:lvl3pPr>
            <a:lvl4pPr lvl="3" algn="l" rtl="0">
              <a:lnSpc>
                <a:spcPct val="100000"/>
              </a:lnSpc>
              <a:spcBef>
                <a:spcPts val="0"/>
              </a:spcBef>
              <a:spcAft>
                <a:spcPts val="0"/>
              </a:spcAft>
              <a:buNone/>
              <a:defRPr sz="2400">
                <a:solidFill>
                  <a:srgbClr val="434343"/>
                </a:solidFill>
              </a:defRPr>
            </a:lvl4pPr>
            <a:lvl5pPr lvl="4" algn="l" rtl="0">
              <a:lnSpc>
                <a:spcPct val="100000"/>
              </a:lnSpc>
              <a:spcBef>
                <a:spcPts val="0"/>
              </a:spcBef>
              <a:spcAft>
                <a:spcPts val="0"/>
              </a:spcAft>
              <a:buNone/>
              <a:defRPr sz="2400">
                <a:solidFill>
                  <a:srgbClr val="434343"/>
                </a:solidFill>
              </a:defRPr>
            </a:lvl5pPr>
            <a:lvl6pPr lvl="5" algn="l" rtl="0">
              <a:lnSpc>
                <a:spcPct val="100000"/>
              </a:lnSpc>
              <a:spcBef>
                <a:spcPts val="0"/>
              </a:spcBef>
              <a:spcAft>
                <a:spcPts val="0"/>
              </a:spcAft>
              <a:buNone/>
              <a:defRPr sz="2400">
                <a:solidFill>
                  <a:srgbClr val="434343"/>
                </a:solidFill>
              </a:defRPr>
            </a:lvl6pPr>
            <a:lvl7pPr lvl="6" algn="l" rtl="0">
              <a:lnSpc>
                <a:spcPct val="100000"/>
              </a:lnSpc>
              <a:spcBef>
                <a:spcPts val="0"/>
              </a:spcBef>
              <a:spcAft>
                <a:spcPts val="0"/>
              </a:spcAft>
              <a:buNone/>
              <a:defRPr sz="2400">
                <a:solidFill>
                  <a:srgbClr val="434343"/>
                </a:solidFill>
              </a:defRPr>
            </a:lvl7pPr>
            <a:lvl8pPr lvl="7" algn="l" rtl="0">
              <a:lnSpc>
                <a:spcPct val="100000"/>
              </a:lnSpc>
              <a:spcBef>
                <a:spcPts val="0"/>
              </a:spcBef>
              <a:spcAft>
                <a:spcPts val="0"/>
              </a:spcAft>
              <a:buNone/>
              <a:defRPr sz="2400">
                <a:solidFill>
                  <a:srgbClr val="434343"/>
                </a:solidFill>
              </a:defRPr>
            </a:lvl8pPr>
            <a:lvl9pPr lvl="8" algn="l" rtl="0">
              <a:lnSpc>
                <a:spcPct val="100000"/>
              </a:lnSpc>
              <a:spcBef>
                <a:spcPts val="0"/>
              </a:spcBef>
              <a:spcAft>
                <a:spcPts val="0"/>
              </a:spcAft>
              <a:buNone/>
              <a:defRPr sz="2400">
                <a:solidFill>
                  <a:srgbClr val="434343"/>
                </a:solidFill>
              </a:defRPr>
            </a:lvl9pPr>
          </a:lstStyle>
          <a:p>
            <a:endParaRPr/>
          </a:p>
        </p:txBody>
      </p:sp>
      <p:sp>
        <p:nvSpPr>
          <p:cNvPr id="70" name="Google Shape;70;p14"/>
          <p:cNvSpPr txBox="1">
            <a:spLocks noGrp="1"/>
          </p:cNvSpPr>
          <p:nvPr>
            <p:ph type="body" idx="1"/>
          </p:nvPr>
        </p:nvSpPr>
        <p:spPr>
          <a:xfrm>
            <a:off x="4808800" y="451125"/>
            <a:ext cx="3427200" cy="39138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1" name="Google Shape;71;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482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Custom layout 2">
    <p:bg>
      <p:bgPr>
        <a:solidFill>
          <a:srgbClr val="FFFFFF"/>
        </a:solidFill>
        <a:effectLst/>
      </p:bgPr>
    </p:bg>
    <p:spTree>
      <p:nvGrpSpPr>
        <p:cNvPr id="1" name="Shape 72"/>
        <p:cNvGrpSpPr/>
        <p:nvPr/>
      </p:nvGrpSpPr>
      <p:grpSpPr>
        <a:xfrm>
          <a:off x="0" y="0"/>
          <a:ext cx="0" cy="0"/>
          <a:chOff x="0" y="0"/>
          <a:chExt cx="0" cy="0"/>
        </a:xfrm>
      </p:grpSpPr>
      <p:sp>
        <p:nvSpPr>
          <p:cNvPr id="73" name="Google Shape;73;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5" y="0"/>
            <a:ext cx="9144000" cy="17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10800000">
            <a:off x="3991228"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rot="10800000">
            <a:off x="4431837"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rot="10800000">
            <a:off x="4856511"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800" b="1">
                <a:solidFill>
                  <a:schemeClr val="lt1"/>
                </a:solidFill>
              </a:defRPr>
            </a:lvl1pPr>
            <a:lvl2pPr lvl="1" algn="l" rtl="0">
              <a:lnSpc>
                <a:spcPct val="100000"/>
              </a:lnSpc>
              <a:spcBef>
                <a:spcPts val="0"/>
              </a:spcBef>
              <a:spcAft>
                <a:spcPts val="0"/>
              </a:spcAft>
              <a:buNone/>
              <a:defRPr sz="2800" b="1">
                <a:solidFill>
                  <a:schemeClr val="lt1"/>
                </a:solidFill>
              </a:defRPr>
            </a:lvl2pPr>
            <a:lvl3pPr lvl="2" algn="l" rtl="0">
              <a:lnSpc>
                <a:spcPct val="100000"/>
              </a:lnSpc>
              <a:spcBef>
                <a:spcPts val="0"/>
              </a:spcBef>
              <a:spcAft>
                <a:spcPts val="0"/>
              </a:spcAft>
              <a:buNone/>
              <a:defRPr sz="2800" b="1">
                <a:solidFill>
                  <a:schemeClr val="lt1"/>
                </a:solidFill>
              </a:defRPr>
            </a:lvl3pPr>
            <a:lvl4pPr lvl="3" algn="l" rtl="0">
              <a:lnSpc>
                <a:spcPct val="100000"/>
              </a:lnSpc>
              <a:spcBef>
                <a:spcPts val="0"/>
              </a:spcBef>
              <a:spcAft>
                <a:spcPts val="0"/>
              </a:spcAft>
              <a:buNone/>
              <a:defRPr sz="2800" b="1">
                <a:solidFill>
                  <a:schemeClr val="lt1"/>
                </a:solidFill>
              </a:defRPr>
            </a:lvl4pPr>
            <a:lvl5pPr lvl="4" algn="l" rtl="0">
              <a:lnSpc>
                <a:spcPct val="100000"/>
              </a:lnSpc>
              <a:spcBef>
                <a:spcPts val="0"/>
              </a:spcBef>
              <a:spcAft>
                <a:spcPts val="0"/>
              </a:spcAft>
              <a:buNone/>
              <a:defRPr sz="2800" b="1">
                <a:solidFill>
                  <a:schemeClr val="lt1"/>
                </a:solidFill>
              </a:defRPr>
            </a:lvl5pPr>
            <a:lvl6pPr lvl="5" algn="l" rtl="0">
              <a:lnSpc>
                <a:spcPct val="100000"/>
              </a:lnSpc>
              <a:spcBef>
                <a:spcPts val="0"/>
              </a:spcBef>
              <a:spcAft>
                <a:spcPts val="0"/>
              </a:spcAft>
              <a:buNone/>
              <a:defRPr sz="2800" b="1">
                <a:solidFill>
                  <a:schemeClr val="lt1"/>
                </a:solidFill>
              </a:defRPr>
            </a:lvl6pPr>
            <a:lvl7pPr lvl="6" algn="l" rtl="0">
              <a:lnSpc>
                <a:spcPct val="100000"/>
              </a:lnSpc>
              <a:spcBef>
                <a:spcPts val="0"/>
              </a:spcBef>
              <a:spcAft>
                <a:spcPts val="0"/>
              </a:spcAft>
              <a:buNone/>
              <a:defRPr sz="2800" b="1">
                <a:solidFill>
                  <a:schemeClr val="lt1"/>
                </a:solidFill>
              </a:defRPr>
            </a:lvl7pPr>
            <a:lvl8pPr lvl="7" algn="l" rtl="0">
              <a:lnSpc>
                <a:spcPct val="100000"/>
              </a:lnSpc>
              <a:spcBef>
                <a:spcPts val="0"/>
              </a:spcBef>
              <a:spcAft>
                <a:spcPts val="0"/>
              </a:spcAft>
              <a:buNone/>
              <a:defRPr sz="2800" b="1">
                <a:solidFill>
                  <a:schemeClr val="lt1"/>
                </a:solidFill>
              </a:defRPr>
            </a:lvl8pPr>
            <a:lvl9pPr lvl="8" algn="l" rtl="0">
              <a:lnSpc>
                <a:spcPct val="100000"/>
              </a:lnSpc>
              <a:spcBef>
                <a:spcPts val="0"/>
              </a:spcBef>
              <a:spcAft>
                <a:spcPts val="0"/>
              </a:spcAft>
              <a:buNone/>
              <a:defRPr sz="2800" b="1">
                <a:solidFill>
                  <a:schemeClr val="lt1"/>
                </a:solidFill>
              </a:defRPr>
            </a:lvl9pPr>
          </a:lstStyle>
          <a:p>
            <a:endParaRPr/>
          </a:p>
        </p:txBody>
      </p:sp>
      <p:sp>
        <p:nvSpPr>
          <p:cNvPr id="83" name="Google Shape;83;p15"/>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84" name="Google Shape;8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7909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4560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81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165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65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186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43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676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46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227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2/23/2020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910152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ieeexplore.ieee.org/abstract/document/8864964" TargetMode="External"/><Relationship Id="rId2" Type="http://schemas.openxmlformats.org/officeDocument/2006/relationships/hyperlink" Target="https://arxiv.org/abs/1903.09588" TargetMode="External"/><Relationship Id="rId1" Type="http://schemas.openxmlformats.org/officeDocument/2006/relationships/slideLayout" Target="../slideLayouts/slideLayout15.xml"/><Relationship Id="rId6" Type="http://schemas.openxmlformats.org/officeDocument/2006/relationships/hyperlink" Target="https://arxiv.org/abs/1908.11860" TargetMode="External"/><Relationship Id="rId5" Type="http://schemas.openxmlformats.org/officeDocument/2006/relationships/hyperlink" Target="https://arxiv.org/abs/1904.02232" TargetMode="External"/><Relationship Id="rId4" Type="http://schemas.openxmlformats.org/officeDocument/2006/relationships/hyperlink" Target="https://ieeexplore.ieee.org/document/899557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6"/>
          <p:cNvSpPr txBox="1">
            <a:spLocks noGrp="1"/>
          </p:cNvSpPr>
          <p:nvPr>
            <p:ph type="title"/>
          </p:nvPr>
        </p:nvSpPr>
        <p:spPr>
          <a:xfrm>
            <a:off x="433988" y="841772"/>
            <a:ext cx="8276021" cy="2381017"/>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pPr>
            <a:r>
              <a:rPr lang="en-US" sz="5100" kern="1200">
                <a:solidFill>
                  <a:schemeClr val="tx1"/>
                </a:solidFill>
                <a:latin typeface="+mj-lt"/>
                <a:ea typeface="+mj-ea"/>
                <a:cs typeface="+mj-cs"/>
              </a:rPr>
              <a:t>Target and Aspect based Sentiment Analysis Using Bert</a:t>
            </a:r>
          </a:p>
        </p:txBody>
      </p:sp>
      <p:sp>
        <p:nvSpPr>
          <p:cNvPr id="90" name="Google Shape;90;p16"/>
          <p:cNvSpPr txBox="1">
            <a:spLocks noGrp="1"/>
          </p:cNvSpPr>
          <p:nvPr>
            <p:ph type="subTitle" idx="1"/>
          </p:nvPr>
        </p:nvSpPr>
        <p:spPr>
          <a:xfrm>
            <a:off x="433988" y="3542727"/>
            <a:ext cx="8276021" cy="1111047"/>
          </a:xfrm>
          <a:prstGeom prst="rect">
            <a:avLst/>
          </a:prstGeom>
        </p:spPr>
        <p:txBody>
          <a:bodyPr spcFirstLastPara="1" vert="horz" lIns="91440" tIns="45720" rIns="91440" bIns="45720" rtlCol="0" anchorCtr="0">
            <a:normAutofit/>
          </a:bodyPr>
          <a:lstStyle/>
          <a:p>
            <a:pPr marL="0" lvl="0" indent="0">
              <a:lnSpc>
                <a:spcPct val="90000"/>
              </a:lnSpc>
              <a:spcBef>
                <a:spcPts val="1000"/>
              </a:spcBef>
              <a:spcAft>
                <a:spcPts val="0"/>
              </a:spcAft>
            </a:pPr>
            <a:r>
              <a:rPr lang="en-US" sz="2100" kern="1200">
                <a:solidFill>
                  <a:schemeClr val="tx1"/>
                </a:solidFill>
                <a:latin typeface="+mn-lt"/>
                <a:ea typeface="+mn-ea"/>
                <a:cs typeface="+mn-cs"/>
              </a:rPr>
              <a:t>Sheik Shameer - CS 886 - 002 (Winter 2020)</a:t>
            </a:r>
          </a:p>
        </p:txBody>
      </p:sp>
      <p:sp>
        <p:nvSpPr>
          <p:cNvPr id="128" name="Rectangle 127">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158"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33989" y="3375900"/>
            <a:ext cx="827602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Freeform: Shape 8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0" name="Freeform: Shape 8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Google Shape;144;p25"/>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Problem Definition and Polarity</a:t>
            </a:r>
          </a:p>
        </p:txBody>
      </p:sp>
      <p:sp>
        <p:nvSpPr>
          <p:cNvPr id="92" name="Rectangle 9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Google Shape;145;p25"/>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Tuple (s,t) = y</a:t>
            </a:r>
          </a:p>
          <a:p>
            <a:pPr marL="0" lvl="0" indent="-228600">
              <a:spcBef>
                <a:spcPts val="1600"/>
              </a:spcBef>
              <a:spcAft>
                <a:spcPts val="0"/>
              </a:spcAft>
              <a:buFont typeface="Arial" panose="020B0604020202020204" pitchFamily="34" charset="0"/>
              <a:buChar char="•"/>
            </a:pPr>
            <a:r>
              <a:rPr lang="en-US" sz="1500"/>
              <a:t>Sentence s = [w 1 , w 2 , . . . , w i , . . . , w n ]</a:t>
            </a:r>
          </a:p>
          <a:p>
            <a:pPr marL="0" lvl="0" indent="-228600">
              <a:spcBef>
                <a:spcPts val="1600"/>
              </a:spcBef>
              <a:spcAft>
                <a:spcPts val="0"/>
              </a:spcAft>
              <a:buFont typeface="Arial" panose="020B0604020202020204" pitchFamily="34" charset="0"/>
              <a:buChar char="•"/>
            </a:pPr>
            <a:r>
              <a:rPr lang="en-US" sz="1500"/>
              <a:t>Target  t = [w i , w i+1 , . . . , w i+m−1 ] , m = number of targets</a:t>
            </a:r>
          </a:p>
          <a:p>
            <a:pPr marL="0" lvl="0" indent="-228600">
              <a:spcBef>
                <a:spcPts val="1600"/>
              </a:spcBef>
              <a:spcAft>
                <a:spcPts val="1600"/>
              </a:spcAft>
              <a:buFont typeface="Arial" panose="020B0604020202020204" pitchFamily="34" charset="0"/>
              <a:buChar char="•"/>
            </a:pPr>
            <a:r>
              <a:rPr lang="en-US" sz="1500"/>
              <a:t>y ∈ {positive, negative, neutral, conflict}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5" name="Rectangle 9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Rectangle 9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Google Shape;150;p26"/>
          <p:cNvSpPr txBox="1">
            <a:spLocks noGrp="1"/>
          </p:cNvSpPr>
          <p:nvPr>
            <p:ph type="title"/>
          </p:nvPr>
        </p:nvSpPr>
        <p:spPr>
          <a:xfrm>
            <a:off x="836676" y="411480"/>
            <a:ext cx="7626096" cy="884682"/>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a:t>Devise Three types of BERT </a:t>
            </a:r>
          </a:p>
        </p:txBody>
      </p:sp>
      <p:sp>
        <p:nvSpPr>
          <p:cNvPr id="99" name="Rectangle 9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78099"/>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2" name="Google Shape;152;p26"/>
          <p:cNvPicPr preferRelativeResize="0"/>
          <p:nvPr/>
        </p:nvPicPr>
        <p:blipFill rotWithShape="1">
          <a:blip r:embed="rId3"/>
          <a:srcRect l="6743" r="2237" b="2"/>
          <a:stretch/>
        </p:blipFill>
        <p:spPr>
          <a:xfrm>
            <a:off x="681228" y="1858518"/>
            <a:ext cx="4507391" cy="2770632"/>
          </a:xfrm>
          <a:prstGeom prst="rect">
            <a:avLst/>
          </a:prstGeom>
          <a:noFill/>
        </p:spPr>
      </p:pic>
      <p:sp>
        <p:nvSpPr>
          <p:cNvPr id="151" name="Google Shape;151;p26"/>
          <p:cNvSpPr txBox="1">
            <a:spLocks noGrp="1"/>
          </p:cNvSpPr>
          <p:nvPr>
            <p:ph type="body" idx="1"/>
          </p:nvPr>
        </p:nvSpPr>
        <p:spPr>
          <a:xfrm>
            <a:off x="5558589" y="1858518"/>
            <a:ext cx="2904183" cy="2770632"/>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400"/>
              <a:t>They use BERT base model (TB - 12, HL - 768, SAH - 12, Params - 110M)</a:t>
            </a:r>
          </a:p>
          <a:p>
            <a:pPr marL="0" lvl="0" indent="-228600">
              <a:spcBef>
                <a:spcPts val="1600"/>
              </a:spcBef>
              <a:spcAft>
                <a:spcPts val="0"/>
              </a:spcAft>
              <a:buFont typeface="Arial" panose="020B0604020202020204" pitchFamily="34" charset="0"/>
              <a:buChar char="•"/>
            </a:pPr>
            <a:r>
              <a:rPr lang="en-US" sz="1400"/>
              <a:t>Target Dependent BERT - FC</a:t>
            </a:r>
          </a:p>
          <a:p>
            <a:pPr marL="0" lvl="0" indent="-228600">
              <a:spcBef>
                <a:spcPts val="1600"/>
              </a:spcBef>
              <a:spcAft>
                <a:spcPts val="0"/>
              </a:spcAft>
              <a:buFont typeface="Arial" panose="020B0604020202020204" pitchFamily="34" charset="0"/>
              <a:buChar char="•"/>
            </a:pPr>
            <a:r>
              <a:rPr lang="en-US" sz="1400"/>
              <a:t>Adding an Auxiliary question - </a:t>
            </a:r>
          </a:p>
          <a:p>
            <a:pPr marL="0" lvl="0" indent="-228600">
              <a:spcBef>
                <a:spcPts val="1600"/>
              </a:spcBef>
              <a:spcAft>
                <a:spcPts val="0"/>
              </a:spcAft>
              <a:buFont typeface="Arial" panose="020B0604020202020204" pitchFamily="34" charset="0"/>
              <a:buChar char="•"/>
            </a:pPr>
            <a:r>
              <a:rPr lang="en-US" sz="1400"/>
              <a:t>Target Dependent TD-BERT-QA-MUL</a:t>
            </a:r>
          </a:p>
          <a:p>
            <a:pPr marL="0" lvl="0" indent="-228600">
              <a:spcBef>
                <a:spcPts val="1600"/>
              </a:spcBef>
              <a:spcAft>
                <a:spcPts val="0"/>
              </a:spcAft>
              <a:buClr>
                <a:schemeClr val="dk1"/>
              </a:buClr>
              <a:buSzPts val="1100"/>
              <a:buFont typeface="Arial" panose="020B0604020202020204" pitchFamily="34" charset="0"/>
              <a:buChar char="•"/>
            </a:pPr>
            <a:r>
              <a:rPr lang="en-US" sz="1400"/>
              <a:t>Target Dependent TD-BERT-QA-CON</a:t>
            </a:r>
          </a:p>
          <a:p>
            <a:pPr marL="0" lvl="0" indent="-228600">
              <a:spcBef>
                <a:spcPts val="1600"/>
              </a:spcBef>
              <a:spcAft>
                <a:spcPts val="1600"/>
              </a:spcAft>
              <a:buFont typeface="Arial" panose="020B0604020202020204" pitchFamily="34" charset="0"/>
              <a:buChar char="•"/>
            </a:pPr>
            <a:endParaRPr 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BERT-FC and TD-BERT</a:t>
            </a:r>
            <a:endParaRPr/>
          </a:p>
        </p:txBody>
      </p:sp>
      <p:sp>
        <p:nvSpPr>
          <p:cNvPr id="158" name="Google Shape;158;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9" name="Google Shape;159;p27"/>
          <p:cNvPicPr preferRelativeResize="0"/>
          <p:nvPr/>
        </p:nvPicPr>
        <p:blipFill>
          <a:blip r:embed="rId3">
            <a:alphaModFix/>
          </a:blip>
          <a:stretch>
            <a:fillRect/>
          </a:stretch>
        </p:blipFill>
        <p:spPr>
          <a:xfrm>
            <a:off x="0" y="1101593"/>
            <a:ext cx="9143999" cy="40419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Freeform: Shape 10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Google Shape;164;p28"/>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Auxiliary Question</a:t>
            </a:r>
          </a:p>
        </p:txBody>
      </p:sp>
      <p:sp>
        <p:nvSpPr>
          <p:cNvPr id="112" name="Rectangle 11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5" name="Google Shape;165;p28"/>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Sentence - “Enabling the battery timer is useless”</a:t>
            </a:r>
          </a:p>
          <a:p>
            <a:pPr marL="0" lvl="0" indent="-228600">
              <a:spcBef>
                <a:spcPts val="1600"/>
              </a:spcBef>
              <a:spcAft>
                <a:spcPts val="0"/>
              </a:spcAft>
              <a:buFont typeface="Arial" panose="020B0604020202020204" pitchFamily="34" charset="0"/>
              <a:buChar char="•"/>
            </a:pPr>
            <a:r>
              <a:rPr lang="en-US" sz="1500"/>
              <a:t>Auxiliary Question - “what do you think of the battery timer of it”</a:t>
            </a:r>
          </a:p>
          <a:p>
            <a:pPr marL="0" lvl="0" indent="-228600">
              <a:spcBef>
                <a:spcPts val="1600"/>
              </a:spcBef>
              <a:spcAft>
                <a:spcPts val="1600"/>
              </a:spcAft>
              <a:buFont typeface="Arial" panose="020B0604020202020204" pitchFamily="34" charset="0"/>
              <a:buChar char="•"/>
            </a:pPr>
            <a:r>
              <a:rPr lang="en-US" sz="1500"/>
              <a:t>Advantages - increases the context of the sentence, and BERT is better in Question answering when compared to sentiment analysis.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29"/>
          <p:cNvPicPr preferRelativeResize="0"/>
          <p:nvPr/>
        </p:nvPicPr>
        <p:blipFill>
          <a:blip r:embed="rId3">
            <a:alphaModFix/>
          </a:blip>
          <a:stretch>
            <a:fillRect/>
          </a:stretch>
        </p:blipFill>
        <p:spPr>
          <a:xfrm>
            <a:off x="0" y="162937"/>
            <a:ext cx="9144000" cy="48176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Dataset</a:t>
            </a:r>
            <a:endParaRPr/>
          </a:p>
        </p:txBody>
      </p:sp>
      <p:sp>
        <p:nvSpPr>
          <p:cNvPr id="178" name="Google Shape;178;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9" name="Google Shape;179;p30"/>
          <p:cNvPicPr preferRelativeResize="0"/>
          <p:nvPr/>
        </p:nvPicPr>
        <p:blipFill>
          <a:blip r:embed="rId3">
            <a:alphaModFix/>
          </a:blip>
          <a:stretch>
            <a:fillRect/>
          </a:stretch>
        </p:blipFill>
        <p:spPr>
          <a:xfrm>
            <a:off x="1139288" y="1406575"/>
            <a:ext cx="6981825" cy="316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- 3 way classification </a:t>
            </a:r>
            <a:endParaRPr/>
          </a:p>
        </p:txBody>
      </p:sp>
      <p:sp>
        <p:nvSpPr>
          <p:cNvPr id="185" name="Google Shape;185;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6" name="Google Shape;186;p31"/>
          <p:cNvPicPr preferRelativeResize="0"/>
          <p:nvPr/>
        </p:nvPicPr>
        <p:blipFill>
          <a:blip r:embed="rId3">
            <a:alphaModFix/>
          </a:blip>
          <a:stretch>
            <a:fillRect/>
          </a:stretch>
        </p:blipFill>
        <p:spPr>
          <a:xfrm>
            <a:off x="0" y="1152485"/>
            <a:ext cx="9144000" cy="40359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66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way classification</a:t>
            </a:r>
            <a:endParaRPr/>
          </a:p>
        </p:txBody>
      </p:sp>
      <p:sp>
        <p:nvSpPr>
          <p:cNvPr id="192" name="Google Shape;192;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3" name="Google Shape;193;p32"/>
          <p:cNvPicPr preferRelativeResize="0"/>
          <p:nvPr/>
        </p:nvPicPr>
        <p:blipFill>
          <a:blip r:embed="rId3">
            <a:alphaModFix/>
          </a:blip>
          <a:stretch>
            <a:fillRect/>
          </a:stretch>
        </p:blipFill>
        <p:spPr>
          <a:xfrm>
            <a:off x="397592" y="688165"/>
            <a:ext cx="8348820" cy="455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7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Google Shape;198;p33"/>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Results </a:t>
            </a:r>
          </a:p>
        </p:txBody>
      </p:sp>
      <p:sp>
        <p:nvSpPr>
          <p:cNvPr id="82" name="Rectangle 8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9" name="Google Shape;199;p33"/>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Our three models achieve new state-of-the-art performance on three datasets, especially for Twitter, in which our model has a 2-3% margin over the best previous result.</a:t>
            </a:r>
          </a:p>
          <a:p>
            <a:pPr marL="0" lvl="0" indent="-228600">
              <a:spcBef>
                <a:spcPts val="1600"/>
              </a:spcBef>
              <a:spcAft>
                <a:spcPts val="0"/>
              </a:spcAft>
              <a:buFont typeface="Arial" panose="020B0604020202020204" pitchFamily="34" charset="0"/>
              <a:buChar char="•"/>
            </a:pPr>
            <a:r>
              <a:rPr lang="en-US" sz="1500"/>
              <a:t>After the position output information of the target is integrated into the BERT-pair-QA-M model, the classification accuracy of TD-BERT-QA-MUL and TD-BERT-QA-CON is also improved, slightly over TD-BERT on Twitter and Restaurant in its 3-way classification task</a:t>
            </a:r>
          </a:p>
          <a:p>
            <a:pPr marL="0" lvl="0" indent="-228600">
              <a:spcBef>
                <a:spcPts val="1600"/>
              </a:spcBef>
              <a:spcAft>
                <a:spcPts val="0"/>
              </a:spcAft>
              <a:buFont typeface="Arial" panose="020B0604020202020204" pitchFamily="34" charset="0"/>
              <a:buChar char="•"/>
            </a:pPr>
            <a:r>
              <a:rPr lang="en-US" sz="1500"/>
              <a:t>The information fusion is applied with either element-wise multiplication or concatenation, but the performance comparison between them is almost equivalent.</a:t>
            </a:r>
          </a:p>
          <a:p>
            <a:pPr marL="0" lvl="0" indent="-228600">
              <a:spcBef>
                <a:spcPts val="1600"/>
              </a:spcBef>
              <a:spcAft>
                <a:spcPts val="0"/>
              </a:spcAft>
              <a:buClr>
                <a:schemeClr val="dk1"/>
              </a:buClr>
              <a:buSzPts val="1100"/>
              <a:buFont typeface="Arial" panose="020B0604020202020204" pitchFamily="34" charset="0"/>
              <a:buChar char="•"/>
            </a:pPr>
            <a:endParaRPr lang="en-US" sz="1500"/>
          </a:p>
          <a:p>
            <a:pPr marL="0" lvl="0" indent="-228600">
              <a:spcBef>
                <a:spcPts val="1600"/>
              </a:spcBef>
              <a:spcAft>
                <a:spcPts val="1600"/>
              </a:spcAft>
              <a:buFont typeface="Arial" panose="020B0604020202020204" pitchFamily="34" charset="0"/>
              <a:buChar char="•"/>
            </a:pPr>
            <a:endParaRPr lang="en-US"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4" name="Freeform: Shape 8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 name="Freeform: Shape 8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Google Shape;204;p34"/>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Discussion</a:t>
            </a:r>
          </a:p>
        </p:txBody>
      </p:sp>
      <p:sp>
        <p:nvSpPr>
          <p:cNvPr id="88" name="Rectangle 8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 name="Google Shape;205;p34"/>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indent="-228600">
              <a:buClr>
                <a:schemeClr val="dk1"/>
              </a:buClr>
              <a:buSzPts val="1100"/>
              <a:buFont typeface="Arial" panose="020B0604020202020204" pitchFamily="34" charset="0"/>
              <a:buChar char="•"/>
            </a:pPr>
            <a:r>
              <a:rPr lang="en-US" sz="1500" dirty="0"/>
              <a:t>TD-BERT significantly outperforms the BERT-pair-QA-M model on the Twitter collection , while the pattern is not observed in the other two datasets. </a:t>
            </a:r>
            <a:endParaRPr lang="en-US" dirty="0"/>
          </a:p>
          <a:p>
            <a:pPr marL="0" indent="-228600">
              <a:buClr>
                <a:schemeClr val="dk1"/>
              </a:buClr>
              <a:buSzPts val="1100"/>
              <a:buFont typeface="Arial" panose="020B0604020202020204" pitchFamily="34" charset="0"/>
              <a:buChar char="•"/>
            </a:pPr>
            <a:endParaRPr lang="en-US" sz="1500" dirty="0"/>
          </a:p>
          <a:p>
            <a:pPr marL="0" indent="-228600">
              <a:buClr>
                <a:schemeClr val="dk1"/>
              </a:buClr>
              <a:buSzPts val="1100"/>
              <a:buFont typeface="Arial" panose="020B0604020202020204" pitchFamily="34" charset="0"/>
              <a:buChar char="•"/>
            </a:pPr>
            <a:r>
              <a:rPr lang="en-US" sz="1500" dirty="0"/>
              <a:t>Our assumption is that BERT-pair-QA-M model is susceptible to interference from unrelated information and works poorly for recognizing the neutral polarity. </a:t>
            </a:r>
            <a:endParaRPr lang="en-US"/>
          </a:p>
          <a:p>
            <a:pPr marL="0" indent="-228600">
              <a:buClr>
                <a:schemeClr val="dk1"/>
              </a:buClr>
              <a:buSzPts val="1100"/>
              <a:buFont typeface="Arial" panose="020B0604020202020204" pitchFamily="34" charset="0"/>
              <a:buChar char="•"/>
            </a:pPr>
            <a:endParaRPr lang="en-US" sz="1500" dirty="0"/>
          </a:p>
          <a:p>
            <a:pPr marL="0" lvl="0" indent="-228600">
              <a:spcBef>
                <a:spcPts val="0"/>
              </a:spcBef>
              <a:spcAft>
                <a:spcPts val="0"/>
              </a:spcAft>
              <a:buClr>
                <a:schemeClr val="dk1"/>
              </a:buClr>
              <a:buSzPts val="1100"/>
              <a:buFont typeface="Arial" panose="020B0604020202020204" pitchFamily="34" charset="0"/>
              <a:buChar char="•"/>
            </a:pPr>
            <a:r>
              <a:rPr lang="en-US" sz="1500" dirty="0"/>
              <a:t>Negative, neutral, positive samples account for 25%, 50%, 25%, respectively, in the Twitter datasets, and the percentage of neutral samples is much smaller in the other two datasets, in which BERT-pair-QA-M works comparably well.</a:t>
            </a:r>
            <a:endParaRPr lang="en-US">
              <a:cs typeface="Calibri"/>
            </a:endParaRPr>
          </a:p>
          <a:p>
            <a:pPr marL="0" lvl="0" indent="-228600">
              <a:spcBef>
                <a:spcPts val="1600"/>
              </a:spcBef>
              <a:spcAft>
                <a:spcPts val="1600"/>
              </a:spcAft>
              <a:buFont typeface="Arial" panose="020B0604020202020204" pitchFamily="34" charset="0"/>
              <a:buChar char="•"/>
            </a:pPr>
            <a:endParaRPr lang="en-US"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p17"/>
          <p:cNvSpPr txBox="1">
            <a:spLocks noGrp="1"/>
          </p:cNvSpPr>
          <p:nvPr>
            <p:ph type="title"/>
          </p:nvPr>
        </p:nvSpPr>
        <p:spPr>
          <a:xfrm>
            <a:off x="630936" y="1262376"/>
            <a:ext cx="3051636" cy="3111440"/>
          </a:xfrm>
          <a:prstGeom prst="rect">
            <a:avLst/>
          </a:prstGeom>
        </p:spPr>
        <p:txBody>
          <a:bodyPr spcFirstLastPara="1" vert="horz" lIns="91440" tIns="45720" rIns="91440" bIns="45720" rtlCol="0" anchor="t" anchorCtr="0">
            <a:normAutofit/>
          </a:bodyPr>
          <a:lstStyle/>
          <a:p>
            <a:pPr marL="0" lvl="0" indent="0">
              <a:lnSpc>
                <a:spcPct val="90000"/>
              </a:lnSpc>
              <a:spcBef>
                <a:spcPct val="0"/>
              </a:spcBef>
              <a:spcAft>
                <a:spcPts val="0"/>
              </a:spcAft>
            </a:pPr>
            <a:r>
              <a:rPr lang="en-US" sz="3600" kern="1200">
                <a:solidFill>
                  <a:schemeClr val="tx1"/>
                </a:solidFill>
                <a:latin typeface="+mj-lt"/>
                <a:ea typeface="+mj-ea"/>
                <a:cs typeface="+mj-cs"/>
              </a:rPr>
              <a:t>Sentiment Analysis</a:t>
            </a:r>
          </a:p>
          <a:p>
            <a:pPr marL="0" lvl="0" indent="0">
              <a:lnSpc>
                <a:spcPct val="90000"/>
              </a:lnSpc>
              <a:spcBef>
                <a:spcPct val="0"/>
              </a:spcBef>
              <a:spcAft>
                <a:spcPts val="0"/>
              </a:spcAft>
            </a:pPr>
            <a:endParaRPr lang="en-US" sz="3600" kern="1200">
              <a:solidFill>
                <a:schemeClr val="tx1"/>
              </a:solidFill>
              <a:latin typeface="+mj-lt"/>
              <a:ea typeface="+mj-ea"/>
              <a:cs typeface="+mj-cs"/>
            </a:endParaRPr>
          </a:p>
        </p:txBody>
      </p:sp>
      <p:sp>
        <p:nvSpPr>
          <p:cNvPr id="96" name="Google Shape;96;p17"/>
          <p:cNvSpPr txBox="1">
            <a:spLocks noGrp="1"/>
          </p:cNvSpPr>
          <p:nvPr>
            <p:ph type="body" idx="1"/>
          </p:nvPr>
        </p:nvSpPr>
        <p:spPr>
          <a:xfrm>
            <a:off x="4149378" y="1262377"/>
            <a:ext cx="4363686" cy="3111439"/>
          </a:xfrm>
          <a:prstGeom prst="rect">
            <a:avLst/>
          </a:prstGeom>
        </p:spPr>
        <p:txBody>
          <a:bodyPr spcFirstLastPara="1" vert="horz" lIns="91440" tIns="45720" rIns="91440" bIns="45720" rtlCol="0" anchorCtr="0">
            <a:normAutofit/>
          </a:bodyPr>
          <a:lstStyle/>
          <a:p>
            <a:pPr marL="0" lvl="0" indent="-228600">
              <a:lnSpc>
                <a:spcPct val="90000"/>
              </a:lnSpc>
              <a:spcBef>
                <a:spcPts val="0"/>
              </a:spcBef>
              <a:spcAft>
                <a:spcPts val="0"/>
              </a:spcAft>
              <a:buFont typeface="Arial" panose="020B0604020202020204" pitchFamily="34" charset="0"/>
              <a:buChar char="•"/>
            </a:pPr>
            <a:r>
              <a:rPr lang="en-US" sz="1600">
                <a:solidFill>
                  <a:schemeClr val="tx1"/>
                </a:solidFill>
              </a:rPr>
              <a:t>Simplest task : Is the Sentiment Positive or negative </a:t>
            </a:r>
          </a:p>
          <a:p>
            <a:pPr marL="0" lvl="0" indent="-228600">
              <a:lnSpc>
                <a:spcPct val="90000"/>
              </a:lnSpc>
              <a:spcBef>
                <a:spcPts val="1600"/>
              </a:spcBef>
              <a:spcAft>
                <a:spcPts val="0"/>
              </a:spcAft>
              <a:buFont typeface="Arial" panose="020B0604020202020204" pitchFamily="34" charset="0"/>
              <a:buChar char="•"/>
            </a:pPr>
            <a:endParaRPr lang="en-US" sz="1600">
              <a:solidFill>
                <a:schemeClr val="tx1"/>
              </a:solidFill>
            </a:endParaRPr>
          </a:p>
          <a:p>
            <a:pPr marL="0" lvl="0" indent="-228600">
              <a:lnSpc>
                <a:spcPct val="90000"/>
              </a:lnSpc>
              <a:spcBef>
                <a:spcPts val="1600"/>
              </a:spcBef>
              <a:spcAft>
                <a:spcPts val="0"/>
              </a:spcAft>
              <a:buFont typeface="Arial" panose="020B0604020202020204" pitchFamily="34" charset="0"/>
              <a:buChar char="•"/>
            </a:pPr>
            <a:r>
              <a:rPr lang="en-US" sz="1600">
                <a:solidFill>
                  <a:schemeClr val="tx1"/>
                </a:solidFill>
              </a:rPr>
              <a:t>Moderate task : Rank the positivity or negativity (Generally get a collection of large samples, calculate positive values and use the percentile)</a:t>
            </a:r>
          </a:p>
          <a:p>
            <a:pPr marL="0" lvl="0" indent="-228600">
              <a:lnSpc>
                <a:spcPct val="90000"/>
              </a:lnSpc>
              <a:spcBef>
                <a:spcPts val="1600"/>
              </a:spcBef>
              <a:spcAft>
                <a:spcPts val="0"/>
              </a:spcAft>
              <a:buFont typeface="Arial" panose="020B0604020202020204" pitchFamily="34" charset="0"/>
              <a:buChar char="•"/>
            </a:pPr>
            <a:endParaRPr lang="en-US" sz="1600">
              <a:solidFill>
                <a:schemeClr val="tx1"/>
              </a:solidFill>
            </a:endParaRPr>
          </a:p>
          <a:p>
            <a:pPr marL="0" lvl="0" indent="-228600">
              <a:lnSpc>
                <a:spcPct val="90000"/>
              </a:lnSpc>
              <a:spcBef>
                <a:spcPts val="1600"/>
              </a:spcBef>
              <a:spcAft>
                <a:spcPts val="0"/>
              </a:spcAft>
              <a:buFont typeface="Arial" panose="020B0604020202020204" pitchFamily="34" charset="0"/>
              <a:buChar char="•"/>
            </a:pPr>
            <a:r>
              <a:rPr lang="en-US" sz="1600">
                <a:solidFill>
                  <a:schemeClr val="tx1"/>
                </a:solidFill>
              </a:rPr>
              <a:t>Advanced : Detect target , aspect and classify attitude types</a:t>
            </a:r>
          </a:p>
          <a:p>
            <a:pPr marL="0" lvl="0" indent="-228600">
              <a:lnSpc>
                <a:spcPct val="90000"/>
              </a:lnSpc>
              <a:spcBef>
                <a:spcPts val="1600"/>
              </a:spcBef>
              <a:spcAft>
                <a:spcPts val="0"/>
              </a:spcAft>
              <a:buFont typeface="Arial" panose="020B0604020202020204" pitchFamily="34" charset="0"/>
              <a:buChar char="•"/>
            </a:pPr>
            <a:endParaRPr lang="en-US" sz="1600">
              <a:solidFill>
                <a:schemeClr val="tx1"/>
              </a:solidFill>
            </a:endParaRPr>
          </a:p>
          <a:p>
            <a:pPr marL="0" lvl="0" indent="-228600">
              <a:lnSpc>
                <a:spcPct val="90000"/>
              </a:lnSpc>
              <a:spcBef>
                <a:spcPts val="1600"/>
              </a:spcBef>
              <a:spcAft>
                <a:spcPts val="1600"/>
              </a:spcAft>
              <a:buFont typeface="Arial" panose="020B0604020202020204" pitchFamily="34" charset="0"/>
              <a:buChar char="•"/>
            </a:pPr>
            <a:endParaRPr lang="en-US" sz="1600">
              <a:solidFill>
                <a:schemeClr val="tx1"/>
              </a:solidFill>
            </a:endParaRPr>
          </a:p>
        </p:txBody>
      </p:sp>
      <p:sp>
        <p:nvSpPr>
          <p:cNvPr id="103" name="Rectangle 10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590490"/>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87702" y="3000213"/>
            <a:ext cx="41148" cy="3154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prstGeom prst="rect">
            <a:avLst/>
          </a:prstGeom>
        </p:spPr>
        <p:txBody>
          <a:bodyPr spcFirstLastPara="1" wrap="square" lIns="91425" tIns="91425" rIns="91425" bIns="91425" anchor="t" anchorCtr="0">
            <a:noAutofit/>
          </a:bodyPr>
          <a:lstStyle/>
          <a:p>
            <a:r>
              <a:rPr lang="en-US" dirty="0">
                <a:cs typeface="Calibri Light"/>
              </a:rPr>
              <a:t>Neutral Samples</a:t>
            </a:r>
            <a:endParaRPr dirty="0"/>
          </a:p>
        </p:txBody>
      </p:sp>
      <p:sp>
        <p:nvSpPr>
          <p:cNvPr id="211" name="Google Shape;211;p3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2" name="Google Shape;212;p35"/>
          <p:cNvPicPr preferRelativeResize="0"/>
          <p:nvPr/>
        </p:nvPicPr>
        <p:blipFill>
          <a:blip r:embed="rId3">
            <a:alphaModFix/>
          </a:blip>
          <a:stretch>
            <a:fillRect/>
          </a:stretch>
        </p:blipFill>
        <p:spPr>
          <a:xfrm>
            <a:off x="968813" y="1281913"/>
            <a:ext cx="66389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 name="Freeform: Shape 9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9" name="Freeform: Shape 9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Google Shape;217;p36"/>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a:spcBef>
                <a:spcPct val="0"/>
              </a:spcBef>
            </a:pPr>
            <a:r>
              <a:rPr lang="en-US" sz="3000" dirty="0">
                <a:cs typeface="Calibri Light"/>
              </a:rPr>
              <a:t>Testing on Neutral Samples</a:t>
            </a:r>
            <a:endParaRPr lang="en-US" sz="3000" kern="1200" dirty="0">
              <a:latin typeface="+mj-lt"/>
              <a:ea typeface="+mj-ea"/>
              <a:cs typeface="+mj-cs"/>
            </a:endParaRPr>
          </a:p>
        </p:txBody>
      </p:sp>
      <p:sp>
        <p:nvSpPr>
          <p:cNvPr id="101" name="Rectangle 10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Google Shape;218;p36"/>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indent="-228600">
              <a:buClr>
                <a:schemeClr val="dk1"/>
              </a:buClr>
              <a:buSzPts val="1100"/>
              <a:buFont typeface="Arial" panose="020B0604020202020204" pitchFamily="34" charset="0"/>
              <a:buChar char="•"/>
            </a:pPr>
            <a:r>
              <a:rPr lang="en-US" sz="1500" dirty="0"/>
              <a:t>To further examine our model in complex cases, we test its expressiveness in a multi-target scenario with inconsistent sentiment polarities. </a:t>
            </a:r>
            <a:endParaRPr lang="en-US"/>
          </a:p>
          <a:p>
            <a:pPr marL="0" indent="-228600">
              <a:buClr>
                <a:schemeClr val="dk1"/>
              </a:buClr>
              <a:buSzPts val="1100"/>
              <a:buFont typeface="Arial" panose="020B0604020202020204" pitchFamily="34" charset="0"/>
              <a:buChar char="•"/>
            </a:pPr>
            <a:endParaRPr lang="en-US" sz="1500" dirty="0">
              <a:cs typeface="Calibri"/>
            </a:endParaRPr>
          </a:p>
          <a:p>
            <a:pPr marL="0" lvl="0" indent="-228600">
              <a:spcBef>
                <a:spcPts val="0"/>
              </a:spcBef>
              <a:spcAft>
                <a:spcPts val="0"/>
              </a:spcAft>
              <a:buClr>
                <a:schemeClr val="dk1"/>
              </a:buClr>
              <a:buSzPts val="1100"/>
              <a:buFont typeface="Arial" panose="020B0604020202020204" pitchFamily="34" charset="0"/>
              <a:buChar char="•"/>
            </a:pPr>
            <a:r>
              <a:rPr lang="en-US" sz="1500" dirty="0"/>
              <a:t>We construct a hard-data-only dataset. In terms of classification accuracy, the TD-BERT model is 6-10% higher than BERT-pair-QA-M, showing its advantage in handling complex sentiment labels with multiple targets.</a:t>
            </a:r>
            <a:endParaRPr lang="en-US"/>
          </a:p>
          <a:p>
            <a:pPr marL="0" lvl="0" indent="-228600">
              <a:spcBef>
                <a:spcPts val="1600"/>
              </a:spcBef>
              <a:spcAft>
                <a:spcPts val="1600"/>
              </a:spcAft>
              <a:buFont typeface="Arial" panose="020B0604020202020204" pitchFamily="34" charset="0"/>
              <a:buChar char="•"/>
            </a:pPr>
            <a:endParaRPr lang="en-US"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 data</a:t>
            </a:r>
            <a:endParaRPr/>
          </a:p>
        </p:txBody>
      </p:sp>
      <p:sp>
        <p:nvSpPr>
          <p:cNvPr id="224" name="Google Shape;224;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5" name="Google Shape;225;p37"/>
          <p:cNvPicPr preferRelativeResize="0"/>
          <p:nvPr/>
        </p:nvPicPr>
        <p:blipFill>
          <a:blip r:embed="rId3">
            <a:alphaModFix/>
          </a:blip>
          <a:stretch>
            <a:fillRect/>
          </a:stretch>
        </p:blipFill>
        <p:spPr>
          <a:xfrm>
            <a:off x="0" y="1656649"/>
            <a:ext cx="9144000" cy="18302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a:t>Results on Hard data</a:t>
            </a:r>
            <a:endParaRPr lang="en-US" dirty="0"/>
          </a:p>
        </p:txBody>
      </p:sp>
      <p:sp>
        <p:nvSpPr>
          <p:cNvPr id="231" name="Google Shape;231;p3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2" name="Google Shape;232;p38"/>
          <p:cNvPicPr preferRelativeResize="0"/>
          <p:nvPr/>
        </p:nvPicPr>
        <p:blipFill>
          <a:blip r:embed="rId3">
            <a:alphaModFix/>
          </a:blip>
          <a:stretch>
            <a:fillRect/>
          </a:stretch>
        </p:blipFill>
        <p:spPr>
          <a:xfrm>
            <a:off x="947738" y="1576388"/>
            <a:ext cx="7248525" cy="1990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CE74-D8A1-469C-A089-8A2EBE358807}"/>
              </a:ext>
            </a:extLst>
          </p:cNvPr>
          <p:cNvSpPr>
            <a:spLocks noGrp="1"/>
          </p:cNvSpPr>
          <p:nvPr>
            <p:ph type="title"/>
          </p:nvPr>
        </p:nvSpPr>
        <p:spPr/>
        <p:txBody>
          <a:bodyPr/>
          <a:lstStyle/>
          <a:p>
            <a:pPr algn="ctr"/>
            <a:r>
              <a:rPr lang="en-US" dirty="0">
                <a:cs typeface="Calibri Light"/>
              </a:rPr>
              <a:t>Utilizing Bert for ASBA via constructing an auxiliary sentence </a:t>
            </a:r>
            <a:endParaRPr lang="en-US">
              <a:ea typeface="+mj-lt"/>
              <a:cs typeface="+mj-lt"/>
            </a:endParaRPr>
          </a:p>
          <a:p>
            <a:pPr algn="ctr"/>
            <a:endParaRPr lang="en-US" dirty="0">
              <a:cs typeface="Calibri Light"/>
            </a:endParaRPr>
          </a:p>
        </p:txBody>
      </p:sp>
      <p:sp>
        <p:nvSpPr>
          <p:cNvPr id="3" name="Text Placeholder 2">
            <a:extLst>
              <a:ext uri="{FF2B5EF4-FFF2-40B4-BE49-F238E27FC236}">
                <a16:creationId xmlns:a16="http://schemas.microsoft.com/office/drawing/2014/main" id="{9826B699-3B5E-4B9E-BAF2-44A88BF0A973}"/>
              </a:ext>
            </a:extLst>
          </p:cNvPr>
          <p:cNvSpPr>
            <a:spLocks noGrp="1"/>
          </p:cNvSpPr>
          <p:nvPr>
            <p:ph type="body" idx="1"/>
          </p:nvPr>
        </p:nvSpPr>
        <p:spPr>
          <a:xfrm>
            <a:off x="270287" y="2765949"/>
            <a:ext cx="8520600" cy="3416400"/>
          </a:xfrm>
        </p:spPr>
        <p:txBody>
          <a:bodyPr/>
          <a:lstStyle/>
          <a:p>
            <a:pPr marL="114300" indent="0" algn="ctr">
              <a:buNone/>
            </a:pPr>
            <a:r>
              <a:rPr lang="en-US" sz="1800" dirty="0">
                <a:ea typeface="+mn-lt"/>
                <a:cs typeface="+mn-lt"/>
              </a:rPr>
              <a:t>Chi Sun, </a:t>
            </a:r>
            <a:r>
              <a:rPr lang="en-US" sz="1800" dirty="0" err="1">
                <a:ea typeface="+mn-lt"/>
                <a:cs typeface="+mn-lt"/>
              </a:rPr>
              <a:t>Luyao</a:t>
            </a:r>
            <a:r>
              <a:rPr lang="en-US" sz="1800" dirty="0">
                <a:ea typeface="+mn-lt"/>
                <a:cs typeface="+mn-lt"/>
              </a:rPr>
              <a:t> Huang, </a:t>
            </a:r>
            <a:r>
              <a:rPr lang="en-US" sz="1800" dirty="0" err="1">
                <a:ea typeface="+mn-lt"/>
                <a:cs typeface="+mn-lt"/>
              </a:rPr>
              <a:t>Xipeng</a:t>
            </a:r>
            <a:r>
              <a:rPr lang="en-US" sz="1800" dirty="0">
                <a:ea typeface="+mn-lt"/>
                <a:cs typeface="+mn-lt"/>
              </a:rPr>
              <a:t> </a:t>
            </a:r>
            <a:r>
              <a:rPr lang="en-US" sz="1800" dirty="0" err="1">
                <a:ea typeface="+mn-lt"/>
                <a:cs typeface="+mn-lt"/>
              </a:rPr>
              <a:t>Qiu</a:t>
            </a:r>
            <a:endParaRPr lang="en-US" sz="1800">
              <a:ea typeface="+mn-lt"/>
              <a:cs typeface="+mn-lt"/>
            </a:endParaRPr>
          </a:p>
          <a:p>
            <a:pPr marL="114300" indent="0" algn="ctr">
              <a:buNone/>
            </a:pPr>
            <a:r>
              <a:rPr lang="en-US" sz="1800" dirty="0">
                <a:cs typeface="Calibri"/>
              </a:rPr>
              <a:t>Published on 22 Mar,2019</a:t>
            </a:r>
          </a:p>
        </p:txBody>
      </p:sp>
    </p:spTree>
    <p:extLst>
      <p:ext uri="{BB962C8B-B14F-4D97-AF65-F5344CB8AC3E}">
        <p14:creationId xmlns:p14="http://schemas.microsoft.com/office/powerpoint/2010/main" val="26918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Freeform: Shape 12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5" name="Freeform: Shape 12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Google Shape;243;p40"/>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dirty="0"/>
              <a:t>Abstract</a:t>
            </a:r>
            <a:endParaRPr lang="en-US" dirty="0">
              <a:ea typeface="+mj-ea"/>
              <a:cs typeface="+mj-cs"/>
            </a:endParaRPr>
          </a:p>
        </p:txBody>
      </p:sp>
      <p:sp>
        <p:nvSpPr>
          <p:cNvPr id="127" name="Rectangle 12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4" name="Google Shape;244;p40"/>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dirty="0"/>
              <a:t>Construct Auxiliary sentence from the aspect</a:t>
            </a:r>
          </a:p>
          <a:p>
            <a:pPr marL="0" lvl="0" indent="-228600">
              <a:spcBef>
                <a:spcPts val="1600"/>
              </a:spcBef>
              <a:spcAft>
                <a:spcPts val="0"/>
              </a:spcAft>
              <a:buFont typeface="Arial" panose="020B0604020202020204" pitchFamily="34" charset="0"/>
              <a:buChar char="•"/>
            </a:pPr>
            <a:r>
              <a:rPr lang="en-US" sz="1500" dirty="0"/>
              <a:t>Convert ABSA to Question Answering and Natural language Inference task</a:t>
            </a:r>
            <a:endParaRPr lang="en-US" sz="1500" dirty="0">
              <a:cs typeface="Calibri"/>
            </a:endParaRPr>
          </a:p>
          <a:p>
            <a:pPr marL="0" lvl="0" indent="-228600">
              <a:spcBef>
                <a:spcPts val="1600"/>
              </a:spcBef>
              <a:spcAft>
                <a:spcPts val="0"/>
              </a:spcAft>
              <a:buFont typeface="Arial" panose="020B0604020202020204" pitchFamily="34" charset="0"/>
              <a:buChar char="•"/>
            </a:pPr>
            <a:r>
              <a:rPr lang="en-US" sz="1500" dirty="0"/>
              <a:t>Experiment with 4 types of Auxiliary sentence</a:t>
            </a:r>
            <a:endParaRPr lang="en-US" sz="1500" dirty="0">
              <a:cs typeface="Calibri"/>
            </a:endParaRPr>
          </a:p>
          <a:p>
            <a:pPr marL="0" indent="-228600">
              <a:spcBef>
                <a:spcPts val="1600"/>
              </a:spcBef>
              <a:spcAft>
                <a:spcPts val="1600"/>
              </a:spcAft>
              <a:buFont typeface="Arial" panose="020B0604020202020204" pitchFamily="34" charset="0"/>
              <a:buChar char="•"/>
            </a:pPr>
            <a:r>
              <a:rPr lang="en-US" sz="1500" dirty="0"/>
              <a:t>Dataset : </a:t>
            </a:r>
            <a:r>
              <a:rPr lang="en-US" sz="1500" dirty="0" err="1"/>
              <a:t>Sentihood</a:t>
            </a:r>
            <a:r>
              <a:rPr lang="en-US" sz="1500" dirty="0"/>
              <a:t> and </a:t>
            </a:r>
            <a:r>
              <a:rPr lang="en-US" sz="1500" dirty="0" err="1"/>
              <a:t>SemEval</a:t>
            </a:r>
            <a:r>
              <a:rPr lang="en-US" sz="1500" dirty="0"/>
              <a:t> 2014 </a:t>
            </a:r>
            <a:endParaRPr lang="en-US" sz="1500" dirty="0">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0" name="Google Shape;250;p41"/>
          <p:cNvPicPr preferRelativeResize="0"/>
          <p:nvPr/>
        </p:nvPicPr>
        <p:blipFill rotWithShape="1">
          <a:blip r:embed="rId3"/>
          <a:srcRect l="903" r="10780" b="3"/>
          <a:stretch/>
        </p:blipFill>
        <p:spPr>
          <a:xfrm>
            <a:off x="628649" y="425196"/>
            <a:ext cx="3867912" cy="3963924"/>
          </a:xfrm>
          <a:prstGeom prst="rect">
            <a:avLst/>
          </a:prstGeom>
          <a:noFill/>
        </p:spPr>
      </p:pic>
      <p:sp>
        <p:nvSpPr>
          <p:cNvPr id="249" name="Google Shape;249;p41"/>
          <p:cNvSpPr txBox="1">
            <a:spLocks noGrp="1"/>
          </p:cNvSpPr>
          <p:nvPr>
            <p:ph type="body" idx="1"/>
          </p:nvPr>
        </p:nvSpPr>
        <p:spPr>
          <a:xfrm>
            <a:off x="5081778" y="1543050"/>
            <a:ext cx="3429000" cy="2832354"/>
          </a:xfrm>
          <a:prstGeom prst="rect">
            <a:avLst/>
          </a:prstGeom>
        </p:spPr>
        <p:txBody>
          <a:bodyPr spcFirstLastPara="1" vert="horz" lIns="91440" tIns="45720" rIns="91440" bIns="45720" rtlCol="0" anchorCtr="0">
            <a:normAutofit/>
          </a:bodyPr>
          <a:lstStyle/>
          <a:p>
            <a:pPr marL="0" lvl="0" indent="-228600">
              <a:spcBef>
                <a:spcPts val="0"/>
              </a:spcBef>
              <a:spcAft>
                <a:spcPts val="0"/>
              </a:spcAft>
              <a:buFont typeface="Arial" panose="020B0604020202020204" pitchFamily="34" charset="0"/>
              <a:buChar char="•"/>
            </a:pPr>
            <a:r>
              <a:rPr lang="en-US" sz="1400"/>
              <a:t>QA-M : “what do you think of the safety of location-1?”</a:t>
            </a:r>
          </a:p>
          <a:p>
            <a:pPr marL="0" lvl="0" indent="-228600">
              <a:spcBef>
                <a:spcPts val="1600"/>
              </a:spcBef>
              <a:spcAft>
                <a:spcPts val="0"/>
              </a:spcAft>
              <a:buFont typeface="Arial" panose="020B0604020202020204" pitchFamily="34" charset="0"/>
              <a:buChar char="•"/>
            </a:pPr>
            <a:r>
              <a:rPr lang="en-US" sz="1400"/>
              <a:t>NLI-M: “location-1-safety”</a:t>
            </a:r>
          </a:p>
          <a:p>
            <a:pPr marL="0" lvl="0" indent="-228600">
              <a:spcBef>
                <a:spcPts val="1600"/>
              </a:spcBef>
              <a:spcAft>
                <a:spcPts val="0"/>
              </a:spcAft>
              <a:buFont typeface="Arial" panose="020B0604020202020204" pitchFamily="34" charset="0"/>
              <a:buChar char="•"/>
            </a:pPr>
            <a:r>
              <a:rPr lang="en-US" sz="1400"/>
              <a:t>QA-B: “The polarity of the aspect safety of location -1 is positive/negative/none”</a:t>
            </a:r>
          </a:p>
          <a:p>
            <a:pPr marL="0" lvl="0" indent="-228600">
              <a:spcBef>
                <a:spcPts val="1600"/>
              </a:spcBef>
              <a:spcAft>
                <a:spcPts val="1600"/>
              </a:spcAft>
              <a:buFont typeface="Arial" panose="020B0604020202020204" pitchFamily="34" charset="0"/>
              <a:buChar char="•"/>
            </a:pPr>
            <a:r>
              <a:rPr lang="en-US" sz="1400"/>
              <a:t>NLI-B: “location - 1 - safety - positive/negative/none”</a:t>
            </a:r>
          </a:p>
        </p:txBody>
      </p:sp>
      <p:sp>
        <p:nvSpPr>
          <p:cNvPr id="129" name="Rectangle 128">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584255"/>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7" name="Rectangle 256">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75704" y="2863053"/>
            <a:ext cx="4114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4"/>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5" name="Freeform: Shape 1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7" name="Freeform: Shape 13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Google Shape;255;p42"/>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a:spcBef>
                <a:spcPct val="0"/>
              </a:spcBef>
            </a:pPr>
            <a:r>
              <a:rPr lang="en-US" sz="3000" kern="1200">
                <a:solidFill>
                  <a:schemeClr val="tx1"/>
                </a:solidFill>
                <a:latin typeface="+mj-lt"/>
                <a:ea typeface="+mj-ea"/>
                <a:cs typeface="+mj-cs"/>
              </a:rPr>
              <a:t>Input Representation:</a:t>
            </a:r>
          </a:p>
        </p:txBody>
      </p:sp>
      <p:sp>
        <p:nvSpPr>
          <p:cNvPr id="139" name="Rectangle 13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6" name="Google Shape;256;p42"/>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endParaRPr lang="en-US" sz="1500"/>
          </a:p>
          <a:p>
            <a:pPr marL="0" lvl="0" indent="-228600">
              <a:spcBef>
                <a:spcPts val="1600"/>
              </a:spcBef>
              <a:spcAft>
                <a:spcPts val="0"/>
              </a:spcAft>
              <a:buFont typeface="Arial" panose="020B0604020202020204" pitchFamily="34" charset="0"/>
              <a:buChar char="•"/>
            </a:pPr>
            <a:r>
              <a:rPr lang="en-US" sz="1500"/>
              <a:t>Sentence </a:t>
            </a:r>
            <a:r>
              <a:rPr lang="en-US" sz="1500" b="1"/>
              <a:t>s = {w1, · · · , wm}</a:t>
            </a:r>
            <a:r>
              <a:rPr lang="en-US" sz="1500"/>
              <a:t>, Targets</a:t>
            </a:r>
            <a:r>
              <a:rPr lang="en-US" sz="1500" b="1"/>
              <a:t> t = {t1, · · · , tk}</a:t>
            </a:r>
            <a:r>
              <a:rPr lang="en-US" sz="1500"/>
              <a:t> , Aspect = {general, price, …}</a:t>
            </a:r>
          </a:p>
          <a:p>
            <a:pPr marL="0" indent="-228600">
              <a:spcBef>
                <a:spcPts val="1600"/>
              </a:spcBef>
              <a:spcAft>
                <a:spcPts val="1600"/>
              </a:spcAft>
              <a:buFont typeface="Arial" panose="020B0604020202020204" pitchFamily="34" charset="0"/>
              <a:buChar char="•"/>
            </a:pPr>
            <a:r>
              <a:rPr lang="en-US" sz="1500"/>
              <a:t>Predict sentiment polarity  </a:t>
            </a:r>
            <a:r>
              <a:rPr lang="en-US" sz="1500" b="1"/>
              <a:t>y ∈ {positive, negative, none} </a:t>
            </a:r>
            <a:r>
              <a:rPr lang="en-US" sz="1500"/>
              <a:t>over  </a:t>
            </a:r>
            <a:r>
              <a:rPr lang="en-US" sz="1500" b="1"/>
              <a:t>{(t, a) : t ∈ T, a ∈ A}</a:t>
            </a:r>
            <a:r>
              <a:rPr lang="en-US" sz="15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513298"/>
            <a:ext cx="8375586"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Google Shape;261;p43"/>
          <p:cNvSpPr txBox="1">
            <a:spLocks noGrp="1"/>
          </p:cNvSpPr>
          <p:nvPr>
            <p:ph type="title"/>
          </p:nvPr>
        </p:nvSpPr>
        <p:spPr>
          <a:xfrm>
            <a:off x="783771" y="819642"/>
            <a:ext cx="2752278" cy="3291840"/>
          </a:xfrm>
          <a:prstGeom prst="rect">
            <a:avLst/>
          </a:prstGeom>
        </p:spPr>
        <p:txBody>
          <a:bodyPr spcFirstLastPara="1" vert="horz" lIns="91440" tIns="45720" rIns="91440" bIns="45720" rtlCol="0" anchor="ctr" anchorCtr="0">
            <a:normAutofit/>
          </a:bodyPr>
          <a:lstStyle/>
          <a:p>
            <a:pPr>
              <a:spcBef>
                <a:spcPct val="0"/>
              </a:spcBef>
            </a:pPr>
            <a:r>
              <a:rPr lang="en-US" sz="2800" kern="1200" dirty="0">
                <a:latin typeface="+mj-lt"/>
                <a:ea typeface="+mj-ea"/>
                <a:cs typeface="+mj-cs"/>
              </a:rPr>
              <a:t>Fine tuning and </a:t>
            </a:r>
            <a:r>
              <a:rPr lang="en-US" sz="2800" dirty="0"/>
              <a:t>Hyper Parameters</a:t>
            </a:r>
            <a:endParaRPr lang="en-US" sz="2800" kern="1200" dirty="0">
              <a:latin typeface="+mj-lt"/>
              <a:cs typeface="Calibri Light"/>
            </a:endParaRPr>
          </a:p>
        </p:txBody>
      </p:sp>
      <p:sp>
        <p:nvSpPr>
          <p:cNvPr id="79" name="Rectangle 78">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201530"/>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2" name="Google Shape;262;p43"/>
          <p:cNvSpPr txBox="1">
            <a:spLocks noGrp="1"/>
          </p:cNvSpPr>
          <p:nvPr>
            <p:ph type="body" idx="1"/>
          </p:nvPr>
        </p:nvSpPr>
        <p:spPr>
          <a:xfrm>
            <a:off x="4179509" y="819642"/>
            <a:ext cx="4252565" cy="3291840"/>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BERT - base (Transformers block -12, hidden layer size - 768, parameters - 110M)</a:t>
            </a:r>
          </a:p>
          <a:p>
            <a:pPr marL="0" lvl="0" indent="-228600">
              <a:spcBef>
                <a:spcPts val="1600"/>
              </a:spcBef>
              <a:spcAft>
                <a:spcPts val="0"/>
              </a:spcAft>
              <a:buFont typeface="Arial" panose="020B0604020202020204" pitchFamily="34" charset="0"/>
              <a:buChar char="•"/>
            </a:pPr>
            <a:r>
              <a:rPr lang="en-US" sz="1500"/>
              <a:t>Classification layer </a:t>
            </a:r>
          </a:p>
          <a:p>
            <a:pPr marL="0" lvl="0" indent="-228600">
              <a:spcBef>
                <a:spcPts val="1600"/>
              </a:spcBef>
              <a:spcAft>
                <a:spcPts val="0"/>
              </a:spcAft>
              <a:buFont typeface="Arial" panose="020B0604020202020204" pitchFamily="34" charset="0"/>
              <a:buChar char="•"/>
            </a:pPr>
            <a:r>
              <a:rPr lang="en-US" sz="1500"/>
              <a:t>Softmax layer</a:t>
            </a:r>
          </a:p>
          <a:p>
            <a:pPr marL="0" lvl="0" indent="-228600">
              <a:spcBef>
                <a:spcPts val="1600"/>
              </a:spcBef>
              <a:spcAft>
                <a:spcPts val="0"/>
              </a:spcAft>
              <a:buFont typeface="Arial" panose="020B0604020202020204" pitchFamily="34" charset="0"/>
              <a:buChar char="•"/>
            </a:pPr>
            <a:r>
              <a:rPr lang="en-US" sz="1500"/>
              <a:t>Epochs - 4 , learning rate - 2e-5, batch size 24</a:t>
            </a:r>
          </a:p>
          <a:p>
            <a:pPr marL="0" lvl="0" indent="-228600">
              <a:spcBef>
                <a:spcPts val="1600"/>
              </a:spcBef>
              <a:spcAft>
                <a:spcPts val="1600"/>
              </a:spcAft>
              <a:buFont typeface="Arial" panose="020B0604020202020204" pitchFamily="34" charset="0"/>
              <a:buChar char="•"/>
            </a:pPr>
            <a:endParaRPr lang="en-US"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err="1"/>
              <a:t>Sentihood</a:t>
            </a:r>
            <a:r>
              <a:rPr lang="en" dirty="0"/>
              <a:t> - Aspect and Sentiment</a:t>
            </a:r>
            <a:endParaRPr dirty="0"/>
          </a:p>
        </p:txBody>
      </p:sp>
      <p:sp>
        <p:nvSpPr>
          <p:cNvPr id="268" name="Google Shape;268;p4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9" name="Google Shape;269;p44"/>
          <p:cNvPicPr preferRelativeResize="0"/>
          <p:nvPr/>
        </p:nvPicPr>
        <p:blipFill>
          <a:blip r:embed="rId3">
            <a:alphaModFix/>
          </a:blip>
          <a:stretch>
            <a:fillRect/>
          </a:stretch>
        </p:blipFill>
        <p:spPr>
          <a:xfrm>
            <a:off x="1409700" y="1233825"/>
            <a:ext cx="63246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18"/>
          <p:cNvSpPr txBox="1">
            <a:spLocks noGrp="1"/>
          </p:cNvSpPr>
          <p:nvPr>
            <p:ph type="title"/>
          </p:nvPr>
        </p:nvSpPr>
        <p:spPr>
          <a:xfrm>
            <a:off x="630936" y="1262376"/>
            <a:ext cx="3051636" cy="3111440"/>
          </a:xfrm>
          <a:prstGeom prst="rect">
            <a:avLst/>
          </a:prstGeom>
        </p:spPr>
        <p:txBody>
          <a:bodyPr spcFirstLastPara="1" vert="horz" lIns="91440" tIns="45720" rIns="91440" bIns="45720" rtlCol="0" anchor="t" anchorCtr="0">
            <a:normAutofit/>
          </a:bodyPr>
          <a:lstStyle/>
          <a:p>
            <a:pPr marL="0" lvl="0" indent="0">
              <a:lnSpc>
                <a:spcPct val="90000"/>
              </a:lnSpc>
              <a:spcBef>
                <a:spcPct val="0"/>
              </a:spcBef>
              <a:spcAft>
                <a:spcPts val="0"/>
              </a:spcAft>
            </a:pPr>
            <a:r>
              <a:rPr lang="en-US" sz="3600" b="0" kern="1200" dirty="0">
                <a:solidFill>
                  <a:schemeClr val="tx1"/>
                </a:solidFill>
                <a:latin typeface="+mj-lt"/>
                <a:ea typeface="+mj-ea"/>
                <a:cs typeface="+mj-cs"/>
              </a:rPr>
              <a:t>Approaches</a:t>
            </a:r>
            <a:endParaRPr lang="en-US" sz="3600" b="0" kern="1200" dirty="0">
              <a:solidFill>
                <a:schemeClr val="tx1"/>
              </a:solidFill>
              <a:latin typeface="+mj-lt"/>
              <a:cs typeface="Calibri Light"/>
            </a:endParaRPr>
          </a:p>
        </p:txBody>
      </p:sp>
      <p:sp>
        <p:nvSpPr>
          <p:cNvPr id="102" name="Google Shape;102;p18"/>
          <p:cNvSpPr txBox="1">
            <a:spLocks noGrp="1"/>
          </p:cNvSpPr>
          <p:nvPr>
            <p:ph type="body" idx="1"/>
          </p:nvPr>
        </p:nvSpPr>
        <p:spPr>
          <a:xfrm>
            <a:off x="4149378" y="1262377"/>
            <a:ext cx="4363686" cy="3111439"/>
          </a:xfrm>
          <a:prstGeom prst="rect">
            <a:avLst/>
          </a:prstGeom>
        </p:spPr>
        <p:txBody>
          <a:bodyPr spcFirstLastPara="1" vert="horz" lIns="91440" tIns="45720" rIns="91440" bIns="45720" rtlCol="0" anchorCtr="0">
            <a:normAutofit/>
          </a:bodyPr>
          <a:lstStyle/>
          <a:p>
            <a:pPr marL="0" lvl="0" indent="-228600">
              <a:lnSpc>
                <a:spcPct val="90000"/>
              </a:lnSpc>
              <a:spcBef>
                <a:spcPts val="0"/>
              </a:spcBef>
              <a:spcAft>
                <a:spcPts val="0"/>
              </a:spcAft>
              <a:buFont typeface="Arial" panose="020B0604020202020204" pitchFamily="34" charset="0"/>
              <a:buChar char="•"/>
            </a:pPr>
            <a:r>
              <a:rPr lang="en-US" sz="1700">
                <a:solidFill>
                  <a:schemeClr val="tx1"/>
                </a:solidFill>
              </a:rPr>
              <a:t>Rule Based Approach : Find a bag of words , calculate frequency of words and their correlation</a:t>
            </a:r>
          </a:p>
          <a:p>
            <a:pPr marL="0" lvl="0" indent="-228600">
              <a:lnSpc>
                <a:spcPct val="90000"/>
              </a:lnSpc>
              <a:spcBef>
                <a:spcPts val="1600"/>
              </a:spcBef>
              <a:spcAft>
                <a:spcPts val="0"/>
              </a:spcAft>
              <a:buFont typeface="Arial" panose="020B0604020202020204" pitchFamily="34" charset="0"/>
              <a:buChar char="•"/>
            </a:pPr>
            <a:r>
              <a:rPr lang="en-US" sz="1700">
                <a:solidFill>
                  <a:schemeClr val="tx1"/>
                </a:solidFill>
              </a:rPr>
              <a:t>Learning Based Approach : Use a learning algorithm on a labelled set and let the model learn</a:t>
            </a:r>
          </a:p>
          <a:p>
            <a:pPr marL="0" lvl="0" indent="-228600">
              <a:lnSpc>
                <a:spcPct val="90000"/>
              </a:lnSpc>
              <a:spcBef>
                <a:spcPts val="1600"/>
              </a:spcBef>
              <a:spcAft>
                <a:spcPts val="1600"/>
              </a:spcAft>
              <a:buFont typeface="Arial" panose="020B0604020202020204" pitchFamily="34" charset="0"/>
              <a:buChar char="•"/>
            </a:pPr>
            <a:r>
              <a:rPr lang="en-US" sz="1700">
                <a:solidFill>
                  <a:schemeClr val="tx1"/>
                </a:solidFill>
              </a:rPr>
              <a:t>Hybrid Approach : Combine Rule and learning based approach into one. Improve it with word embeddings.</a:t>
            </a:r>
          </a:p>
        </p:txBody>
      </p:sp>
      <p:sp>
        <p:nvSpPr>
          <p:cNvPr id="109" name="Rectangle 10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590490"/>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1" name="Rectangle 110">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87702" y="3000213"/>
            <a:ext cx="41148" cy="3154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sp useBgFill="1">
        <p:nvSpPr>
          <p:cNvPr id="277" name="Rectangle 8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8" name="Freeform: Shape 8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9" name="Freeform: Shape 9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Google Shape;274;p45"/>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Results - Sentihood</a:t>
            </a:r>
          </a:p>
        </p:txBody>
      </p:sp>
      <p:sp>
        <p:nvSpPr>
          <p:cNvPr id="94" name="Rectangle 9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5" name="Google Shape;275;p45"/>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BERT- PAIR outperforms other models on aspect detection and sentiment analysis.</a:t>
            </a:r>
          </a:p>
          <a:p>
            <a:pPr marL="0" lvl="0" indent="-228600">
              <a:spcBef>
                <a:spcPts val="1600"/>
              </a:spcBef>
              <a:spcAft>
                <a:spcPts val="0"/>
              </a:spcAft>
              <a:buFont typeface="Arial" panose="020B0604020202020204" pitchFamily="34" charset="0"/>
              <a:buChar char="•"/>
            </a:pPr>
            <a:r>
              <a:rPr lang="en-US" sz="1500"/>
              <a:t>BERT pair NLI model performs relatively better in aspect detection</a:t>
            </a:r>
          </a:p>
          <a:p>
            <a:pPr marL="0" lvl="0" indent="-228600">
              <a:spcBef>
                <a:spcPts val="1600"/>
              </a:spcBef>
              <a:spcAft>
                <a:spcPts val="0"/>
              </a:spcAft>
              <a:buFont typeface="Arial" panose="020B0604020202020204" pitchFamily="34" charset="0"/>
              <a:buChar char="•"/>
            </a:pPr>
            <a:r>
              <a:rPr lang="en-US" sz="1500"/>
              <a:t>BERT pair QA models perform well on sentiment classification</a:t>
            </a:r>
          </a:p>
          <a:p>
            <a:pPr marL="0" lvl="0" indent="-228600">
              <a:spcBef>
                <a:spcPts val="1600"/>
              </a:spcBef>
              <a:spcAft>
                <a:spcPts val="1600"/>
              </a:spcAft>
              <a:buFont typeface="Arial" panose="020B0604020202020204" pitchFamily="34" charset="0"/>
              <a:buChar char="•"/>
            </a:pPr>
            <a:r>
              <a:rPr lang="en-US" sz="1500"/>
              <a:t>BERT pair QA B and BERT pair NLI B achieve better on sentiment classification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Semeval</a:t>
            </a:r>
            <a:r>
              <a:rPr lang="en-US" dirty="0"/>
              <a:t> Dataset</a:t>
            </a:r>
          </a:p>
        </p:txBody>
      </p:sp>
      <p:sp>
        <p:nvSpPr>
          <p:cNvPr id="281" name="Google Shape;281;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EE3F4152-A662-4CE3-A244-5DBFDC1E83AD}"/>
              </a:ext>
            </a:extLst>
          </p:cNvPr>
          <p:cNvPicPr>
            <a:picLocks noChangeAspect="1"/>
          </p:cNvPicPr>
          <p:nvPr/>
        </p:nvPicPr>
        <p:blipFill>
          <a:blip r:embed="rId3"/>
          <a:stretch>
            <a:fillRect/>
          </a:stretch>
        </p:blipFill>
        <p:spPr>
          <a:xfrm>
            <a:off x="549965" y="1699250"/>
            <a:ext cx="2743200" cy="1745001"/>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D4EA5747-F54D-4313-BAE7-E16695D70D3D}"/>
              </a:ext>
            </a:extLst>
          </p:cNvPr>
          <p:cNvPicPr>
            <a:picLocks noChangeAspect="1"/>
          </p:cNvPicPr>
          <p:nvPr/>
        </p:nvPicPr>
        <p:blipFill>
          <a:blip r:embed="rId4"/>
          <a:stretch>
            <a:fillRect/>
          </a:stretch>
        </p:blipFill>
        <p:spPr>
          <a:xfrm>
            <a:off x="5403574" y="1480924"/>
            <a:ext cx="2743200" cy="2016000"/>
          </a:xfrm>
          <a:prstGeom prst="rect">
            <a:avLst/>
          </a:prstGeom>
        </p:spPr>
      </p:pic>
      <p:sp>
        <p:nvSpPr>
          <p:cNvPr id="6" name="TextBox 5">
            <a:extLst>
              <a:ext uri="{FF2B5EF4-FFF2-40B4-BE49-F238E27FC236}">
                <a16:creationId xmlns:a16="http://schemas.microsoft.com/office/drawing/2014/main" id="{2455357D-FB6D-4D34-8A7A-ED7C9B9693EA}"/>
              </a:ext>
            </a:extLst>
          </p:cNvPr>
          <p:cNvSpPr txBox="1"/>
          <p:nvPr/>
        </p:nvSpPr>
        <p:spPr>
          <a:xfrm>
            <a:off x="6124161" y="35275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Aspect Polarity</a:t>
            </a:r>
          </a:p>
        </p:txBody>
      </p:sp>
      <p:sp>
        <p:nvSpPr>
          <p:cNvPr id="7" name="TextBox 6">
            <a:extLst>
              <a:ext uri="{FF2B5EF4-FFF2-40B4-BE49-F238E27FC236}">
                <a16:creationId xmlns:a16="http://schemas.microsoft.com/office/drawing/2014/main" id="{44258556-8DC8-4458-A2F7-6D6955B42A2F}"/>
              </a:ext>
            </a:extLst>
          </p:cNvPr>
          <p:cNvSpPr txBox="1"/>
          <p:nvPr/>
        </p:nvSpPr>
        <p:spPr>
          <a:xfrm>
            <a:off x="883340" y="349650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Aspect Detection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3"/>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0" name="Freeform: Shape 10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 name="Freeform: Shape 1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Google Shape;294;p48"/>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Results - Semeval</a:t>
            </a:r>
          </a:p>
        </p:txBody>
      </p:sp>
      <p:sp>
        <p:nvSpPr>
          <p:cNvPr id="114" name="Rectangle 1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5" name="Google Shape;295;p48"/>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a:t>BERT - single has achieved better results</a:t>
            </a:r>
          </a:p>
          <a:p>
            <a:pPr marL="0" lvl="0" indent="-228600">
              <a:spcBef>
                <a:spcPts val="1600"/>
              </a:spcBef>
              <a:spcAft>
                <a:spcPts val="0"/>
              </a:spcAft>
              <a:buFont typeface="Arial" panose="020B0604020202020204" pitchFamily="34" charset="0"/>
              <a:buChar char="•"/>
            </a:pPr>
            <a:r>
              <a:rPr lang="en-US" sz="1500"/>
              <a:t>BERT - pair has achieved further improvement over BERT single.</a:t>
            </a:r>
          </a:p>
          <a:p>
            <a:pPr marL="0" lvl="0" indent="-228600">
              <a:spcBef>
                <a:spcPts val="1600"/>
              </a:spcBef>
              <a:spcAft>
                <a:spcPts val="0"/>
              </a:spcAft>
              <a:buFont typeface="Arial" panose="020B0604020202020204" pitchFamily="34" charset="0"/>
              <a:buChar char="•"/>
            </a:pPr>
            <a:r>
              <a:rPr lang="en-US" sz="1500"/>
              <a:t>BERT - pair NLI B model achieves the best performance for aspect category detection</a:t>
            </a:r>
          </a:p>
          <a:p>
            <a:pPr marL="0" lvl="0" indent="-228600">
              <a:spcBef>
                <a:spcPts val="1600"/>
              </a:spcBef>
              <a:spcAft>
                <a:spcPts val="1600"/>
              </a:spcAft>
              <a:buFont typeface="Arial" panose="020B0604020202020204" pitchFamily="34" charset="0"/>
              <a:buChar char="•"/>
            </a:pPr>
            <a:r>
              <a:rPr lang="en-US" sz="1500"/>
              <a:t>BERT QA B performs best on all 4 way , 3 way and Binary settings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9"/>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Freeform: Shape 11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8" name="Freeform: Shape 11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0" name="Google Shape;300;p49"/>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Discussion</a:t>
            </a:r>
          </a:p>
        </p:txBody>
      </p:sp>
      <p:sp>
        <p:nvSpPr>
          <p:cNvPr id="120" name="Rectangle 11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1" name="Google Shape;301;p49"/>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dirty="0"/>
              <a:t>Providing more context by adding an auxiliary question</a:t>
            </a:r>
          </a:p>
          <a:p>
            <a:pPr marL="0" lvl="0" indent="-228600">
              <a:spcBef>
                <a:spcPts val="1600"/>
              </a:spcBef>
              <a:spcAft>
                <a:spcPts val="0"/>
              </a:spcAft>
              <a:buFont typeface="Arial" panose="020B0604020202020204" pitchFamily="34" charset="0"/>
              <a:buChar char="•"/>
            </a:pPr>
            <a:r>
              <a:rPr lang="en-US" sz="1500" dirty="0"/>
              <a:t>BERT model has an advantage dealing with sentence pair classification task - supervised masked language model and next sentence prediction task</a:t>
            </a:r>
          </a:p>
          <a:p>
            <a:pPr marL="0" lvl="0" indent="-228600">
              <a:spcBef>
                <a:spcPts val="1600"/>
              </a:spcBef>
              <a:spcAft>
                <a:spcPts val="1600"/>
              </a:spcAft>
              <a:buFont typeface="Arial" panose="020B0604020202020204" pitchFamily="34" charset="0"/>
              <a:buChar char="•"/>
            </a:pPr>
            <a:r>
              <a:rPr lang="en-US" sz="1500" dirty="0"/>
              <a:t>The modeling of the question probably also contributed the accuracy in the sentiment classification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8D26-4BBB-4DE9-B12A-ACE452BAD0E4}"/>
              </a:ext>
            </a:extLst>
          </p:cNvPr>
          <p:cNvSpPr>
            <a:spLocks noGrp="1"/>
          </p:cNvSpPr>
          <p:nvPr>
            <p:ph type="title"/>
          </p:nvPr>
        </p:nvSpPr>
        <p:spPr/>
        <p:txBody>
          <a:bodyPr/>
          <a:lstStyle/>
          <a:p>
            <a:r>
              <a:rPr lang="en-US">
                <a:cs typeface="Calibri Light"/>
              </a:rPr>
              <a:t>Some Other Methods</a:t>
            </a:r>
            <a:endParaRPr lang="en-US"/>
          </a:p>
        </p:txBody>
      </p:sp>
      <p:sp>
        <p:nvSpPr>
          <p:cNvPr id="3" name="Text Placeholder 2">
            <a:extLst>
              <a:ext uri="{FF2B5EF4-FFF2-40B4-BE49-F238E27FC236}">
                <a16:creationId xmlns:a16="http://schemas.microsoft.com/office/drawing/2014/main" id="{C850C1D2-0EA8-462B-A2F8-4EE61E7192F1}"/>
              </a:ext>
            </a:extLst>
          </p:cNvPr>
          <p:cNvSpPr>
            <a:spLocks noGrp="1"/>
          </p:cNvSpPr>
          <p:nvPr>
            <p:ph type="body" idx="1"/>
          </p:nvPr>
        </p:nvSpPr>
        <p:spPr/>
        <p:txBody>
          <a:bodyPr/>
          <a:lstStyle/>
          <a:p>
            <a:r>
              <a:rPr lang="en-US" sz="1800">
                <a:cs typeface="Calibri"/>
              </a:rPr>
              <a:t>Using context from different languages</a:t>
            </a:r>
          </a:p>
          <a:p>
            <a:pPr lvl="1"/>
            <a:r>
              <a:rPr lang="en-US" sz="1400">
                <a:cs typeface="Calibri"/>
              </a:rPr>
              <a:t>They use the LDA method to find correlation of words from different languages</a:t>
            </a:r>
            <a:endParaRPr lang="en-US" sz="1400" dirty="0">
              <a:cs typeface="Calibri"/>
            </a:endParaRPr>
          </a:p>
          <a:p>
            <a:pPr lvl="1"/>
            <a:r>
              <a:rPr lang="en-US" sz="1400">
                <a:cs typeface="Calibri"/>
              </a:rPr>
              <a:t>Basically , find correlated words from one language. if you are not able to find the correlation in this specific language, Try to find the correlation in some other language and translate to this language.</a:t>
            </a:r>
            <a:endParaRPr lang="en-US" sz="1400" dirty="0">
              <a:cs typeface="Calibri"/>
            </a:endParaRPr>
          </a:p>
          <a:p>
            <a:pPr lvl="1"/>
            <a:endParaRPr lang="en-US" sz="1400" dirty="0">
              <a:cs typeface="Calibri"/>
            </a:endParaRPr>
          </a:p>
          <a:p>
            <a:r>
              <a:rPr lang="en-US" sz="1800">
                <a:cs typeface="Calibri"/>
              </a:rPr>
              <a:t>Domain Adaptation using BERT </a:t>
            </a:r>
          </a:p>
          <a:p>
            <a:pPr lvl="1"/>
            <a:r>
              <a:rPr lang="en-US" sz="1400">
                <a:cs typeface="Calibri"/>
              </a:rPr>
              <a:t>Use the uncased BERT or XLNET , try to train your model after training from BERT with your domain specific data. So that the BIAS of the BERT with your DOMAIN can be overwritten.</a:t>
            </a:r>
            <a:endParaRPr lang="en-US" sz="1400" dirty="0">
              <a:cs typeface="Calibri"/>
            </a:endParaRPr>
          </a:p>
          <a:p>
            <a:pPr lvl="1"/>
            <a:r>
              <a:rPr lang="en-US" sz="1400">
                <a:cs typeface="Calibri"/>
              </a:rPr>
              <a:t>This also allows BERT to be domain adapted , but also depends on the complexity of the DOMAIN.</a:t>
            </a:r>
            <a:endParaRPr lang="en-US" sz="1400" dirty="0">
              <a:cs typeface="Calibri"/>
            </a:endParaRPr>
          </a:p>
          <a:p>
            <a:endParaRPr lang="en-US" sz="1800" dirty="0">
              <a:cs typeface="Calibri"/>
            </a:endParaRPr>
          </a:p>
          <a:p>
            <a:endParaRPr lang="en-US" sz="1800" dirty="0">
              <a:cs typeface="Calibri"/>
            </a:endParaRPr>
          </a:p>
        </p:txBody>
      </p:sp>
    </p:spTree>
    <p:extLst>
      <p:ext uri="{BB962C8B-B14F-4D97-AF65-F5344CB8AC3E}">
        <p14:creationId xmlns:p14="http://schemas.microsoft.com/office/powerpoint/2010/main" val="4002685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AAE5-4BC5-4F01-9356-EAB0BE0442B6}"/>
              </a:ext>
            </a:extLst>
          </p:cNvPr>
          <p:cNvSpPr>
            <a:spLocks noGrp="1"/>
          </p:cNvSpPr>
          <p:nvPr>
            <p:ph type="title"/>
          </p:nvPr>
        </p:nvSpPr>
        <p:spPr/>
        <p:txBody>
          <a:bodyPr/>
          <a:lstStyle/>
          <a:p>
            <a:r>
              <a:rPr lang="en-US" dirty="0">
                <a:cs typeface="Calibri Light"/>
              </a:rPr>
              <a:t>References</a:t>
            </a:r>
            <a:endParaRPr lang="en-US" dirty="0"/>
          </a:p>
        </p:txBody>
      </p:sp>
      <p:sp>
        <p:nvSpPr>
          <p:cNvPr id="3" name="Text Placeholder 2">
            <a:extLst>
              <a:ext uri="{FF2B5EF4-FFF2-40B4-BE49-F238E27FC236}">
                <a16:creationId xmlns:a16="http://schemas.microsoft.com/office/drawing/2014/main" id="{2AD6003E-E3EF-4DEA-8552-569E14C61FD8}"/>
              </a:ext>
            </a:extLst>
          </p:cNvPr>
          <p:cNvSpPr>
            <a:spLocks noGrp="1"/>
          </p:cNvSpPr>
          <p:nvPr>
            <p:ph type="body" idx="1"/>
          </p:nvPr>
        </p:nvSpPr>
        <p:spPr/>
        <p:txBody>
          <a:bodyPr/>
          <a:lstStyle/>
          <a:p>
            <a:r>
              <a:rPr lang="en-US" sz="1400"/>
              <a:t>Utilizing BERT for Aspect-Based Sentiment Analysis via Constructing Auxiliary Sentence - </a:t>
            </a:r>
            <a:r>
              <a:rPr lang="en-US" sz="1400" u="sng" dirty="0">
                <a:ea typeface="+mn-lt"/>
                <a:cs typeface="+mn-lt"/>
                <a:hlinkClick r:id="rId2"/>
              </a:rPr>
              <a:t>arXiv:1903.09588</a:t>
            </a:r>
            <a:endParaRPr lang="en-US" sz="1400">
              <a:cs typeface="Calibri" panose="020F0502020204030204"/>
            </a:endParaRPr>
          </a:p>
          <a:p>
            <a:r>
              <a:rPr lang="en-US" sz="1400">
                <a:ea typeface="+mn-lt"/>
                <a:cs typeface="+mn-lt"/>
              </a:rPr>
              <a:t>Z. Gao, A. Feng, X. Song and X. Wu, "Target-Dependent Sentiment Classification With BERT," in IEEE Access, vol. 7, pp. 154290-154299, 2019. - </a:t>
            </a:r>
            <a:r>
              <a:rPr lang="en-US" sz="1400" dirty="0">
                <a:ea typeface="+mn-lt"/>
                <a:cs typeface="+mn-lt"/>
                <a:hlinkClick r:id="rId3"/>
              </a:rPr>
              <a:t>https://ieeexplore.ieee.org/abstract/document/8864964</a:t>
            </a:r>
            <a:endParaRPr lang="en-US" sz="1400" u="sng" dirty="0">
              <a:cs typeface="Calibri"/>
            </a:endParaRPr>
          </a:p>
          <a:p>
            <a:r>
              <a:rPr lang="en-US" sz="1400">
                <a:cs typeface="Calibri"/>
              </a:rPr>
              <a:t>Using context from different languages - </a:t>
            </a:r>
            <a:r>
              <a:rPr lang="en-US" sz="1400">
                <a:ea typeface="+mn-lt"/>
                <a:cs typeface="+mn-lt"/>
              </a:rPr>
              <a:t>M. Shams, N. Khoshavi and A. Baraani-Dastjerdi, "LISA: Language-Independent Method for Aspect-Based Sentiment Analysis," in </a:t>
            </a:r>
            <a:r>
              <a:rPr lang="en-US" sz="1400" i="1">
                <a:ea typeface="+mn-lt"/>
                <a:cs typeface="+mn-lt"/>
              </a:rPr>
              <a:t>IEEE Access</a:t>
            </a:r>
            <a:r>
              <a:rPr lang="en-US" sz="1400">
                <a:ea typeface="+mn-lt"/>
                <a:cs typeface="+mn-lt"/>
              </a:rPr>
              <a:t>, vol. 8, pp. 31034-31044, 2020.</a:t>
            </a:r>
            <a:r>
              <a:rPr lang="en-US" sz="1400" dirty="0">
                <a:cs typeface="Calibri"/>
              </a:rPr>
              <a:t> </a:t>
            </a:r>
            <a:r>
              <a:rPr lang="en-US" sz="1400" dirty="0">
                <a:ea typeface="+mn-lt"/>
                <a:cs typeface="+mn-lt"/>
                <a:hlinkClick r:id="rId4"/>
              </a:rPr>
              <a:t>https://ieeexplore.ieee.org/document/8995576</a:t>
            </a:r>
            <a:endParaRPr lang="en-US" sz="1400" dirty="0">
              <a:cs typeface="Calibri"/>
              <a:hlinkClick r:id="rId4"/>
            </a:endParaRPr>
          </a:p>
          <a:p>
            <a:endParaRPr lang="en-US" sz="1400" b="1" dirty="0">
              <a:cs typeface="Calibri" panose="020F0502020204030204"/>
            </a:endParaRPr>
          </a:p>
          <a:p>
            <a:r>
              <a:rPr lang="en-US" sz="1400"/>
              <a:t>BERT Post-Training for Review Reading Comprehension and Aspect-based Sentiment Analysis -</a:t>
            </a:r>
            <a:r>
              <a:rPr lang="en-US" sz="1400" dirty="0"/>
              <a:t> </a:t>
            </a:r>
            <a:r>
              <a:rPr lang="en-US" sz="1400" dirty="0">
                <a:ea typeface="+mn-lt"/>
                <a:cs typeface="+mn-lt"/>
                <a:hlinkClick r:id="rId5"/>
              </a:rPr>
              <a:t>https://arxiv.org/abs/1904.02232</a:t>
            </a:r>
            <a:endParaRPr lang="en-US" sz="1400" dirty="0">
              <a:cs typeface="Calibri" panose="020F0502020204030204"/>
            </a:endParaRPr>
          </a:p>
          <a:p>
            <a:r>
              <a:rPr lang="en-US" sz="1400"/>
              <a:t>Adapt or Get Left Behind: Domain Adaptation through BERT Language Model Finetuning for Aspect-Target Sentiment Classification - </a:t>
            </a:r>
            <a:r>
              <a:rPr lang="en-US" sz="1400" dirty="0">
                <a:ea typeface="+mn-lt"/>
                <a:cs typeface="+mn-lt"/>
                <a:hlinkClick r:id="rId6"/>
              </a:rPr>
              <a:t>arXiv:1908.11860</a:t>
            </a:r>
            <a:endParaRPr lang="en-US" sz="1400" dirty="0">
              <a:cs typeface="Calibri" panose="020F0502020204030204"/>
            </a:endParaRPr>
          </a:p>
          <a:p>
            <a:endParaRPr lang="en-US" sz="1400" dirty="0">
              <a:cs typeface="Calibri" panose="020F0502020204030204"/>
            </a:endParaRPr>
          </a:p>
          <a:p>
            <a:endParaRPr lang="en-US" sz="1400" dirty="0">
              <a:cs typeface="Calibri" panose="020F0502020204030204"/>
            </a:endParaRPr>
          </a:p>
          <a:p>
            <a:endParaRPr lang="en-US" sz="1400" dirty="0">
              <a:cs typeface="Calibri" panose="020F0502020204030204"/>
            </a:endParaRPr>
          </a:p>
          <a:p>
            <a:endParaRPr lang="en-US" dirty="0">
              <a:cs typeface="Calibri" panose="020F0502020204030204"/>
            </a:endParaRPr>
          </a:p>
          <a:p>
            <a:endParaRPr lang="en-US" sz="1400" dirty="0">
              <a:cs typeface="Calibri"/>
            </a:endParaRPr>
          </a:p>
        </p:txBody>
      </p:sp>
    </p:spTree>
    <p:extLst>
      <p:ext uri="{BB962C8B-B14F-4D97-AF65-F5344CB8AC3E}">
        <p14:creationId xmlns:p14="http://schemas.microsoft.com/office/powerpoint/2010/main" val="93295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 name="Freeform: Shape 11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8" name="Freeform: Shape 11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Google Shape;107;p19"/>
          <p:cNvSpPr txBox="1">
            <a:spLocks noGrp="1"/>
          </p:cNvSpPr>
          <p:nvPr>
            <p:ph type="title"/>
          </p:nvPr>
        </p:nvSpPr>
        <p:spPr>
          <a:xfrm>
            <a:off x="278320" y="870966"/>
            <a:ext cx="2578608" cy="929259"/>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1900" kern="1200">
                <a:solidFill>
                  <a:schemeClr val="tx1"/>
                </a:solidFill>
                <a:latin typeface="+mj-lt"/>
                <a:ea typeface="+mj-ea"/>
                <a:cs typeface="+mj-cs"/>
              </a:rPr>
              <a:t>Target and Aspect Based Sentiment Analysis (TBSA)	</a:t>
            </a:r>
          </a:p>
        </p:txBody>
      </p:sp>
      <p:sp>
        <p:nvSpPr>
          <p:cNvPr id="120" name="Rectangle 11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909"/>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2" name="Rectangle 1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1832610"/>
            <a:ext cx="253746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Google Shape;108;p19"/>
          <p:cNvSpPr txBox="1">
            <a:spLocks noGrp="1"/>
          </p:cNvSpPr>
          <p:nvPr>
            <p:ph type="body" idx="1"/>
          </p:nvPr>
        </p:nvSpPr>
        <p:spPr>
          <a:xfrm>
            <a:off x="293977" y="2038540"/>
            <a:ext cx="2710107" cy="2405444"/>
          </a:xfrm>
          <a:prstGeom prst="rect">
            <a:avLst/>
          </a:prstGeom>
        </p:spPr>
        <p:txBody>
          <a:bodyPr spcFirstLastPara="1" vert="horz" lIns="91440" tIns="45720" rIns="91440" bIns="45720" rtlCol="0" anchor="t" anchorCtr="0">
            <a:normAutofit/>
          </a:bodyPr>
          <a:lstStyle/>
          <a:p>
            <a:pPr indent="-228600">
              <a:buFont typeface="Arial" panose="020B0604020202020204" pitchFamily="34" charset="0"/>
              <a:buChar char="•"/>
            </a:pPr>
            <a:r>
              <a:rPr lang="en-US" sz="1800" dirty="0"/>
              <a:t>Finding  the sentiment towards a target , its aspect and classifying the sentiment.</a:t>
            </a:r>
            <a:endParaRPr lang="en-US" sz="1800" dirty="0">
              <a:cs typeface="Calibri"/>
            </a:endParaRPr>
          </a:p>
          <a:p>
            <a:pPr indent="-228600">
              <a:buFont typeface="Arial" panose="020B0604020202020204" pitchFamily="34" charset="0"/>
              <a:buChar char="•"/>
            </a:pPr>
            <a:endParaRPr lang="en-US" sz="1800" dirty="0"/>
          </a:p>
          <a:p>
            <a:pPr indent="-228600">
              <a:buFont typeface="Arial" panose="020B0604020202020204" pitchFamily="34" charset="0"/>
              <a:buChar char="•"/>
            </a:pPr>
            <a:r>
              <a:rPr lang="en-US" sz="1800" dirty="0">
                <a:cs typeface="Calibri"/>
              </a:rPr>
              <a:t>Fine grained to get more information out of the text</a:t>
            </a:r>
          </a:p>
          <a:p>
            <a:pPr marL="0" lvl="0" indent="-228600">
              <a:spcBef>
                <a:spcPts val="1600"/>
              </a:spcBef>
              <a:spcAft>
                <a:spcPts val="0"/>
              </a:spcAft>
              <a:buClr>
                <a:schemeClr val="dk1"/>
              </a:buClr>
              <a:buSzPts val="1100"/>
              <a:buFont typeface="Arial" panose="020B0604020202020204" pitchFamily="34" charset="0"/>
              <a:buChar char="•"/>
            </a:pPr>
            <a:endParaRPr lang="en-US" sz="1800" dirty="0">
              <a:cs typeface="Calibri"/>
            </a:endParaRPr>
          </a:p>
          <a:p>
            <a:pPr marL="0" lvl="0" indent="-228600">
              <a:spcBef>
                <a:spcPts val="1600"/>
              </a:spcBef>
              <a:spcAft>
                <a:spcPts val="1600"/>
              </a:spcAft>
              <a:buFont typeface="Arial" panose="020B0604020202020204" pitchFamily="34" charset="0"/>
              <a:buChar char="•"/>
            </a:pPr>
            <a:endParaRPr lang="en-US" sz="1800" dirty="0">
              <a:cs typeface="Calibri"/>
            </a:endParaRPr>
          </a:p>
        </p:txBody>
      </p:sp>
      <p:graphicFrame>
        <p:nvGraphicFramePr>
          <p:cNvPr id="109" name="Google Shape;109;p19"/>
          <p:cNvGraphicFramePr/>
          <p:nvPr>
            <p:extLst>
              <p:ext uri="{D42A27DB-BD31-4B8C-83A1-F6EECF244321}">
                <p14:modId xmlns:p14="http://schemas.microsoft.com/office/powerpoint/2010/main" val="3009873051"/>
              </p:ext>
            </p:extLst>
          </p:nvPr>
        </p:nvGraphicFramePr>
        <p:xfrm>
          <a:off x="3895223" y="2120565"/>
          <a:ext cx="4776527" cy="1836616"/>
        </p:xfrm>
        <a:graphic>
          <a:graphicData uri="http://schemas.openxmlformats.org/drawingml/2006/table">
            <a:tbl>
              <a:tblPr>
                <a:noFill/>
                <a:tableStyleId>{C26C7A8D-92E9-43F7-A3BB-4369242E2F73}</a:tableStyleId>
              </a:tblPr>
              <a:tblGrid>
                <a:gridCol w="1470458">
                  <a:extLst>
                    <a:ext uri="{9D8B030D-6E8A-4147-A177-3AD203B41FA5}">
                      <a16:colId xmlns:a16="http://schemas.microsoft.com/office/drawing/2014/main" val="20000"/>
                    </a:ext>
                  </a:extLst>
                </a:gridCol>
                <a:gridCol w="1519802">
                  <a:extLst>
                    <a:ext uri="{9D8B030D-6E8A-4147-A177-3AD203B41FA5}">
                      <a16:colId xmlns:a16="http://schemas.microsoft.com/office/drawing/2014/main" val="20001"/>
                    </a:ext>
                  </a:extLst>
                </a:gridCol>
                <a:gridCol w="1786267">
                  <a:extLst>
                    <a:ext uri="{9D8B030D-6E8A-4147-A177-3AD203B41FA5}">
                      <a16:colId xmlns:a16="http://schemas.microsoft.com/office/drawing/2014/main" val="20002"/>
                    </a:ext>
                  </a:extLst>
                </a:gridCol>
              </a:tblGrid>
              <a:tr h="435000">
                <a:tc>
                  <a:txBody>
                    <a:bodyPr/>
                    <a:lstStyle/>
                    <a:p>
                      <a:pPr marL="0" lvl="0" indent="0" algn="l" rtl="0">
                        <a:spcBef>
                          <a:spcPts val="0"/>
                        </a:spcBef>
                        <a:spcAft>
                          <a:spcPts val="0"/>
                        </a:spcAft>
                        <a:buNone/>
                      </a:pPr>
                      <a:r>
                        <a:rPr lang="en-US" sz="1800" dirty="0">
                          <a:solidFill>
                            <a:schemeClr val="tx1">
                              <a:lumMod val="75000"/>
                              <a:lumOff val="25000"/>
                            </a:schemeClr>
                          </a:solidFill>
                        </a:rPr>
                        <a:t>Target</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Aspect</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Emotion</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0000"/>
                  </a:ext>
                </a:extLst>
              </a:tr>
              <a:tr h="435000">
                <a:tc>
                  <a:txBody>
                    <a:bodyPr/>
                    <a:lstStyle/>
                    <a:p>
                      <a:pPr marL="0" lvl="0" indent="0" algn="l" rtl="0">
                        <a:spcBef>
                          <a:spcPts val="0"/>
                        </a:spcBef>
                        <a:spcAft>
                          <a:spcPts val="0"/>
                        </a:spcAft>
                        <a:buNone/>
                      </a:pPr>
                      <a:r>
                        <a:rPr lang="en-US" sz="1800" dirty="0">
                          <a:solidFill>
                            <a:schemeClr val="tx1">
                              <a:lumMod val="75000"/>
                              <a:lumOff val="25000"/>
                            </a:schemeClr>
                          </a:solidFill>
                        </a:rPr>
                        <a:t>Book</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Cover</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Positive</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0001"/>
                  </a:ext>
                </a:extLst>
              </a:tr>
              <a:tr h="670136">
                <a:tc>
                  <a:txBody>
                    <a:bodyPr/>
                    <a:lstStyle/>
                    <a:p>
                      <a:pPr marL="0" lvl="0" indent="0" algn="l" rtl="0">
                        <a:spcBef>
                          <a:spcPts val="0"/>
                        </a:spcBef>
                        <a:spcAft>
                          <a:spcPts val="0"/>
                        </a:spcAft>
                        <a:buNone/>
                      </a:pPr>
                      <a:r>
                        <a:rPr lang="en-US" sz="1800" dirty="0">
                          <a:solidFill>
                            <a:schemeClr val="tx1">
                              <a:lumMod val="75000"/>
                              <a:lumOff val="25000"/>
                            </a:schemeClr>
                          </a:solidFill>
                        </a:rPr>
                        <a:t>Book</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Price</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lvl="0" indent="0" algn="l" rtl="0">
                        <a:spcBef>
                          <a:spcPts val="0"/>
                        </a:spcBef>
                        <a:spcAft>
                          <a:spcPts val="0"/>
                        </a:spcAft>
                        <a:buNone/>
                      </a:pPr>
                      <a:r>
                        <a:rPr lang="en-US" sz="1800" dirty="0">
                          <a:solidFill>
                            <a:schemeClr val="tx1">
                              <a:lumMod val="75000"/>
                              <a:lumOff val="25000"/>
                            </a:schemeClr>
                          </a:solidFill>
                        </a:rPr>
                        <a:t>Negative</a:t>
                      </a:r>
                    </a:p>
                  </a:txBody>
                  <a:tcPr marL="308921" marR="154435" marT="154460" marB="154460">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60E7551E-44C3-47A1-BFE4-E73B653986A0}"/>
              </a:ext>
            </a:extLst>
          </p:cNvPr>
          <p:cNvSpPr txBox="1"/>
          <p:nvPr/>
        </p:nvSpPr>
        <p:spPr>
          <a:xfrm>
            <a:off x="3613985" y="1380624"/>
            <a:ext cx="56533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Ex : “This book is a hardcover version, but the price is a bit high.”</a:t>
            </a:r>
          </a:p>
          <a:p>
            <a:pPr algn="l"/>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2" name="Freeform: Shape 121">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4" name="Freeform: Shape 123">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Google Shape;114;p20"/>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Challenges and Approaches	</a:t>
            </a:r>
          </a:p>
        </p:txBody>
      </p:sp>
      <p:sp>
        <p:nvSpPr>
          <p:cNvPr id="126" name="Rectangle 1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5" name="Google Shape;115;p20"/>
          <p:cNvSpPr txBox="1">
            <a:spLocks noGrp="1"/>
          </p:cNvSpPr>
          <p:nvPr>
            <p:ph type="body" idx="1"/>
          </p:nvPr>
        </p:nvSpPr>
        <p:spPr>
          <a:xfrm>
            <a:off x="4075611" y="699516"/>
            <a:ext cx="4437453" cy="3744468"/>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Font typeface="Arial" panose="020B0604020202020204" pitchFamily="34" charset="0"/>
              <a:buChar char="•"/>
            </a:pPr>
            <a:r>
              <a:rPr lang="en-US" sz="1500" dirty="0"/>
              <a:t>Bert is trained task agnostic - masked representation. So it is not domain specific.</a:t>
            </a:r>
          </a:p>
          <a:p>
            <a:pPr marL="0" lvl="0" indent="-228600">
              <a:spcBef>
                <a:spcPts val="1600"/>
              </a:spcBef>
              <a:spcAft>
                <a:spcPts val="0"/>
              </a:spcAft>
              <a:buFont typeface="Arial" panose="020B0604020202020204" pitchFamily="34" charset="0"/>
              <a:buChar char="•"/>
            </a:pPr>
            <a:r>
              <a:rPr lang="en-US" sz="1500" dirty="0"/>
              <a:t>Aspect Based Sentiment Analysis is very much Domain dependent and the results depend upon the domain corpus.</a:t>
            </a:r>
            <a:endParaRPr lang="en-US" sz="1500" dirty="0">
              <a:cs typeface="Calibri"/>
            </a:endParaRPr>
          </a:p>
          <a:p>
            <a:pPr marL="0" indent="-228600">
              <a:spcBef>
                <a:spcPts val="1600"/>
              </a:spcBef>
              <a:buFont typeface="Arial" panose="020B0604020202020204" pitchFamily="34" charset="0"/>
              <a:buChar char="•"/>
            </a:pPr>
            <a:r>
              <a:rPr lang="en-US" sz="1500" dirty="0"/>
              <a:t>But Bert (cased) can also be further easily trained with a simple Dense layer and a soft max layer.</a:t>
            </a:r>
            <a:endParaRPr lang="en-US" sz="1500" dirty="0">
              <a:cs typeface="Calibri"/>
            </a:endParaRPr>
          </a:p>
          <a:p>
            <a:pPr marL="0" lvl="0" indent="-228600">
              <a:spcBef>
                <a:spcPts val="1600"/>
              </a:spcBef>
              <a:spcAft>
                <a:spcPts val="0"/>
              </a:spcAft>
              <a:buFont typeface="Arial" panose="020B0604020202020204" pitchFamily="34" charset="0"/>
              <a:buChar char="•"/>
            </a:pPr>
            <a:r>
              <a:rPr lang="en-US" sz="1500" dirty="0"/>
              <a:t>Its context can be further improved as well.</a:t>
            </a:r>
            <a:endParaRPr lang="en-US" sz="1500" dirty="0">
              <a:cs typeface="Calibri"/>
            </a:endParaRPr>
          </a:p>
          <a:p>
            <a:pPr marL="0" lvl="0" indent="-228600">
              <a:spcBef>
                <a:spcPts val="1600"/>
              </a:spcBef>
              <a:spcAft>
                <a:spcPts val="1600"/>
              </a:spcAft>
              <a:buFont typeface="Arial" panose="020B0604020202020204" pitchFamily="34" charset="0"/>
              <a:buChar char="•"/>
            </a:pPr>
            <a:endParaRPr lang="en-US"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21"/>
          <p:cNvSpPr txBox="1">
            <a:spLocks noGrp="1"/>
          </p:cNvSpPr>
          <p:nvPr>
            <p:ph type="title"/>
          </p:nvPr>
        </p:nvSpPr>
        <p:spPr>
          <a:xfrm>
            <a:off x="630936" y="1262376"/>
            <a:ext cx="3051636" cy="3111440"/>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sz="3600" kern="1200">
                <a:solidFill>
                  <a:schemeClr val="tx1"/>
                </a:solidFill>
                <a:latin typeface="+mj-lt"/>
                <a:ea typeface="+mj-ea"/>
                <a:cs typeface="+mj-cs"/>
              </a:rPr>
              <a:t>Before BERT</a:t>
            </a:r>
          </a:p>
        </p:txBody>
      </p:sp>
      <p:sp>
        <p:nvSpPr>
          <p:cNvPr id="121" name="Google Shape;121;p21"/>
          <p:cNvSpPr txBox="1">
            <a:spLocks noGrp="1"/>
          </p:cNvSpPr>
          <p:nvPr>
            <p:ph type="body" idx="1"/>
          </p:nvPr>
        </p:nvSpPr>
        <p:spPr>
          <a:xfrm>
            <a:off x="4149378" y="1262377"/>
            <a:ext cx="4363686" cy="3111439"/>
          </a:xfrm>
          <a:prstGeom prst="rect">
            <a:avLst/>
          </a:prstGeom>
        </p:spPr>
        <p:txBody>
          <a:bodyPr spcFirstLastPara="1" vert="horz" lIns="91440" tIns="45720" rIns="91440" bIns="45720" rtlCol="0" anchorCtr="0">
            <a:normAutofit/>
          </a:bodyPr>
          <a:lstStyle/>
          <a:p>
            <a:pPr marL="0" indent="-228600">
              <a:buFont typeface="Arial" panose="020B0604020202020204" pitchFamily="34" charset="0"/>
              <a:buChar char="•"/>
            </a:pPr>
            <a:r>
              <a:rPr lang="en-US" sz="1800" dirty="0"/>
              <a:t>Target-dependent LSTM (TD-LSTM) to capture the aspect information when modeling sentences. A forward LSTM and a backward LSTM towards target words are used to capture the information before and after the aspect. </a:t>
            </a:r>
            <a:endParaRPr lang="en-US" sz="1800" dirty="0">
              <a:cs typeface="Calibri"/>
            </a:endParaRPr>
          </a:p>
          <a:p>
            <a:pPr marL="0" indent="-228600">
              <a:buFont typeface="Arial" panose="020B0604020202020204" pitchFamily="34" charset="0"/>
              <a:buChar char="•"/>
            </a:pPr>
            <a:endParaRPr lang="en-US" sz="1800" dirty="0">
              <a:cs typeface="Calibri"/>
            </a:endParaRPr>
          </a:p>
          <a:p>
            <a:pPr marL="0" indent="-228600">
              <a:buFont typeface="Arial" panose="020B0604020202020204" pitchFamily="34" charset="0"/>
              <a:buChar char="•"/>
            </a:pPr>
            <a:r>
              <a:rPr lang="en-US" sz="1800" dirty="0"/>
              <a:t>Attention mechanism to concentrate on corresponding parts of a sentence when different aspects are taken as input.</a:t>
            </a:r>
            <a:endParaRPr lang="en-US" sz="1800">
              <a:cs typeface="Calibri" panose="020F0502020204030204"/>
            </a:endParaRPr>
          </a:p>
        </p:txBody>
      </p:sp>
      <p:sp>
        <p:nvSpPr>
          <p:cNvPr id="128" name="Rectangle 127">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590490"/>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0" name="Rectangle 129">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87702" y="3000213"/>
            <a:ext cx="41148" cy="3154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021567" y="991695"/>
            <a:ext cx="7688700" cy="535200"/>
          </a:xfrm>
          <a:prstGeom prst="rect">
            <a:avLst/>
          </a:prstGeom>
        </p:spPr>
        <p:txBody>
          <a:bodyPr spcFirstLastPara="1" wrap="square" lIns="91425" tIns="91425" rIns="91425" bIns="91425" anchor="t" anchorCtr="0">
            <a:noAutofit/>
          </a:bodyPr>
          <a:lstStyle/>
          <a:p>
            <a:pPr algn="ctr"/>
            <a:r>
              <a:rPr lang="en" dirty="0">
                <a:ea typeface="+mj-lt"/>
                <a:cs typeface="+mj-lt"/>
              </a:rPr>
              <a:t>Target-Dependent Sentiment Classification With BERT</a:t>
            </a:r>
            <a:endParaRPr lang="en-US" dirty="0">
              <a:cs typeface="Calibri Light" panose="020F0302020204030204"/>
            </a:endParaRPr>
          </a:p>
        </p:txBody>
      </p:sp>
      <p:sp>
        <p:nvSpPr>
          <p:cNvPr id="127" name="Google Shape;127;p22"/>
          <p:cNvSpPr txBox="1">
            <a:spLocks noGrp="1"/>
          </p:cNvSpPr>
          <p:nvPr>
            <p:ph type="body" idx="1"/>
          </p:nvPr>
        </p:nvSpPr>
        <p:spPr>
          <a:xfrm>
            <a:off x="523076" y="181792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lang="en" dirty="0">
              <a:cs typeface="Calibri"/>
            </a:endParaRPr>
          </a:p>
          <a:p>
            <a:pPr marL="0" lvl="0" indent="0" algn="ctr" rtl="0">
              <a:spcBef>
                <a:spcPts val="1600"/>
              </a:spcBef>
              <a:spcAft>
                <a:spcPts val="0"/>
              </a:spcAft>
              <a:buClr>
                <a:schemeClr val="dk1"/>
              </a:buClr>
              <a:buSzPts val="1100"/>
              <a:buFont typeface="Arial"/>
              <a:buNone/>
            </a:pPr>
            <a:r>
              <a:rPr lang="en" sz="1800" dirty="0"/>
              <a:t>ZHENGJIE GAO , AO FENG , XINYU SONG, AND XI WU</a:t>
            </a:r>
            <a:endParaRPr sz="1800">
              <a:cs typeface="Calibri"/>
            </a:endParaRPr>
          </a:p>
          <a:p>
            <a:pPr marL="0" indent="0" algn="ctr">
              <a:spcBef>
                <a:spcPts val="1600"/>
              </a:spcBef>
              <a:buClr>
                <a:schemeClr val="dk1"/>
              </a:buClr>
              <a:buSzPts val="1100"/>
              <a:buNone/>
            </a:pPr>
            <a:r>
              <a:rPr lang="en" sz="1800" dirty="0">
                <a:cs typeface="Calibri"/>
              </a:rPr>
              <a:t>Published on Nov 4, 2019</a:t>
            </a:r>
          </a:p>
          <a:p>
            <a:pPr marL="0" lvl="0" indent="0" algn="ctr" rtl="0">
              <a:spcBef>
                <a:spcPts val="1600"/>
              </a:spcBef>
              <a:buFont typeface="Arial"/>
              <a:buNone/>
            </a:pPr>
            <a:endParaRPr lang="en" dirty="0">
              <a:cs typeface="Calibri"/>
            </a:endParaRPr>
          </a:p>
          <a:p>
            <a:pPr marL="0" indent="0" algn="ctr">
              <a:spcBef>
                <a:spcPts val="1600"/>
              </a:spcBef>
              <a:spcAft>
                <a:spcPts val="1600"/>
              </a:spcAft>
              <a:buNone/>
            </a:pPr>
            <a:endParaRPr lang="en-US">
              <a:cs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513298"/>
            <a:ext cx="8375586" cy="390453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Google Shape;132;p23"/>
          <p:cNvSpPr txBox="1">
            <a:spLocks noGrp="1"/>
          </p:cNvSpPr>
          <p:nvPr>
            <p:ph type="title"/>
          </p:nvPr>
        </p:nvSpPr>
        <p:spPr>
          <a:xfrm>
            <a:off x="783771" y="819642"/>
            <a:ext cx="2752278" cy="3291840"/>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000" kern="1200">
                <a:solidFill>
                  <a:schemeClr val="tx1"/>
                </a:solidFill>
                <a:latin typeface="+mj-lt"/>
                <a:ea typeface="+mj-ea"/>
                <a:cs typeface="+mj-cs"/>
              </a:rPr>
              <a:t>Abstract</a:t>
            </a:r>
          </a:p>
        </p:txBody>
      </p:sp>
      <p:sp>
        <p:nvSpPr>
          <p:cNvPr id="78" name="Rectangle 7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201530"/>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 name="Google Shape;133;p23"/>
          <p:cNvSpPr txBox="1">
            <a:spLocks noGrp="1"/>
          </p:cNvSpPr>
          <p:nvPr>
            <p:ph type="body" idx="1"/>
          </p:nvPr>
        </p:nvSpPr>
        <p:spPr>
          <a:xfrm>
            <a:off x="4171680" y="1093649"/>
            <a:ext cx="4252565" cy="3291840"/>
          </a:xfrm>
          <a:prstGeom prst="rect">
            <a:avLst/>
          </a:prstGeom>
        </p:spPr>
        <p:txBody>
          <a:bodyPr spcFirstLastPara="1" vert="horz" lIns="91440" tIns="45720" rIns="91440" bIns="45720" rtlCol="0" anchor="ctr" anchorCtr="0">
            <a:normAutofit/>
          </a:bodyPr>
          <a:lstStyle/>
          <a:p>
            <a:pPr marL="0" indent="-228600">
              <a:buFont typeface="Arial" panose="020B0604020202020204" pitchFamily="34" charset="0"/>
              <a:buChar char="•"/>
            </a:pPr>
            <a:r>
              <a:rPr lang="en-US" sz="1400" dirty="0"/>
              <a:t>Traditional sentiment analysis methods require complex feature engineering and embedding representations have dominated leaderboards for a long time. </a:t>
            </a:r>
          </a:p>
          <a:p>
            <a:pPr marL="0" lvl="0" indent="-228600">
              <a:spcBef>
                <a:spcPts val="1600"/>
              </a:spcBef>
              <a:spcAft>
                <a:spcPts val="0"/>
              </a:spcAft>
              <a:buFont typeface="Arial" panose="020B0604020202020204" pitchFamily="34" charset="0"/>
              <a:buChar char="•"/>
            </a:pPr>
            <a:r>
              <a:rPr lang="en-US" sz="1400" dirty="0"/>
              <a:t>However, the context-independent nature limits their representative power in rich context, hurting performance in Natural Language Processing (NLP) tasks.</a:t>
            </a:r>
          </a:p>
          <a:p>
            <a:pPr marL="0" lvl="0" indent="-228600">
              <a:spcBef>
                <a:spcPts val="1600"/>
              </a:spcBef>
              <a:spcAft>
                <a:spcPts val="0"/>
              </a:spcAft>
              <a:buFont typeface="Arial" panose="020B0604020202020204" pitchFamily="34" charset="0"/>
              <a:buChar char="•"/>
            </a:pPr>
            <a:r>
              <a:rPr lang="en-US" sz="1400" dirty="0"/>
              <a:t>We implement three target-dependent variations of the BERT base model, with positioned output at the target terms and an optional sentence with the target built in.</a:t>
            </a:r>
          </a:p>
          <a:p>
            <a:pPr marL="0" lvl="0" indent="-228600">
              <a:spcBef>
                <a:spcPts val="1600"/>
              </a:spcBef>
              <a:spcAft>
                <a:spcPts val="0"/>
              </a:spcAft>
              <a:buFont typeface="Arial" panose="020B0604020202020204" pitchFamily="34" charset="0"/>
              <a:buChar char="•"/>
            </a:pPr>
            <a:r>
              <a:rPr lang="en-US" sz="1400" dirty="0"/>
              <a:t>Dataset used - SemEval-2014 and a Twitter dataset</a:t>
            </a:r>
          </a:p>
          <a:p>
            <a:pPr marL="0" lvl="0" indent="-228600">
              <a:spcBef>
                <a:spcPts val="1600"/>
              </a:spcBef>
              <a:spcAft>
                <a:spcPts val="0"/>
              </a:spcAft>
              <a:buClr>
                <a:schemeClr val="dk1"/>
              </a:buClr>
              <a:buSzPts val="1100"/>
              <a:buFont typeface="Arial" panose="020B0604020202020204" pitchFamily="34" charset="0"/>
              <a:buChar char="•"/>
            </a:pPr>
            <a:endParaRPr lang="en-US" sz="1400"/>
          </a:p>
          <a:p>
            <a:pPr marL="0" lvl="0" indent="-228600">
              <a:spcBef>
                <a:spcPts val="1600"/>
              </a:spcBef>
              <a:spcAft>
                <a:spcPts val="1600"/>
              </a:spcAft>
              <a:buFont typeface="Arial" panose="020B0604020202020204" pitchFamily="34" charset="0"/>
              <a:buChar char="•"/>
            </a:pPr>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24"/>
          <p:cNvSpPr txBox="1">
            <a:spLocks noGrp="1"/>
          </p:cNvSpPr>
          <p:nvPr>
            <p:ph type="title"/>
          </p:nvPr>
        </p:nvSpPr>
        <p:spPr>
          <a:xfrm>
            <a:off x="630936" y="1262376"/>
            <a:ext cx="3051636" cy="3111440"/>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sz="3600" kern="1200">
                <a:solidFill>
                  <a:schemeClr val="tx1"/>
                </a:solidFill>
                <a:latin typeface="+mj-lt"/>
                <a:ea typeface="+mj-ea"/>
                <a:cs typeface="+mj-cs"/>
              </a:rPr>
              <a:t>Conflict Emotion</a:t>
            </a:r>
          </a:p>
        </p:txBody>
      </p:sp>
      <p:sp>
        <p:nvSpPr>
          <p:cNvPr id="139" name="Google Shape;139;p24"/>
          <p:cNvSpPr txBox="1">
            <a:spLocks noGrp="1"/>
          </p:cNvSpPr>
          <p:nvPr>
            <p:ph type="body" idx="1"/>
          </p:nvPr>
        </p:nvSpPr>
        <p:spPr>
          <a:xfrm>
            <a:off x="4149378" y="1262377"/>
            <a:ext cx="4363686" cy="3111439"/>
          </a:xfrm>
          <a:prstGeom prst="rect">
            <a:avLst/>
          </a:prstGeom>
        </p:spPr>
        <p:txBody>
          <a:bodyPr spcFirstLastPara="1" vert="horz" lIns="91440" tIns="45720" rIns="91440" bIns="45720" rtlCol="0" anchorCtr="0">
            <a:normAutofit/>
          </a:bodyPr>
          <a:lstStyle/>
          <a:p>
            <a:pPr marL="0" lvl="0" indent="-228600">
              <a:spcBef>
                <a:spcPts val="0"/>
              </a:spcBef>
              <a:spcAft>
                <a:spcPts val="0"/>
              </a:spcAft>
              <a:buFont typeface="Arial" panose="020B0604020202020204" pitchFamily="34" charset="0"/>
              <a:buChar char="•"/>
            </a:pPr>
            <a:r>
              <a:rPr lang="en-US" sz="1700"/>
              <a:t>‘‘I bought a mobile phone, its camera is wonderful but battery life is short’’</a:t>
            </a:r>
          </a:p>
          <a:p>
            <a:pPr marL="0" lvl="0" indent="-228600">
              <a:spcBef>
                <a:spcPts val="1600"/>
              </a:spcBef>
              <a:spcAft>
                <a:spcPts val="0"/>
              </a:spcAft>
              <a:buFont typeface="Arial" panose="020B0604020202020204" pitchFamily="34" charset="0"/>
              <a:buChar char="•"/>
            </a:pPr>
            <a:r>
              <a:rPr lang="en-US" sz="1700"/>
              <a:t>Its camera is wonderful - positive</a:t>
            </a:r>
          </a:p>
          <a:p>
            <a:pPr marL="0" lvl="0" indent="-228600">
              <a:spcBef>
                <a:spcPts val="1600"/>
              </a:spcBef>
              <a:spcAft>
                <a:spcPts val="0"/>
              </a:spcAft>
              <a:buFont typeface="Arial" panose="020B0604020202020204" pitchFamily="34" charset="0"/>
              <a:buChar char="•"/>
            </a:pPr>
            <a:r>
              <a:rPr lang="en-US" sz="1700"/>
              <a:t>Battery life is short - negative</a:t>
            </a:r>
          </a:p>
          <a:p>
            <a:pPr marL="0" lvl="0" indent="-228600">
              <a:spcBef>
                <a:spcPts val="1600"/>
              </a:spcBef>
              <a:spcAft>
                <a:spcPts val="0"/>
              </a:spcAft>
              <a:buFont typeface="Arial" panose="020B0604020202020204" pitchFamily="34" charset="0"/>
              <a:buChar char="•"/>
            </a:pPr>
            <a:r>
              <a:rPr lang="en-US" sz="1700"/>
              <a:t>So the conveyed emotion is termed as conflict</a:t>
            </a:r>
          </a:p>
          <a:p>
            <a:pPr marL="0" lvl="0" indent="-228600">
              <a:spcBef>
                <a:spcPts val="1600"/>
              </a:spcBef>
              <a:spcAft>
                <a:spcPts val="0"/>
              </a:spcAft>
              <a:buClr>
                <a:schemeClr val="dk1"/>
              </a:buClr>
              <a:buSzPts val="1100"/>
              <a:buFont typeface="Arial" panose="020B0604020202020204" pitchFamily="34" charset="0"/>
              <a:buChar char="•"/>
            </a:pPr>
            <a:endParaRPr lang="en-US" sz="1700"/>
          </a:p>
          <a:p>
            <a:pPr marL="0" lvl="0" indent="-228600">
              <a:spcBef>
                <a:spcPts val="1600"/>
              </a:spcBef>
              <a:spcAft>
                <a:spcPts val="1600"/>
              </a:spcAft>
              <a:buFont typeface="Arial" panose="020B0604020202020204" pitchFamily="34" charset="0"/>
              <a:buChar char="•"/>
            </a:pPr>
            <a:endParaRPr lang="en-US" sz="1700"/>
          </a:p>
        </p:txBody>
      </p:sp>
      <p:sp>
        <p:nvSpPr>
          <p:cNvPr id="82" name="Rectangle 8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590490"/>
            <a:ext cx="7879842"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87702" y="3000213"/>
            <a:ext cx="41148" cy="3154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35</Slides>
  <Notes>32</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Target and Aspect based Sentiment Analysis Using Bert</vt:lpstr>
      <vt:lpstr>Sentiment Analysis </vt:lpstr>
      <vt:lpstr>Approaches</vt:lpstr>
      <vt:lpstr>Target and Aspect Based Sentiment Analysis (TBSA) </vt:lpstr>
      <vt:lpstr>Challenges and Approaches </vt:lpstr>
      <vt:lpstr>Before BERT</vt:lpstr>
      <vt:lpstr>Target-Dependent Sentiment Classification With BERT</vt:lpstr>
      <vt:lpstr>Abstract</vt:lpstr>
      <vt:lpstr>Conflict Emotion</vt:lpstr>
      <vt:lpstr>Problem Definition and Polarity</vt:lpstr>
      <vt:lpstr>Devise Three types of BERT </vt:lpstr>
      <vt:lpstr>BERT-FC and TD-BERT</vt:lpstr>
      <vt:lpstr>Auxiliary Question</vt:lpstr>
      <vt:lpstr>PowerPoint Presentation</vt:lpstr>
      <vt:lpstr>Dataset</vt:lpstr>
      <vt:lpstr>Results - 3 way classification </vt:lpstr>
      <vt:lpstr>4 way classification</vt:lpstr>
      <vt:lpstr>Results </vt:lpstr>
      <vt:lpstr>Discussion</vt:lpstr>
      <vt:lpstr>Neutral Samples</vt:lpstr>
      <vt:lpstr>Testing on Neutral Samples</vt:lpstr>
      <vt:lpstr>Hard data</vt:lpstr>
      <vt:lpstr>Results on Hard data</vt:lpstr>
      <vt:lpstr>Utilizing Bert for ASBA via constructing an auxiliary sentence  </vt:lpstr>
      <vt:lpstr>Abstract</vt:lpstr>
      <vt:lpstr>PowerPoint Presentation</vt:lpstr>
      <vt:lpstr>Input Representation:</vt:lpstr>
      <vt:lpstr>Fine tuning and Hyper Parameters</vt:lpstr>
      <vt:lpstr>Sentihood - Aspect and Sentiment</vt:lpstr>
      <vt:lpstr>Results - Sentihood</vt:lpstr>
      <vt:lpstr>Semeval Dataset</vt:lpstr>
      <vt:lpstr>Results - Semeval</vt:lpstr>
      <vt:lpstr>Discussion</vt:lpstr>
      <vt:lpstr>Some Other Methods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and Aspect based Sentiment Analysis Using Bert</dc:title>
  <cp:revision>323</cp:revision>
  <dcterms:modified xsi:type="dcterms:W3CDTF">2020-02-23T20:57:05Z</dcterms:modified>
</cp:coreProperties>
</file>