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42" r:id="rId1"/>
  </p:sldMasterIdLst>
  <p:notesMasterIdLst>
    <p:notesMasterId r:id="rId24"/>
  </p:notesMasterIdLst>
  <p:sldIdLst>
    <p:sldId id="256" r:id="rId2"/>
    <p:sldId id="269" r:id="rId3"/>
    <p:sldId id="278" r:id="rId4"/>
    <p:sldId id="279" r:id="rId5"/>
    <p:sldId id="277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5" r:id="rId18"/>
    <p:sldId id="296" r:id="rId19"/>
    <p:sldId id="297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E8F0C-3C6C-BE4A-980A-20CA46302F03}" v="250" dt="2020-03-08T22:25:11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9"/>
    <p:restoredTop sz="82470"/>
  </p:normalViewPr>
  <p:slideViewPr>
    <p:cSldViewPr snapToGrid="0" snapToObjects="1">
      <p:cViewPr varScale="1">
        <p:scale>
          <a:sx n="92" d="100"/>
          <a:sy n="92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1D1D8-9F63-864B-A5C7-25B149A1F37C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72E5-000D-3A4B-A71B-6C4BF0366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They present a method to produce abstractive summaries for long documents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With a pre-processing step that first extracts important sentences from the document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A Transformer Language Model is conditioned on those sentences to produce abstract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0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3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1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24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2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This summary tells how well their model is able to perform</a:t>
            </a:r>
          </a:p>
          <a:p>
            <a:r>
              <a:rPr lang="en-US" dirty="0"/>
              <a:t>- especially in summarizing scientific papers</a:t>
            </a:r>
          </a:p>
          <a:p>
            <a:r>
              <a:rPr lang="en-US" dirty="0"/>
              <a:t>- Its shows that the model is able to understand the key concepts in the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172E5-000D-3A4B-A71B-6C4BF0366B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1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4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6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4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9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2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41" r:id="rId6"/>
    <p:sldLayoutId id="2147484036" r:id="rId7"/>
    <p:sldLayoutId id="2147484037" r:id="rId8"/>
    <p:sldLayoutId id="2147484038" r:id="rId9"/>
    <p:sldLayoutId id="2147484040" r:id="rId10"/>
    <p:sldLayoutId id="21474840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ynical-c.com/2008/12/16/question-of-the-day-67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stackoverflow.com/questions/38143037/cairo-gtk-draw-a-line-with-transparency-like-a-highlighter-p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761E0-0870-5744-B9F7-9EF8866D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CA" sz="2700" dirty="0"/>
              <a:t>On Extractive and Abstractive Neural Document Summarization with Transformer Language Models </a:t>
            </a:r>
            <a:br>
              <a:rPr lang="en-CA" dirty="0"/>
            </a:br>
            <a:br>
              <a:rPr lang="en-US" sz="1600" dirty="0"/>
            </a:br>
            <a:r>
              <a:rPr lang="en-US" sz="1700" dirty="0">
                <a:latin typeface="+mn-lt"/>
              </a:rPr>
              <a:t>by </a:t>
            </a:r>
            <a:r>
              <a:rPr lang="en-CA" sz="1700" dirty="0">
                <a:latin typeface="+mn-lt"/>
              </a:rPr>
              <a:t>S. Subramanian, R. Li, J. Pilault &amp; C. Pal - 2019</a:t>
            </a:r>
            <a:endParaRPr lang="en-US" sz="17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5E4C5-23DE-2F4F-8614-E65181ACE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672739"/>
            <a:ext cx="4635315" cy="291464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Presenter: Archit Shah (20773927)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E5DDA-4771-4A45-B83B-6F3F66440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4" r="14419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24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1a: Extractive Model (Sentence Pointer)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11426568" cy="391139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a. Sentence Pointer </a:t>
            </a:r>
            <a:r>
              <a:rPr lang="en-US" i="1" dirty="0"/>
              <a:t>(Chen and Bansal, 2018*)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Attention weights </a:t>
            </a:r>
            <a:r>
              <a:rPr lang="en-US" sz="1800" b="1" i="1" dirty="0"/>
              <a:t>a</a:t>
            </a:r>
            <a:r>
              <a:rPr lang="en-US" sz="1800" b="1" i="1" baseline="-25000" dirty="0"/>
              <a:t>t</a:t>
            </a:r>
            <a:r>
              <a:rPr lang="en-US" sz="1800" dirty="0"/>
              <a:t> produce context vector </a:t>
            </a:r>
            <a:r>
              <a:rPr lang="en-US" sz="1800" b="1" i="1" dirty="0"/>
              <a:t>c</a:t>
            </a:r>
            <a:r>
              <a:rPr lang="en-US" sz="1800" b="1" i="1" baseline="-25000" dirty="0"/>
              <a:t>t</a:t>
            </a:r>
            <a:r>
              <a:rPr lang="en-US" sz="1800" dirty="0"/>
              <a:t>, which is then used to compute attention aware hidden state.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Attention aware hidden state is concatenated to input in next time step giving, </a:t>
            </a:r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r>
              <a:rPr lang="en-US" sz="1700" i="1" dirty="0"/>
              <a:t>*</a:t>
            </a:r>
            <a:r>
              <a:rPr lang="en-CA" sz="1500" i="1" u="sng" dirty="0"/>
              <a:t>Chen, Y. C., &amp; Bansal, M. (2018). Fast abstractive summarization with reinforce-selected sentence rewriting. </a:t>
            </a:r>
            <a:r>
              <a:rPr lang="en-CA" sz="1500" i="1" u="sng" dirty="0" err="1"/>
              <a:t>arXiv</a:t>
            </a:r>
            <a:r>
              <a:rPr lang="en-CA" sz="1500" i="1" u="sng" dirty="0"/>
              <a:t> preprint arXiv:1805.11080.</a:t>
            </a:r>
            <a:endParaRPr lang="en-US" sz="1700" i="1" u="sng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 descr="A picture containing object, clock, table&#10;&#10;Description automatically generated">
            <a:extLst>
              <a:ext uri="{FF2B5EF4-FFF2-40B4-BE49-F238E27FC236}">
                <a16:creationId xmlns:a16="http://schemas.microsoft.com/office/drawing/2014/main" id="{FC375906-D2B4-C644-A5D1-C27E2DF94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"/>
          <a:stretch/>
        </p:blipFill>
        <p:spPr>
          <a:xfrm>
            <a:off x="7924800" y="3489961"/>
            <a:ext cx="2959100" cy="434817"/>
          </a:xfrm>
          <a:prstGeom prst="rect">
            <a:avLst/>
          </a:prstGeom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1AE679F-9B3D-3940-A9CF-AB297C4E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3924778"/>
            <a:ext cx="5956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1b: Extractive Model (Sentence Classifier)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11426568" cy="39113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b. Sentence Classifier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Same hierarchical LSTM encoder as Sentence Pointer network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A final document representation is computed as below with </a:t>
            </a:r>
            <a:r>
              <a:rPr lang="en-US" sz="1800" b="1" i="1" dirty="0"/>
              <a:t>b</a:t>
            </a:r>
            <a:r>
              <a:rPr lang="en-US" sz="1800" b="1" i="1" baseline="-25000" dirty="0"/>
              <a:t>d</a:t>
            </a:r>
            <a:r>
              <a:rPr lang="en-US" sz="1800" dirty="0"/>
              <a:t> and </a:t>
            </a:r>
            <a:r>
              <a:rPr lang="en-US" sz="1800" b="1" i="1" dirty="0"/>
              <a:t>W</a:t>
            </a:r>
            <a:r>
              <a:rPr lang="en-US" sz="1800" b="1" i="1" baseline="-25000" dirty="0"/>
              <a:t>d</a:t>
            </a:r>
            <a:r>
              <a:rPr lang="en-US" sz="1800" dirty="0"/>
              <a:t> as learnable parameters, </a:t>
            </a:r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Probability of each sentence belonging to extractive summary is given by,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marL="201168" lvl="1" indent="0">
              <a:buNone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41F0497-63FE-B847-866E-BEF59CD0D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64" y="3975258"/>
            <a:ext cx="3003550" cy="711088"/>
          </a:xfrm>
          <a:prstGeom prst="rect">
            <a:avLst/>
          </a:prstGeom>
        </p:spPr>
      </p:pic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1426B183-84DD-9D4F-9A57-BAAC97BD0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4" y="5207250"/>
            <a:ext cx="2705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2: Transformer Language Model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282832" y="2116883"/>
            <a:ext cx="11680568" cy="42762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Authors have used Transformer architecture identical to GPT-2, trained it from scratch.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The trick - “format” training dataset in a way, to make transformer generate effective summaries.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For training on </a:t>
            </a:r>
            <a:r>
              <a:rPr lang="en-US" sz="2000" dirty="0" err="1"/>
              <a:t>arXiv</a:t>
            </a:r>
            <a:r>
              <a:rPr lang="en-US" sz="2000" dirty="0"/>
              <a:t> and PubMed datasets, each scientific paper is arranged as below: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/>
              <a:t>Paper Introduction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/>
              <a:t>Extracted Sentences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/>
              <a:t>Abstract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/>
              <a:t>Rest of the paper (optional, treated as additional in-domain data?)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During inference, provide paper introduction and extracted sentences as conditioning to generate its abstract.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special token is used to indicate the start of summary, and at inference using this symbol triggers model to start generating a summary.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74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E6D-CD29-1342-8D0B-253BAA28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45158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Datasets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56872332-0FA4-2B44-8E80-F64A7B892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33" y="2132121"/>
            <a:ext cx="6464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Evaluation &amp; Comparison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D16684-A8D6-6846-AC92-26A259C0B684}"/>
              </a:ext>
            </a:extLst>
          </p:cNvPr>
          <p:cNvSpPr txBox="1">
            <a:spLocks/>
          </p:cNvSpPr>
          <p:nvPr/>
        </p:nvSpPr>
        <p:spPr>
          <a:xfrm>
            <a:off x="282832" y="2116883"/>
            <a:ext cx="11680568" cy="42762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alibri" panose="020F0502020204030204" pitchFamily="34" charset="0"/>
              <a:buChar char="•"/>
            </a:pPr>
            <a:r>
              <a:rPr lang="en-US" sz="2000" b="1" dirty="0"/>
              <a:t>Evaluation:</a:t>
            </a:r>
            <a:r>
              <a:rPr lang="en-US" sz="2000" dirty="0"/>
              <a:t> Full length F1 ROUGE score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b="1" dirty="0"/>
              <a:t>Comparison Candidates: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800" u="sng" dirty="0"/>
              <a:t>Extractive Models</a:t>
            </a:r>
          </a:p>
          <a:p>
            <a:pPr lvl="3"/>
            <a:r>
              <a:rPr lang="en-US" sz="1600" dirty="0"/>
              <a:t>SumBasic (2007)</a:t>
            </a:r>
          </a:p>
          <a:p>
            <a:pPr lvl="3"/>
            <a:r>
              <a:rPr lang="en-US" sz="1600" dirty="0"/>
              <a:t>LexRank (2004)</a:t>
            </a:r>
          </a:p>
          <a:p>
            <a:pPr lvl="3"/>
            <a:r>
              <a:rPr lang="en-US" sz="1600" dirty="0"/>
              <a:t>LSA (2004)</a:t>
            </a:r>
            <a:endParaRPr lang="en-US" sz="2000" b="1" dirty="0"/>
          </a:p>
          <a:p>
            <a:pPr marL="726948" lvl="2" indent="-342900">
              <a:buFont typeface="+mj-lt"/>
              <a:buAutoNum type="alphaLcPeriod"/>
            </a:pPr>
            <a:r>
              <a:rPr lang="en-US" sz="1800" u="sng" dirty="0"/>
              <a:t>Abstractive Models</a:t>
            </a:r>
          </a:p>
          <a:p>
            <a:pPr lvl="3"/>
            <a:r>
              <a:rPr lang="en-US" sz="1600" dirty="0"/>
              <a:t>Seq2Seq (2016)</a:t>
            </a:r>
            <a:endParaRPr lang="en-US" sz="2000" b="1" dirty="0"/>
          </a:p>
          <a:p>
            <a:pPr marL="726948" lvl="2" indent="-342900">
              <a:buFont typeface="+mj-lt"/>
              <a:buAutoNum type="alphaLcPeriod"/>
            </a:pPr>
            <a:r>
              <a:rPr lang="en-US" sz="1800" u="sng" dirty="0"/>
              <a:t>Mix Models</a:t>
            </a:r>
          </a:p>
          <a:p>
            <a:pPr lvl="3"/>
            <a:r>
              <a:rPr lang="en-US" sz="1600" dirty="0"/>
              <a:t>Pointer Generator Seq2Seq (2007)</a:t>
            </a:r>
          </a:p>
          <a:p>
            <a:pPr lvl="3"/>
            <a:r>
              <a:rPr lang="en-US" sz="1600" dirty="0"/>
              <a:t>Discourse Aware (2004)</a:t>
            </a:r>
          </a:p>
          <a:p>
            <a:pPr marL="566928" lvl="3" indent="0">
              <a:buNone/>
            </a:pPr>
            <a:endParaRPr lang="en-US" sz="16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789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Quantitative Results - </a:t>
            </a:r>
            <a:r>
              <a:rPr lang="en-US" sz="4800" dirty="0" err="1">
                <a:solidFill>
                  <a:srgbClr val="FFFFFF"/>
                </a:solidFill>
              </a:rPr>
              <a:t>arXiv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receipt on a black background&#10;&#10;Description automatically generated">
            <a:extLst>
              <a:ext uri="{FF2B5EF4-FFF2-40B4-BE49-F238E27FC236}">
                <a16:creationId xmlns:a16="http://schemas.microsoft.com/office/drawing/2014/main" id="{DF32A25E-C580-F84E-B576-0D628D4D6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891" y="2050820"/>
            <a:ext cx="4902183" cy="40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Quantitative Results – </a:t>
            </a:r>
            <a:r>
              <a:rPr lang="en-US" sz="4800" dirty="0" err="1">
                <a:solidFill>
                  <a:srgbClr val="FFFFFF"/>
                </a:solidFill>
              </a:rPr>
              <a:t>arXiv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(n-gram overlap)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F128E7-8AC1-614C-9B45-2FA033C9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2" y="1962150"/>
            <a:ext cx="6248400" cy="43815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646B30B-3246-FD4F-8020-15B5CD48BE11}"/>
              </a:ext>
            </a:extLst>
          </p:cNvPr>
          <p:cNvSpPr txBox="1">
            <a:spLocks/>
          </p:cNvSpPr>
          <p:nvPr/>
        </p:nvSpPr>
        <p:spPr>
          <a:xfrm>
            <a:off x="7277100" y="2132121"/>
            <a:ext cx="4686300" cy="42610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Original Abstract and TLM conditioned on Introduction have similar overlap</a:t>
            </a:r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Discourse Aware model with copy mechanisms, generates summary by copying over large chunks.</a:t>
            </a:r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Authors claim, this make their TLM more abstractive in nature.</a:t>
            </a:r>
            <a:endParaRPr lang="en-US" sz="1600" dirty="0"/>
          </a:p>
          <a:p>
            <a:pPr marL="566928" lvl="3" indent="0">
              <a:buNone/>
            </a:pPr>
            <a:endParaRPr lang="en-US" sz="16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139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Qualitative Results – </a:t>
            </a:r>
            <a:r>
              <a:rPr lang="en-US" sz="4800" dirty="0" err="1">
                <a:solidFill>
                  <a:srgbClr val="FFFFFF"/>
                </a:solidFill>
              </a:rPr>
              <a:t>arXiv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(With Intro only TLM)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FFEE76-B37E-E249-BA0F-980564F0A4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" b="2077"/>
          <a:stretch/>
        </p:blipFill>
        <p:spPr>
          <a:xfrm>
            <a:off x="495299" y="2336577"/>
            <a:ext cx="11296633" cy="32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4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Qualitative Results – </a:t>
            </a:r>
            <a:r>
              <a:rPr lang="en-US" sz="4800" dirty="0" err="1">
                <a:solidFill>
                  <a:srgbClr val="FFFFFF"/>
                </a:solidFill>
              </a:rPr>
              <a:t>arXiv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(With Intro + Extract TLM)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A2D7F1E4-B587-AA47-A7A9-9B2C1DA5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17" y="2018560"/>
            <a:ext cx="5623003" cy="3795822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300E30C4-85E1-D244-B117-F8B3B9F39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2" y="2132121"/>
            <a:ext cx="60706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Summarization Task in NLP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5560541" cy="35555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/>
              <a:t>Extractive Summarization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Identify important words/phrases from given text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Generate a summary verbatim just based on these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Analogous to when you highlight important sections in a paper with a highlighter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D6AE07D-FEC2-AC44-82E2-855BD6E95612}"/>
              </a:ext>
            </a:extLst>
          </p:cNvPr>
          <p:cNvSpPr txBox="1">
            <a:spLocks/>
          </p:cNvSpPr>
          <p:nvPr/>
        </p:nvSpPr>
        <p:spPr>
          <a:xfrm>
            <a:off x="6095983" y="2375104"/>
            <a:ext cx="5762385" cy="35555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/>
              <a:t>Abstractive Summarization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Learns &amp; para-phrase internal language representation 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Generate sentences not seen in original text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Can produce more coherent summary than extractive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But is also harder than extractive summarization</a:t>
            </a:r>
          </a:p>
        </p:txBody>
      </p:sp>
      <p:pic>
        <p:nvPicPr>
          <p:cNvPr id="11" name="Picture 10" descr="A picture containing implement, game&#10;&#10;Description automatically generated">
            <a:extLst>
              <a:ext uri="{FF2B5EF4-FFF2-40B4-BE49-F238E27FC236}">
                <a16:creationId xmlns:a16="http://schemas.microsoft.com/office/drawing/2014/main" id="{5E9E92FA-9307-524E-A18D-7CD53E350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342" t="11338" r="21380" b="15047"/>
          <a:stretch/>
        </p:blipFill>
        <p:spPr>
          <a:xfrm>
            <a:off x="2115403" y="4882858"/>
            <a:ext cx="1269243" cy="1181275"/>
          </a:xfrm>
          <a:prstGeom prst="rect">
            <a:avLst/>
          </a:prstGeom>
        </p:spPr>
      </p:pic>
      <p:pic>
        <p:nvPicPr>
          <p:cNvPr id="16" name="Picture 15" descr="A close up of a pen&#10;&#10;Description automatically generated">
            <a:extLst>
              <a:ext uri="{FF2B5EF4-FFF2-40B4-BE49-F238E27FC236}">
                <a16:creationId xmlns:a16="http://schemas.microsoft.com/office/drawing/2014/main" id="{5C2E79A2-4B91-7F42-A9FA-CBE4CFE8D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86389" y="4730284"/>
            <a:ext cx="1579728" cy="15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Quantitative Results - PubMed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receipt on a black background&#10;&#10;Description automatically generated">
            <a:extLst>
              <a:ext uri="{FF2B5EF4-FFF2-40B4-BE49-F238E27FC236}">
                <a16:creationId xmlns:a16="http://schemas.microsoft.com/office/drawing/2014/main" id="{E43FDF46-5B36-D543-AD81-830D6C5B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812" y="2116883"/>
            <a:ext cx="5003800" cy="42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Quantitative Results - </a:t>
            </a:r>
            <a:r>
              <a:rPr lang="en-US" sz="4800" dirty="0" err="1">
                <a:solidFill>
                  <a:srgbClr val="FFFFFF"/>
                </a:solidFill>
              </a:rPr>
              <a:t>BigPatent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receipt&#10;&#10;Description automatically generated">
            <a:extLst>
              <a:ext uri="{FF2B5EF4-FFF2-40B4-BE49-F238E27FC236}">
                <a16:creationId xmlns:a16="http://schemas.microsoft.com/office/drawing/2014/main" id="{4F536B0F-C297-0448-8006-F7DA887E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33" y="2042220"/>
            <a:ext cx="4330700" cy="4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19370" y="227121"/>
            <a:ext cx="9315284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Quantitative Results - Newsroom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4C2C0-9E85-4F45-A811-B1C809BE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438400"/>
            <a:ext cx="6184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0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Core Idea – a bit of both!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763581" y="2355869"/>
            <a:ext cx="10826860" cy="6893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/>
              <a:t>(Extractive + Abstractive) Summarization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6AC140-270C-9046-B559-10CF53FCE0F7}"/>
              </a:ext>
            </a:extLst>
          </p:cNvPr>
          <p:cNvSpPr txBox="1">
            <a:spLocks/>
          </p:cNvSpPr>
          <p:nvPr/>
        </p:nvSpPr>
        <p:spPr>
          <a:xfrm>
            <a:off x="763581" y="3435510"/>
            <a:ext cx="10948085" cy="23560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/>
              <a:t>Step 1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Extract</a:t>
            </a:r>
            <a:r>
              <a:rPr lang="en-US" sz="2400" dirty="0"/>
              <a:t> important sentences from the given text document</a:t>
            </a:r>
          </a:p>
          <a:p>
            <a:pPr marL="201168" lvl="1" indent="0">
              <a:buNone/>
            </a:pPr>
            <a:endParaRPr lang="en-US" sz="1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400" b="1" dirty="0"/>
              <a:t>Step 2</a:t>
            </a:r>
            <a:r>
              <a:rPr lang="en-US" sz="2400" dirty="0"/>
              <a:t>: Leverage these sentences to condition a Transformer Language Model 	      and generate an </a:t>
            </a:r>
            <a:r>
              <a:rPr lang="en-US" sz="2400" dirty="0">
                <a:solidFill>
                  <a:srgbClr val="FF0000"/>
                </a:solidFill>
              </a:rPr>
              <a:t>Abstractive</a:t>
            </a:r>
            <a:r>
              <a:rPr lang="en-US" sz="2400" dirty="0"/>
              <a:t> summary.</a:t>
            </a:r>
          </a:p>
        </p:txBody>
      </p:sp>
    </p:spTree>
    <p:extLst>
      <p:ext uri="{BB962C8B-B14F-4D97-AF65-F5344CB8AC3E}">
        <p14:creationId xmlns:p14="http://schemas.microsoft.com/office/powerpoint/2010/main" val="7305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BF4FFCB-8F94-AB4F-B0EE-40574CAE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86" y="0"/>
            <a:ext cx="8428628" cy="61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7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1A148-C643-2645-8FDD-F78F9D43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19" y="85299"/>
            <a:ext cx="8975562" cy="59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E6D-CD29-1342-8D0B-253BAA28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405693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1a: Extractive Model (Sentence Pointer)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11426568" cy="39113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a. Sentence Pointer </a:t>
            </a:r>
            <a:r>
              <a:rPr lang="en-US" i="1" dirty="0"/>
              <a:t>(Chen and Bansal, 2018*)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Tasked with extracting salient sentences in the document.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Consider documents as a list of </a:t>
            </a:r>
            <a:r>
              <a:rPr lang="en-US" sz="1800" i="1" dirty="0"/>
              <a:t>N</a:t>
            </a:r>
            <a:r>
              <a:rPr lang="en-US" sz="1800" dirty="0"/>
              <a:t> sentences </a:t>
            </a:r>
            <a:r>
              <a:rPr lang="en-US" sz="1800" i="1" dirty="0"/>
              <a:t>D = (S</a:t>
            </a:r>
            <a:r>
              <a:rPr lang="en-US" sz="1800" i="1" baseline="-25000" dirty="0"/>
              <a:t>1</a:t>
            </a:r>
            <a:r>
              <a:rPr lang="en-US" sz="1800" i="1" dirty="0"/>
              <a:t>,…..,S</a:t>
            </a:r>
            <a:r>
              <a:rPr lang="en-US" sz="1800" i="1" baseline="-25000" dirty="0"/>
              <a:t>N</a:t>
            </a:r>
            <a:r>
              <a:rPr lang="en-US" sz="1800" i="1" dirty="0"/>
              <a:t>)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Given ground truth of extracted summary with </a:t>
            </a:r>
            <a:r>
              <a:rPr lang="en-US" sz="1800" i="1" dirty="0"/>
              <a:t>M</a:t>
            </a:r>
            <a:r>
              <a:rPr lang="en-US" sz="1800" dirty="0"/>
              <a:t> sentences </a:t>
            </a:r>
            <a:r>
              <a:rPr lang="en-US" sz="1800" i="1" dirty="0"/>
              <a:t>(S</a:t>
            </a:r>
            <a:r>
              <a:rPr lang="en-US" sz="1800" i="1" baseline="-25000" dirty="0"/>
              <a:t>i1</a:t>
            </a:r>
            <a:r>
              <a:rPr lang="en-US" sz="1800" i="1" dirty="0"/>
              <a:t>,…..,S</a:t>
            </a:r>
            <a:r>
              <a:rPr lang="en-US" sz="1800" i="1" baseline="-25000" dirty="0"/>
              <a:t>im</a:t>
            </a:r>
            <a:r>
              <a:rPr lang="en-US" sz="1800" i="1" dirty="0"/>
              <a:t>) </a:t>
            </a:r>
            <a:r>
              <a:rPr lang="en-US" sz="1800" dirty="0"/>
              <a:t>where</a:t>
            </a:r>
            <a:r>
              <a:rPr lang="en-US" sz="1800" i="1" dirty="0"/>
              <a:t> i</a:t>
            </a:r>
            <a:r>
              <a:rPr lang="en-US" sz="1800" i="1" baseline="-25000" dirty="0"/>
              <a:t>1 </a:t>
            </a:r>
            <a:r>
              <a:rPr lang="en-US" sz="1800" dirty="0"/>
              <a:t>to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baseline="-25000" dirty="0" err="1"/>
              <a:t>m</a:t>
            </a:r>
            <a:r>
              <a:rPr lang="en-US" sz="1800" i="1" baseline="-25000" dirty="0"/>
              <a:t> </a:t>
            </a:r>
            <a:r>
              <a:rPr lang="en-US" sz="1800" dirty="0"/>
              <a:t>are indices of extracted sentences.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1800" dirty="0"/>
              <a:t>Extraction targets determined by finding sentences in the document that have highest ROUGE score with the sentence in the summary.</a:t>
            </a:r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r>
              <a:rPr lang="en-US" sz="1700" i="1" dirty="0"/>
              <a:t>*</a:t>
            </a:r>
            <a:r>
              <a:rPr lang="en-CA" sz="1500" i="1" u="sng" dirty="0"/>
              <a:t>Chen, Y. C., &amp; Bansal, M. (2018). Fast abstractive summarization with reinforce-selected sentence rewriting. </a:t>
            </a:r>
            <a:r>
              <a:rPr lang="en-CA" sz="1500" i="1" u="sng" dirty="0" err="1"/>
              <a:t>arXiv</a:t>
            </a:r>
            <a:r>
              <a:rPr lang="en-CA" sz="1500" i="1" u="sng" dirty="0"/>
              <a:t> preprint arXiv:1805.11080.</a:t>
            </a:r>
            <a:endParaRPr lang="en-US" sz="1700" i="1" u="sng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073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1a: Extractive Model (Sentence Pointer)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11426568" cy="39113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a. Sentence Pointer </a:t>
            </a:r>
            <a:r>
              <a:rPr lang="en-US" i="1" dirty="0"/>
              <a:t>(Chen and Bansal, 2018*)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Encoder has a hierarchical structure:</a:t>
            </a:r>
          </a:p>
          <a:p>
            <a:pPr marL="726948" lvl="2" indent="-342900">
              <a:buFont typeface="+mj-lt"/>
              <a:buAutoNum type="alphaLcParenR"/>
            </a:pPr>
            <a:r>
              <a:rPr lang="en-US" sz="1800" b="1" dirty="0"/>
              <a:t>Token Level</a:t>
            </a:r>
            <a:r>
              <a:rPr lang="en-US" sz="1800" dirty="0"/>
              <a:t>: Bi-directional LSTM encoding each sentence, producing </a:t>
            </a:r>
            <a:r>
              <a:rPr lang="en-US" sz="1800" i="1" dirty="0"/>
              <a:t>(s</a:t>
            </a:r>
            <a:r>
              <a:rPr lang="en-US" sz="1800" i="1" baseline="-25000" dirty="0"/>
              <a:t>1</a:t>
            </a:r>
            <a:r>
              <a:rPr lang="en-US" sz="1800" i="1" dirty="0"/>
              <a:t>,..s</a:t>
            </a:r>
            <a:r>
              <a:rPr lang="en-US" sz="1800" i="1" baseline="-25000" dirty="0"/>
              <a:t>N</a:t>
            </a:r>
            <a:r>
              <a:rPr lang="en-US" sz="1800" i="1" dirty="0"/>
              <a:t>) </a:t>
            </a:r>
            <a:r>
              <a:rPr lang="en-US" sz="1800" dirty="0"/>
              <a:t>sentence embeddings</a:t>
            </a:r>
            <a:r>
              <a:rPr lang="en-US" sz="1800" b="1" dirty="0"/>
              <a:t>.</a:t>
            </a:r>
          </a:p>
          <a:p>
            <a:pPr marL="726948" lvl="2" indent="-342900">
              <a:buFont typeface="+mj-lt"/>
              <a:buAutoNum type="alphaLcParenR"/>
            </a:pPr>
            <a:r>
              <a:rPr lang="en-US" sz="1800" b="1" dirty="0"/>
              <a:t>Sentence Level: </a:t>
            </a:r>
            <a:r>
              <a:rPr lang="en-US" sz="1800" dirty="0"/>
              <a:t>Bi-directional LSTM further encodes this sequence of sentence embeddings to document representations with </a:t>
            </a:r>
            <a:r>
              <a:rPr lang="en-US" sz="1800" i="1" dirty="0"/>
              <a:t>(d</a:t>
            </a:r>
            <a:r>
              <a:rPr lang="en-US" sz="1800" i="1" baseline="-25000" dirty="0"/>
              <a:t>1</a:t>
            </a:r>
            <a:r>
              <a:rPr lang="en-US" sz="1800" i="1" dirty="0"/>
              <a:t>,…d</a:t>
            </a:r>
            <a:r>
              <a:rPr lang="en-US" sz="1800" i="1" baseline="-25000" dirty="0"/>
              <a:t>N</a:t>
            </a:r>
            <a:r>
              <a:rPr lang="en-US" sz="1800" i="1" dirty="0"/>
              <a:t>). </a:t>
            </a:r>
            <a:r>
              <a:rPr lang="en-US" sz="1800" dirty="0"/>
              <a:t>This</a:t>
            </a:r>
            <a:r>
              <a:rPr lang="en-US" sz="1800" i="1" dirty="0"/>
              <a:t> </a:t>
            </a:r>
            <a:r>
              <a:rPr lang="en-US" sz="1800" dirty="0"/>
              <a:t>incorporates global context and captures long-range sentence dependencies. The Bi-directional LSTM takes into account, the context of all previous and future sentences in the training set</a:t>
            </a:r>
            <a:endParaRPr lang="en-US" sz="1800" b="1" dirty="0"/>
          </a:p>
          <a:p>
            <a:pPr marL="201168" lvl="1" indent="0">
              <a:buNone/>
            </a:pPr>
            <a:endParaRPr lang="en-US" sz="1800" dirty="0"/>
          </a:p>
          <a:p>
            <a:pPr marL="201168" lvl="1" indent="0">
              <a:buNone/>
            </a:pPr>
            <a:r>
              <a:rPr lang="en-US" sz="1700" i="1" dirty="0"/>
              <a:t>*</a:t>
            </a:r>
            <a:r>
              <a:rPr lang="en-CA" sz="1500" i="1" u="sng" dirty="0"/>
              <a:t>Chen, Y. C., &amp; Bansal, M. (2018). Fast abstractive summarization with reinforce-selected sentence rewriting. </a:t>
            </a:r>
            <a:r>
              <a:rPr lang="en-CA" sz="1500" i="1" u="sng" dirty="0" err="1"/>
              <a:t>arXiv</a:t>
            </a:r>
            <a:r>
              <a:rPr lang="en-CA" sz="1500" i="1" u="sng" dirty="0"/>
              <a:t> preprint arXiv:1805.11080.</a:t>
            </a:r>
            <a:endParaRPr lang="en-US" sz="1700" i="1" u="sng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73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7AAE1-4A46-DE42-B1F0-F2A196DC28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0239" y="223312"/>
            <a:ext cx="7673545" cy="14507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Step 1a: Extractive Model (Sentence Pointer)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E071-2E38-D449-BB78-D81691BED70C}"/>
              </a:ext>
            </a:extLst>
          </p:cNvPr>
          <p:cNvSpPr txBox="1">
            <a:spLocks/>
          </p:cNvSpPr>
          <p:nvPr/>
        </p:nvSpPr>
        <p:spPr>
          <a:xfrm>
            <a:off x="333632" y="2375104"/>
            <a:ext cx="11426568" cy="39113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a. Sentence Pointer </a:t>
            </a:r>
            <a:r>
              <a:rPr lang="en-US" i="1" dirty="0"/>
              <a:t>(Chen and Bansal, 2018*)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Decoder is an auto-regressive LSTM.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Output computed by attention mechanism from decoder’s previous hidden state over document representations.</a:t>
            </a:r>
          </a:p>
          <a:p>
            <a:pPr lvl="1">
              <a:buFont typeface="Calibri" panose="020F0502020204030204" pitchFamily="34" charset="0"/>
              <a:buChar char="•"/>
            </a:pPr>
            <a:r>
              <a:rPr lang="en-US" sz="2000" dirty="0"/>
              <a:t>Dot product attention method.</a:t>
            </a:r>
          </a:p>
          <a:p>
            <a:pPr lvl="1">
              <a:buFont typeface="Calibri" panose="020F0502020204030204" pitchFamily="34" charset="0"/>
              <a:buChar char="•"/>
            </a:pPr>
            <a:endParaRPr lang="en-US" sz="20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marL="201168" lvl="1" indent="0">
              <a:buNone/>
            </a:pPr>
            <a:r>
              <a:rPr lang="en-US" sz="1700" i="1" dirty="0"/>
              <a:t>*</a:t>
            </a:r>
            <a:r>
              <a:rPr lang="en-CA" sz="1500" i="1" u="sng" dirty="0"/>
              <a:t>Chen, Y. C., &amp; Bansal, M. (2018). Fast abstractive summarization with reinforce-selected sentence rewriting. </a:t>
            </a:r>
            <a:r>
              <a:rPr lang="en-CA" sz="1500" i="1" u="sng" dirty="0" err="1"/>
              <a:t>arXiv</a:t>
            </a:r>
            <a:r>
              <a:rPr lang="en-CA" sz="1500" i="1" u="sng" dirty="0"/>
              <a:t> preprint arXiv:1805.11080.</a:t>
            </a:r>
            <a:endParaRPr lang="en-US" sz="1700" i="1" u="sng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  <a:p>
            <a:pPr lvl="1">
              <a:buFont typeface="Calibri" panose="020F050202020403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24079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C69896"/>
      </a:accent1>
      <a:accent2>
        <a:srgbClr val="BA9A7F"/>
      </a:accent2>
      <a:accent3>
        <a:srgbClr val="A9A480"/>
      </a:accent3>
      <a:accent4>
        <a:srgbClr val="9AAA74"/>
      </a:accent4>
      <a:accent5>
        <a:srgbClr val="8EAC82"/>
      </a:accent5>
      <a:accent6>
        <a:srgbClr val="78AF7F"/>
      </a:accent6>
      <a:hlink>
        <a:srgbClr val="578D90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931</Words>
  <Application>Microsoft Macintosh PowerPoint</Application>
  <PresentationFormat>Widescreen</PresentationFormat>
  <Paragraphs>135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Nova Light</vt:lpstr>
      <vt:lpstr>Bembo</vt:lpstr>
      <vt:lpstr>Calibri</vt:lpstr>
      <vt:lpstr>RetrospectVTI</vt:lpstr>
      <vt:lpstr>On Extractive and Abstractive Neural Document Summarization with Transformer Language Models   by S. Subramanian, R. Li, J. Pilault &amp; C. Pal - 2019</vt:lpstr>
      <vt:lpstr>Summarization Task in NLP</vt:lpstr>
      <vt:lpstr>Core Idea – a bit of both!</vt:lpstr>
      <vt:lpstr>PowerPoint Presentation</vt:lpstr>
      <vt:lpstr>PowerPoint Presentation</vt:lpstr>
      <vt:lpstr>Framework</vt:lpstr>
      <vt:lpstr>Step 1a: Extractive Model (Sentence Pointer)</vt:lpstr>
      <vt:lpstr>Step 1a: Extractive Model (Sentence Pointer)</vt:lpstr>
      <vt:lpstr>Step 1a: Extractive Model (Sentence Pointer)</vt:lpstr>
      <vt:lpstr>Step 1a: Extractive Model (Sentence Pointer)</vt:lpstr>
      <vt:lpstr>Step 1b: Extractive Model (Sentence Classifier)</vt:lpstr>
      <vt:lpstr>Step 2: Transformer Language Model</vt:lpstr>
      <vt:lpstr>Experiments</vt:lpstr>
      <vt:lpstr>Datasets</vt:lpstr>
      <vt:lpstr>Evaluation &amp; Comparison</vt:lpstr>
      <vt:lpstr>Quantitative Results - arXiv</vt:lpstr>
      <vt:lpstr>Quantitative Results – arXiv  (n-gram overlap)</vt:lpstr>
      <vt:lpstr>Qualitative Results – arXiv (With Intro only TLM)</vt:lpstr>
      <vt:lpstr>Qualitative Results – arXiv (With Intro + Extract TLM)</vt:lpstr>
      <vt:lpstr>Quantitative Results - PubMed</vt:lpstr>
      <vt:lpstr>Quantitative Results - BigPatent</vt:lpstr>
      <vt:lpstr>Quantitative Results - Newsroom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FacetAtlas   by Nan Cao et al, 2010</dc:title>
  <dc:creator>Archit Shah</dc:creator>
  <cp:lastModifiedBy>Archit Shah</cp:lastModifiedBy>
  <cp:revision>2</cp:revision>
  <dcterms:created xsi:type="dcterms:W3CDTF">2020-02-25T02:49:42Z</dcterms:created>
  <dcterms:modified xsi:type="dcterms:W3CDTF">2020-03-09T01:04:34Z</dcterms:modified>
</cp:coreProperties>
</file>