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9" r:id="rId13"/>
    <p:sldId id="26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igenfoo.xyz/deep-autoregressive-models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6937-CECB-4056-A23E-925F61B11B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XLNet</a:t>
            </a:r>
            <a:r>
              <a:rPr lang="en-CA" dirty="0"/>
              <a:t>: Generalized Autoregressive Pretraining for Language Understanding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C8F96A-3686-4012-BD7B-3FF98DF07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Zhilin Yang , </a:t>
            </a:r>
            <a:r>
              <a:rPr lang="en-CA" dirty="0" err="1"/>
              <a:t>Zihang</a:t>
            </a:r>
            <a:r>
              <a:rPr lang="en-CA" dirty="0"/>
              <a:t> Dai, </a:t>
            </a:r>
            <a:r>
              <a:rPr lang="en-CA" dirty="0" err="1"/>
              <a:t>Yiming</a:t>
            </a:r>
            <a:r>
              <a:rPr lang="en-CA" dirty="0"/>
              <a:t> Yang , Jaime </a:t>
            </a:r>
            <a:r>
              <a:rPr lang="en-CA" dirty="0" err="1"/>
              <a:t>Carbonell</a:t>
            </a:r>
            <a:r>
              <a:rPr lang="en-CA" dirty="0"/>
              <a:t> , Ruslan </a:t>
            </a:r>
            <a:r>
              <a:rPr lang="en-CA" dirty="0" err="1"/>
              <a:t>Salakhutdinov</a:t>
            </a:r>
            <a:r>
              <a:rPr lang="en-CA" dirty="0"/>
              <a:t> , Quoc V. Le</a:t>
            </a:r>
          </a:p>
        </p:txBody>
      </p:sp>
    </p:spTree>
    <p:extLst>
      <p:ext uri="{BB962C8B-B14F-4D97-AF65-F5344CB8AC3E}">
        <p14:creationId xmlns:p14="http://schemas.microsoft.com/office/powerpoint/2010/main" val="184789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8E816B-3072-4216-8357-DF74551DD1D4}"/>
              </a:ext>
            </a:extLst>
          </p:cNvPr>
          <p:cNvSpPr txBox="1"/>
          <p:nvPr/>
        </p:nvSpPr>
        <p:spPr>
          <a:xfrm>
            <a:off x="981075" y="1238250"/>
            <a:ext cx="503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/>
              <a:t>Two-Stream Self-Attention</a:t>
            </a:r>
            <a:endParaRPr lang="en-CA" sz="32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556192-4D9F-43D2-A9D8-9A7B0DA87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1823026"/>
            <a:ext cx="7609840" cy="2551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901E87-B963-48AF-9BEC-ADA33D6DD7D3}"/>
              </a:ext>
            </a:extLst>
          </p:cNvPr>
          <p:cNvSpPr txBox="1"/>
          <p:nvPr/>
        </p:nvSpPr>
        <p:spPr>
          <a:xfrm>
            <a:off x="509270" y="4743450"/>
            <a:ext cx="752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stream attention: the standard self-attention in transformers.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query stream attention.: it’s used for predicting </a:t>
            </a:r>
            <a:r>
              <a:rPr lang="en-CA" dirty="0" err="1"/>
              <a:t>x_t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620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5A4BDFE-752C-4487-A0F3-6BAA6A8DF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466725"/>
            <a:ext cx="6113368" cy="3663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7619B3-DB84-4B8A-9655-0C8C18DE4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0" y="4283075"/>
            <a:ext cx="5080000" cy="5016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5A78E-7A8E-4491-97EF-7DC69419D7E7}"/>
              </a:ext>
            </a:extLst>
          </p:cNvPr>
          <p:cNvSpPr txBox="1"/>
          <p:nvPr/>
        </p:nvSpPr>
        <p:spPr>
          <a:xfrm>
            <a:off x="7686674" y="571500"/>
            <a:ext cx="35291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CA" dirty="0" err="1"/>
              <a:t>riginal</a:t>
            </a:r>
            <a:r>
              <a:rPr lang="en-CA" dirty="0"/>
              <a:t> sequence order:</a:t>
            </a:r>
          </a:p>
          <a:p>
            <a:r>
              <a:rPr lang="en-CA" dirty="0"/>
              <a:t>	[x1,x2,x3,x4]</a:t>
            </a:r>
          </a:p>
          <a:p>
            <a:endParaRPr lang="en-CA" dirty="0"/>
          </a:p>
          <a:p>
            <a:r>
              <a:rPr lang="en-CA" dirty="0"/>
              <a:t>Sample a random factorization order: [x3,x2,x4,x1]</a:t>
            </a:r>
          </a:p>
          <a:p>
            <a:endParaRPr lang="en-CA" dirty="0"/>
          </a:p>
          <a:p>
            <a:r>
              <a:rPr lang="en-US" dirty="0"/>
              <a:t>Calculate content stream attention:</a:t>
            </a:r>
          </a:p>
          <a:p>
            <a:r>
              <a:rPr lang="en-US" dirty="0"/>
              <a:t>KV = </a:t>
            </a:r>
            <a:r>
              <a:rPr lang="en-CA" dirty="0"/>
              <a:t>[h1, h2, h3, h4] Q=h1</a:t>
            </a:r>
          </a:p>
          <a:p>
            <a:endParaRPr lang="en-CA" dirty="0"/>
          </a:p>
          <a:p>
            <a:r>
              <a:rPr lang="en-US" dirty="0"/>
              <a:t>Calculate query stream attention:</a:t>
            </a:r>
          </a:p>
          <a:p>
            <a:r>
              <a:rPr lang="en-US" dirty="0"/>
              <a:t>	KV = </a:t>
            </a:r>
            <a:r>
              <a:rPr lang="en-CA" dirty="0"/>
              <a:t>[h2, h3, h4] Q=g1</a:t>
            </a:r>
          </a:p>
          <a:p>
            <a:endParaRPr lang="en-US" dirty="0"/>
          </a:p>
          <a:p>
            <a:r>
              <a:rPr lang="en-CA" dirty="0"/>
              <a:t>The initial value for </a:t>
            </a:r>
            <a:r>
              <a:rPr lang="en-CA" dirty="0" err="1"/>
              <a:t>h_i</a:t>
            </a:r>
            <a:r>
              <a:rPr lang="en-CA" dirty="0"/>
              <a:t> = e(</a:t>
            </a:r>
            <a:r>
              <a:rPr lang="en-CA" dirty="0" err="1"/>
              <a:t>x_i</a:t>
            </a:r>
            <a:r>
              <a:rPr lang="en-CA" dirty="0"/>
              <a:t>) and </a:t>
            </a:r>
          </a:p>
          <a:p>
            <a:r>
              <a:rPr lang="en-CA" dirty="0" err="1"/>
              <a:t>g_i</a:t>
            </a:r>
            <a:r>
              <a:rPr lang="en-CA" dirty="0"/>
              <a:t> = w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025D27D-CC98-4B5A-9E89-A4B1913A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6674" y="5323106"/>
            <a:ext cx="2990850" cy="4826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CEB5C65-AF1D-4EE6-96D5-B826E0FDA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674" y="4541818"/>
            <a:ext cx="2771775" cy="501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0AF9ED-9534-49F4-BCC0-758FDE15447B}"/>
              </a:ext>
            </a:extLst>
          </p:cNvPr>
          <p:cNvSpPr txBox="1"/>
          <p:nvPr/>
        </p:nvSpPr>
        <p:spPr>
          <a:xfrm>
            <a:off x="6705601" y="4676775"/>
            <a:ext cx="82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</a:t>
            </a:r>
            <a:r>
              <a:rPr lang="en-US" altLang="zh-CN" dirty="0" err="1"/>
              <a:t>ecall</a:t>
            </a:r>
            <a:r>
              <a:rPr lang="en-US" altLang="zh-CN" dirty="0"/>
              <a:t>:</a:t>
            </a:r>
          </a:p>
          <a:p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9D8A8-1F1E-42DB-8EA6-8EB63D47A0E8}"/>
              </a:ext>
            </a:extLst>
          </p:cNvPr>
          <p:cNvSpPr txBox="1"/>
          <p:nvPr/>
        </p:nvSpPr>
        <p:spPr>
          <a:xfrm>
            <a:off x="7686674" y="6019800"/>
            <a:ext cx="364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g is from the last layer of </a:t>
            </a:r>
            <a:r>
              <a:rPr lang="en-CA" dirty="0"/>
              <a:t>query representation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25198-A81B-4566-A4F8-CDEC444EF663}"/>
              </a:ext>
            </a:extLst>
          </p:cNvPr>
          <p:cNvSpPr txBox="1"/>
          <p:nvPr/>
        </p:nvSpPr>
        <p:spPr>
          <a:xfrm>
            <a:off x="857249" y="5043468"/>
            <a:ext cx="4067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graph, the other parts of the encoder are omitted. Actually, they used the same structure as Transformer-XL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388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7C82BA-D776-430D-B388-ABFC7EE15AA9}"/>
              </a:ext>
            </a:extLst>
          </p:cNvPr>
          <p:cNvSpPr txBox="1"/>
          <p:nvPr/>
        </p:nvSpPr>
        <p:spPr>
          <a:xfrm>
            <a:off x="1076325" y="971550"/>
            <a:ext cx="285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Partial</a:t>
            </a:r>
            <a:r>
              <a:rPr lang="en-US" dirty="0"/>
              <a:t> </a:t>
            </a:r>
            <a:r>
              <a:rPr lang="en-US" sz="2400" b="1" dirty="0"/>
              <a:t>prediction</a:t>
            </a:r>
            <a:endParaRPr lang="en-CA" b="1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E2A7997-5A77-4B4A-B6C7-D276CAE5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1528107"/>
            <a:ext cx="3503421" cy="634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FADD38-A93B-4A8B-BF5A-26165E943878}"/>
              </a:ext>
            </a:extLst>
          </p:cNvPr>
          <p:cNvSpPr txBox="1"/>
          <p:nvPr/>
        </p:nvSpPr>
        <p:spPr>
          <a:xfrm>
            <a:off x="5810250" y="166047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It’s expensive since N! is really large and it will cause slow convergence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B39020-01BF-4493-8B03-10CA5242F8DC}"/>
              </a:ext>
            </a:extLst>
          </p:cNvPr>
          <p:cNvSpPr txBox="1"/>
          <p:nvPr/>
        </p:nvSpPr>
        <p:spPr>
          <a:xfrm>
            <a:off x="1119187" y="2543175"/>
            <a:ext cx="6700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Formally, we split z into a non-target subsequence </a:t>
            </a:r>
            <a:r>
              <a:rPr lang="en-CA" dirty="0" err="1"/>
              <a:t>z≤c</a:t>
            </a:r>
            <a:r>
              <a:rPr lang="en-CA" dirty="0"/>
              <a:t> and a target subsequence z&gt;c, where c is the cutting point. And we only predict the tokens after c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2DB11D-EC0C-468C-8736-3474CD62A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3425876"/>
            <a:ext cx="5988050" cy="819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F0AE6E-D611-436E-A849-87D8E59146A4}"/>
              </a:ext>
            </a:extLst>
          </p:cNvPr>
          <p:cNvSpPr txBox="1"/>
          <p:nvPr/>
        </p:nvSpPr>
        <p:spPr>
          <a:xfrm>
            <a:off x="1119187" y="4245026"/>
            <a:ext cx="598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Generally, only 1/K tokens will be selected for predictions. (k=6 or 7 is recommended)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36045-0C4A-462E-86E2-BD8A7FF93603}"/>
              </a:ext>
            </a:extLst>
          </p:cNvPr>
          <p:cNvSpPr txBox="1"/>
          <p:nvPr/>
        </p:nvSpPr>
        <p:spPr>
          <a:xfrm>
            <a:off x="1076325" y="5229225"/>
            <a:ext cx="511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methods in Transformer-XL are incorporated.</a:t>
            </a:r>
          </a:p>
          <a:p>
            <a:r>
              <a:rPr lang="en-US" dirty="0"/>
              <a:t>Such as </a:t>
            </a:r>
            <a:r>
              <a:rPr lang="en-CA" dirty="0"/>
              <a:t>relative positional encoding scheme and the segment recurrence mechanism.(They are helpful for long context)</a:t>
            </a:r>
          </a:p>
        </p:txBody>
      </p:sp>
    </p:spTree>
    <p:extLst>
      <p:ext uri="{BB962C8B-B14F-4D97-AF65-F5344CB8AC3E}">
        <p14:creationId xmlns:p14="http://schemas.microsoft.com/office/powerpoint/2010/main" val="219933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628584-38BE-4CD3-A087-A092C6E88CDB}"/>
              </a:ext>
            </a:extLst>
          </p:cNvPr>
          <p:cNvSpPr txBox="1"/>
          <p:nvPr/>
        </p:nvSpPr>
        <p:spPr>
          <a:xfrm>
            <a:off x="1005840" y="104648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Results:</a:t>
            </a:r>
            <a:endParaRPr lang="en-CA" sz="36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4D2B9-5210-4584-91BF-41904881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1692811"/>
            <a:ext cx="5734050" cy="1054100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90689D-F8D7-4B21-BD65-FE362BE83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75" y="2898775"/>
            <a:ext cx="5727700" cy="1746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C0C7B8-174F-4A24-AF64-681F732ABE9F}"/>
              </a:ext>
            </a:extLst>
          </p:cNvPr>
          <p:cNvSpPr txBox="1"/>
          <p:nvPr/>
        </p:nvSpPr>
        <p:spPr>
          <a:xfrm>
            <a:off x="1005840" y="4959350"/>
            <a:ext cx="40805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XLNet</a:t>
            </a:r>
            <a:r>
              <a:rPr lang="en-US" dirty="0"/>
              <a:t> outperforms BERT. </a:t>
            </a:r>
          </a:p>
          <a:p>
            <a:r>
              <a:rPr lang="en-US" dirty="0" err="1"/>
              <a:t>ROBERTa</a:t>
            </a:r>
            <a:r>
              <a:rPr lang="en-US" dirty="0"/>
              <a:t> was released after </a:t>
            </a:r>
            <a:r>
              <a:rPr lang="en-US" dirty="0" err="1"/>
              <a:t>XLNet</a:t>
            </a:r>
            <a:r>
              <a:rPr lang="en-US" dirty="0"/>
              <a:t>. And It’s hard to tell which one is better, </a:t>
            </a:r>
            <a:r>
              <a:rPr lang="en-US" dirty="0" err="1"/>
              <a:t>XLNet</a:t>
            </a:r>
            <a:r>
              <a:rPr lang="en-US" dirty="0"/>
              <a:t> may be better in reading comprehension tasks(especially for longer context).</a:t>
            </a:r>
            <a:endParaRPr lang="en-CA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4E79DC-4085-4DCB-AEBC-1D5ABE59A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465" y="2280504"/>
            <a:ext cx="4712335" cy="18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26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028F22-4C7F-4E4F-8B02-CE49E7BBD9C2}"/>
              </a:ext>
            </a:extLst>
          </p:cNvPr>
          <p:cNvSpPr txBox="1"/>
          <p:nvPr/>
        </p:nvSpPr>
        <p:spPr>
          <a:xfrm>
            <a:off x="3971925" y="1181100"/>
            <a:ext cx="326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Reference:</a:t>
            </a:r>
            <a:endParaRPr lang="en-CA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6E440-CD18-4971-AA2D-E72CF7A5E208}"/>
              </a:ext>
            </a:extLst>
          </p:cNvPr>
          <p:cNvSpPr txBox="1"/>
          <p:nvPr/>
        </p:nvSpPr>
        <p:spPr>
          <a:xfrm>
            <a:off x="1095375" y="2105025"/>
            <a:ext cx="944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2"/>
              </a:rPr>
              <a:t>https://arxiv.org/pdf/1906.08237.pdf</a:t>
            </a:r>
          </a:p>
          <a:p>
            <a:r>
              <a:rPr lang="en-CA" dirty="0">
                <a:hlinkClick r:id="rId2"/>
              </a:rPr>
              <a:t>https://eigenfoo.xyz/deep-autoregressive-models/</a:t>
            </a:r>
            <a:endParaRPr lang="en-CA" dirty="0"/>
          </a:p>
          <a:p>
            <a:r>
              <a:rPr lang="en-CA" dirty="0"/>
              <a:t>https://towardsdatascience.com/what-is-xlnet-and-why-it-outperforms-bert-8d8fce710335</a:t>
            </a:r>
          </a:p>
        </p:txBody>
      </p:sp>
    </p:spTree>
    <p:extLst>
      <p:ext uri="{BB962C8B-B14F-4D97-AF65-F5344CB8AC3E}">
        <p14:creationId xmlns:p14="http://schemas.microsoft.com/office/powerpoint/2010/main" val="119065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AB98D6-2EF7-4DD7-896F-7E9A5167E559}"/>
              </a:ext>
            </a:extLst>
          </p:cNvPr>
          <p:cNvSpPr txBox="1"/>
          <p:nvPr/>
        </p:nvSpPr>
        <p:spPr>
          <a:xfrm>
            <a:off x="638175" y="800100"/>
            <a:ext cx="401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AR and AE</a:t>
            </a:r>
            <a:endParaRPr lang="en-CA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55538-7E49-43AE-8B41-678ACC986EBA}"/>
              </a:ext>
            </a:extLst>
          </p:cNvPr>
          <p:cNvSpPr txBox="1"/>
          <p:nvPr/>
        </p:nvSpPr>
        <p:spPr>
          <a:xfrm>
            <a:off x="904875" y="1971675"/>
            <a:ext cx="381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Autoregressive (</a:t>
            </a:r>
            <a:r>
              <a:rPr lang="en-US" dirty="0"/>
              <a:t>AR) language modeling:</a:t>
            </a:r>
            <a:endParaRPr lang="en-CA" dirty="0"/>
          </a:p>
        </p:txBody>
      </p:sp>
      <p:pic>
        <p:nvPicPr>
          <p:cNvPr id="6" name="Picture 5" descr="A picture containing food&#10;&#10;Description automatically generated">
            <a:extLst>
              <a:ext uri="{FF2B5EF4-FFF2-40B4-BE49-F238E27FC236}">
                <a16:creationId xmlns:a16="http://schemas.microsoft.com/office/drawing/2014/main" id="{D599C2CD-1D39-40B3-B3B7-44F655236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2854464"/>
            <a:ext cx="4893945" cy="2495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B0A2BE-0D61-4377-9F8F-5AECB80D6A48}"/>
              </a:ext>
            </a:extLst>
          </p:cNvPr>
          <p:cNvSpPr txBox="1"/>
          <p:nvPr/>
        </p:nvSpPr>
        <p:spPr>
          <a:xfrm>
            <a:off x="6238875" y="1762125"/>
            <a:ext cx="4893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An autoregressive model’s output </a:t>
            </a:r>
            <a:r>
              <a:rPr lang="en-CA" dirty="0" err="1"/>
              <a:t>ht</a:t>
            </a:r>
            <a:r>
              <a:rPr lang="en-CA" dirty="0"/>
              <a:t> at time t depends on not just </a:t>
            </a:r>
            <a:r>
              <a:rPr lang="en-CA" dirty="0" err="1"/>
              <a:t>xt</a:t>
            </a:r>
            <a:r>
              <a:rPr lang="en-CA" dirty="0"/>
              <a:t>, but also all </a:t>
            </a:r>
            <a:r>
              <a:rPr lang="en-CA" dirty="0" err="1"/>
              <a:t>xs</a:t>
            </a:r>
            <a:r>
              <a:rPr lang="en-CA" dirty="0"/>
              <a:t> from previous time steps.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46B6E2-BE3F-4A02-996A-A1A6FE578CBA}"/>
                  </a:ext>
                </a:extLst>
              </p:cNvPr>
              <p:cNvSpPr txBox="1"/>
              <p:nvPr/>
            </p:nvSpPr>
            <p:spPr>
              <a:xfrm>
                <a:off x="6238876" y="3019425"/>
                <a:ext cx="46291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/>
                  <a:t>given a text sequence x = (x1, · · · , </a:t>
                </a:r>
                <a:r>
                  <a:rPr lang="en-CA" dirty="0" err="1"/>
                  <a:t>xT</a:t>
                </a:r>
                <a:r>
                  <a:rPr lang="en-CA" dirty="0"/>
                  <a:t> ), AR language modeling factorizes the likelihood into a forward product.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CA"/>
                      <m:t>p</m:t>
                    </m:r>
                    <m:r>
                      <m:rPr>
                        <m:nor/>
                      </m:rPr>
                      <a:rPr lang="en-CA"/>
                      <m:t>(</m:t>
                    </m:r>
                    <m:r>
                      <m:rPr>
                        <m:nor/>
                      </m:rPr>
                      <a:rPr lang="en-CA"/>
                      <m:t>x</m:t>
                    </m:r>
                    <m:r>
                      <m:rPr>
                        <m:nor/>
                      </m:rPr>
                      <a:rPr lang="en-CA"/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CA"/>
                          <m:t>p</m:t>
                        </m:r>
                        <m:r>
                          <m:rPr>
                            <m:nor/>
                          </m:rPr>
                          <a:rPr lang="en-CA"/>
                          <m:t>(</m:t>
                        </m:r>
                        <m:r>
                          <m:rPr>
                            <m:nor/>
                          </m:rPr>
                          <a:rPr lang="en-CA"/>
                          <m:t>xt</m:t>
                        </m:r>
                        <m:r>
                          <m:rPr>
                            <m:nor/>
                          </m:rPr>
                          <a:rPr lang="en-CA"/>
                          <m:t> | </m:t>
                        </m:r>
                        <m:r>
                          <m:rPr>
                            <m:nor/>
                          </m:rPr>
                          <a:rPr lang="en-CA"/>
                          <m:t>x</m:t>
                        </m:r>
                        <m:r>
                          <m:rPr>
                            <m:nor/>
                          </m:rPr>
                          <a:rPr lang="en-CA"/>
                          <m:t>&lt;</m:t>
                        </m:r>
                        <m:r>
                          <m:rPr>
                            <m:nor/>
                          </m:rPr>
                          <a:rPr lang="en-CA"/>
                          <m:t>t</m:t>
                        </m:r>
                        <m:r>
                          <m:rPr>
                            <m:nor/>
                          </m:rPr>
                          <a:rPr lang="en-CA"/>
                          <m:t>)</m:t>
                        </m:r>
                      </m:e>
                    </m:nary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346B6E2-BE3F-4A02-996A-A1A6FE578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876" y="3019425"/>
                <a:ext cx="4629150" cy="923330"/>
              </a:xfrm>
              <a:prstGeom prst="rect">
                <a:avLst/>
              </a:prstGeom>
              <a:blipFill>
                <a:blip r:embed="rId3"/>
                <a:stretch>
                  <a:fillRect l="-1053" t="-3289" r="-789" b="-730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F5EB80B-DE9E-4FB8-87A1-39A2E35850BF}"/>
              </a:ext>
            </a:extLst>
          </p:cNvPr>
          <p:cNvSpPr txBox="1"/>
          <p:nvPr/>
        </p:nvSpPr>
        <p:spPr>
          <a:xfrm>
            <a:off x="6238875" y="4343400"/>
            <a:ext cx="3743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</a:t>
            </a:r>
          </a:p>
          <a:p>
            <a:r>
              <a:rPr lang="en-US" dirty="0"/>
              <a:t>	GPT , ELMO(The simple combination of 2 AR models)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123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C8F77-E30C-44A8-94F1-8FC6DDA38D0E}"/>
              </a:ext>
            </a:extLst>
          </p:cNvPr>
          <p:cNvSpPr txBox="1"/>
          <p:nvPr/>
        </p:nvSpPr>
        <p:spPr>
          <a:xfrm>
            <a:off x="638175" y="800100"/>
            <a:ext cx="401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AR and AE</a:t>
            </a:r>
            <a:endParaRPr lang="en-CA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A8AEA-E6D5-43D1-A25C-29DF2D2C13A9}"/>
              </a:ext>
            </a:extLst>
          </p:cNvPr>
          <p:cNvSpPr txBox="1"/>
          <p:nvPr/>
        </p:nvSpPr>
        <p:spPr>
          <a:xfrm>
            <a:off x="438151" y="2047875"/>
            <a:ext cx="450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Autoencoding(AE) Language Modeling: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201F6-60EB-4BB0-98E7-0BCD171499F4}"/>
              </a:ext>
            </a:extLst>
          </p:cNvPr>
          <p:cNvSpPr txBox="1"/>
          <p:nvPr/>
        </p:nvSpPr>
        <p:spPr>
          <a:xfrm>
            <a:off x="7058024" y="2190750"/>
            <a:ext cx="4619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AE language model aims to reconstruct the original data from </a:t>
            </a:r>
            <a:r>
              <a:rPr lang="en-CA" b="1" dirty="0"/>
              <a:t>corrupted input</a:t>
            </a:r>
            <a:r>
              <a:rPr lang="en-CA" dirty="0"/>
              <a:t>.</a:t>
            </a:r>
          </a:p>
          <a:p>
            <a:endParaRPr lang="en-CA" dirty="0"/>
          </a:p>
          <a:p>
            <a:r>
              <a:rPr lang="en-CA" dirty="0"/>
              <a:t>Corrupted input: The corrupted input means we use [MASK] to replace the original token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51B22C04-F583-466B-8B5C-EE1DE463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2957096"/>
            <a:ext cx="6276975" cy="1771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4443E4-6EC8-489F-AB72-2DE9D249709F}"/>
              </a:ext>
            </a:extLst>
          </p:cNvPr>
          <p:cNvSpPr txBox="1"/>
          <p:nvPr/>
        </p:nvSpPr>
        <p:spPr>
          <a:xfrm>
            <a:off x="7191375" y="4324350"/>
            <a:ext cx="271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</a:t>
            </a:r>
          </a:p>
          <a:p>
            <a:r>
              <a:rPr lang="en-US" dirty="0"/>
              <a:t>	BERT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271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C452D-C8D7-4643-A085-1452E9B6BB0B}"/>
              </a:ext>
            </a:extLst>
          </p:cNvPr>
          <p:cNvSpPr txBox="1"/>
          <p:nvPr/>
        </p:nvSpPr>
        <p:spPr>
          <a:xfrm>
            <a:off x="866775" y="1025009"/>
            <a:ext cx="477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Pros and Cons of AR and AE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8D6DF-4DCB-4A7A-B55E-A5987D0BAF5A}"/>
              </a:ext>
            </a:extLst>
          </p:cNvPr>
          <p:cNvSpPr txBox="1"/>
          <p:nvPr/>
        </p:nvSpPr>
        <p:spPr>
          <a:xfrm>
            <a:off x="952500" y="1971675"/>
            <a:ext cx="3362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AR:</a:t>
            </a:r>
          </a:p>
          <a:p>
            <a:r>
              <a:rPr lang="en-US" sz="2000" dirty="0"/>
              <a:t>	Advantages: good at generative NLP tasks.</a:t>
            </a:r>
          </a:p>
          <a:p>
            <a:r>
              <a:rPr lang="en-US" sz="2000" dirty="0"/>
              <a:t>(When generating </a:t>
            </a:r>
            <a:r>
              <a:rPr lang="en-US" sz="2000" dirty="0" err="1"/>
              <a:t>context,It’s</a:t>
            </a:r>
            <a:r>
              <a:rPr lang="en-US" sz="2000" dirty="0"/>
              <a:t> usually forward)</a:t>
            </a:r>
          </a:p>
          <a:p>
            <a:endParaRPr lang="en-US" sz="2000" dirty="0"/>
          </a:p>
          <a:p>
            <a:r>
              <a:rPr lang="en-US" sz="2000" dirty="0"/>
              <a:t>	Disadvantages: it only concerns one direction(forward or backward.)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B8C27-8F31-4AB5-81B2-ADF735F650CD}"/>
              </a:ext>
            </a:extLst>
          </p:cNvPr>
          <p:cNvSpPr txBox="1"/>
          <p:nvPr/>
        </p:nvSpPr>
        <p:spPr>
          <a:xfrm>
            <a:off x="6305550" y="1971675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AE:</a:t>
            </a:r>
          </a:p>
          <a:p>
            <a:r>
              <a:rPr lang="en-US" dirty="0"/>
              <a:t>	Advantages: bi-directional. </a:t>
            </a:r>
            <a:r>
              <a:rPr lang="en-CA" dirty="0"/>
              <a:t>Downstream language understanding tasks often require bidirectional context information.</a:t>
            </a:r>
          </a:p>
          <a:p>
            <a:endParaRPr lang="en-CA" dirty="0"/>
          </a:p>
          <a:p>
            <a:r>
              <a:rPr lang="en-CA" dirty="0"/>
              <a:t>	Disadvantages: 1. the artificial symbols like [MASK] used by BERT during pretraining are absent from real data at finetuning time, resulting in a pretrain-finetune discrepancy.</a:t>
            </a:r>
          </a:p>
          <a:p>
            <a:r>
              <a:rPr lang="en-CA" dirty="0"/>
              <a:t>	2. It assumes the predicted (masked) tokens are independent of each other given the unmasked tokens.</a:t>
            </a:r>
          </a:p>
          <a:p>
            <a:endParaRPr lang="en-CA" dirty="0"/>
          </a:p>
          <a:p>
            <a:r>
              <a:rPr lang="en-CA" dirty="0"/>
              <a:t>Example: I am [mask] in the [mask] of Waterloo.</a:t>
            </a:r>
          </a:p>
          <a:p>
            <a:r>
              <a:rPr lang="en-CA" dirty="0"/>
              <a:t>			studying       University</a:t>
            </a:r>
          </a:p>
          <a:p>
            <a:r>
              <a:rPr lang="en-CA" dirty="0"/>
              <a:t>The 2 masks are corelated but in Bert, they are treated as independent words.</a:t>
            </a:r>
          </a:p>
        </p:txBody>
      </p:sp>
    </p:spTree>
    <p:extLst>
      <p:ext uri="{BB962C8B-B14F-4D97-AF65-F5344CB8AC3E}">
        <p14:creationId xmlns:p14="http://schemas.microsoft.com/office/powerpoint/2010/main" val="15782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59D663-2F6E-4877-9082-A9DD122E4D1A}"/>
              </a:ext>
            </a:extLst>
          </p:cNvPr>
          <p:cNvSpPr txBox="1"/>
          <p:nvPr/>
        </p:nvSpPr>
        <p:spPr>
          <a:xfrm>
            <a:off x="904875" y="752475"/>
            <a:ext cx="9286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Can we combine the 2 methods so that we can take their pros and avoid their cons?</a:t>
            </a:r>
            <a:endParaRPr lang="en-CA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A4689-66BE-40A1-880D-41B68E245262}"/>
              </a:ext>
            </a:extLst>
          </p:cNvPr>
          <p:cNvSpPr txBox="1"/>
          <p:nvPr/>
        </p:nvSpPr>
        <p:spPr>
          <a:xfrm>
            <a:off x="1171575" y="2514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Yes! </a:t>
            </a:r>
          </a:p>
          <a:p>
            <a:r>
              <a:rPr lang="en-CA" sz="3200" dirty="0" err="1"/>
              <a:t>XLNet</a:t>
            </a:r>
            <a:r>
              <a:rPr lang="en-CA" sz="3200" dirty="0"/>
              <a:t>, a generalized autoregressive method that leverages the best of both AR language modeling and AE while avoiding their limitations.</a:t>
            </a:r>
          </a:p>
        </p:txBody>
      </p:sp>
    </p:spTree>
    <p:extLst>
      <p:ext uri="{BB962C8B-B14F-4D97-AF65-F5344CB8AC3E}">
        <p14:creationId xmlns:p14="http://schemas.microsoft.com/office/powerpoint/2010/main" val="373862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69909-E27B-40B9-B93C-E93ECAF620A0}"/>
              </a:ext>
            </a:extLst>
          </p:cNvPr>
          <p:cNvSpPr txBox="1"/>
          <p:nvPr/>
        </p:nvSpPr>
        <p:spPr>
          <a:xfrm>
            <a:off x="952500" y="8763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XLNet</a:t>
            </a:r>
            <a:endParaRPr lang="en-C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7269EF-394B-45A9-89D1-383837DA2C17}"/>
              </a:ext>
            </a:extLst>
          </p:cNvPr>
          <p:cNvSpPr txBox="1"/>
          <p:nvPr/>
        </p:nvSpPr>
        <p:spPr>
          <a:xfrm>
            <a:off x="1066800" y="1819275"/>
            <a:ext cx="79343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Recall: In AR methods, we maximize the </a:t>
            </a:r>
            <a:r>
              <a:rPr lang="en-US" dirty="0" err="1"/>
              <a:t>likelyhood</a:t>
            </a:r>
            <a:r>
              <a:rPr lang="en-US" dirty="0"/>
              <a:t> in </a:t>
            </a:r>
            <a:r>
              <a:rPr lang="en-CA" dirty="0"/>
              <a:t>a fixed forward or backward factorization order</a:t>
            </a:r>
          </a:p>
          <a:p>
            <a:endParaRPr lang="en-CA" dirty="0"/>
          </a:p>
          <a:p>
            <a:r>
              <a:rPr lang="en-CA" dirty="0"/>
              <a:t>Idea:</a:t>
            </a:r>
          </a:p>
          <a:p>
            <a:r>
              <a:rPr lang="en-CA" dirty="0"/>
              <a:t>	</a:t>
            </a:r>
            <a:r>
              <a:rPr lang="en-CA" dirty="0" err="1"/>
              <a:t>XLNet</a:t>
            </a:r>
            <a:r>
              <a:rPr lang="en-CA" dirty="0"/>
              <a:t> maximizes the expected log likelihood of a sequence </a:t>
            </a:r>
            <a:r>
              <a:rPr lang="en-CA" dirty="0" err="1"/>
              <a:t>w.r.t.</a:t>
            </a:r>
            <a:r>
              <a:rPr lang="en-CA" dirty="0"/>
              <a:t> all possible </a:t>
            </a:r>
            <a:r>
              <a:rPr lang="en-CA" b="1" dirty="0"/>
              <a:t>permutations</a:t>
            </a:r>
            <a:r>
              <a:rPr lang="en-CA" dirty="0"/>
              <a:t> of the factorization order.</a:t>
            </a:r>
          </a:p>
          <a:p>
            <a:endParaRPr lang="en-CA" dirty="0"/>
          </a:p>
          <a:p>
            <a:r>
              <a:rPr lang="en-CA" dirty="0"/>
              <a:t>Permutations:</a:t>
            </a:r>
          </a:p>
          <a:p>
            <a:r>
              <a:rPr lang="en-CA" dirty="0"/>
              <a:t>For example, we have a sentence with 4 tokens [x1 x2 x3 x4], and we want to predict x3.</a:t>
            </a:r>
          </a:p>
          <a:p>
            <a:r>
              <a:rPr lang="en-CA" dirty="0"/>
              <a:t>Then we will have 4!(24) permutations.</a:t>
            </a:r>
          </a:p>
          <a:p>
            <a:r>
              <a:rPr lang="en-CA" dirty="0"/>
              <a:t>[x1 x2 x3 x4],[x1 x3 x2 x4],[x1 x4 x3 x4],[x2 x1 x3 x4 ]…</a:t>
            </a:r>
          </a:p>
          <a:p>
            <a:endParaRPr lang="en-CA" dirty="0"/>
          </a:p>
          <a:p>
            <a:r>
              <a:rPr lang="en-CA" dirty="0"/>
              <a:t>Every token can appear before x3, then if we apply the forward maximum likelihood function, it concerns all tokens in this sentence.</a:t>
            </a:r>
          </a:p>
        </p:txBody>
      </p:sp>
    </p:spTree>
    <p:extLst>
      <p:ext uri="{BB962C8B-B14F-4D97-AF65-F5344CB8AC3E}">
        <p14:creationId xmlns:p14="http://schemas.microsoft.com/office/powerpoint/2010/main" val="356030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6C69E-1A57-4014-92A3-517ACB39ADD7}"/>
              </a:ext>
            </a:extLst>
          </p:cNvPr>
          <p:cNvSpPr txBox="1"/>
          <p:nvPr/>
        </p:nvSpPr>
        <p:spPr>
          <a:xfrm>
            <a:off x="952500" y="8763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XLNet</a:t>
            </a:r>
            <a:endParaRPr lang="en-CA" sz="2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DC72289-073D-4469-8F5A-223926AE0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1520251"/>
            <a:ext cx="5886450" cy="995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EAB6F7-C42A-4B89-A9B2-41C0DD21DD73}"/>
              </a:ext>
            </a:extLst>
          </p:cNvPr>
          <p:cNvSpPr txBox="1"/>
          <p:nvPr/>
        </p:nvSpPr>
        <p:spPr>
          <a:xfrm>
            <a:off x="7217410" y="1520251"/>
            <a:ext cx="3476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Maximize the expectation for a factor order in all permutations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823D2-684F-4466-9CDB-8394EBDE4375}"/>
              </a:ext>
            </a:extLst>
          </p:cNvPr>
          <p:cNvSpPr txBox="1"/>
          <p:nvPr/>
        </p:nvSpPr>
        <p:spPr>
          <a:xfrm>
            <a:off x="423851" y="2882507"/>
            <a:ext cx="577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Also,</a:t>
            </a:r>
            <a:r>
              <a:rPr lang="en-CA" dirty="0"/>
              <a:t> , </a:t>
            </a:r>
            <a:r>
              <a:rPr lang="en-CA" dirty="0" err="1"/>
              <a:t>XLNet</a:t>
            </a:r>
            <a:r>
              <a:rPr lang="en-CA" dirty="0"/>
              <a:t> does not rely on data corruption.(which means no masks in </a:t>
            </a:r>
            <a:r>
              <a:rPr lang="en-CA" dirty="0" err="1"/>
              <a:t>XLnet</a:t>
            </a:r>
            <a:r>
              <a:rPr lang="en-CA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AB7DA8-2DB4-412B-9507-212B922CC073}"/>
              </a:ext>
            </a:extLst>
          </p:cNvPr>
          <p:cNvSpPr txBox="1"/>
          <p:nvPr/>
        </p:nvSpPr>
        <p:spPr>
          <a:xfrm>
            <a:off x="49212" y="3949137"/>
            <a:ext cx="412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FYI:</a:t>
            </a:r>
            <a:r>
              <a:rPr lang="en-CA" dirty="0"/>
              <a:t> For Bert, since Bert introduces masks, mt indicates if it’s a mask 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230CC2-97AB-4A6E-B420-CF759A9B4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603" y="4071520"/>
            <a:ext cx="6574686" cy="6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2C65E00-88FE-4A7B-89C6-0161E6E8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847725"/>
            <a:ext cx="8334375" cy="57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1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6C738A-B201-4B44-9D39-136D8B31A590}"/>
              </a:ext>
            </a:extLst>
          </p:cNvPr>
          <p:cNvSpPr txBox="1"/>
          <p:nvPr/>
        </p:nvSpPr>
        <p:spPr>
          <a:xfrm>
            <a:off x="819150" y="561975"/>
            <a:ext cx="341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Problems</a:t>
            </a:r>
            <a:r>
              <a:rPr lang="en-US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57A56-73B1-477C-B6CC-53F13B57EDBB}"/>
              </a:ext>
            </a:extLst>
          </p:cNvPr>
          <p:cNvSpPr txBox="1"/>
          <p:nvPr/>
        </p:nvSpPr>
        <p:spPr>
          <a:xfrm>
            <a:off x="819150" y="952500"/>
            <a:ext cx="8772525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contradictory in a standard Transformer architecture:</a:t>
            </a:r>
          </a:p>
          <a:p>
            <a:r>
              <a:rPr lang="en-CA" sz="2400" dirty="0"/>
              <a:t>	1.To predict the token </a:t>
            </a:r>
            <a:r>
              <a:rPr lang="en-CA" sz="2400" dirty="0" err="1"/>
              <a:t>x_t</a:t>
            </a:r>
            <a:r>
              <a:rPr lang="en-CA" sz="2400" dirty="0"/>
              <a:t>, the model should only see the </a:t>
            </a:r>
            <a:r>
              <a:rPr lang="en-CA" sz="2400" b="1" dirty="0"/>
              <a:t>position</a:t>
            </a:r>
            <a:r>
              <a:rPr lang="en-CA" sz="2400" dirty="0"/>
              <a:t> of </a:t>
            </a:r>
            <a:r>
              <a:rPr lang="en-CA" sz="2400" dirty="0" err="1"/>
              <a:t>x_t</a:t>
            </a:r>
            <a:r>
              <a:rPr lang="en-CA" sz="2400" dirty="0"/>
              <a:t>, not the </a:t>
            </a:r>
            <a:r>
              <a:rPr lang="en-CA" sz="2400" b="1" dirty="0"/>
              <a:t>content</a:t>
            </a:r>
            <a:r>
              <a:rPr lang="en-CA" sz="2400" dirty="0"/>
              <a:t> of </a:t>
            </a:r>
            <a:r>
              <a:rPr lang="en-CA" sz="2400" dirty="0" err="1"/>
              <a:t>x_t</a:t>
            </a:r>
            <a:r>
              <a:rPr lang="en-CA" sz="2400" dirty="0"/>
              <a:t> </a:t>
            </a:r>
          </a:p>
          <a:p>
            <a:r>
              <a:rPr lang="en-CA" sz="2400" dirty="0"/>
              <a:t>	2.To predict the token </a:t>
            </a:r>
            <a:r>
              <a:rPr lang="en-CA" sz="2400" dirty="0" err="1"/>
              <a:t>x_t</a:t>
            </a:r>
            <a:r>
              <a:rPr lang="en-CA" sz="2400" dirty="0"/>
              <a:t>, the model should encode all tokens before </a:t>
            </a:r>
            <a:r>
              <a:rPr lang="en-CA" sz="2400" dirty="0" err="1"/>
              <a:t>x_t</a:t>
            </a:r>
            <a:r>
              <a:rPr lang="en-CA" sz="2400" dirty="0"/>
              <a:t> as the </a:t>
            </a:r>
            <a:r>
              <a:rPr lang="en-CA" sz="2400" b="1" dirty="0"/>
              <a:t>content</a:t>
            </a:r>
          </a:p>
          <a:p>
            <a:r>
              <a:rPr lang="en-CA" sz="2400" b="1" dirty="0"/>
              <a:t>(</a:t>
            </a:r>
            <a:r>
              <a:rPr lang="en-CA" sz="2400" dirty="0"/>
              <a:t>In transformers, word embedding and position information are combined</a:t>
            </a:r>
            <a:r>
              <a:rPr lang="en-CA" sz="2400" b="1" dirty="0"/>
              <a:t>)</a:t>
            </a:r>
          </a:p>
          <a:p>
            <a:endParaRPr lang="en-CA" sz="2400" b="1" dirty="0"/>
          </a:p>
          <a:p>
            <a:r>
              <a:rPr lang="en-CA" sz="2400" b="1" dirty="0"/>
              <a:t>Solution: 2-stream self-attention</a:t>
            </a:r>
          </a:p>
          <a:p>
            <a:endParaRPr lang="en-CA" sz="2400" b="1" dirty="0"/>
          </a:p>
          <a:p>
            <a:r>
              <a:rPr lang="en-CA" sz="2400" dirty="0"/>
              <a:t>The model will only encounter text sequences with the natural order during finetuning. Which means we can not </a:t>
            </a:r>
            <a:r>
              <a:rPr lang="en-US" sz="2400" dirty="0" err="1"/>
              <a:t>chenge</a:t>
            </a:r>
            <a:r>
              <a:rPr lang="en-US" sz="2400" dirty="0"/>
              <a:t> the sentences, we have to implement permutation in encoders.</a:t>
            </a:r>
          </a:p>
          <a:p>
            <a:endParaRPr lang="en-US" sz="2400" dirty="0"/>
          </a:p>
          <a:p>
            <a:r>
              <a:rPr lang="en-US" sz="2400" b="1" dirty="0"/>
              <a:t>Solution: Attention Mask</a:t>
            </a:r>
            <a:r>
              <a:rPr lang="en-CA" sz="2400" b="1" dirty="0"/>
              <a:t> </a:t>
            </a:r>
          </a:p>
          <a:p>
            <a:endParaRPr lang="en-CA" sz="2800" b="1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67223515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{D383B656-00C3-4CFB-B5D7-2E5DE7732D21}tf04033925</Template>
  <TotalTime>527</TotalTime>
  <Words>934</Words>
  <Application>Microsoft Office PowerPoint</Application>
  <PresentationFormat>Widescreen</PresentationFormat>
  <Paragraphs>93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 Math</vt:lpstr>
      <vt:lpstr>Tw Cen MT</vt:lpstr>
      <vt:lpstr>Droplet</vt:lpstr>
      <vt:lpstr>XLNet: Generalized Autoregressive Pretraining for Language 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XLNet: Generalized Autoregressive Pretraining for Language Understanding</dc:title>
  <dc:creator>Ruifeng Chen</dc:creator>
  <cp:lastModifiedBy>Ruifeng Chen</cp:lastModifiedBy>
  <cp:revision>36</cp:revision>
  <dcterms:created xsi:type="dcterms:W3CDTF">2020-02-09T17:30:02Z</dcterms:created>
  <dcterms:modified xsi:type="dcterms:W3CDTF">2020-02-10T15:23:30Z</dcterms:modified>
</cp:coreProperties>
</file>