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48"/>
  </p:notesMasterIdLst>
  <p:handoutMasterIdLst>
    <p:handoutMasterId r:id="rId49"/>
  </p:handoutMasterIdLst>
  <p:sldIdLst>
    <p:sldId id="265" r:id="rId5"/>
    <p:sldId id="284" r:id="rId6"/>
    <p:sldId id="266" r:id="rId7"/>
    <p:sldId id="274" r:id="rId8"/>
    <p:sldId id="308" r:id="rId9"/>
    <p:sldId id="307" r:id="rId10"/>
    <p:sldId id="298" r:id="rId11"/>
    <p:sldId id="286" r:id="rId12"/>
    <p:sldId id="287" r:id="rId13"/>
    <p:sldId id="281" r:id="rId14"/>
    <p:sldId id="290" r:id="rId15"/>
    <p:sldId id="295" r:id="rId16"/>
    <p:sldId id="289" r:id="rId17"/>
    <p:sldId id="296" r:id="rId18"/>
    <p:sldId id="288" r:id="rId19"/>
    <p:sldId id="299" r:id="rId20"/>
    <p:sldId id="309" r:id="rId21"/>
    <p:sldId id="283" r:id="rId22"/>
    <p:sldId id="282" r:id="rId23"/>
    <p:sldId id="312" r:id="rId24"/>
    <p:sldId id="291" r:id="rId25"/>
    <p:sldId id="318" r:id="rId26"/>
    <p:sldId id="280" r:id="rId27"/>
    <p:sldId id="310" r:id="rId28"/>
    <p:sldId id="301" r:id="rId29"/>
    <p:sldId id="316" r:id="rId30"/>
    <p:sldId id="317" r:id="rId31"/>
    <p:sldId id="278" r:id="rId32"/>
    <p:sldId id="297" r:id="rId33"/>
    <p:sldId id="306" r:id="rId34"/>
    <p:sldId id="311" r:id="rId35"/>
    <p:sldId id="292" r:id="rId36"/>
    <p:sldId id="279" r:id="rId37"/>
    <p:sldId id="285" r:id="rId38"/>
    <p:sldId id="313" r:id="rId39"/>
    <p:sldId id="294" r:id="rId40"/>
    <p:sldId id="268" r:id="rId41"/>
    <p:sldId id="267" r:id="rId42"/>
    <p:sldId id="273" r:id="rId43"/>
    <p:sldId id="271" r:id="rId44"/>
    <p:sldId id="293" r:id="rId45"/>
    <p:sldId id="270" r:id="rId46"/>
    <p:sldId id="27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Training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0.12673436105251301</c:v>
                </c:pt>
                <c:pt idx="1">
                  <c:v>1.7056116834282799E-2</c:v>
                </c:pt>
                <c:pt idx="2">
                  <c:v>1.22512341476976E-3</c:v>
                </c:pt>
                <c:pt idx="3">
                  <c:v>9.2478148872032697E-4</c:v>
                </c:pt>
                <c:pt idx="4">
                  <c:v>8.8939815759658803E-4</c:v>
                </c:pt>
                <c:pt idx="5" formatCode="0.00E+00">
                  <c:v>3.1104000000000001E-3</c:v>
                </c:pt>
                <c:pt idx="6" formatCode="0.00E+00">
                  <c:v>2.5178000000000002E-3</c:v>
                </c:pt>
                <c:pt idx="7" formatCode="0.00E+00">
                  <c:v>2.4472000000000001E-3</c:v>
                </c:pt>
                <c:pt idx="8" formatCode="0.00E+00">
                  <c:v>2.4191E-3</c:v>
                </c:pt>
                <c:pt idx="9" formatCode="0.00E+00">
                  <c:v>2.4036999999999999E-3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078144"/>
        <c:axId val="420078536"/>
      </c:lineChart>
      <c:catAx>
        <c:axId val="42007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Epoch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536"/>
        <c:crosses val="autoZero"/>
        <c:auto val="1"/>
        <c:lblAlgn val="ctr"/>
        <c:lblOffset val="100"/>
        <c:noMultiLvlLbl val="0"/>
      </c:catAx>
      <c:valAx>
        <c:axId val="420078536"/>
        <c:scaling>
          <c:orientation val="minMax"/>
          <c:max val="0.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97" b="0" i="0" u="none" strike="noStrike" baseline="0" dirty="0">
                    <a:effectLst/>
                  </a:rPr>
                  <a:t>‖(X− 𝑋 ̂)‖^2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144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Training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0.50929892063140803</c:v>
                </c:pt>
                <c:pt idx="1">
                  <c:v>0.51940441131591797</c:v>
                </c:pt>
                <c:pt idx="2">
                  <c:v>0.53300529718399003</c:v>
                </c:pt>
                <c:pt idx="3">
                  <c:v>0.54750406742095903</c:v>
                </c:pt>
                <c:pt idx="4">
                  <c:v>0.56206881999969405</c:v>
                </c:pt>
                <c:pt idx="5">
                  <c:v>0.57746547460555997</c:v>
                </c:pt>
                <c:pt idx="6">
                  <c:v>0.591588854789733</c:v>
                </c:pt>
                <c:pt idx="7">
                  <c:v>0.60501217842101995</c:v>
                </c:pt>
                <c:pt idx="8">
                  <c:v>0.61819195747375399</c:v>
                </c:pt>
                <c:pt idx="9">
                  <c:v>0.628520727157592</c:v>
                </c:pt>
                <c:pt idx="10">
                  <c:v>0.63942271471023504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Testing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0.55859375</c:v>
                </c:pt>
                <c:pt idx="1">
                  <c:v>0.44921875</c:v>
                </c:pt>
                <c:pt idx="2">
                  <c:v>0.53125</c:v>
                </c:pt>
                <c:pt idx="3">
                  <c:v>0.51171875</c:v>
                </c:pt>
                <c:pt idx="4">
                  <c:v>0.5</c:v>
                </c:pt>
                <c:pt idx="5">
                  <c:v>0.5</c:v>
                </c:pt>
                <c:pt idx="6">
                  <c:v>0.5078125</c:v>
                </c:pt>
                <c:pt idx="7">
                  <c:v>0.5078125</c:v>
                </c:pt>
                <c:pt idx="8">
                  <c:v>0.53515625</c:v>
                </c:pt>
                <c:pt idx="9">
                  <c:v>0.47265625</c:v>
                </c:pt>
                <c:pt idx="10">
                  <c:v>0.47265625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E-4A32-9E7C-2A576A6F0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078144"/>
        <c:axId val="420078536"/>
      </c:lineChart>
      <c:catAx>
        <c:axId val="4200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536"/>
        <c:crosses val="autoZero"/>
        <c:auto val="1"/>
        <c:lblAlgn val="ctr"/>
        <c:lblOffset val="100"/>
        <c:noMultiLvlLbl val="0"/>
      </c:catAx>
      <c:valAx>
        <c:axId val="420078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14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Sensitivity Training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0.45528240820591903</c:v>
                </c:pt>
                <c:pt idx="1">
                  <c:v>0.504656872691855</c:v>
                </c:pt>
                <c:pt idx="2">
                  <c:v>0.51383872407775655</c:v>
                </c:pt>
                <c:pt idx="3">
                  <c:v>0.52454292729449481</c:v>
                </c:pt>
                <c:pt idx="4">
                  <c:v>0.53876201008492031</c:v>
                </c:pt>
                <c:pt idx="5">
                  <c:v>0.55199667221297832</c:v>
                </c:pt>
                <c:pt idx="6">
                  <c:v>0.56852838228580127</c:v>
                </c:pt>
                <c:pt idx="7">
                  <c:v>0.58224007954626167</c:v>
                </c:pt>
                <c:pt idx="8">
                  <c:v>0.59882104665083902</c:v>
                </c:pt>
                <c:pt idx="9">
                  <c:v>0.61087382186735928</c:v>
                </c:pt>
                <c:pt idx="10">
                  <c:v>0.62536906078469168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Specificity Training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0.56331868867761803</c:v>
                </c:pt>
                <c:pt idx="1">
                  <c:v>0.53415317180080357</c:v>
                </c:pt>
                <c:pt idx="2">
                  <c:v>0.55217338366005109</c:v>
                </c:pt>
                <c:pt idx="3">
                  <c:v>0.57046612147162079</c:v>
                </c:pt>
                <c:pt idx="4">
                  <c:v>0.58537698996519782</c:v>
                </c:pt>
                <c:pt idx="5">
                  <c:v>0.60293640163967699</c:v>
                </c:pt>
                <c:pt idx="6">
                  <c:v>0.61465171731520474</c:v>
                </c:pt>
                <c:pt idx="7">
                  <c:v>0.62778380901167807</c:v>
                </c:pt>
                <c:pt idx="8">
                  <c:v>0.63756366809391429</c:v>
                </c:pt>
                <c:pt idx="9">
                  <c:v>0.64617008107312812</c:v>
                </c:pt>
                <c:pt idx="10">
                  <c:v>0.6534765977739222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E-4A32-9E7C-2A576A6F05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Sensativity Testing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0.59523809523809523</c:v>
                </c:pt>
                <c:pt idx="1">
                  <c:v>0.43307086614173229</c:v>
                </c:pt>
                <c:pt idx="2">
                  <c:v>0.49612403100775193</c:v>
                </c:pt>
                <c:pt idx="3">
                  <c:v>0.453125</c:v>
                </c:pt>
                <c:pt idx="4">
                  <c:v>0.43650793650793651</c:v>
                </c:pt>
                <c:pt idx="5">
                  <c:v>0.3984375</c:v>
                </c:pt>
                <c:pt idx="6">
                  <c:v>0.44444444444444442</c:v>
                </c:pt>
                <c:pt idx="7">
                  <c:v>0.46825396825396826</c:v>
                </c:pt>
                <c:pt idx="8">
                  <c:v>0.4765625</c:v>
                </c:pt>
                <c:pt idx="9">
                  <c:v>0.44615384615384618</c:v>
                </c:pt>
                <c:pt idx="10">
                  <c:v>0.4453125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A-4B52-8C42-DBA6C7F056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Specificity Testing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0.52307692307692311</c:v>
                </c:pt>
                <c:pt idx="1">
                  <c:v>0.46511627906976744</c:v>
                </c:pt>
                <c:pt idx="2">
                  <c:v>0.56692913385826771</c:v>
                </c:pt>
                <c:pt idx="3">
                  <c:v>0.5703125</c:v>
                </c:pt>
                <c:pt idx="4">
                  <c:v>0.56153846153846154</c:v>
                </c:pt>
                <c:pt idx="5">
                  <c:v>0.6015625</c:v>
                </c:pt>
                <c:pt idx="6">
                  <c:v>0.57851239669421484</c:v>
                </c:pt>
                <c:pt idx="7">
                  <c:v>0.5461538461538461</c:v>
                </c:pt>
                <c:pt idx="8">
                  <c:v>0.59375</c:v>
                </c:pt>
                <c:pt idx="9">
                  <c:v>0.5</c:v>
                </c:pt>
                <c:pt idx="1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A-4B52-8C42-DBA6C7F05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078144"/>
        <c:axId val="420078536"/>
      </c:lineChart>
      <c:catAx>
        <c:axId val="4200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536"/>
        <c:crosses val="autoZero"/>
        <c:auto val="1"/>
        <c:lblAlgn val="ctr"/>
        <c:lblOffset val="100"/>
        <c:noMultiLvlLbl val="0"/>
      </c:catAx>
      <c:valAx>
        <c:axId val="420078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14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Training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0.51487976312637296</c:v>
                </c:pt>
                <c:pt idx="1">
                  <c:v>0.51912313699722201</c:v>
                </c:pt>
                <c:pt idx="2">
                  <c:v>0.530839323997497</c:v>
                </c:pt>
                <c:pt idx="3">
                  <c:v>0.56721997261047297</c:v>
                </c:pt>
                <c:pt idx="4">
                  <c:v>0.58986657857894897</c:v>
                </c:pt>
                <c:pt idx="5">
                  <c:v>0.60744339227676303</c:v>
                </c:pt>
                <c:pt idx="6">
                  <c:v>0.63158053159713701</c:v>
                </c:pt>
                <c:pt idx="7">
                  <c:v>0.65065300464630105</c:v>
                </c:pt>
                <c:pt idx="8">
                  <c:v>0.67074948549270597</c:v>
                </c:pt>
                <c:pt idx="9">
                  <c:v>0.68343913555145197</c:v>
                </c:pt>
                <c:pt idx="10">
                  <c:v>0.69543921947479204</c:v>
                </c:pt>
                <c:pt idx="11">
                  <c:v>0.70298302173614502</c:v>
                </c:pt>
                <c:pt idx="12">
                  <c:v>0.71699076890945401</c:v>
                </c:pt>
                <c:pt idx="13">
                  <c:v>0.72978180646896296</c:v>
                </c:pt>
                <c:pt idx="14">
                  <c:v>0.74462097883224398</c:v>
                </c:pt>
                <c:pt idx="15">
                  <c:v>0.74912291765213002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Testing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0.53125</c:v>
                </c:pt>
                <c:pt idx="1">
                  <c:v>0.59375</c:v>
                </c:pt>
                <c:pt idx="2">
                  <c:v>0.53125</c:v>
                </c:pt>
                <c:pt idx="3">
                  <c:v>0.59375</c:v>
                </c:pt>
                <c:pt idx="4">
                  <c:v>0.34375</c:v>
                </c:pt>
                <c:pt idx="5">
                  <c:v>0.59375</c:v>
                </c:pt>
                <c:pt idx="6">
                  <c:v>0.59375</c:v>
                </c:pt>
                <c:pt idx="7">
                  <c:v>0.71875</c:v>
                </c:pt>
                <c:pt idx="8">
                  <c:v>0.53125</c:v>
                </c:pt>
                <c:pt idx="9">
                  <c:v>0.5</c:v>
                </c:pt>
                <c:pt idx="10">
                  <c:v>0.53125</c:v>
                </c:pt>
                <c:pt idx="11">
                  <c:v>0.46875</c:v>
                </c:pt>
                <c:pt idx="12">
                  <c:v>0.4375</c:v>
                </c:pt>
                <c:pt idx="13">
                  <c:v>0.59375</c:v>
                </c:pt>
                <c:pt idx="14">
                  <c:v>0.59375</c:v>
                </c:pt>
                <c:pt idx="15">
                  <c:v>0.40625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E-4A32-9E7C-2A576A6F0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078144"/>
        <c:axId val="420078536"/>
      </c:lineChart>
      <c:catAx>
        <c:axId val="42007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Epoch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536"/>
        <c:crosses val="autoZero"/>
        <c:auto val="1"/>
        <c:lblAlgn val="ctr"/>
        <c:lblOffset val="100"/>
        <c:noMultiLvlLbl val="0"/>
      </c:catAx>
      <c:valAx>
        <c:axId val="420078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14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Sensitivity Training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0.51448386344510122</c:v>
                </c:pt>
                <c:pt idx="1">
                  <c:v>0.518757350853713</c:v>
                </c:pt>
                <c:pt idx="2">
                  <c:v>0.52953999330825618</c:v>
                </c:pt>
                <c:pt idx="3">
                  <c:v>0.57217017479823173</c:v>
                </c:pt>
                <c:pt idx="4">
                  <c:v>0.60698171937259837</c:v>
                </c:pt>
                <c:pt idx="5">
                  <c:v>0.63390349498615994</c:v>
                </c:pt>
                <c:pt idx="6">
                  <c:v>0.66662948918135179</c:v>
                </c:pt>
                <c:pt idx="7">
                  <c:v>0.67938072208534839</c:v>
                </c:pt>
                <c:pt idx="8">
                  <c:v>0.69495873299130051</c:v>
                </c:pt>
                <c:pt idx="9">
                  <c:v>0.70477542329919907</c:v>
                </c:pt>
                <c:pt idx="10">
                  <c:v>0.71495346054792852</c:v>
                </c:pt>
                <c:pt idx="11">
                  <c:v>0.72155248456336374</c:v>
                </c:pt>
                <c:pt idx="12">
                  <c:v>0.73588903872086309</c:v>
                </c:pt>
                <c:pt idx="13">
                  <c:v>0.75033966702492239</c:v>
                </c:pt>
                <c:pt idx="14">
                  <c:v>0.77147231488334833</c:v>
                </c:pt>
                <c:pt idx="15">
                  <c:v>0.77632566156341887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Specificity Training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0.51527565123046815</c:v>
                </c:pt>
                <c:pt idx="1">
                  <c:v>0.51948894747515717</c:v>
                </c:pt>
                <c:pt idx="2">
                  <c:v>0.5321388373437167</c:v>
                </c:pt>
                <c:pt idx="3">
                  <c:v>0.56226931656864731</c:v>
                </c:pt>
                <c:pt idx="4">
                  <c:v>0.57274967298390778</c:v>
                </c:pt>
                <c:pt idx="5">
                  <c:v>0.58098173816935539</c:v>
                </c:pt>
                <c:pt idx="6">
                  <c:v>0.59653018596256413</c:v>
                </c:pt>
                <c:pt idx="7">
                  <c:v>0.62192116977803014</c:v>
                </c:pt>
                <c:pt idx="8">
                  <c:v>0.64653931171543877</c:v>
                </c:pt>
                <c:pt idx="9">
                  <c:v>0.6621002251110345</c:v>
                </c:pt>
                <c:pt idx="10">
                  <c:v>0.67592423597168994</c:v>
                </c:pt>
                <c:pt idx="11">
                  <c:v>0.68441172593516464</c:v>
                </c:pt>
                <c:pt idx="12">
                  <c:v>0.69809063162270957</c:v>
                </c:pt>
                <c:pt idx="13">
                  <c:v>0.70922309423860797</c:v>
                </c:pt>
                <c:pt idx="14">
                  <c:v>0.71776802100972414</c:v>
                </c:pt>
                <c:pt idx="15">
                  <c:v>0.72191689143969662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E-4A32-9E7C-2A576A6F05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Sensativity Testing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0.84776126467247259</c:v>
                </c:pt>
                <c:pt idx="1">
                  <c:v>5.4618169770688882E-2</c:v>
                </c:pt>
                <c:pt idx="2">
                  <c:v>0.91673963978889073</c:v>
                </c:pt>
                <c:pt idx="3">
                  <c:v>0.80310488451344186</c:v>
                </c:pt>
                <c:pt idx="4">
                  <c:v>0.19516293158529949</c:v>
                </c:pt>
                <c:pt idx="5">
                  <c:v>0.6664694606810706</c:v>
                </c:pt>
                <c:pt idx="6">
                  <c:v>0.58677646836102038</c:v>
                </c:pt>
                <c:pt idx="7">
                  <c:v>0.92599517205471671</c:v>
                </c:pt>
                <c:pt idx="8">
                  <c:v>0.30062714471660157</c:v>
                </c:pt>
                <c:pt idx="9">
                  <c:v>0.60378608613345952</c:v>
                </c:pt>
                <c:pt idx="10">
                  <c:v>0.68048751627026383</c:v>
                </c:pt>
                <c:pt idx="11">
                  <c:v>0.61565768921285557</c:v>
                </c:pt>
                <c:pt idx="12">
                  <c:v>0.78914736020067677</c:v>
                </c:pt>
                <c:pt idx="13">
                  <c:v>0.81000165668709911</c:v>
                </c:pt>
                <c:pt idx="14">
                  <c:v>0.81613384131190991</c:v>
                </c:pt>
                <c:pt idx="15">
                  <c:v>0.7978559765245995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6E-417F-BCF0-B3933EF066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Specificity Testing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0.1719755774327906</c:v>
                </c:pt>
                <c:pt idx="1">
                  <c:v>0.95768548100816475</c:v>
                </c:pt>
                <c:pt idx="2">
                  <c:v>0.15646371187202726</c:v>
                </c:pt>
                <c:pt idx="3">
                  <c:v>0.308666224914805</c:v>
                </c:pt>
                <c:pt idx="4">
                  <c:v>0.90372736954206601</c:v>
                </c:pt>
                <c:pt idx="5">
                  <c:v>0.53212637557685483</c:v>
                </c:pt>
                <c:pt idx="6">
                  <c:v>0.50570360202584375</c:v>
                </c:pt>
                <c:pt idx="7">
                  <c:v>0.15232618675753704</c:v>
                </c:pt>
                <c:pt idx="8">
                  <c:v>0.73194973613839132</c:v>
                </c:pt>
                <c:pt idx="9">
                  <c:v>0.45285430275489919</c:v>
                </c:pt>
                <c:pt idx="10">
                  <c:v>0.33670161156731432</c:v>
                </c:pt>
                <c:pt idx="11">
                  <c:v>0.40389985328221872</c:v>
                </c:pt>
                <c:pt idx="12">
                  <c:v>0.22397349426103419</c:v>
                </c:pt>
                <c:pt idx="13">
                  <c:v>0.21522042641804112</c:v>
                </c:pt>
                <c:pt idx="14">
                  <c:v>0.20606820817456747</c:v>
                </c:pt>
                <c:pt idx="15">
                  <c:v>0.22501479114897646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6E-417F-BCF0-B3933EF06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078144"/>
        <c:axId val="420078536"/>
      </c:lineChart>
      <c:catAx>
        <c:axId val="42007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Epoch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536"/>
        <c:crosses val="autoZero"/>
        <c:auto val="1"/>
        <c:lblAlgn val="ctr"/>
        <c:lblOffset val="100"/>
        <c:noMultiLvlLbl val="0"/>
      </c:catAx>
      <c:valAx>
        <c:axId val="420078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14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Training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0.86353999376296997</c:v>
                </c:pt>
                <c:pt idx="1">
                  <c:v>0.90648841857910101</c:v>
                </c:pt>
                <c:pt idx="2">
                  <c:v>0.94284701347350997</c:v>
                </c:pt>
                <c:pt idx="3">
                  <c:v>0.95661020278930597</c:v>
                </c:pt>
                <c:pt idx="4">
                  <c:v>0.96460533142089799</c:v>
                </c:pt>
                <c:pt idx="5">
                  <c:v>0.96687805652618397</c:v>
                </c:pt>
                <c:pt idx="6">
                  <c:v>0.97413253784179599</c:v>
                </c:pt>
                <c:pt idx="7">
                  <c:v>0.97363024950027399</c:v>
                </c:pt>
                <c:pt idx="8">
                  <c:v>0.97516232728958097</c:v>
                </c:pt>
                <c:pt idx="9">
                  <c:v>0.97896206378936701</c:v>
                </c:pt>
                <c:pt idx="10">
                  <c:v>0.97778511047363204</c:v>
                </c:pt>
                <c:pt idx="11">
                  <c:v>0.98175728321075395</c:v>
                </c:pt>
                <c:pt idx="12">
                  <c:v>0.98280233144760099</c:v>
                </c:pt>
                <c:pt idx="13">
                  <c:v>0.98344665765762296</c:v>
                </c:pt>
                <c:pt idx="14">
                  <c:v>0.98546570539474398</c:v>
                </c:pt>
                <c:pt idx="15">
                  <c:v>0.98439019918441695</c:v>
                </c:pt>
                <c:pt idx="16">
                  <c:v>0.98665785789489702</c:v>
                </c:pt>
                <c:pt idx="17">
                  <c:v>0.98792105913162198</c:v>
                </c:pt>
                <c:pt idx="18">
                  <c:v>0.98790079355239802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Testing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0.82080966234207098</c:v>
                </c:pt>
                <c:pt idx="1">
                  <c:v>0.81951940059661799</c:v>
                </c:pt>
                <c:pt idx="2">
                  <c:v>0.82591146230697599</c:v>
                </c:pt>
                <c:pt idx="3">
                  <c:v>0.84868609905242898</c:v>
                </c:pt>
                <c:pt idx="4">
                  <c:v>0.85648673772811801</c:v>
                </c:pt>
                <c:pt idx="5">
                  <c:v>0.87400567531585605</c:v>
                </c:pt>
                <c:pt idx="6">
                  <c:v>0.86889207363128595</c:v>
                </c:pt>
                <c:pt idx="7">
                  <c:v>0.877130687236785</c:v>
                </c:pt>
                <c:pt idx="8">
                  <c:v>0.88243371248245195</c:v>
                </c:pt>
                <c:pt idx="9">
                  <c:v>0.88615053892135598</c:v>
                </c:pt>
                <c:pt idx="10">
                  <c:v>0.89798766374588002</c:v>
                </c:pt>
                <c:pt idx="11">
                  <c:v>0.90188211202621404</c:v>
                </c:pt>
                <c:pt idx="12">
                  <c:v>0.90256863832473699</c:v>
                </c:pt>
                <c:pt idx="13">
                  <c:v>0.89533615112304599</c:v>
                </c:pt>
                <c:pt idx="14">
                  <c:v>0.92291665077209395</c:v>
                </c:pt>
                <c:pt idx="15">
                  <c:v>0.89732480049133301</c:v>
                </c:pt>
                <c:pt idx="16">
                  <c:v>0.91724669933319003</c:v>
                </c:pt>
                <c:pt idx="17">
                  <c:v>0.91092568635940496</c:v>
                </c:pt>
                <c:pt idx="18">
                  <c:v>0.908380687236785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E-4A32-9E7C-2A576A6F0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078144"/>
        <c:axId val="420078536"/>
      </c:lineChart>
      <c:catAx>
        <c:axId val="42007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Epoch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536"/>
        <c:crosses val="autoZero"/>
        <c:auto val="1"/>
        <c:lblAlgn val="ctr"/>
        <c:lblOffset val="100"/>
        <c:noMultiLvlLbl val="0"/>
      </c:catAx>
      <c:valAx>
        <c:axId val="420078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14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Sensitivity Training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0.86310556485567902</c:v>
                </c:pt>
                <c:pt idx="1">
                  <c:v>0.91060630656223363</c:v>
                </c:pt>
                <c:pt idx="2">
                  <c:v>0.9452222966254743</c:v>
                </c:pt>
                <c:pt idx="3">
                  <c:v>0.95740924862528665</c:v>
                </c:pt>
                <c:pt idx="4">
                  <c:v>0.96492527470297584</c:v>
                </c:pt>
                <c:pt idx="5">
                  <c:v>0.96577927480064119</c:v>
                </c:pt>
                <c:pt idx="6">
                  <c:v>0.97360090905401564</c:v>
                </c:pt>
                <c:pt idx="7">
                  <c:v>0.97287014396883209</c:v>
                </c:pt>
                <c:pt idx="8">
                  <c:v>0.97386469704963274</c:v>
                </c:pt>
                <c:pt idx="9">
                  <c:v>0.97918103973053039</c:v>
                </c:pt>
                <c:pt idx="10">
                  <c:v>0.97719248407126336</c:v>
                </c:pt>
                <c:pt idx="11">
                  <c:v>0.9816969856842831</c:v>
                </c:pt>
                <c:pt idx="12">
                  <c:v>0.983868513163902</c:v>
                </c:pt>
                <c:pt idx="13">
                  <c:v>0.98322934104398108</c:v>
                </c:pt>
                <c:pt idx="14">
                  <c:v>0.98582646808165253</c:v>
                </c:pt>
                <c:pt idx="15">
                  <c:v>0.98493334145005174</c:v>
                </c:pt>
                <c:pt idx="16">
                  <c:v>0.98694249421695546</c:v>
                </c:pt>
                <c:pt idx="17">
                  <c:v>0.98868766803632124</c:v>
                </c:pt>
                <c:pt idx="18">
                  <c:v>0.98786587531070869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Specificity Training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0.86397443052102885</c:v>
                </c:pt>
                <c:pt idx="1">
                  <c:v>0.90237022606436945</c:v>
                </c:pt>
                <c:pt idx="2">
                  <c:v>0.94047160047890577</c:v>
                </c:pt>
                <c:pt idx="3">
                  <c:v>0.95581102745702862</c:v>
                </c:pt>
                <c:pt idx="4">
                  <c:v>0.96428535192118425</c:v>
                </c:pt>
                <c:pt idx="5">
                  <c:v>0.96797694664853784</c:v>
                </c:pt>
                <c:pt idx="6">
                  <c:v>0.97466415033077636</c:v>
                </c:pt>
                <c:pt idx="7">
                  <c:v>0.97439045425489823</c:v>
                </c:pt>
                <c:pt idx="8">
                  <c:v>0.97646008360728931</c:v>
                </c:pt>
                <c:pt idx="9">
                  <c:v>0.97874304963675474</c:v>
                </c:pt>
                <c:pt idx="10">
                  <c:v>0.97837777507204027</c:v>
                </c:pt>
                <c:pt idx="11">
                  <c:v>0.98181762837748709</c:v>
                </c:pt>
                <c:pt idx="12">
                  <c:v>0.98173608644919086</c:v>
                </c:pt>
                <c:pt idx="13">
                  <c:v>0.98366394399066515</c:v>
                </c:pt>
                <c:pt idx="14">
                  <c:v>0.98510491497219854</c:v>
                </c:pt>
                <c:pt idx="15">
                  <c:v>0.98384707481888833</c:v>
                </c:pt>
                <c:pt idx="16">
                  <c:v>0.98637322943301275</c:v>
                </c:pt>
                <c:pt idx="17">
                  <c:v>0.98715438080259754</c:v>
                </c:pt>
                <c:pt idx="18">
                  <c:v>0.9879356704378266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E-4A32-9E7C-2A576A6F05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Sensitivity Testing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0.84109848484848482</c:v>
                </c:pt>
                <c:pt idx="1">
                  <c:v>0.83428422622570486</c:v>
                </c:pt>
                <c:pt idx="2">
                  <c:v>0.84364419821483538</c:v>
                </c:pt>
                <c:pt idx="3">
                  <c:v>0.85323359530347509</c:v>
                </c:pt>
                <c:pt idx="4">
                  <c:v>0.85601325757575752</c:v>
                </c:pt>
                <c:pt idx="5">
                  <c:v>0.87229206619788335</c:v>
                </c:pt>
                <c:pt idx="6">
                  <c:v>0.8678771809379513</c:v>
                </c:pt>
                <c:pt idx="7">
                  <c:v>0.87237215909090904</c:v>
                </c:pt>
                <c:pt idx="8">
                  <c:v>0.88037405303030303</c:v>
                </c:pt>
                <c:pt idx="9">
                  <c:v>0.87750946969696975</c:v>
                </c:pt>
                <c:pt idx="10">
                  <c:v>0.89313446969696975</c:v>
                </c:pt>
                <c:pt idx="11">
                  <c:v>0.90092329545454541</c:v>
                </c:pt>
                <c:pt idx="12">
                  <c:v>0.90104166666666663</c:v>
                </c:pt>
                <c:pt idx="13">
                  <c:v>0.8955704443760506</c:v>
                </c:pt>
                <c:pt idx="14">
                  <c:v>0.92251420454545452</c:v>
                </c:pt>
                <c:pt idx="15">
                  <c:v>0.8996685606060606</c:v>
                </c:pt>
                <c:pt idx="16">
                  <c:v>0.9190852705837792</c:v>
                </c:pt>
                <c:pt idx="17">
                  <c:v>0.9164319026538198</c:v>
                </c:pt>
                <c:pt idx="18">
                  <c:v>0.90776515151515147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A-4B52-8C42-DBA6C7F056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Specificity Testing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0.80052083333333335</c:v>
                </c:pt>
                <c:pt idx="1">
                  <c:v>0.80475390042377892</c:v>
                </c:pt>
                <c:pt idx="2">
                  <c:v>0.8081812371280449</c:v>
                </c:pt>
                <c:pt idx="3">
                  <c:v>0.84413770243394259</c:v>
                </c:pt>
                <c:pt idx="4">
                  <c:v>0.85696022727272725</c:v>
                </c:pt>
                <c:pt idx="5">
                  <c:v>0.87571905404445705</c:v>
                </c:pt>
                <c:pt idx="6">
                  <c:v>0.86990695802457441</c:v>
                </c:pt>
                <c:pt idx="7">
                  <c:v>0.8818892045454545</c:v>
                </c:pt>
                <c:pt idx="8">
                  <c:v>0.88449337121212124</c:v>
                </c:pt>
                <c:pt idx="9">
                  <c:v>0.89479166666666665</c:v>
                </c:pt>
                <c:pt idx="10">
                  <c:v>0.90284090909090908</c:v>
                </c:pt>
                <c:pt idx="11">
                  <c:v>0.90284090909090908</c:v>
                </c:pt>
                <c:pt idx="12">
                  <c:v>0.9040956439393939</c:v>
                </c:pt>
                <c:pt idx="13">
                  <c:v>0.89510191520087123</c:v>
                </c:pt>
                <c:pt idx="14">
                  <c:v>0.92331912878787881</c:v>
                </c:pt>
                <c:pt idx="15">
                  <c:v>0.89498106060606064</c:v>
                </c:pt>
                <c:pt idx="16">
                  <c:v>0.91540792651167191</c:v>
                </c:pt>
                <c:pt idx="17">
                  <c:v>0.90541916238547315</c:v>
                </c:pt>
                <c:pt idx="18">
                  <c:v>0.90899621212121207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A-4B52-8C42-DBA6C7F05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078144"/>
        <c:axId val="420078536"/>
      </c:lineChart>
      <c:catAx>
        <c:axId val="4200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536"/>
        <c:crosses val="autoZero"/>
        <c:auto val="1"/>
        <c:lblAlgn val="ctr"/>
        <c:lblOffset val="100"/>
        <c:noMultiLvlLbl val="0"/>
      </c:catAx>
      <c:valAx>
        <c:axId val="420078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14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Sensitivity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Tateno and Glass</c:v>
                </c:pt>
                <c:pt idx="1">
                  <c:v>Zhou et al</c:v>
                </c:pt>
                <c:pt idx="2">
                  <c:v>AE + FCNN</c:v>
                </c:pt>
                <c:pt idx="3">
                  <c:v>LSTM</c:v>
                </c:pt>
                <c:pt idx="4">
                  <c:v>ConvNet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.00">
                  <c:v>93.2</c:v>
                </c:pt>
                <c:pt idx="1">
                  <c:v>96.89</c:v>
                </c:pt>
                <c:pt idx="2">
                  <c:v>59.38</c:v>
                </c:pt>
                <c:pt idx="3">
                  <c:v>81.61</c:v>
                </c:pt>
                <c:pt idx="4">
                  <c:v>92.25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8-44AA-9BED-1D4E74D67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Specificity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0000"/>
                    <a:satMod val="160000"/>
                  </a:schemeClr>
                </a:gs>
                <a:gs pos="46000">
                  <a:schemeClr val="accent2">
                    <a:tint val="86000"/>
                    <a:satMod val="160000"/>
                  </a:schemeClr>
                </a:gs>
                <a:gs pos="100000">
                  <a:schemeClr val="accent2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Tateno and Glass</c:v>
                </c:pt>
                <c:pt idx="1">
                  <c:v>Zhou et al</c:v>
                </c:pt>
                <c:pt idx="2">
                  <c:v>AE + FCNN</c:v>
                </c:pt>
                <c:pt idx="3">
                  <c:v>LSTM</c:v>
                </c:pt>
                <c:pt idx="4">
                  <c:v>ConvNet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96.7</c:v>
                </c:pt>
                <c:pt idx="1">
                  <c:v>98.25</c:v>
                </c:pt>
                <c:pt idx="2">
                  <c:v>47.66</c:v>
                </c:pt>
                <c:pt idx="3">
                  <c:v>20.61</c:v>
                </c:pt>
                <c:pt idx="4">
                  <c:v>92.33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8-44AA-9BED-1D4E74D67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0078144"/>
        <c:axId val="420078536"/>
      </c:barChart>
      <c:catAx>
        <c:axId val="4200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536"/>
        <c:crosses val="autoZero"/>
        <c:auto val="1"/>
        <c:lblAlgn val="ctr"/>
        <c:lblOffset val="100"/>
        <c:noMultiLvlLbl val="0"/>
      </c:catAx>
      <c:valAx>
        <c:axId val="420078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07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spc="1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hysionet.org/physiobank/database/afdb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log.fastforwardlabs.com/2016/08/22/under-the-hood-of-the-variational-autoencoder-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arxiv.org/abs/1412.698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dfs.semanticscholar.org/9509/63148f853e0239840ba40bf763e2de24ab37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hdsp/data_statistics/fact_sheets/fs_atrial_fibrillation.htm" TargetMode="External"/><Relationship Id="rId2" Type="http://schemas.openxmlformats.org/officeDocument/2006/relationships/hyperlink" Target="https://www.heartandstroke.ca/heart/conditions/atrial-fibrill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document/7344872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412.698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2.6980" TargetMode="External"/><Relationship Id="rId2" Type="http://schemas.openxmlformats.org/officeDocument/2006/relationships/hyperlink" Target="https://arxiv.org/pdf/1502.0316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biomedical-engineering-online.biomedcentral.com/articles/10.1186/1475-925X-13-18" TargetMode="External"/><Relationship Id="rId13" Type="http://schemas.openxmlformats.org/officeDocument/2006/relationships/hyperlink" Target="http://www.sciencedirect.com/science/article/pii/S2405818116300538" TargetMode="External"/><Relationship Id="rId3" Type="http://schemas.openxmlformats.org/officeDocument/2006/relationships/hyperlink" Target="http://circ.ahajournals.org/content/101/23/e215.full" TargetMode="External"/><Relationship Id="rId7" Type="http://schemas.openxmlformats.org/officeDocument/2006/relationships/hyperlink" Target="https://pdfs.semanticscholar.org/9509/63148f853e0239840ba40bf763e2de24ab37.pdf" TargetMode="External"/><Relationship Id="rId12" Type="http://schemas.openxmlformats.org/officeDocument/2006/relationships/hyperlink" Target="http://ieeexplore.ieee.org/document/7344872/" TargetMode="External"/><Relationship Id="rId2" Type="http://schemas.openxmlformats.org/officeDocument/2006/relationships/hyperlink" Target="http://www.medicine.mcgill.ca/physio/glasslab/pub_pdf/method_2001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octoryg.com/2016/10/types-of-atrial-fibrillation.html?spref=pi" TargetMode="External"/><Relationship Id="rId11" Type="http://schemas.openxmlformats.org/officeDocument/2006/relationships/hyperlink" Target="http://blog.fastforwardlabs.com/2016/08/22/under-the-hood-of-the-variational-autoencoder-in.html" TargetMode="External"/><Relationship Id="rId5" Type="http://schemas.openxmlformats.org/officeDocument/2006/relationships/hyperlink" Target="https://www.cdc.gov/dhdsp/data_statistics/fact_sheets/fs_atrial_fibrillation.htm" TargetMode="External"/><Relationship Id="rId10" Type="http://schemas.openxmlformats.org/officeDocument/2006/relationships/hyperlink" Target="http://ufldl.stanford.edu/tutorial/unsupervised/Autoencoders/" TargetMode="External"/><Relationship Id="rId4" Type="http://schemas.openxmlformats.org/officeDocument/2006/relationships/hyperlink" Target="https://www.heartandstroke.ca/heart/conditions/atrial-fibrillation" TargetMode="External"/><Relationship Id="rId9" Type="http://schemas.openxmlformats.org/officeDocument/2006/relationships/hyperlink" Target="https://physionet.org/physiobank/database/afdb/" TargetMode="External"/><Relationship Id="rId14" Type="http://schemas.openxmlformats.org/officeDocument/2006/relationships/hyperlink" Target="https://arxiv.org/abs/1412.698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uddx.com/" TargetMode="External"/><Relationship Id="rId2" Type="http://schemas.openxmlformats.org/officeDocument/2006/relationships/hyperlink" Target="http://kimia.uwaterloo.ca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toryg.com/2016/10/types-of-atrial-fibrillation.html?spref=p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edical-engineering-online.biomedcentral.com/articles/10.1186/1475-925X-13-18" TargetMode="External"/><Relationship Id="rId2" Type="http://schemas.openxmlformats.org/officeDocument/2006/relationships/hyperlink" Target="https://pdfs.semanticscholar.org/9509/63148f853e0239840ba40bf763e2de24ab37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24058181163005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Learning Applications for Atrial Fibrillation Detection in ECG Signals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Sara Ross-Howe</a:t>
            </a:r>
          </a:p>
          <a:p>
            <a:r>
              <a:rPr lang="en-US" dirty="0"/>
              <a:t>CS 898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18E0D-9BB3-42EC-A704-F9693AB6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04" y="4429919"/>
            <a:ext cx="8686800" cy="2295525"/>
          </a:xfrm>
          <a:prstGeom prst="rect">
            <a:avLst/>
          </a:prstGeom>
        </p:spPr>
      </p:pic>
      <p:pic>
        <p:nvPicPr>
          <p:cNvPr id="4098" name="Picture 2" descr="Image result for university of waterloo icon">
            <a:extLst>
              <a:ext uri="{FF2B5EF4-FFF2-40B4-BE49-F238E27FC236}">
                <a16:creationId xmlns:a16="http://schemas.microsoft.com/office/drawing/2014/main" id="{3486FA3E-5D2C-4CF0-8BF8-32343165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889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PhysioNet</a:t>
            </a:r>
            <a:r>
              <a:rPr lang="en-US" dirty="0"/>
              <a:t> – MIT-BIH AFIB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CFD-D1E6-4B45-BE91-30430DC6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25 patient recordings of 10 hour duration</a:t>
            </a:r>
          </a:p>
          <a:p>
            <a:r>
              <a:rPr lang="en-US" sz="1800" dirty="0"/>
              <a:t>250 Hz sampling frequency with 12-bit resolution over a range of ±10 millivolts</a:t>
            </a:r>
          </a:p>
          <a:p>
            <a:r>
              <a:rPr lang="en-US" sz="1800" dirty="0"/>
              <a:t>Captured using ECG ambulatory recorders at Boston's Beth Israel Hospital (now the Beth Israel Deaconess Medical Center)</a:t>
            </a:r>
          </a:p>
          <a:p>
            <a:r>
              <a:rPr lang="en-US" sz="1800" dirty="0"/>
              <a:t>Annotated by manual identification of ECG beats as Atrial Fibrillation, Atrial Flutter, AV Junction Rhythm, or Normal Sinus Rhythm (all others)</a:t>
            </a:r>
          </a:p>
          <a:p>
            <a:r>
              <a:rPr lang="en-US" sz="1800" dirty="0">
                <a:hlinkClick r:id="rId2"/>
              </a:rPr>
              <a:t>https://physionet.org/physiobank/database/afdb/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B0B62-58C5-4E76-8958-E12FF37B0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17" y="4185538"/>
            <a:ext cx="86868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PhysioNet</a:t>
            </a:r>
            <a:r>
              <a:rPr lang="en-US" dirty="0"/>
              <a:t> – MIT-BIH AFIB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CFD-D1E6-4B45-BE91-30430DC6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E99A28-07C5-4B6D-94BA-2DB9C16D4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222382"/>
              </p:ext>
            </p:extLst>
          </p:nvPr>
        </p:nvGraphicFramePr>
        <p:xfrm>
          <a:off x="3287786" y="2758809"/>
          <a:ext cx="5529743" cy="20189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6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436">
                  <a:extLst>
                    <a:ext uri="{9D8B030D-6E8A-4147-A177-3AD203B41FA5}">
                      <a16:colId xmlns:a16="http://schemas.microsoft.com/office/drawing/2014/main" val="2318521260"/>
                    </a:ext>
                  </a:extLst>
                </a:gridCol>
              </a:tblGrid>
              <a:tr h="533300">
                <a:tc>
                  <a:txBody>
                    <a:bodyPr/>
                    <a:lstStyle/>
                    <a:p>
                      <a:r>
                        <a:rPr lang="en-US" dirty="0"/>
                        <a:t>Rhythm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Episodes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Beats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10">
                <a:tc>
                  <a:txBody>
                    <a:bodyPr/>
                    <a:lstStyle/>
                    <a:p>
                      <a:r>
                        <a:rPr lang="en-US" dirty="0"/>
                        <a:t>Atrial Fibrillation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94.99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319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532,276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r>
                        <a:rPr lang="en-US" dirty="0"/>
                        <a:t>Atrial Flutter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1.98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16,563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10">
                <a:tc>
                  <a:txBody>
                    <a:bodyPr/>
                    <a:lstStyle/>
                    <a:p>
                      <a:r>
                        <a:rPr lang="en-US" dirty="0"/>
                        <a:t>Other Rhythms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163.03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733, 550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1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260.00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652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1,282,369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44741989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0630B-5DED-4DEB-9128-2A3C54F5C4B0}"/>
              </a:ext>
            </a:extLst>
          </p:cNvPr>
          <p:cNvSpPr txBox="1">
            <a:spLocks/>
          </p:cNvSpPr>
          <p:nvPr/>
        </p:nvSpPr>
        <p:spPr>
          <a:xfrm>
            <a:off x="1714500" y="19780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Most recordings represent paroxysmal atrial fibrillation events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36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 Data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CFD-D1E6-4B45-BE91-30430DC6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0630B-5DED-4DEB-9128-2A3C54F5C4B0}"/>
              </a:ext>
            </a:extLst>
          </p:cNvPr>
          <p:cNvSpPr txBox="1">
            <a:spLocks/>
          </p:cNvSpPr>
          <p:nvPr/>
        </p:nvSpPr>
        <p:spPr>
          <a:xfrm>
            <a:off x="1714500" y="19780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Human heart beat range 40 bpm – 200 bpm</a:t>
            </a:r>
          </a:p>
          <a:p>
            <a:r>
              <a:rPr lang="en-US" sz="1800" dirty="0"/>
              <a:t>Five second analysis window	       3.33 beats – 16.67 beats</a:t>
            </a:r>
          </a:p>
          <a:p>
            <a:r>
              <a:rPr lang="en-US" sz="1800" dirty="0"/>
              <a:t>1 second stride</a:t>
            </a:r>
          </a:p>
          <a:p>
            <a:r>
              <a:rPr lang="en-US" sz="1800" dirty="0"/>
              <a:t>Balanced AFIB samples for each patient with NSR (plus other cardiac arrhythmias).</a:t>
            </a:r>
          </a:p>
          <a:p>
            <a:r>
              <a:rPr lang="en-US" sz="1800" dirty="0"/>
              <a:t>Lead I configuration was used</a:t>
            </a:r>
          </a:p>
          <a:p>
            <a:r>
              <a:rPr lang="en-US" sz="1800" dirty="0"/>
              <a:t>Samples are given a binary classification of AFIB if any beats in the region represent the arrhythmia.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CE3CB59-7D76-48C0-97BD-5D3F1286AD9D}"/>
              </a:ext>
            </a:extLst>
          </p:cNvPr>
          <p:cNvSpPr/>
          <p:nvPr/>
        </p:nvSpPr>
        <p:spPr>
          <a:xfrm>
            <a:off x="4790422" y="2250483"/>
            <a:ext cx="978408" cy="484632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91591-649F-40AA-B278-AF10C53B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4153694"/>
            <a:ext cx="83248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 Signal Pre-Processing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7A06D-B0FE-4498-B4FC-93296A85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2960689"/>
            <a:ext cx="92583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6FC00-A795-4A88-90B9-58B270FC4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4910138"/>
            <a:ext cx="9167813" cy="1847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AA73D2-B25A-43CB-840E-A15B190656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3100" y="1482725"/>
                <a:ext cx="9791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Fundamental signal preprocessing was done to the data before segmentation into training and testing sets.</a:t>
                </a:r>
              </a:p>
              <a:p>
                <a:r>
                  <a:rPr lang="en-US" sz="1800" dirty="0"/>
                  <a:t>60 Hz Notch Filter used to remove the electromagnetic interference (EMI) </a:t>
                </a:r>
              </a:p>
              <a:p>
                <a:r>
                  <a:rPr lang="en-US" sz="1800" dirty="0"/>
                  <a:t>Moving average subtraction was used to correct the baseline drift for DC offset (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𝑥𝑖</m:t>
                    </m:r>
                    <m:r>
                      <a:rPr lang="en-US" sz="1800" b="0" i="1" baseline="-25000" smtClean="0">
                        <a:latin typeface="Cambria Math" panose="02040503050406030204" pitchFamily="18" charset="0"/>
                      </a:rPr>
                      <m:t> −</m:t>
                    </m:r>
                    <m:nary>
                      <m:naryPr>
                        <m:chr m:val="∑"/>
                        <m:ctrlPr>
                          <a:rPr lang="pt-BR" sz="1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1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18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1800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sz="1800" baseline="-25000" dirty="0"/>
                          <m:t>−</m:t>
                        </m:r>
                        <m:r>
                          <m:rPr>
                            <m:nor/>
                          </m:rPr>
                          <a:rPr lang="en-US" sz="1800" baseline="-25000" dirty="0"/>
                          <m:t>k</m:t>
                        </m:r>
                      </m:e>
                    </m:nary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AA73D2-B25A-43CB-840E-A15B1906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1482725"/>
                <a:ext cx="9791700" cy="4351338"/>
              </a:xfrm>
              <a:prstGeom prst="rect">
                <a:avLst/>
              </a:prstGeom>
              <a:blipFill>
                <a:blip r:embed="rId4"/>
                <a:stretch>
                  <a:fillRect l="-436" t="-1261" r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60A5D05-23AE-426D-AF1A-008F18F4709E}"/>
              </a:ext>
            </a:extLst>
          </p:cNvPr>
          <p:cNvSpPr txBox="1"/>
          <p:nvPr/>
        </p:nvSpPr>
        <p:spPr>
          <a:xfrm>
            <a:off x="5666929" y="4303197"/>
            <a:ext cx="170784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Motion artifact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823DC-E566-4263-88FD-F7EFD6195565}"/>
              </a:ext>
            </a:extLst>
          </p:cNvPr>
          <p:cNvSpPr txBox="1"/>
          <p:nvPr/>
        </p:nvSpPr>
        <p:spPr>
          <a:xfrm>
            <a:off x="5666929" y="6309281"/>
            <a:ext cx="27622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DC Offset Baseline Wander </a:t>
            </a:r>
          </a:p>
        </p:txBody>
      </p:sp>
    </p:spTree>
    <p:extLst>
      <p:ext uri="{BB962C8B-B14F-4D97-AF65-F5344CB8AC3E}">
        <p14:creationId xmlns:p14="http://schemas.microsoft.com/office/powerpoint/2010/main" val="39912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9219"/>
            <a:ext cx="9029700" cy="1325563"/>
          </a:xfrm>
        </p:spPr>
        <p:txBody>
          <a:bodyPr/>
          <a:lstStyle/>
          <a:p>
            <a:r>
              <a:rPr lang="en-US" dirty="0"/>
              <a:t>ECG Training and Testing 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CFD-D1E6-4B45-BE91-30430DC6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E99A28-07C5-4B6D-94BA-2DB9C16D4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301464"/>
              </p:ext>
            </p:extLst>
          </p:nvPr>
        </p:nvGraphicFramePr>
        <p:xfrm>
          <a:off x="2333625" y="1114426"/>
          <a:ext cx="8105775" cy="57213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363">
                  <a:extLst>
                    <a:ext uri="{9D8B030D-6E8A-4147-A177-3AD203B41FA5}">
                      <a16:colId xmlns:a16="http://schemas.microsoft.com/office/drawing/2014/main" val="2318521260"/>
                    </a:ext>
                  </a:extLst>
                </a:gridCol>
                <a:gridCol w="2001322">
                  <a:extLst>
                    <a:ext uri="{9D8B030D-6E8A-4147-A177-3AD203B41FA5}">
                      <a16:colId xmlns:a16="http://schemas.microsoft.com/office/drawing/2014/main" val="2875857648"/>
                    </a:ext>
                  </a:extLst>
                </a:gridCol>
              </a:tblGrid>
              <a:tr h="536773">
                <a:tc>
                  <a:txBody>
                    <a:bodyPr/>
                    <a:lstStyle/>
                    <a:p>
                      <a:r>
                        <a:rPr lang="en-US" sz="1400" dirty="0"/>
                        <a:t>Patient Recording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AFIB Samples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NSR (other arrhythmias) Samples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Training Samples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Testing Samples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04015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04043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4998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04048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04126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8465989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04746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12071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12070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4379040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04908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73092370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04936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6119866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05091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523620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05121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18915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84332169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05261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2261216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06426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6175331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06453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2996849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06995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24328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9626077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07162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73498239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07859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87778400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07879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36869147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07910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4149067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08215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77140247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08219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724593387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08378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10812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4757623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08405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14315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424226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08434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47419899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08455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7940.5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7940.5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15881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6804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803702637"/>
                  </a:ext>
                </a:extLst>
              </a:tr>
              <a:tr h="284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197276 (70.01%)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84518 (29.99%)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438559262"/>
                  </a:ext>
                </a:extLst>
              </a:tr>
              <a:tr h="284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273.99 Hours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117.39 Hours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80178555"/>
                  </a:ext>
                </a:extLst>
              </a:tr>
              <a:tr h="284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281794 Samples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391.38 Hours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9083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4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88608"/>
            <a:ext cx="9029700" cy="1325563"/>
          </a:xfrm>
        </p:spPr>
        <p:txBody>
          <a:bodyPr/>
          <a:lstStyle/>
          <a:p>
            <a:r>
              <a:rPr lang="en-US" dirty="0"/>
              <a:t>Autoencoders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400420"/>
                <a:ext cx="9791700" cy="4351338"/>
              </a:xfrm>
            </p:spPr>
            <p:txBody>
              <a:bodyPr/>
              <a:lstStyle/>
              <a:p>
                <a:r>
                  <a:rPr lang="en-US" dirty="0"/>
                  <a:t>Autoencoder is an unsupervised learning algorithm, where X</a:t>
                </a:r>
                <a:r>
                  <a:rPr lang="en-US" baseline="-25000" dirty="0"/>
                  <a:t>i</a:t>
                </a:r>
                <a:r>
                  <a:rPr lang="en-US" dirty="0"/>
                  <a:t> represents both the input and output label Y</a:t>
                </a:r>
                <a:r>
                  <a:rPr lang="en-US" baseline="-25000" dirty="0"/>
                  <a:t>i</a:t>
                </a:r>
              </a:p>
              <a:p>
                <a:r>
                  <a:rPr lang="en-US" dirty="0"/>
                  <a:t>Backpropagation is applied to learn an output function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Minimize the reconstruction error  - Loss(x)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‖(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)‖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400420"/>
                <a:ext cx="9791700" cy="4351338"/>
              </a:xfrm>
              <a:blipFill>
                <a:blip r:embed="rId2"/>
                <a:stretch>
                  <a:fillRect l="-112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7131825-1BFA-42D3-8B6D-672FE4BABC35}"/>
              </a:ext>
            </a:extLst>
          </p:cNvPr>
          <p:cNvSpPr/>
          <p:nvPr/>
        </p:nvSpPr>
        <p:spPr>
          <a:xfrm>
            <a:off x="5109293" y="5646156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F5AAA1-5A11-4D0E-B2C2-685338A1A96C}"/>
              </a:ext>
            </a:extLst>
          </p:cNvPr>
          <p:cNvSpPr/>
          <p:nvPr/>
        </p:nvSpPr>
        <p:spPr>
          <a:xfrm>
            <a:off x="5109293" y="6300788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baseline="-2500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ECF0EA-2078-47AC-9E3E-63F18E420B60}"/>
              </a:ext>
            </a:extLst>
          </p:cNvPr>
          <p:cNvSpPr/>
          <p:nvPr/>
        </p:nvSpPr>
        <p:spPr>
          <a:xfrm>
            <a:off x="5109293" y="4991524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EC2344-58A4-439C-8FE8-9EDBCD21DCF1}"/>
              </a:ext>
            </a:extLst>
          </p:cNvPr>
          <p:cNvSpPr/>
          <p:nvPr/>
        </p:nvSpPr>
        <p:spPr>
          <a:xfrm>
            <a:off x="5092041" y="4336892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34E65C-1811-42BE-97DB-3CE565B383B7}"/>
              </a:ext>
            </a:extLst>
          </p:cNvPr>
          <p:cNvSpPr/>
          <p:nvPr/>
        </p:nvSpPr>
        <p:spPr>
          <a:xfrm>
            <a:off x="5085785" y="3682260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EB95B2-BDCC-4FCF-8E27-1C380F43DBAC}"/>
              </a:ext>
            </a:extLst>
          </p:cNvPr>
          <p:cNvSpPr/>
          <p:nvPr/>
        </p:nvSpPr>
        <p:spPr>
          <a:xfrm>
            <a:off x="6194946" y="4991524"/>
            <a:ext cx="565543" cy="5521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4B08FF-5CC2-4D53-A598-E4FA3E791FEA}"/>
              </a:ext>
            </a:extLst>
          </p:cNvPr>
          <p:cNvSpPr/>
          <p:nvPr/>
        </p:nvSpPr>
        <p:spPr>
          <a:xfrm>
            <a:off x="6194946" y="5646156"/>
            <a:ext cx="565543" cy="5521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baseline="-25000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C5D033-C0A1-48AD-81BF-9BA0417959A2}"/>
              </a:ext>
            </a:extLst>
          </p:cNvPr>
          <p:cNvSpPr/>
          <p:nvPr/>
        </p:nvSpPr>
        <p:spPr>
          <a:xfrm>
            <a:off x="6194946" y="4336892"/>
            <a:ext cx="565543" cy="5521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4A7F4E-B2D8-4956-9178-41DA6224AC9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651328" y="5922218"/>
            <a:ext cx="543618" cy="648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A7C44A-BE6E-4651-A8BC-6F030305962D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5674836" y="5914165"/>
            <a:ext cx="520110" cy="8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004F1E-09A1-4D34-BF5E-C1E3E60B90BD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5674836" y="5300129"/>
            <a:ext cx="520110" cy="622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5011E9-8AA5-4147-A583-09E767A24CE9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5651328" y="4648058"/>
            <a:ext cx="543618" cy="1274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C3E0D1-7A77-4F47-BEAD-A2BC1953B526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5651328" y="3993426"/>
            <a:ext cx="543618" cy="1928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527B17-12AD-407C-BDDF-F8886BC5057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674836" y="5267586"/>
            <a:ext cx="520110" cy="1303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383F3D-3456-46F0-BF3E-A33E1DC61E30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674836" y="5267586"/>
            <a:ext cx="520110" cy="6415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E642D1-BF70-4926-8D95-653560B505C3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674836" y="5267586"/>
            <a:ext cx="520110" cy="50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E29211-E00C-4E4A-9EE4-46185EAFC8C8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674836" y="4612954"/>
            <a:ext cx="520110" cy="695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6192EE-F942-405D-990D-8F9855E4E59A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651328" y="4612954"/>
            <a:ext cx="543618" cy="62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59FB70E-D145-43BA-9B39-CFBF94698CE0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5674836" y="4672485"/>
            <a:ext cx="520110" cy="1249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865391-EA40-4057-969B-EE56C673A6BF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5651328" y="4004641"/>
            <a:ext cx="543618" cy="608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CA3DF6-CBA1-44B6-8E28-DBF515EA8C4A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5674836" y="4016583"/>
            <a:ext cx="520110" cy="1251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A9DC85-04BE-4080-BEB0-EA2FAB37899D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674836" y="4612954"/>
            <a:ext cx="520110" cy="128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2CF2A5F-46DF-41C3-9F7B-CAA4AB75D1BC}"/>
                  </a:ext>
                </a:extLst>
              </p:cNvPr>
              <p:cNvSpPr/>
              <p:nvPr/>
            </p:nvSpPr>
            <p:spPr>
              <a:xfrm>
                <a:off x="7324160" y="3682260"/>
                <a:ext cx="589051" cy="577085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baseline="-25000" dirty="0"/>
                  <a:t>4</a:t>
                </a: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2CF2A5F-46DF-41C3-9F7B-CAA4AB75D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160" y="3682260"/>
                <a:ext cx="589051" cy="5770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8B58BF6-2417-48A1-91FB-496CB9B9D23B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6766377" y="3970803"/>
            <a:ext cx="557783" cy="642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249AC9F-8A53-4575-B1EA-A1CD0157C6B8}"/>
              </a:ext>
            </a:extLst>
          </p:cNvPr>
          <p:cNvCxnSpPr>
            <a:cxnSpLocks/>
          </p:cNvCxnSpPr>
          <p:nvPr/>
        </p:nvCxnSpPr>
        <p:spPr>
          <a:xfrm>
            <a:off x="6764873" y="4612953"/>
            <a:ext cx="56554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8870B0-C91F-45BB-9D89-C21455887A88}"/>
              </a:ext>
            </a:extLst>
          </p:cNvPr>
          <p:cNvCxnSpPr>
            <a:cxnSpLocks/>
          </p:cNvCxnSpPr>
          <p:nvPr/>
        </p:nvCxnSpPr>
        <p:spPr>
          <a:xfrm>
            <a:off x="6773643" y="4612953"/>
            <a:ext cx="543618" cy="608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AD34F82-BF25-4327-8EAF-4F7201E38B18}"/>
              </a:ext>
            </a:extLst>
          </p:cNvPr>
          <p:cNvCxnSpPr>
            <a:cxnSpLocks/>
          </p:cNvCxnSpPr>
          <p:nvPr/>
        </p:nvCxnSpPr>
        <p:spPr>
          <a:xfrm>
            <a:off x="6764873" y="4624168"/>
            <a:ext cx="582795" cy="1298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05CD130-DCA2-400D-B356-098A8A7528A9}"/>
              </a:ext>
            </a:extLst>
          </p:cNvPr>
          <p:cNvCxnSpPr>
            <a:cxnSpLocks/>
          </p:cNvCxnSpPr>
          <p:nvPr/>
        </p:nvCxnSpPr>
        <p:spPr>
          <a:xfrm>
            <a:off x="6762825" y="5274531"/>
            <a:ext cx="543618" cy="608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27EA63A-3E63-44C2-A46D-94EBE94C3B2E}"/>
              </a:ext>
            </a:extLst>
          </p:cNvPr>
          <p:cNvCxnSpPr>
            <a:cxnSpLocks/>
          </p:cNvCxnSpPr>
          <p:nvPr/>
        </p:nvCxnSpPr>
        <p:spPr>
          <a:xfrm flipV="1">
            <a:off x="6764545" y="5267586"/>
            <a:ext cx="583123" cy="24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844E64F-B8F7-46E4-89F6-BB7CA5E7CD4E}"/>
              </a:ext>
            </a:extLst>
          </p:cNvPr>
          <p:cNvCxnSpPr>
            <a:cxnSpLocks/>
          </p:cNvCxnSpPr>
          <p:nvPr/>
        </p:nvCxnSpPr>
        <p:spPr>
          <a:xfrm flipV="1">
            <a:off x="6754233" y="4612954"/>
            <a:ext cx="576183" cy="668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CEF9808-E576-4359-B4A1-01AF74A78F8E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6762891" y="3970803"/>
            <a:ext cx="561269" cy="1282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0E5EFAF-368B-46AA-B80A-F404C8116A5D}"/>
              </a:ext>
            </a:extLst>
          </p:cNvPr>
          <p:cNvCxnSpPr>
            <a:cxnSpLocks/>
          </p:cNvCxnSpPr>
          <p:nvPr/>
        </p:nvCxnSpPr>
        <p:spPr>
          <a:xfrm>
            <a:off x="6762825" y="5889789"/>
            <a:ext cx="584843" cy="32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F327E9-075A-40D6-9E77-7B65845CE55E}"/>
              </a:ext>
            </a:extLst>
          </p:cNvPr>
          <p:cNvCxnSpPr>
            <a:cxnSpLocks/>
          </p:cNvCxnSpPr>
          <p:nvPr/>
        </p:nvCxnSpPr>
        <p:spPr>
          <a:xfrm flipV="1">
            <a:off x="6754233" y="5267586"/>
            <a:ext cx="593435" cy="614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014C627-7925-477F-92C5-D9E8B1E49CCA}"/>
              </a:ext>
            </a:extLst>
          </p:cNvPr>
          <p:cNvCxnSpPr>
            <a:cxnSpLocks/>
          </p:cNvCxnSpPr>
          <p:nvPr/>
        </p:nvCxnSpPr>
        <p:spPr>
          <a:xfrm flipV="1">
            <a:off x="6754233" y="4612954"/>
            <a:ext cx="576183" cy="1256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5F077B-B95B-459C-B96C-4175727BB74A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6765436" y="3970803"/>
            <a:ext cx="558724" cy="1910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6F5D2A38-ED35-47E9-90B7-E0DAA794271D}"/>
              </a:ext>
            </a:extLst>
          </p:cNvPr>
          <p:cNvSpPr/>
          <p:nvPr/>
        </p:nvSpPr>
        <p:spPr>
          <a:xfrm>
            <a:off x="8462531" y="4484675"/>
            <a:ext cx="78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H</a:t>
            </a:r>
            <a:r>
              <a:rPr lang="en-US" baseline="-25000" dirty="0" err="1"/>
              <a:t>w,b</a:t>
            </a:r>
            <a:r>
              <a:rPr lang="en-US" dirty="0"/>
              <a:t>(x)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64D56A-6DF8-4AC9-89FD-E8BF1D8384B6}"/>
              </a:ext>
            </a:extLst>
          </p:cNvPr>
          <p:cNvSpPr/>
          <p:nvPr/>
        </p:nvSpPr>
        <p:spPr>
          <a:xfrm>
            <a:off x="6088598" y="6504986"/>
            <a:ext cx="6103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http://ufldl.stanford.edu/tutorial/unsupervised/Autoencoders/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B40D294-735A-417B-AF14-095128D9D0E0}"/>
              </a:ext>
            </a:extLst>
          </p:cNvPr>
          <p:cNvCxnSpPr>
            <a:cxnSpLocks/>
          </p:cNvCxnSpPr>
          <p:nvPr/>
        </p:nvCxnSpPr>
        <p:spPr>
          <a:xfrm>
            <a:off x="7906412" y="3944302"/>
            <a:ext cx="5269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6FABC8E-5EAA-4CCB-B876-61FE5686CB2C}"/>
              </a:ext>
            </a:extLst>
          </p:cNvPr>
          <p:cNvCxnSpPr>
            <a:cxnSpLocks/>
          </p:cNvCxnSpPr>
          <p:nvPr/>
        </p:nvCxnSpPr>
        <p:spPr>
          <a:xfrm>
            <a:off x="7889703" y="4597279"/>
            <a:ext cx="5269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A4E2985-C425-49F8-8CE7-C2476CB77E64}"/>
              </a:ext>
            </a:extLst>
          </p:cNvPr>
          <p:cNvCxnSpPr>
            <a:cxnSpLocks/>
          </p:cNvCxnSpPr>
          <p:nvPr/>
        </p:nvCxnSpPr>
        <p:spPr>
          <a:xfrm>
            <a:off x="7913211" y="5274531"/>
            <a:ext cx="5269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C458D13-C3F1-44C2-A67A-C9005561F168}"/>
              </a:ext>
            </a:extLst>
          </p:cNvPr>
          <p:cNvCxnSpPr>
            <a:cxnSpLocks/>
          </p:cNvCxnSpPr>
          <p:nvPr/>
        </p:nvCxnSpPr>
        <p:spPr>
          <a:xfrm>
            <a:off x="7913211" y="5919143"/>
            <a:ext cx="5269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5FDA89-D3FD-42B1-9FB6-BB11032F4378}"/>
                  </a:ext>
                </a:extLst>
              </p:cNvPr>
              <p:cNvSpPr/>
              <p:nvPr/>
            </p:nvSpPr>
            <p:spPr>
              <a:xfrm>
                <a:off x="7314435" y="4329771"/>
                <a:ext cx="589051" cy="577085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85FDA89-D3FD-42B1-9FB6-BB11032F4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435" y="4329771"/>
                <a:ext cx="589051" cy="5770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5E7400-7CA2-4D2D-8532-789DC7F4E277}"/>
                  </a:ext>
                </a:extLst>
              </p:cNvPr>
              <p:cNvSpPr/>
              <p:nvPr/>
            </p:nvSpPr>
            <p:spPr>
              <a:xfrm>
                <a:off x="7306908" y="4977281"/>
                <a:ext cx="589051" cy="577085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5E7400-7CA2-4D2D-8532-789DC7F4E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908" y="4977281"/>
                <a:ext cx="589051" cy="5770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3AABE9C-A899-4595-ABD5-F88FE7523DC2}"/>
                  </a:ext>
                </a:extLst>
              </p:cNvPr>
              <p:cNvSpPr/>
              <p:nvPr/>
            </p:nvSpPr>
            <p:spPr>
              <a:xfrm>
                <a:off x="7330416" y="5625622"/>
                <a:ext cx="589051" cy="577085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baseline="-25000" dirty="0"/>
                  <a:t>1</a:t>
                </a:r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3AABE9C-A899-4595-ABD5-F88FE752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416" y="5625622"/>
                <a:ext cx="589051" cy="57708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- Variations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825624"/>
                <a:ext cx="9791700" cy="5184776"/>
              </a:xfrm>
            </p:spPr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b="1" dirty="0"/>
                  <a:t>Vanilla Autoencoder</a:t>
                </a:r>
              </a:p>
              <a:p>
                <a:pPr lvl="2"/>
                <a:r>
                  <a:rPr lang="en-US" dirty="0"/>
                  <a:t>Basic format where train an output function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Loss(x)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‖(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)‖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2"/>
                <a:r>
                  <a:rPr lang="en-US" dirty="0"/>
                  <a:t>Layers are incomplete, thus forcing the network to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 compress the input 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b="1" dirty="0"/>
                  <a:t>De-noising autoencoder (DAE)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m:rPr>
                            <m:nor/>
                          </m:rPr>
                          <a:rPr lang="en-US" baseline="-25000" dirty="0" err="1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= X</a:t>
                </a:r>
                <a:r>
                  <a:rPr lang="en-US" baseline="-25000" dirty="0"/>
                  <a:t>i</a:t>
                </a:r>
                <a:r>
                  <a:rPr lang="en-US" dirty="0"/>
                  <a:t> +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i</a:t>
                </a:r>
                <a:r>
                  <a:rPr lang="en-US" dirty="0"/>
                  <a:t> ~ N(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i</a:t>
                </a:r>
                <a:r>
                  <a:rPr lang="en-US" dirty="0" err="1"/>
                  <a:t>,</a:t>
                </a:r>
                <a:r>
                  <a:rPr lang="en-US" i="1" dirty="0" err="1"/>
                  <a:t>N</a:t>
                </a:r>
                <a:r>
                  <a:rPr lang="en-US" dirty="0"/>
                  <a:t>)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b="1" dirty="0" err="1"/>
                  <a:t>Variational</a:t>
                </a:r>
                <a:r>
                  <a:rPr lang="en-US" b="1" dirty="0"/>
                  <a:t> Auto Encoder (VAE) </a:t>
                </a:r>
              </a:p>
              <a:p>
                <a:pPr lvl="2"/>
                <a:r>
                  <a:rPr lang="en-US" dirty="0"/>
                  <a:t>A stochastic model of inputs, hidden units, and output</a:t>
                </a:r>
              </a:p>
              <a:p>
                <a:pPr lvl="2"/>
                <a:r>
                  <a:rPr lang="en-US" dirty="0"/>
                  <a:t>L(</a:t>
                </a:r>
                <a:r>
                  <a:rPr lang="el-GR" dirty="0"/>
                  <a:t>ϕ,θ;</a:t>
                </a:r>
                <a:r>
                  <a:rPr lang="en-US" dirty="0"/>
                  <a:t>x)=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z∼q</a:t>
                </a:r>
                <a:r>
                  <a:rPr lang="el-GR" baseline="-25000" dirty="0"/>
                  <a:t>ϕ(</a:t>
                </a:r>
                <a:r>
                  <a:rPr lang="en-US" baseline="-25000" dirty="0" err="1"/>
                  <a:t>z|x</a:t>
                </a:r>
                <a:r>
                  <a:rPr lang="en-US" baseline="-25000" dirty="0"/>
                  <a:t>)[</a:t>
                </a:r>
                <a:r>
                  <a:rPr lang="en-US" dirty="0"/>
                  <a:t>log(p</a:t>
                </a:r>
                <a:r>
                  <a:rPr lang="el-GR" dirty="0"/>
                  <a:t>θ(</a:t>
                </a:r>
                <a:r>
                  <a:rPr lang="en-US" dirty="0" err="1"/>
                  <a:t>x|z</a:t>
                </a:r>
                <a:r>
                  <a:rPr lang="en-US" dirty="0"/>
                  <a:t>))]−D</a:t>
                </a:r>
                <a:r>
                  <a:rPr lang="en-US" baseline="-25000" dirty="0"/>
                  <a:t>KL</a:t>
                </a:r>
                <a:r>
                  <a:rPr lang="en-US" dirty="0"/>
                  <a:t>(q</a:t>
                </a:r>
                <a:r>
                  <a:rPr lang="el-GR" baseline="-25000" dirty="0"/>
                  <a:t>ϕ</a:t>
                </a:r>
                <a:r>
                  <a:rPr lang="el-GR" dirty="0"/>
                  <a:t>(</a:t>
                </a:r>
                <a:r>
                  <a:rPr lang="en-US" dirty="0" err="1"/>
                  <a:t>z|x</a:t>
                </a:r>
                <a:r>
                  <a:rPr lang="en-US" dirty="0"/>
                  <a:t>)||p</a:t>
                </a:r>
                <a:r>
                  <a:rPr lang="el-GR" baseline="-25000" dirty="0"/>
                  <a:t>θ</a:t>
                </a:r>
                <a:r>
                  <a:rPr lang="el-GR" dirty="0"/>
                  <a:t>(</a:t>
                </a:r>
                <a:r>
                  <a:rPr lang="en-US" dirty="0"/>
                  <a:t>z)) </a:t>
                </a:r>
              </a:p>
              <a:p>
                <a:pPr lvl="2"/>
                <a:r>
                  <a:rPr lang="en-US" dirty="0"/>
                  <a:t>Loss function = Reconstruction loss + </a:t>
                </a:r>
                <a:r>
                  <a:rPr lang="en-US" dirty="0" err="1"/>
                  <a:t>regularizer</a:t>
                </a:r>
                <a:r>
                  <a:rPr lang="en-US" dirty="0"/>
                  <a:t> term 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 (</a:t>
                </a:r>
                <a:r>
                  <a:rPr lang="en-US" dirty="0" err="1"/>
                  <a:t>Kullback-Leibler</a:t>
                </a:r>
                <a:r>
                  <a:rPr lang="en-US" dirty="0"/>
                  <a:t> divergence)</a:t>
                </a:r>
              </a:p>
              <a:p>
                <a:pPr lvl="2"/>
                <a:r>
                  <a:rPr lang="en-US" dirty="0">
                    <a:hlinkClick r:id="rId2"/>
                  </a:rPr>
                  <a:t>http://blog.fastforwardlabs.com/2016/08/22/</a:t>
                </a:r>
              </a:p>
              <a:p>
                <a:pPr marL="914400" lvl="2" indent="0">
                  <a:buNone/>
                </a:pPr>
                <a:r>
                  <a:rPr lang="en-US" dirty="0">
                    <a:hlinkClick r:id="rId2"/>
                  </a:rPr>
                  <a:t>under-the-hood-of-the-variational-autoencoder-in.html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825624"/>
                <a:ext cx="9791700" cy="5184776"/>
              </a:xfrm>
              <a:blipFill>
                <a:blip r:embed="rId3"/>
                <a:stretch>
                  <a:fillRect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4" descr="N">
            <a:extLst>
              <a:ext uri="{FF2B5EF4-FFF2-40B4-BE49-F238E27FC236}">
                <a16:creationId xmlns:a16="http://schemas.microsoft.com/office/drawing/2014/main" id="{11724BF2-A8B6-40A9-BB4C-2360852C68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E515DD7-4B9F-4755-BE1E-85599141B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50" y="4219575"/>
            <a:ext cx="3438525" cy="25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- 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825624"/>
                <a:ext cx="9791700" cy="518477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b="1" dirty="0"/>
                  <a:t>Sparse autoencoder </a:t>
                </a:r>
              </a:p>
              <a:p>
                <a:pPr lvl="2"/>
                <a:r>
                  <a:rPr lang="en-US" dirty="0"/>
                  <a:t>Hidden layer over-represents the input and penalty terms are used to encourage </a:t>
                </a:r>
                <a:r>
                  <a:rPr lang="en-US" dirty="0" err="1"/>
                  <a:t>sparcity</a:t>
                </a:r>
                <a:r>
                  <a:rPr lang="en-US" dirty="0"/>
                  <a:t> during training.</a:t>
                </a:r>
              </a:p>
              <a:p>
                <a:pPr lvl="2"/>
                <a:r>
                  <a:rPr lang="en-US" dirty="0"/>
                  <a:t>This can be achieved by removing weights </a:t>
                </a:r>
              </a:p>
              <a:p>
                <a:pPr lvl="2"/>
                <a:r>
                  <a:rPr lang="en-US" dirty="0"/>
                  <a:t>Loss(x)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‖(</m:t>
                        </m:r>
                        <m:r>
                          <m:rPr>
                            <m:nor/>
                          </m:rPr>
                          <a:rPr lang="en-US" dirty="0"/>
                          <m:t>Xi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dirty="0"/>
                          <m:t>)‖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:r>
                  <a:rPr lang="el-GR" dirty="0"/>
                  <a:t>λ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‖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‖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i</m:t>
                        </m:r>
                      </m:e>
                      <m:sup/>
                    </m:sSup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Reconstruction loss is added to a </a:t>
                </a:r>
                <a:r>
                  <a:rPr lang="en-US" dirty="0" err="1"/>
                  <a:t>sparcity</a:t>
                </a:r>
                <a:r>
                  <a:rPr lang="en-US" dirty="0"/>
                  <a:t> term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b="1" dirty="0"/>
                  <a:t>Convolution autoencoder </a:t>
                </a:r>
              </a:p>
              <a:p>
                <a:pPr lvl="2"/>
                <a:r>
                  <a:rPr lang="en-US" dirty="0"/>
                  <a:t>Use convolution filter banks and pooling layers to generate feature maps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825624"/>
                <a:ext cx="9791700" cy="5184776"/>
              </a:xfrm>
              <a:blipFill>
                <a:blip r:embed="rId2"/>
                <a:stretch>
                  <a:fillRect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4" descr="N">
            <a:extLst>
              <a:ext uri="{FF2B5EF4-FFF2-40B4-BE49-F238E27FC236}">
                <a16:creationId xmlns:a16="http://schemas.microsoft.com/office/drawing/2014/main" id="{11724BF2-A8B6-40A9-BB4C-2360852C68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82" y="163589"/>
            <a:ext cx="9029700" cy="1325563"/>
          </a:xfrm>
        </p:spPr>
        <p:txBody>
          <a:bodyPr/>
          <a:lstStyle/>
          <a:p>
            <a:r>
              <a:rPr lang="en-US" dirty="0"/>
              <a:t>Autoencoders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DB73B2-7EE6-42A6-AB03-AD19CC99CA21}"/>
              </a:ext>
            </a:extLst>
          </p:cNvPr>
          <p:cNvSpPr/>
          <p:nvPr/>
        </p:nvSpPr>
        <p:spPr>
          <a:xfrm>
            <a:off x="1682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B19C993-8BCD-43EA-BABE-2BDAAC20C33E}"/>
              </a:ext>
            </a:extLst>
          </p:cNvPr>
          <p:cNvSpPr/>
          <p:nvPr/>
        </p:nvSpPr>
        <p:spPr>
          <a:xfrm>
            <a:off x="2825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506F99-0A97-46CC-B00E-E82F83597004}"/>
              </a:ext>
            </a:extLst>
          </p:cNvPr>
          <p:cNvSpPr/>
          <p:nvPr/>
        </p:nvSpPr>
        <p:spPr>
          <a:xfrm>
            <a:off x="3968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BB3485-0570-42A9-A21C-A1AF6B937309}"/>
              </a:ext>
            </a:extLst>
          </p:cNvPr>
          <p:cNvSpPr/>
          <p:nvPr/>
        </p:nvSpPr>
        <p:spPr>
          <a:xfrm>
            <a:off x="5111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9A8915-1452-446B-AE2E-56C686100F03}"/>
              </a:ext>
            </a:extLst>
          </p:cNvPr>
          <p:cNvSpPr/>
          <p:nvPr/>
        </p:nvSpPr>
        <p:spPr>
          <a:xfrm>
            <a:off x="6254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…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F9E30C-D1A0-4323-A7A3-FBDCFEB4A752}"/>
              </a:ext>
            </a:extLst>
          </p:cNvPr>
          <p:cNvSpPr/>
          <p:nvPr/>
        </p:nvSpPr>
        <p:spPr>
          <a:xfrm>
            <a:off x="7397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247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A23741-C303-4AE5-AA5E-4F4D0F77F669}"/>
              </a:ext>
            </a:extLst>
          </p:cNvPr>
          <p:cNvSpPr/>
          <p:nvPr/>
        </p:nvSpPr>
        <p:spPr>
          <a:xfrm>
            <a:off x="8540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248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851C23-5293-4369-B8B8-4EB63C3EFF56}"/>
              </a:ext>
            </a:extLst>
          </p:cNvPr>
          <p:cNvSpPr/>
          <p:nvPr/>
        </p:nvSpPr>
        <p:spPr>
          <a:xfrm>
            <a:off x="9683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249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770897-449E-4C09-8181-DC71778A7735}"/>
              </a:ext>
            </a:extLst>
          </p:cNvPr>
          <p:cNvSpPr/>
          <p:nvPr/>
        </p:nvSpPr>
        <p:spPr>
          <a:xfrm>
            <a:off x="10699750" y="525700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250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DDEB72-C98D-4CFF-868D-558F2026DC35}"/>
              </a:ext>
            </a:extLst>
          </p:cNvPr>
          <p:cNvSpPr/>
          <p:nvPr/>
        </p:nvSpPr>
        <p:spPr>
          <a:xfrm>
            <a:off x="1625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D3322E-20A5-40B6-ADD1-FDDF6DFD506B}"/>
              </a:ext>
            </a:extLst>
          </p:cNvPr>
          <p:cNvSpPr/>
          <p:nvPr/>
        </p:nvSpPr>
        <p:spPr>
          <a:xfrm>
            <a:off x="2768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5307D5-CDC7-4B53-9BEF-01EAB5285591}"/>
              </a:ext>
            </a:extLst>
          </p:cNvPr>
          <p:cNvSpPr/>
          <p:nvPr/>
        </p:nvSpPr>
        <p:spPr>
          <a:xfrm>
            <a:off x="3911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E10E688-8C39-46A0-8D33-1BD5F82E3640}"/>
              </a:ext>
            </a:extLst>
          </p:cNvPr>
          <p:cNvSpPr/>
          <p:nvPr/>
        </p:nvSpPr>
        <p:spPr>
          <a:xfrm>
            <a:off x="5054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A38C9F-1D0B-4AA7-A887-7B4AB09938E5}"/>
              </a:ext>
            </a:extLst>
          </p:cNvPr>
          <p:cNvSpPr/>
          <p:nvPr/>
        </p:nvSpPr>
        <p:spPr>
          <a:xfrm>
            <a:off x="6197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…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317773-8518-454B-9643-DCBEB1804F51}"/>
              </a:ext>
            </a:extLst>
          </p:cNvPr>
          <p:cNvSpPr/>
          <p:nvPr/>
        </p:nvSpPr>
        <p:spPr>
          <a:xfrm>
            <a:off x="7340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247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69E561-B1B9-435B-9569-25D1C98D4961}"/>
              </a:ext>
            </a:extLst>
          </p:cNvPr>
          <p:cNvSpPr/>
          <p:nvPr/>
        </p:nvSpPr>
        <p:spPr>
          <a:xfrm>
            <a:off x="8483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248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E8508E-9A1A-4CD8-932E-E1CA08E72C6B}"/>
              </a:ext>
            </a:extLst>
          </p:cNvPr>
          <p:cNvSpPr/>
          <p:nvPr/>
        </p:nvSpPr>
        <p:spPr>
          <a:xfrm>
            <a:off x="9626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249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C4D54F-3EEC-47DC-8450-196E9BC1A9CD}"/>
              </a:ext>
            </a:extLst>
          </p:cNvPr>
          <p:cNvSpPr/>
          <p:nvPr/>
        </p:nvSpPr>
        <p:spPr>
          <a:xfrm>
            <a:off x="10642600" y="1583096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250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D4D34EC-8DF8-4E05-AEB8-BC996C4A4CA3}"/>
              </a:ext>
            </a:extLst>
          </p:cNvPr>
          <p:cNvSpPr/>
          <p:nvPr/>
        </p:nvSpPr>
        <p:spPr>
          <a:xfrm>
            <a:off x="3968750" y="4262635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46E5AC8-CD40-4EF0-AD4A-5399423412E0}"/>
              </a:ext>
            </a:extLst>
          </p:cNvPr>
          <p:cNvSpPr/>
          <p:nvPr/>
        </p:nvSpPr>
        <p:spPr>
          <a:xfrm>
            <a:off x="5111750" y="4262635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3075CE8-B184-4758-8C1A-49EA0A1294B7}"/>
              </a:ext>
            </a:extLst>
          </p:cNvPr>
          <p:cNvSpPr/>
          <p:nvPr/>
        </p:nvSpPr>
        <p:spPr>
          <a:xfrm>
            <a:off x="6254750" y="4262635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B568005-AAF3-4734-AD67-755E31661608}"/>
              </a:ext>
            </a:extLst>
          </p:cNvPr>
          <p:cNvSpPr/>
          <p:nvPr/>
        </p:nvSpPr>
        <p:spPr>
          <a:xfrm>
            <a:off x="7397750" y="4262635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124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2983A5B-3303-48B5-83F6-EFB745F17B68}"/>
              </a:ext>
            </a:extLst>
          </p:cNvPr>
          <p:cNvSpPr/>
          <p:nvPr/>
        </p:nvSpPr>
        <p:spPr>
          <a:xfrm>
            <a:off x="8540750" y="4262635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125</a:t>
            </a:r>
          </a:p>
          <a:p>
            <a:pPr algn="ctr"/>
            <a:endParaRPr lang="en-US" baseline="-250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751E8F0-C399-4458-A956-FC6088AAD011}"/>
              </a:ext>
            </a:extLst>
          </p:cNvPr>
          <p:cNvSpPr/>
          <p:nvPr/>
        </p:nvSpPr>
        <p:spPr>
          <a:xfrm>
            <a:off x="5643035" y="3399333"/>
            <a:ext cx="774700" cy="700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03093D7-8CAE-4861-B15E-0C012BC4DAA1}"/>
              </a:ext>
            </a:extLst>
          </p:cNvPr>
          <p:cNvSpPr/>
          <p:nvPr/>
        </p:nvSpPr>
        <p:spPr>
          <a:xfrm>
            <a:off x="6786035" y="3399333"/>
            <a:ext cx="774700" cy="700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r>
              <a:rPr lang="en-US" baseline="-25000" dirty="0"/>
              <a:t>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93BBFB0-6FC8-431E-A96E-074E71F21A92}"/>
                  </a:ext>
                </a:extLst>
              </p:cNvPr>
              <p:cNvSpPr/>
              <p:nvPr/>
            </p:nvSpPr>
            <p:spPr>
              <a:xfrm>
                <a:off x="3968750" y="2551025"/>
                <a:ext cx="774700" cy="700088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93BBFB0-6FC8-431E-A96E-074E71F21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2551025"/>
                <a:ext cx="774700" cy="70008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5E6B40B-F3F9-4808-A758-D634411EAF45}"/>
                  </a:ext>
                </a:extLst>
              </p:cNvPr>
              <p:cNvSpPr/>
              <p:nvPr/>
            </p:nvSpPr>
            <p:spPr>
              <a:xfrm>
                <a:off x="5111750" y="2551025"/>
                <a:ext cx="774700" cy="700088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5E6B40B-F3F9-4808-A758-D634411EA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750" y="2551025"/>
                <a:ext cx="774700" cy="7000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3ED95927-DB06-4814-AC84-9873F2A9C5E9}"/>
              </a:ext>
            </a:extLst>
          </p:cNvPr>
          <p:cNvSpPr/>
          <p:nvPr/>
        </p:nvSpPr>
        <p:spPr>
          <a:xfrm>
            <a:off x="6254750" y="2551025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…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2BFBDC6-3FA1-42B8-B674-C23DE5A01CBD}"/>
              </a:ext>
            </a:extLst>
          </p:cNvPr>
          <p:cNvSpPr/>
          <p:nvPr/>
        </p:nvSpPr>
        <p:spPr>
          <a:xfrm>
            <a:off x="7397750" y="2551025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124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474426-12E5-4556-8C12-422132025305}"/>
              </a:ext>
            </a:extLst>
          </p:cNvPr>
          <p:cNvSpPr/>
          <p:nvPr/>
        </p:nvSpPr>
        <p:spPr>
          <a:xfrm>
            <a:off x="8540750" y="2551025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125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768A381-6F87-43F8-9FF0-CF851ED4D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160" y="6134100"/>
            <a:ext cx="3857625" cy="905669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6793826-0FAD-404E-8298-FF02640E2D8C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294160" y="5957094"/>
            <a:ext cx="2792940" cy="752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393368B-ABD0-4680-8A15-F1A26C01C118}"/>
              </a:ext>
            </a:extLst>
          </p:cNvPr>
          <p:cNvCxnSpPr>
            <a:cxnSpLocks/>
            <a:endCxn id="6" idx="4"/>
          </p:cNvCxnSpPr>
          <p:nvPr/>
        </p:nvCxnSpPr>
        <p:spPr>
          <a:xfrm flipH="1" flipV="1">
            <a:off x="2070100" y="5957094"/>
            <a:ext cx="3117320" cy="752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A7FD38F-C87D-465C-A73F-703B8DE86003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3486998" y="5854568"/>
            <a:ext cx="1944767" cy="769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ECBDDE2-5D03-4EBF-8AA0-1B3FC0BE5A17}"/>
              </a:ext>
            </a:extLst>
          </p:cNvPr>
          <p:cNvCxnSpPr>
            <a:cxnSpLocks/>
          </p:cNvCxnSpPr>
          <p:nvPr/>
        </p:nvCxnSpPr>
        <p:spPr>
          <a:xfrm flipV="1">
            <a:off x="8049815" y="5957096"/>
            <a:ext cx="2039278" cy="603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F661BDC-0464-4DDC-BF68-21BF4E49AF23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7326315" y="5957094"/>
            <a:ext cx="1601785" cy="7000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54AE662-7962-446D-9502-147CBF2D84A5}"/>
              </a:ext>
            </a:extLst>
          </p:cNvPr>
          <p:cNvCxnSpPr>
            <a:cxnSpLocks/>
            <a:endCxn id="19" idx="5"/>
          </p:cNvCxnSpPr>
          <p:nvPr/>
        </p:nvCxnSpPr>
        <p:spPr>
          <a:xfrm flipH="1" flipV="1">
            <a:off x="4629998" y="5854568"/>
            <a:ext cx="1238992" cy="769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991BF61-9D52-4273-830C-EF3BD8BB9644}"/>
              </a:ext>
            </a:extLst>
          </p:cNvPr>
          <p:cNvCxnSpPr>
            <a:cxnSpLocks/>
            <a:endCxn id="21" idx="4"/>
          </p:cNvCxnSpPr>
          <p:nvPr/>
        </p:nvCxnSpPr>
        <p:spPr>
          <a:xfrm flipH="1" flipV="1">
            <a:off x="5499100" y="5957094"/>
            <a:ext cx="675090" cy="666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3851C79-198F-4716-BC47-9415AA58AE69}"/>
              </a:ext>
            </a:extLst>
          </p:cNvPr>
          <p:cNvCxnSpPr>
            <a:cxnSpLocks/>
            <a:endCxn id="22" idx="4"/>
          </p:cNvCxnSpPr>
          <p:nvPr/>
        </p:nvCxnSpPr>
        <p:spPr>
          <a:xfrm flipH="1" flipV="1">
            <a:off x="6642100" y="5957094"/>
            <a:ext cx="110532" cy="666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B4DC467-5DA9-4A7D-B7A1-0E89787BD3FE}"/>
              </a:ext>
            </a:extLst>
          </p:cNvPr>
          <p:cNvCxnSpPr>
            <a:cxnSpLocks/>
            <a:endCxn id="23" idx="4"/>
          </p:cNvCxnSpPr>
          <p:nvPr/>
        </p:nvCxnSpPr>
        <p:spPr>
          <a:xfrm flipV="1">
            <a:off x="7197262" y="5957094"/>
            <a:ext cx="587838" cy="284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0FF7557-85CE-45B1-BB06-87B578538B0D}"/>
              </a:ext>
            </a:extLst>
          </p:cNvPr>
          <p:cNvCxnSpPr>
            <a:cxnSpLocks/>
            <a:stCxn id="19" idx="0"/>
            <a:endCxn id="58" idx="4"/>
          </p:cNvCxnSpPr>
          <p:nvPr/>
        </p:nvCxnSpPr>
        <p:spPr>
          <a:xfrm flipV="1">
            <a:off x="4356100" y="4962723"/>
            <a:ext cx="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680DA28-5B77-448F-B192-E46AF3FCC3A7}"/>
              </a:ext>
            </a:extLst>
          </p:cNvPr>
          <p:cNvSpPr txBox="1"/>
          <p:nvPr/>
        </p:nvSpPr>
        <p:spPr>
          <a:xfrm>
            <a:off x="10013950" y="4333891"/>
            <a:ext cx="167763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Encoder Layer 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00C0AF5-557F-42AB-8014-D7A96C1E9C55}"/>
              </a:ext>
            </a:extLst>
          </p:cNvPr>
          <p:cNvSpPr txBox="1"/>
          <p:nvPr/>
        </p:nvSpPr>
        <p:spPr>
          <a:xfrm>
            <a:off x="10013950" y="3518854"/>
            <a:ext cx="167763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Encoder Layer 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16687B4-6C13-4CE1-A152-5F80A30FACF3}"/>
              </a:ext>
            </a:extLst>
          </p:cNvPr>
          <p:cNvSpPr txBox="1"/>
          <p:nvPr/>
        </p:nvSpPr>
        <p:spPr>
          <a:xfrm>
            <a:off x="10013950" y="2665771"/>
            <a:ext cx="170168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Decoder Layer 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48BFEF7-F094-4CD9-AED2-6EEF6ADD7EA5}"/>
              </a:ext>
            </a:extLst>
          </p:cNvPr>
          <p:cNvSpPr txBox="1"/>
          <p:nvPr/>
        </p:nvSpPr>
        <p:spPr>
          <a:xfrm>
            <a:off x="10013950" y="1017631"/>
            <a:ext cx="170168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Decoder Layer 4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63ED04-6CA8-4332-B7C7-1363DB7803E4}"/>
              </a:ext>
            </a:extLst>
          </p:cNvPr>
          <p:cNvCxnSpPr>
            <a:cxnSpLocks/>
            <a:endCxn id="58" idx="4"/>
          </p:cNvCxnSpPr>
          <p:nvPr/>
        </p:nvCxnSpPr>
        <p:spPr>
          <a:xfrm flipV="1">
            <a:off x="2070100" y="4962723"/>
            <a:ext cx="2286000" cy="288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68BB70-1421-42DB-B97A-73869A427149}"/>
              </a:ext>
            </a:extLst>
          </p:cNvPr>
          <p:cNvCxnSpPr>
            <a:cxnSpLocks/>
          </p:cNvCxnSpPr>
          <p:nvPr/>
        </p:nvCxnSpPr>
        <p:spPr>
          <a:xfrm flipV="1">
            <a:off x="3216712" y="4962723"/>
            <a:ext cx="1139388" cy="294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176D0F6-C57D-433D-A5E7-E6B59B7E4D2F}"/>
              </a:ext>
            </a:extLst>
          </p:cNvPr>
          <p:cNvCxnSpPr>
            <a:cxnSpLocks/>
          </p:cNvCxnSpPr>
          <p:nvPr/>
        </p:nvCxnSpPr>
        <p:spPr>
          <a:xfrm flipV="1">
            <a:off x="5499100" y="4956702"/>
            <a:ext cx="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023DD59-156C-4261-BADE-9876D980D854}"/>
              </a:ext>
            </a:extLst>
          </p:cNvPr>
          <p:cNvCxnSpPr>
            <a:cxnSpLocks/>
          </p:cNvCxnSpPr>
          <p:nvPr/>
        </p:nvCxnSpPr>
        <p:spPr>
          <a:xfrm flipV="1">
            <a:off x="6642100" y="4956701"/>
            <a:ext cx="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F14E43C-9E86-44F4-9173-F504CE988599}"/>
              </a:ext>
            </a:extLst>
          </p:cNvPr>
          <p:cNvCxnSpPr>
            <a:cxnSpLocks/>
          </p:cNvCxnSpPr>
          <p:nvPr/>
        </p:nvCxnSpPr>
        <p:spPr>
          <a:xfrm flipV="1">
            <a:off x="7785100" y="4950679"/>
            <a:ext cx="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E18006F-D39E-477E-8F9E-AB711EF3D664}"/>
              </a:ext>
            </a:extLst>
          </p:cNvPr>
          <p:cNvCxnSpPr>
            <a:cxnSpLocks/>
          </p:cNvCxnSpPr>
          <p:nvPr/>
        </p:nvCxnSpPr>
        <p:spPr>
          <a:xfrm flipV="1">
            <a:off x="8928100" y="4950678"/>
            <a:ext cx="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1190D7-1727-41F2-B4DA-D17952F84070}"/>
              </a:ext>
            </a:extLst>
          </p:cNvPr>
          <p:cNvCxnSpPr>
            <a:cxnSpLocks/>
            <a:endCxn id="62" idx="4"/>
          </p:cNvCxnSpPr>
          <p:nvPr/>
        </p:nvCxnSpPr>
        <p:spPr>
          <a:xfrm flipH="1" flipV="1">
            <a:off x="8928100" y="4962723"/>
            <a:ext cx="1130534" cy="294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894E1C2-461F-4983-A781-E998FF88D2D0}"/>
              </a:ext>
            </a:extLst>
          </p:cNvPr>
          <p:cNvCxnSpPr>
            <a:cxnSpLocks/>
            <a:endCxn id="62" idx="4"/>
          </p:cNvCxnSpPr>
          <p:nvPr/>
        </p:nvCxnSpPr>
        <p:spPr>
          <a:xfrm flipH="1" flipV="1">
            <a:off x="8928100" y="4962723"/>
            <a:ext cx="2159000" cy="282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1199DA-5AF8-413E-92AE-41ADFF0ADE24}"/>
              </a:ext>
            </a:extLst>
          </p:cNvPr>
          <p:cNvCxnSpPr>
            <a:cxnSpLocks/>
            <a:stCxn id="19" idx="0"/>
            <a:endCxn id="59" idx="4"/>
          </p:cNvCxnSpPr>
          <p:nvPr/>
        </p:nvCxnSpPr>
        <p:spPr>
          <a:xfrm flipV="1">
            <a:off x="4356100" y="4962723"/>
            <a:ext cx="1143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9E41D73-EDC0-4A75-9F2C-297066164DF2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5499100" y="4962723"/>
            <a:ext cx="1142892" cy="282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317024D-2FB5-40B1-ADE9-3BA25D6C17A3}"/>
              </a:ext>
            </a:extLst>
          </p:cNvPr>
          <p:cNvCxnSpPr>
            <a:cxnSpLocks/>
            <a:stCxn id="22" idx="0"/>
            <a:endCxn id="61" idx="4"/>
          </p:cNvCxnSpPr>
          <p:nvPr/>
        </p:nvCxnSpPr>
        <p:spPr>
          <a:xfrm flipV="1">
            <a:off x="6642100" y="4962723"/>
            <a:ext cx="1143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4C384E5-38E8-40C8-A006-5FCE6ED8B883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7785100" y="4962724"/>
            <a:ext cx="1143000" cy="294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70926FF-4803-4F63-A166-96E56CBF56CB}"/>
              </a:ext>
            </a:extLst>
          </p:cNvPr>
          <p:cNvCxnSpPr>
            <a:cxnSpLocks/>
            <a:stCxn id="22" idx="0"/>
            <a:endCxn id="62" idx="4"/>
          </p:cNvCxnSpPr>
          <p:nvPr/>
        </p:nvCxnSpPr>
        <p:spPr>
          <a:xfrm flipV="1">
            <a:off x="6642100" y="4962723"/>
            <a:ext cx="2286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096FCE0-C440-4897-B9FF-74FFE6F995CE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2073712" y="4962723"/>
            <a:ext cx="3425388" cy="276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85CE66F-7821-423D-A4DC-5FFA8496017E}"/>
              </a:ext>
            </a:extLst>
          </p:cNvPr>
          <p:cNvCxnSpPr>
            <a:cxnSpLocks/>
            <a:stCxn id="19" idx="0"/>
            <a:endCxn id="60" idx="4"/>
          </p:cNvCxnSpPr>
          <p:nvPr/>
        </p:nvCxnSpPr>
        <p:spPr>
          <a:xfrm flipV="1">
            <a:off x="4356100" y="4962723"/>
            <a:ext cx="2286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5860F3E-5B09-4D88-9732-853125B504D7}"/>
              </a:ext>
            </a:extLst>
          </p:cNvPr>
          <p:cNvCxnSpPr>
            <a:cxnSpLocks/>
            <a:stCxn id="18" idx="0"/>
            <a:endCxn id="60" idx="4"/>
          </p:cNvCxnSpPr>
          <p:nvPr/>
        </p:nvCxnSpPr>
        <p:spPr>
          <a:xfrm flipV="1">
            <a:off x="3213100" y="4962723"/>
            <a:ext cx="3429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19474E0-C42F-4D7D-AA16-F24CB9397D8E}"/>
              </a:ext>
            </a:extLst>
          </p:cNvPr>
          <p:cNvCxnSpPr>
            <a:cxnSpLocks/>
            <a:stCxn id="22" idx="0"/>
            <a:endCxn id="58" idx="4"/>
          </p:cNvCxnSpPr>
          <p:nvPr/>
        </p:nvCxnSpPr>
        <p:spPr>
          <a:xfrm flipH="1" flipV="1">
            <a:off x="4356100" y="4962723"/>
            <a:ext cx="2286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CDDE06C-5476-418A-BD9B-63C1BC121023}"/>
              </a:ext>
            </a:extLst>
          </p:cNvPr>
          <p:cNvCxnSpPr>
            <a:cxnSpLocks/>
            <a:stCxn id="23" idx="0"/>
            <a:endCxn id="60" idx="4"/>
          </p:cNvCxnSpPr>
          <p:nvPr/>
        </p:nvCxnSpPr>
        <p:spPr>
          <a:xfrm flipH="1" flipV="1">
            <a:off x="6642100" y="4962723"/>
            <a:ext cx="1143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FDE8442-96D2-4291-A9E7-686C4BA1EEAB}"/>
              </a:ext>
            </a:extLst>
          </p:cNvPr>
          <p:cNvCxnSpPr>
            <a:cxnSpLocks/>
            <a:stCxn id="24" idx="0"/>
            <a:endCxn id="61" idx="4"/>
          </p:cNvCxnSpPr>
          <p:nvPr/>
        </p:nvCxnSpPr>
        <p:spPr>
          <a:xfrm flipH="1" flipV="1">
            <a:off x="7785100" y="4962723"/>
            <a:ext cx="1143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2D05968-4513-4299-B85C-B32FDDE60427}"/>
              </a:ext>
            </a:extLst>
          </p:cNvPr>
          <p:cNvCxnSpPr>
            <a:cxnSpLocks/>
            <a:endCxn id="61" idx="4"/>
          </p:cNvCxnSpPr>
          <p:nvPr/>
        </p:nvCxnSpPr>
        <p:spPr>
          <a:xfrm flipH="1" flipV="1">
            <a:off x="7785100" y="4962723"/>
            <a:ext cx="3302000" cy="276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4107F4A-8FD8-4B8F-89BB-DFEBC527983D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2080120" y="4962723"/>
            <a:ext cx="3418980" cy="294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64072D7-7232-4364-B28A-72617F349B84}"/>
              </a:ext>
            </a:extLst>
          </p:cNvPr>
          <p:cNvCxnSpPr>
            <a:cxnSpLocks/>
            <a:stCxn id="21" idx="0"/>
            <a:endCxn id="60" idx="4"/>
          </p:cNvCxnSpPr>
          <p:nvPr/>
        </p:nvCxnSpPr>
        <p:spPr>
          <a:xfrm flipV="1">
            <a:off x="5499100" y="4962723"/>
            <a:ext cx="1143000" cy="2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6E34E5C-01B5-4194-A0BD-0101CCA1538D}"/>
              </a:ext>
            </a:extLst>
          </p:cNvPr>
          <p:cNvCxnSpPr>
            <a:cxnSpLocks/>
            <a:endCxn id="63" idx="4"/>
          </p:cNvCxnSpPr>
          <p:nvPr/>
        </p:nvCxnSpPr>
        <p:spPr>
          <a:xfrm flipV="1">
            <a:off x="4356100" y="4099421"/>
            <a:ext cx="1674285" cy="147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57D96C0-B2E2-4102-8AB8-A35EA8AF612E}"/>
              </a:ext>
            </a:extLst>
          </p:cNvPr>
          <p:cNvCxnSpPr>
            <a:cxnSpLocks/>
            <a:endCxn id="64" idx="4"/>
          </p:cNvCxnSpPr>
          <p:nvPr/>
        </p:nvCxnSpPr>
        <p:spPr>
          <a:xfrm flipV="1">
            <a:off x="4356100" y="4099421"/>
            <a:ext cx="2817285" cy="147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7914177-078B-4D66-91D9-1A4BEE4C1C72}"/>
              </a:ext>
            </a:extLst>
          </p:cNvPr>
          <p:cNvCxnSpPr>
            <a:cxnSpLocks/>
            <a:endCxn id="63" idx="4"/>
          </p:cNvCxnSpPr>
          <p:nvPr/>
        </p:nvCxnSpPr>
        <p:spPr>
          <a:xfrm flipV="1">
            <a:off x="5468933" y="4099421"/>
            <a:ext cx="561452" cy="147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DF05F20-6EDA-4389-A663-5958B876896E}"/>
              </a:ext>
            </a:extLst>
          </p:cNvPr>
          <p:cNvCxnSpPr>
            <a:cxnSpLocks/>
            <a:endCxn id="64" idx="4"/>
          </p:cNvCxnSpPr>
          <p:nvPr/>
        </p:nvCxnSpPr>
        <p:spPr>
          <a:xfrm flipV="1">
            <a:off x="5472545" y="4099421"/>
            <a:ext cx="1700840" cy="147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E0FE401-DF14-47C9-917C-4637E8B1B16C}"/>
              </a:ext>
            </a:extLst>
          </p:cNvPr>
          <p:cNvCxnSpPr>
            <a:cxnSpLocks/>
            <a:endCxn id="63" idx="4"/>
          </p:cNvCxnSpPr>
          <p:nvPr/>
        </p:nvCxnSpPr>
        <p:spPr>
          <a:xfrm flipH="1" flipV="1">
            <a:off x="6030385" y="4099421"/>
            <a:ext cx="611608" cy="147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E407ADD-3C17-4EB4-8AF1-F31E4A6E7D31}"/>
              </a:ext>
            </a:extLst>
          </p:cNvPr>
          <p:cNvCxnSpPr>
            <a:cxnSpLocks/>
            <a:endCxn id="64" idx="4"/>
          </p:cNvCxnSpPr>
          <p:nvPr/>
        </p:nvCxnSpPr>
        <p:spPr>
          <a:xfrm flipV="1">
            <a:off x="6628826" y="4099421"/>
            <a:ext cx="544559" cy="147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36DD4BB-8B37-4EF9-876A-36A06725CFC7}"/>
              </a:ext>
            </a:extLst>
          </p:cNvPr>
          <p:cNvCxnSpPr>
            <a:cxnSpLocks/>
            <a:endCxn id="64" idx="4"/>
          </p:cNvCxnSpPr>
          <p:nvPr/>
        </p:nvCxnSpPr>
        <p:spPr>
          <a:xfrm flipH="1" flipV="1">
            <a:off x="7173385" y="4099421"/>
            <a:ext cx="583344" cy="147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C9A05FD-73CC-4AF8-883E-BE502BC38DA3}"/>
              </a:ext>
            </a:extLst>
          </p:cNvPr>
          <p:cNvCxnSpPr>
            <a:cxnSpLocks/>
            <a:endCxn id="63" idx="4"/>
          </p:cNvCxnSpPr>
          <p:nvPr/>
        </p:nvCxnSpPr>
        <p:spPr>
          <a:xfrm flipH="1" flipV="1">
            <a:off x="6030385" y="4099421"/>
            <a:ext cx="1749938" cy="181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3BA729E-927B-4216-B144-E0F34AFEDA26}"/>
              </a:ext>
            </a:extLst>
          </p:cNvPr>
          <p:cNvCxnSpPr>
            <a:cxnSpLocks/>
            <a:endCxn id="64" idx="4"/>
          </p:cNvCxnSpPr>
          <p:nvPr/>
        </p:nvCxnSpPr>
        <p:spPr>
          <a:xfrm flipH="1" flipV="1">
            <a:off x="7173385" y="4099421"/>
            <a:ext cx="1754716" cy="163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C4027FA-AA08-410E-9616-FFBB4F61635E}"/>
              </a:ext>
            </a:extLst>
          </p:cNvPr>
          <p:cNvCxnSpPr>
            <a:cxnSpLocks/>
            <a:endCxn id="63" idx="4"/>
          </p:cNvCxnSpPr>
          <p:nvPr/>
        </p:nvCxnSpPr>
        <p:spPr>
          <a:xfrm flipH="1" flipV="1">
            <a:off x="6030385" y="4099421"/>
            <a:ext cx="2892938" cy="189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4289F02-AE20-41E6-AC5F-8F4F418FE149}"/>
              </a:ext>
            </a:extLst>
          </p:cNvPr>
          <p:cNvCxnSpPr>
            <a:cxnSpLocks/>
            <a:endCxn id="68" idx="4"/>
          </p:cNvCxnSpPr>
          <p:nvPr/>
        </p:nvCxnSpPr>
        <p:spPr>
          <a:xfrm flipH="1" flipV="1">
            <a:off x="4356100" y="3251113"/>
            <a:ext cx="1652060" cy="145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6D91079-D457-4750-8727-C496F8E9541B}"/>
              </a:ext>
            </a:extLst>
          </p:cNvPr>
          <p:cNvCxnSpPr>
            <a:cxnSpLocks/>
            <a:endCxn id="68" idx="4"/>
          </p:cNvCxnSpPr>
          <p:nvPr/>
        </p:nvCxnSpPr>
        <p:spPr>
          <a:xfrm flipH="1" flipV="1">
            <a:off x="4356100" y="3251113"/>
            <a:ext cx="2794000" cy="118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7DE1AE3-6A70-4915-8F2D-BAAA7ED4BD07}"/>
              </a:ext>
            </a:extLst>
          </p:cNvPr>
          <p:cNvCxnSpPr>
            <a:cxnSpLocks/>
            <a:endCxn id="69" idx="4"/>
          </p:cNvCxnSpPr>
          <p:nvPr/>
        </p:nvCxnSpPr>
        <p:spPr>
          <a:xfrm flipH="1" flipV="1">
            <a:off x="5499100" y="3251113"/>
            <a:ext cx="508000" cy="1368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723F237-5D64-431A-A18A-A46E06E61A37}"/>
              </a:ext>
            </a:extLst>
          </p:cNvPr>
          <p:cNvCxnSpPr>
            <a:cxnSpLocks/>
            <a:endCxn id="70" idx="4"/>
          </p:cNvCxnSpPr>
          <p:nvPr/>
        </p:nvCxnSpPr>
        <p:spPr>
          <a:xfrm flipH="1" flipV="1">
            <a:off x="6642100" y="3251113"/>
            <a:ext cx="507068" cy="119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9E6580A-5EE0-446E-8332-AC565B4C94E4}"/>
              </a:ext>
            </a:extLst>
          </p:cNvPr>
          <p:cNvCxnSpPr>
            <a:cxnSpLocks/>
            <a:endCxn id="71" idx="4"/>
          </p:cNvCxnSpPr>
          <p:nvPr/>
        </p:nvCxnSpPr>
        <p:spPr>
          <a:xfrm flipV="1">
            <a:off x="7132390" y="3251113"/>
            <a:ext cx="652710" cy="129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25511B7-658E-4046-AA53-7D1BCF6FC863}"/>
              </a:ext>
            </a:extLst>
          </p:cNvPr>
          <p:cNvCxnSpPr>
            <a:cxnSpLocks/>
            <a:endCxn id="72" idx="4"/>
          </p:cNvCxnSpPr>
          <p:nvPr/>
        </p:nvCxnSpPr>
        <p:spPr>
          <a:xfrm flipV="1">
            <a:off x="7149168" y="3251113"/>
            <a:ext cx="1778932" cy="127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6602217-1EBB-4586-9965-1A831F6AB4B3}"/>
              </a:ext>
            </a:extLst>
          </p:cNvPr>
          <p:cNvCxnSpPr>
            <a:cxnSpLocks/>
            <a:endCxn id="70" idx="4"/>
          </p:cNvCxnSpPr>
          <p:nvPr/>
        </p:nvCxnSpPr>
        <p:spPr>
          <a:xfrm flipV="1">
            <a:off x="5997779" y="3251113"/>
            <a:ext cx="644321" cy="144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107D609-E105-49F4-BAF7-DDF3F5B95C63}"/>
              </a:ext>
            </a:extLst>
          </p:cNvPr>
          <p:cNvCxnSpPr>
            <a:cxnSpLocks/>
            <a:endCxn id="69" idx="4"/>
          </p:cNvCxnSpPr>
          <p:nvPr/>
        </p:nvCxnSpPr>
        <p:spPr>
          <a:xfrm flipH="1" flipV="1">
            <a:off x="5499100" y="3251113"/>
            <a:ext cx="1654604" cy="119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C9C04D7-777B-4C13-AC94-2A3EC161848E}"/>
              </a:ext>
            </a:extLst>
          </p:cNvPr>
          <p:cNvCxnSpPr>
            <a:cxnSpLocks/>
            <a:endCxn id="71" idx="4"/>
          </p:cNvCxnSpPr>
          <p:nvPr/>
        </p:nvCxnSpPr>
        <p:spPr>
          <a:xfrm flipV="1">
            <a:off x="5989390" y="3251113"/>
            <a:ext cx="1795710" cy="1441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E0862628-6B9A-43B0-8E21-A2BD011F9B43}"/>
              </a:ext>
            </a:extLst>
          </p:cNvPr>
          <p:cNvCxnSpPr>
            <a:cxnSpLocks/>
            <a:endCxn id="72" idx="4"/>
          </p:cNvCxnSpPr>
          <p:nvPr/>
        </p:nvCxnSpPr>
        <p:spPr>
          <a:xfrm flipV="1">
            <a:off x="6034920" y="3251113"/>
            <a:ext cx="2893180" cy="136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" name="Picture 142">
            <a:extLst>
              <a:ext uri="{FF2B5EF4-FFF2-40B4-BE49-F238E27FC236}">
                <a16:creationId xmlns:a16="http://schemas.microsoft.com/office/drawing/2014/main" id="{1D4556F3-2046-47F4-8340-751C5EB02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273" y="535120"/>
            <a:ext cx="3848100" cy="904875"/>
          </a:xfrm>
          <a:prstGeom prst="rect">
            <a:avLst/>
          </a:prstGeom>
        </p:spPr>
      </p:pic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300D88B-804D-4BBC-A9A0-B206A74237E1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2012950" y="2283184"/>
            <a:ext cx="2286000" cy="223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86234779-5464-4DDA-A472-31DCEB8FA49A}"/>
              </a:ext>
            </a:extLst>
          </p:cNvPr>
          <p:cNvCxnSpPr>
            <a:cxnSpLocks/>
            <a:endCxn id="28" idx="4"/>
          </p:cNvCxnSpPr>
          <p:nvPr/>
        </p:nvCxnSpPr>
        <p:spPr>
          <a:xfrm flipH="1" flipV="1">
            <a:off x="3155950" y="2283184"/>
            <a:ext cx="1143000" cy="223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5CB4330-ABE4-47EC-A68E-883A193AC21F}"/>
              </a:ext>
            </a:extLst>
          </p:cNvPr>
          <p:cNvCxnSpPr>
            <a:cxnSpLocks/>
            <a:endCxn id="29" idx="4"/>
          </p:cNvCxnSpPr>
          <p:nvPr/>
        </p:nvCxnSpPr>
        <p:spPr>
          <a:xfrm flipV="1">
            <a:off x="4298950" y="2283184"/>
            <a:ext cx="0" cy="219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E19BA2F-A7C1-478B-BB22-16FCC1EE6D0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4298950" y="2283184"/>
            <a:ext cx="1143000" cy="2204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33091D1-4D48-4DB0-8E3D-2DE91173A614}"/>
              </a:ext>
            </a:extLst>
          </p:cNvPr>
          <p:cNvCxnSpPr>
            <a:cxnSpLocks/>
            <a:endCxn id="31" idx="4"/>
          </p:cNvCxnSpPr>
          <p:nvPr/>
        </p:nvCxnSpPr>
        <p:spPr>
          <a:xfrm flipV="1">
            <a:off x="4261739" y="2283184"/>
            <a:ext cx="2323211" cy="234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FAF2CC0-9399-4BD1-ACB8-1881B5CAE87A}"/>
              </a:ext>
            </a:extLst>
          </p:cNvPr>
          <p:cNvCxnSpPr>
            <a:cxnSpLocks/>
            <a:endCxn id="32" idx="4"/>
          </p:cNvCxnSpPr>
          <p:nvPr/>
        </p:nvCxnSpPr>
        <p:spPr>
          <a:xfrm flipV="1">
            <a:off x="4322110" y="2283184"/>
            <a:ext cx="3405840" cy="234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1260C7D-B4E8-4D59-B316-042B77DCA7C4}"/>
              </a:ext>
            </a:extLst>
          </p:cNvPr>
          <p:cNvCxnSpPr>
            <a:cxnSpLocks/>
            <a:endCxn id="33" idx="4"/>
          </p:cNvCxnSpPr>
          <p:nvPr/>
        </p:nvCxnSpPr>
        <p:spPr>
          <a:xfrm flipV="1">
            <a:off x="4275791" y="2283184"/>
            <a:ext cx="4595159" cy="208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C8974E4-6897-4D9E-AD85-BD20891FBC3C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4307241" y="2283184"/>
            <a:ext cx="5706709" cy="234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FB5C085-A8DF-4634-B5DA-8671A9E9F382}"/>
              </a:ext>
            </a:extLst>
          </p:cNvPr>
          <p:cNvCxnSpPr>
            <a:cxnSpLocks/>
          </p:cNvCxnSpPr>
          <p:nvPr/>
        </p:nvCxnSpPr>
        <p:spPr>
          <a:xfrm flipV="1">
            <a:off x="4291516" y="2267283"/>
            <a:ext cx="6573276" cy="289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D2231F2-17B5-4029-92E9-5216AE8A0755}"/>
              </a:ext>
            </a:extLst>
          </p:cNvPr>
          <p:cNvCxnSpPr>
            <a:cxnSpLocks/>
            <a:endCxn id="27" idx="4"/>
          </p:cNvCxnSpPr>
          <p:nvPr/>
        </p:nvCxnSpPr>
        <p:spPr>
          <a:xfrm flipH="1" flipV="1">
            <a:off x="2012950" y="2283184"/>
            <a:ext cx="6888572" cy="234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2EBF10E-B273-45FD-B040-674E4AD3428E}"/>
              </a:ext>
            </a:extLst>
          </p:cNvPr>
          <p:cNvCxnSpPr>
            <a:cxnSpLocks/>
            <a:endCxn id="28" idx="4"/>
          </p:cNvCxnSpPr>
          <p:nvPr/>
        </p:nvCxnSpPr>
        <p:spPr>
          <a:xfrm flipH="1" flipV="1">
            <a:off x="3155950" y="2283184"/>
            <a:ext cx="5734670" cy="223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048FC6A-1346-487B-846A-661D25711AC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8915713" y="2283184"/>
            <a:ext cx="2114237" cy="234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90DE9A5-14FA-444A-AB0B-9F0FC1205A62}"/>
              </a:ext>
            </a:extLst>
          </p:cNvPr>
          <p:cNvCxnSpPr>
            <a:cxnSpLocks/>
            <a:endCxn id="34" idx="4"/>
          </p:cNvCxnSpPr>
          <p:nvPr/>
        </p:nvCxnSpPr>
        <p:spPr>
          <a:xfrm flipV="1">
            <a:off x="8915574" y="2283184"/>
            <a:ext cx="1098376" cy="223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D5B0800F-569B-4134-8B98-5786D8E944E3}"/>
              </a:ext>
            </a:extLst>
          </p:cNvPr>
          <p:cNvCxnSpPr>
            <a:cxnSpLocks/>
            <a:endCxn id="33" idx="4"/>
          </p:cNvCxnSpPr>
          <p:nvPr/>
        </p:nvCxnSpPr>
        <p:spPr>
          <a:xfrm flipH="1" flipV="1">
            <a:off x="8870950" y="2283184"/>
            <a:ext cx="32028" cy="235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3AAE52FC-8DE6-4699-BD0B-5478D5FA2C0D}"/>
              </a:ext>
            </a:extLst>
          </p:cNvPr>
          <p:cNvCxnSpPr>
            <a:cxnSpLocks/>
            <a:stCxn id="72" idx="0"/>
          </p:cNvCxnSpPr>
          <p:nvPr/>
        </p:nvCxnSpPr>
        <p:spPr>
          <a:xfrm flipH="1" flipV="1">
            <a:off x="6579188" y="2277479"/>
            <a:ext cx="2348912" cy="273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4834B30E-269A-4C83-8D33-09AA972D6A91}"/>
              </a:ext>
            </a:extLst>
          </p:cNvPr>
          <p:cNvCxnSpPr>
            <a:cxnSpLocks/>
            <a:stCxn id="71" idx="0"/>
          </p:cNvCxnSpPr>
          <p:nvPr/>
        </p:nvCxnSpPr>
        <p:spPr>
          <a:xfrm flipH="1" flipV="1">
            <a:off x="5384718" y="2261911"/>
            <a:ext cx="2400382" cy="2891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76B10A49-CB83-43F1-85AF-6C27607AC0CF}"/>
              </a:ext>
            </a:extLst>
          </p:cNvPr>
          <p:cNvCxnSpPr>
            <a:cxnSpLocks/>
            <a:stCxn id="70" idx="0"/>
          </p:cNvCxnSpPr>
          <p:nvPr/>
        </p:nvCxnSpPr>
        <p:spPr>
          <a:xfrm flipH="1" flipV="1">
            <a:off x="5423344" y="2277479"/>
            <a:ext cx="1218756" cy="273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9BDCD984-AE66-4A06-8258-BD085FD813A7}"/>
              </a:ext>
            </a:extLst>
          </p:cNvPr>
          <p:cNvCxnSpPr>
            <a:cxnSpLocks/>
            <a:stCxn id="70" idx="0"/>
          </p:cNvCxnSpPr>
          <p:nvPr/>
        </p:nvCxnSpPr>
        <p:spPr>
          <a:xfrm flipH="1" flipV="1">
            <a:off x="6556558" y="2292317"/>
            <a:ext cx="85542" cy="258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F658617-66EA-4824-976A-4D7D8133552B}"/>
              </a:ext>
            </a:extLst>
          </p:cNvPr>
          <p:cNvCxnSpPr>
            <a:cxnSpLocks/>
            <a:endCxn id="31" idx="4"/>
          </p:cNvCxnSpPr>
          <p:nvPr/>
        </p:nvCxnSpPr>
        <p:spPr>
          <a:xfrm flipV="1">
            <a:off x="5447101" y="2283184"/>
            <a:ext cx="1137849" cy="248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37BC7C9-F762-4379-976C-37DF0A138B42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9141090" y="1066610"/>
            <a:ext cx="1888860" cy="516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33F906D3-E218-473C-8B47-E9075A97DF2A}"/>
              </a:ext>
            </a:extLst>
          </p:cNvPr>
          <p:cNvCxnSpPr>
            <a:cxnSpLocks/>
          </p:cNvCxnSpPr>
          <p:nvPr/>
        </p:nvCxnSpPr>
        <p:spPr>
          <a:xfrm flipV="1">
            <a:off x="2055159" y="1066610"/>
            <a:ext cx="4142441" cy="503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2ACFA8E5-1BF5-45AF-8E54-E8EEEBCE2E61}"/>
              </a:ext>
            </a:extLst>
          </p:cNvPr>
          <p:cNvCxnSpPr>
            <a:cxnSpLocks/>
          </p:cNvCxnSpPr>
          <p:nvPr/>
        </p:nvCxnSpPr>
        <p:spPr>
          <a:xfrm flipV="1">
            <a:off x="3169323" y="1129538"/>
            <a:ext cx="3210900" cy="460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BE6617E-D85F-4E9E-B409-45EB90DDCE0A}"/>
              </a:ext>
            </a:extLst>
          </p:cNvPr>
          <p:cNvCxnSpPr>
            <a:cxnSpLocks/>
          </p:cNvCxnSpPr>
          <p:nvPr/>
        </p:nvCxnSpPr>
        <p:spPr>
          <a:xfrm flipV="1">
            <a:off x="4305164" y="1129538"/>
            <a:ext cx="2499126" cy="4600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0B54B5D-B2B0-4BB4-BF69-E9CDC0B2DF29}"/>
              </a:ext>
            </a:extLst>
          </p:cNvPr>
          <p:cNvCxnSpPr>
            <a:cxnSpLocks/>
          </p:cNvCxnSpPr>
          <p:nvPr/>
        </p:nvCxnSpPr>
        <p:spPr>
          <a:xfrm flipH="1" flipV="1">
            <a:off x="8753740" y="1119027"/>
            <a:ext cx="1331780" cy="469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825EEBD9-A01B-4585-B419-FED39A4022D6}"/>
              </a:ext>
            </a:extLst>
          </p:cNvPr>
          <p:cNvCxnSpPr>
            <a:cxnSpLocks/>
          </p:cNvCxnSpPr>
          <p:nvPr/>
        </p:nvCxnSpPr>
        <p:spPr>
          <a:xfrm flipH="1" flipV="1">
            <a:off x="8294160" y="1137494"/>
            <a:ext cx="608243" cy="451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903E1749-949E-4FA5-84BB-335298B45CBA}"/>
              </a:ext>
            </a:extLst>
          </p:cNvPr>
          <p:cNvCxnSpPr>
            <a:cxnSpLocks/>
          </p:cNvCxnSpPr>
          <p:nvPr/>
        </p:nvCxnSpPr>
        <p:spPr>
          <a:xfrm flipV="1">
            <a:off x="7746763" y="606324"/>
            <a:ext cx="378535" cy="983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D06C712-382F-40A7-ACD1-448212CBF000}"/>
              </a:ext>
            </a:extLst>
          </p:cNvPr>
          <p:cNvCxnSpPr>
            <a:cxnSpLocks/>
          </p:cNvCxnSpPr>
          <p:nvPr/>
        </p:nvCxnSpPr>
        <p:spPr>
          <a:xfrm flipV="1">
            <a:off x="6579188" y="1073061"/>
            <a:ext cx="1021554" cy="517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B5513D5F-C46B-47D0-AB89-318C0B61FB49}"/>
              </a:ext>
            </a:extLst>
          </p:cNvPr>
          <p:cNvSpPr txBox="1"/>
          <p:nvPr/>
        </p:nvSpPr>
        <p:spPr>
          <a:xfrm>
            <a:off x="1260126" y="3416088"/>
            <a:ext cx="371108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Incomplete/Contractive hidden layers</a:t>
            </a:r>
          </a:p>
          <a:p>
            <a:r>
              <a:rPr lang="en-US" dirty="0"/>
              <a:t>Stacked with 2 encoding layers</a:t>
            </a:r>
          </a:p>
        </p:txBody>
      </p:sp>
    </p:spTree>
    <p:extLst>
      <p:ext uri="{BB962C8B-B14F-4D97-AF65-F5344CB8AC3E}">
        <p14:creationId xmlns:p14="http://schemas.microsoft.com/office/powerpoint/2010/main" val="24224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-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E1F36-294D-4986-BB19-8E2785DA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546251"/>
            <a:ext cx="9982200" cy="2368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EA83C-4A12-4145-99D8-534C427F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4245029"/>
            <a:ext cx="9982200" cy="2373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6544F-4137-48AB-931C-838CF3175605}"/>
              </a:ext>
            </a:extLst>
          </p:cNvPr>
          <p:cNvSpPr txBox="1"/>
          <p:nvPr/>
        </p:nvSpPr>
        <p:spPr>
          <a:xfrm>
            <a:off x="1155700" y="1348885"/>
            <a:ext cx="429707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Reference Versus Decoded Output – Layer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09DC8-753D-416F-9752-7D3875443F20}"/>
              </a:ext>
            </a:extLst>
          </p:cNvPr>
          <p:cNvSpPr txBox="1"/>
          <p:nvPr/>
        </p:nvSpPr>
        <p:spPr>
          <a:xfrm>
            <a:off x="1082183" y="3897460"/>
            <a:ext cx="412875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Reference Versus Decoded Output Layer 2</a:t>
            </a:r>
          </a:p>
        </p:txBody>
      </p:sp>
    </p:spTree>
    <p:extLst>
      <p:ext uri="{BB962C8B-B14F-4D97-AF65-F5344CB8AC3E}">
        <p14:creationId xmlns:p14="http://schemas.microsoft.com/office/powerpoint/2010/main" val="25197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CFD-D1E6-4B45-BE91-30430DC6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Atrial Fibrillation (AFIB) – Definition, Characterization, and Real-World Impact of this condition</a:t>
            </a:r>
          </a:p>
          <a:p>
            <a:r>
              <a:rPr lang="en-US" dirty="0"/>
              <a:t>Traditional Biomedical Signal Analysis Approaches to AFIB Detection</a:t>
            </a:r>
          </a:p>
          <a:p>
            <a:r>
              <a:rPr lang="en-US" dirty="0"/>
              <a:t>Deep Learning Classification Models</a:t>
            </a:r>
          </a:p>
          <a:p>
            <a:pPr lvl="1"/>
            <a:r>
              <a:rPr lang="en-US" dirty="0"/>
              <a:t>Autoencoders</a:t>
            </a:r>
          </a:p>
          <a:p>
            <a:pPr lvl="1"/>
            <a:r>
              <a:rPr lang="en-US" dirty="0"/>
              <a:t>LSTM Network</a:t>
            </a:r>
          </a:p>
          <a:p>
            <a:pPr lvl="1"/>
            <a:r>
              <a:rPr lang="en-US" dirty="0"/>
              <a:t>Convolution Network </a:t>
            </a:r>
          </a:p>
          <a:p>
            <a:r>
              <a:rPr lang="en-US" dirty="0"/>
              <a:t>Summarize Classification Results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Autoencoder – Reconstruction Loss 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64219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0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- 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6544F-4137-48AB-931C-838CF3175605}"/>
              </a:ext>
            </a:extLst>
          </p:cNvPr>
          <p:cNvSpPr txBox="1"/>
          <p:nvPr/>
        </p:nvSpPr>
        <p:spPr>
          <a:xfrm>
            <a:off x="1155700" y="1348885"/>
            <a:ext cx="157447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Signal 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09DC8-753D-416F-9752-7D3875443F20}"/>
              </a:ext>
            </a:extLst>
          </p:cNvPr>
          <p:cNvSpPr txBox="1"/>
          <p:nvPr/>
        </p:nvSpPr>
        <p:spPr>
          <a:xfrm>
            <a:off x="1082183" y="3897460"/>
            <a:ext cx="307744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Weighted Average of All Inputs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A32BB-C193-4E29-97C7-0879AC35A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27" y="1647023"/>
            <a:ext cx="9632542" cy="2277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C60F7-30C7-488A-ABB0-AD026485E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26" y="4266792"/>
            <a:ext cx="9632543" cy="21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- 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6544F-4137-48AB-931C-838CF3175605}"/>
              </a:ext>
            </a:extLst>
          </p:cNvPr>
          <p:cNvSpPr txBox="1"/>
          <p:nvPr/>
        </p:nvSpPr>
        <p:spPr>
          <a:xfrm>
            <a:off x="1155700" y="1339360"/>
            <a:ext cx="243496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Sample Encoded Signals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E9AB0-AE95-4685-A0EF-8C69D78B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805064"/>
            <a:ext cx="10512490" cy="23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– Lessons Learned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825624"/>
                <a:ext cx="9791700" cy="480377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Tie the output weights by using the transpose of the encoder for the decoder layer</a:t>
                </a:r>
              </a:p>
              <a:p>
                <a:r>
                  <a:rPr lang="en-US" dirty="0"/>
                  <a:t>Smaller input signal window better than larger ones</a:t>
                </a:r>
              </a:p>
              <a:p>
                <a:r>
                  <a:rPr lang="en-US" dirty="0"/>
                  <a:t>Initialize the network weights to small values in proportion to the nodes in the layer with (min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𝑛𝐼𝑛𝑝𝑢𝑡𝑠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, max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𝑛𝐼𝑛𝑝𝑢𝑡𝑠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Reduce the layer sizes by ~1/2 nodes of the previous layer </a:t>
                </a:r>
              </a:p>
              <a:p>
                <a:r>
                  <a:rPr lang="en-US" dirty="0"/>
                  <a:t>Use the Adam Optimizer (</a:t>
                </a:r>
                <a:r>
                  <a:rPr lang="en-US" dirty="0">
                    <a:hlinkClick r:id="rId2"/>
                  </a:rPr>
                  <a:t>https://arxiv.org/abs/1412.6980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Use layer-wise training</a:t>
                </a:r>
              </a:p>
              <a:p>
                <a:r>
                  <a:rPr lang="en-US" dirty="0"/>
                  <a:t>Use a smaller batch size (32) for increased accuracy but longer training times</a:t>
                </a:r>
              </a:p>
              <a:p>
                <a:r>
                  <a:rPr lang="en-US" dirty="0"/>
                  <a:t>Use shuffle batch with 100*batch size for capacity</a:t>
                </a:r>
              </a:p>
              <a:p>
                <a:r>
                  <a:rPr lang="en-US" dirty="0"/>
                  <a:t>Utilize more patient data to ensure variability and/or additive gaussian noise to the inputs.</a:t>
                </a:r>
              </a:p>
              <a:p>
                <a:r>
                  <a:rPr lang="en-US" dirty="0"/>
                  <a:t>Use Tanh as the activation function</a:t>
                </a:r>
              </a:p>
              <a:p>
                <a:r>
                  <a:rPr lang="en-US" dirty="0"/>
                  <a:t>Ensure the data is normalized to efficiently use the -1 : +1 range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825624"/>
                <a:ext cx="9791700" cy="4803775"/>
              </a:xfrm>
              <a:blipFill>
                <a:blip r:embed="rId3"/>
                <a:stretch>
                  <a:fillRect l="-685" t="-2538" r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5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9DF3-BD9D-4E32-84A0-EE4D44C0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Contractive De-Noising Autoencoders (CDAE) for ECG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88499-FE3B-4EBC-BEF8-1CEEBC850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Xiong et al- 2016 – A stacked contractive denoising auto-encoder for ECG signal denoising</a:t>
                </a:r>
              </a:p>
              <a:p>
                <a:pPr lvl="1"/>
                <a:r>
                  <a:rPr lang="en-US" dirty="0"/>
                  <a:t>Used the MIT-BIH Arrhythmia Database for the training and testing sets (samples at 360 Hz) + MIT-BIH noise stress database.  Includes baseline wander (BW), muscle artifact (MA), and electrode motion (EM).</a:t>
                </a:r>
              </a:p>
              <a:p>
                <a:pPr lvl="1"/>
                <a:r>
                  <a:rPr lang="en-US" dirty="0"/>
                  <a:t>Used a 270-&gt;135-&gt;70-&gt;270 topology and additive noise to model EM interference.</a:t>
                </a:r>
              </a:p>
              <a:p>
                <a:pPr lvl="1"/>
                <a:r>
                  <a:rPr lang="en-US" dirty="0"/>
                  <a:t>Reported a 2.40 dB improvement in the Signal to Noise Ratio from current standards (SNR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0.075-0.350 improvement in the Root Mean Square Error (RMSE=10log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)]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𝑥𝑚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)]]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hlinkClick r:id="rId2"/>
                  </a:rPr>
                  <a:t>https://pdfs.semanticscholar.org/9509/63148f853e0239840ba40bf763e2de24ab37.pdf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88499-FE3B-4EBC-BEF8-1CEEBC850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3" t="-2801" r="-685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82" y="163589"/>
            <a:ext cx="9029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Autoencoders + Fully Connected Network Classifier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9E697-C986-4048-8489-AC2D46B5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1666875"/>
            <a:ext cx="838200" cy="933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4BE0E0-93E4-4BE9-AF92-310F86B4A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2600325"/>
            <a:ext cx="838200" cy="93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1DFE89-123A-4BC4-8EA0-95ADD974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533775"/>
            <a:ext cx="828675" cy="93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E0757-ECC4-4B02-9534-FFCD9FD51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476750"/>
            <a:ext cx="828675" cy="923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1BFA03-6879-40F8-A710-6DBA49720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5410200"/>
            <a:ext cx="828675" cy="923925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DD4F776-A344-4FC2-A77C-0CFE0D4E9B8E}"/>
              </a:ext>
            </a:extLst>
          </p:cNvPr>
          <p:cNvSpPr/>
          <p:nvPr/>
        </p:nvSpPr>
        <p:spPr>
          <a:xfrm>
            <a:off x="5114924" y="2600325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AE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ECFA83A-9A3A-4D1A-B4A1-DA02D2A9925F}"/>
              </a:ext>
            </a:extLst>
          </p:cNvPr>
          <p:cNvSpPr/>
          <p:nvPr/>
        </p:nvSpPr>
        <p:spPr>
          <a:xfrm>
            <a:off x="5114923" y="3543300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AE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4DABB46-6AB3-4BCF-B87A-C84BB0AB5A96}"/>
              </a:ext>
            </a:extLst>
          </p:cNvPr>
          <p:cNvSpPr/>
          <p:nvPr/>
        </p:nvSpPr>
        <p:spPr>
          <a:xfrm>
            <a:off x="5114922" y="4467225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AE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C9213F2-11F8-442C-A499-0662AB94BEBF}"/>
              </a:ext>
            </a:extLst>
          </p:cNvPr>
          <p:cNvSpPr/>
          <p:nvPr/>
        </p:nvSpPr>
        <p:spPr>
          <a:xfrm>
            <a:off x="5114922" y="5391150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AE</a:t>
            </a:r>
            <a:r>
              <a:rPr lang="en-US" baseline="-25000" dirty="0"/>
              <a:t>5</a:t>
            </a:r>
            <a:endParaRPr lang="en-US" dirty="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5E993CF-1D2A-4048-AE02-7D657C27202D}"/>
              </a:ext>
            </a:extLst>
          </p:cNvPr>
          <p:cNvCxnSpPr>
            <a:cxnSpLocks/>
            <a:stCxn id="140" idx="3"/>
            <a:endCxn id="24" idx="2"/>
          </p:cNvCxnSpPr>
          <p:nvPr/>
        </p:nvCxnSpPr>
        <p:spPr>
          <a:xfrm>
            <a:off x="5886447" y="2124075"/>
            <a:ext cx="1073149" cy="191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B7B24C5-C128-44FE-8A6E-E8A428171317}"/>
              </a:ext>
            </a:extLst>
          </p:cNvPr>
          <p:cNvCxnSpPr>
            <a:cxnSpLocks/>
            <a:stCxn id="128" idx="3"/>
            <a:endCxn id="24" idx="2"/>
          </p:cNvCxnSpPr>
          <p:nvPr/>
        </p:nvCxnSpPr>
        <p:spPr>
          <a:xfrm flipV="1">
            <a:off x="5886449" y="2315446"/>
            <a:ext cx="1073147" cy="751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24F6833-3599-41FD-8838-89E86A27983D}"/>
              </a:ext>
            </a:extLst>
          </p:cNvPr>
          <p:cNvSpPr/>
          <p:nvPr/>
        </p:nvSpPr>
        <p:spPr>
          <a:xfrm>
            <a:off x="5114922" y="1657350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AE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0CE62E7-8315-4B93-A3A5-0885FA57EFC8}"/>
              </a:ext>
            </a:extLst>
          </p:cNvPr>
          <p:cNvCxnSpPr>
            <a:cxnSpLocks/>
            <a:stCxn id="130" idx="3"/>
            <a:endCxn id="24" idx="2"/>
          </p:cNvCxnSpPr>
          <p:nvPr/>
        </p:nvCxnSpPr>
        <p:spPr>
          <a:xfrm flipV="1">
            <a:off x="5886448" y="2315446"/>
            <a:ext cx="1073148" cy="1694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4969854-E6F8-4C76-81C5-8AA46D73266F}"/>
              </a:ext>
            </a:extLst>
          </p:cNvPr>
          <p:cNvCxnSpPr>
            <a:cxnSpLocks/>
            <a:stCxn id="134" idx="3"/>
            <a:endCxn id="24" idx="2"/>
          </p:cNvCxnSpPr>
          <p:nvPr/>
        </p:nvCxnSpPr>
        <p:spPr>
          <a:xfrm flipV="1">
            <a:off x="5886447" y="2315446"/>
            <a:ext cx="1073149" cy="3542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39D79E3-889F-4DF6-8FE9-69901B19317A}"/>
              </a:ext>
            </a:extLst>
          </p:cNvPr>
          <p:cNvCxnSpPr>
            <a:cxnSpLocks/>
            <a:stCxn id="132" idx="3"/>
            <a:endCxn id="24" idx="2"/>
          </p:cNvCxnSpPr>
          <p:nvPr/>
        </p:nvCxnSpPr>
        <p:spPr>
          <a:xfrm flipV="1">
            <a:off x="5886447" y="2315446"/>
            <a:ext cx="1073149" cy="261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7E21D321-3440-4867-873B-F7206540EC5B}"/>
              </a:ext>
            </a:extLst>
          </p:cNvPr>
          <p:cNvSpPr/>
          <p:nvPr/>
        </p:nvSpPr>
        <p:spPr>
          <a:xfrm>
            <a:off x="8388350" y="2969418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r>
              <a:rPr lang="en-US" baseline="-25000" dirty="0"/>
              <a:t>1 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7960D81B-3EAB-4BE0-AB33-83B2415C816B}"/>
              </a:ext>
            </a:extLst>
          </p:cNvPr>
          <p:cNvCxnSpPr>
            <a:cxnSpLocks/>
            <a:endCxn id="153" idx="2"/>
          </p:cNvCxnSpPr>
          <p:nvPr/>
        </p:nvCxnSpPr>
        <p:spPr>
          <a:xfrm>
            <a:off x="7724766" y="2327354"/>
            <a:ext cx="663584" cy="992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3C7C7CC-5CF3-4771-BF21-B0850E001A30}"/>
              </a:ext>
            </a:extLst>
          </p:cNvPr>
          <p:cNvSpPr/>
          <p:nvPr/>
        </p:nvSpPr>
        <p:spPr>
          <a:xfrm>
            <a:off x="6959596" y="1965402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287429-6638-4C22-AF68-D21006223103}"/>
              </a:ext>
            </a:extLst>
          </p:cNvPr>
          <p:cNvSpPr/>
          <p:nvPr/>
        </p:nvSpPr>
        <p:spPr>
          <a:xfrm>
            <a:off x="6958013" y="2803143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B4871C1-27FB-4EA9-B652-50988CE6503D}"/>
              </a:ext>
            </a:extLst>
          </p:cNvPr>
          <p:cNvSpPr/>
          <p:nvPr/>
        </p:nvSpPr>
        <p:spPr>
          <a:xfrm>
            <a:off x="6959590" y="3669506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10D9AB-1781-4C1A-8EA0-AAA29D2AEDFB}"/>
              </a:ext>
            </a:extLst>
          </p:cNvPr>
          <p:cNvSpPr/>
          <p:nvPr/>
        </p:nvSpPr>
        <p:spPr>
          <a:xfrm>
            <a:off x="6958013" y="4538662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255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57BA99-D68E-44A5-8B67-A1A5F2047321}"/>
              </a:ext>
            </a:extLst>
          </p:cNvPr>
          <p:cNvSpPr/>
          <p:nvPr/>
        </p:nvSpPr>
        <p:spPr>
          <a:xfrm>
            <a:off x="6950066" y="5410200"/>
            <a:ext cx="774700" cy="70008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F3CB2F-A355-48E3-ADA7-623B2405699D}"/>
              </a:ext>
            </a:extLst>
          </p:cNvPr>
          <p:cNvSpPr txBox="1"/>
          <p:nvPr/>
        </p:nvSpPr>
        <p:spPr>
          <a:xfrm>
            <a:off x="4140392" y="6374368"/>
            <a:ext cx="194906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310 Input Features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37B9A34-36D1-4DE0-A54B-2C88AE958FA0}"/>
              </a:ext>
            </a:extLst>
          </p:cNvPr>
          <p:cNvCxnSpPr>
            <a:cxnSpLocks/>
            <a:stCxn id="128" idx="3"/>
          </p:cNvCxnSpPr>
          <p:nvPr/>
        </p:nvCxnSpPr>
        <p:spPr>
          <a:xfrm>
            <a:off x="5886449" y="3067050"/>
            <a:ext cx="1073142" cy="105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AA76E3-2CF3-4A93-B668-83744F8C74B4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5886445" y="4010025"/>
            <a:ext cx="1073145" cy="9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99F5109-1732-4616-8FE1-3AB9540100C9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5886445" y="4032966"/>
            <a:ext cx="1071568" cy="855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06CFCB6-8586-4E4F-B41D-377AC869EB11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5915020" y="4019550"/>
            <a:ext cx="1035046" cy="1740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F444C4C-8654-4419-A2CF-C6859EA6B012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5908663" y="5760244"/>
            <a:ext cx="1041403" cy="83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909A9CF-D91F-4787-B299-447DBF4F3C7E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876917" y="2133600"/>
            <a:ext cx="1081096" cy="1019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69F9B85-8BA1-498A-9424-06F7DDF64434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5875334" y="3086076"/>
            <a:ext cx="1084256" cy="933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D22185-2EE7-415D-B2CD-0DD68CBEBECB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5885657" y="3105858"/>
            <a:ext cx="1072356" cy="178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53E595C-34A3-4359-B69C-F1E8B5280455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5873751" y="3095648"/>
            <a:ext cx="1076315" cy="2664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9670130-D4EE-44B6-810F-05EC170EA9FD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5885260" y="4888706"/>
            <a:ext cx="1072753" cy="950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3974944-70F2-4264-A1BD-2DF2714605CA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5903898" y="4019550"/>
            <a:ext cx="1055692" cy="1822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A28EC58-62E4-4847-BAF5-91FF213826BE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5915020" y="3153187"/>
            <a:ext cx="1042993" cy="2668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0D1ABC-8065-448C-8832-FFC09106F343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5876917" y="4888706"/>
            <a:ext cx="1081096" cy="45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2662FD2-81C1-444F-99D8-7F398A5F19C9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5886453" y="4019550"/>
            <a:ext cx="1073137" cy="914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0B349AA-AE1A-46E1-AAA9-C861106396C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5915020" y="3153187"/>
            <a:ext cx="1042993" cy="1751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8E8E2020-D32E-4575-A29B-9ABD3D9ACD03}"/>
              </a:ext>
            </a:extLst>
          </p:cNvPr>
          <p:cNvSpPr/>
          <p:nvPr/>
        </p:nvSpPr>
        <p:spPr>
          <a:xfrm>
            <a:off x="8385170" y="4086660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 </a:t>
            </a:r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9E18B00-58CA-4580-974C-00B23DFC3FD9}"/>
              </a:ext>
            </a:extLst>
          </p:cNvPr>
          <p:cNvCxnSpPr>
            <a:cxnSpLocks/>
            <a:endCxn id="85" idx="2"/>
          </p:cNvCxnSpPr>
          <p:nvPr/>
        </p:nvCxnSpPr>
        <p:spPr>
          <a:xfrm>
            <a:off x="7724766" y="3173452"/>
            <a:ext cx="660404" cy="1263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B01483E-52D1-4A96-B96C-F7036E44E598}"/>
              </a:ext>
            </a:extLst>
          </p:cNvPr>
          <p:cNvCxnSpPr>
            <a:cxnSpLocks/>
            <a:endCxn id="153" idx="2"/>
          </p:cNvCxnSpPr>
          <p:nvPr/>
        </p:nvCxnSpPr>
        <p:spPr>
          <a:xfrm flipV="1">
            <a:off x="7740660" y="3319462"/>
            <a:ext cx="647690" cy="676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3B8717C-D51C-449E-AFD7-A34D53C39569}"/>
              </a:ext>
            </a:extLst>
          </p:cNvPr>
          <p:cNvCxnSpPr>
            <a:cxnSpLocks/>
            <a:endCxn id="85" idx="2"/>
          </p:cNvCxnSpPr>
          <p:nvPr/>
        </p:nvCxnSpPr>
        <p:spPr>
          <a:xfrm flipV="1">
            <a:off x="7740660" y="4436704"/>
            <a:ext cx="644510" cy="417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941E777-B984-4398-B21E-F994ECB8958B}"/>
              </a:ext>
            </a:extLst>
          </p:cNvPr>
          <p:cNvCxnSpPr>
            <a:cxnSpLocks/>
            <a:endCxn id="85" idx="2"/>
          </p:cNvCxnSpPr>
          <p:nvPr/>
        </p:nvCxnSpPr>
        <p:spPr>
          <a:xfrm flipV="1">
            <a:off x="7720404" y="4436704"/>
            <a:ext cx="664766" cy="1320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85DCE7C-5497-4F51-81DB-F6F9CEB177C4}"/>
              </a:ext>
            </a:extLst>
          </p:cNvPr>
          <p:cNvCxnSpPr>
            <a:cxnSpLocks/>
            <a:endCxn id="85" idx="2"/>
          </p:cNvCxnSpPr>
          <p:nvPr/>
        </p:nvCxnSpPr>
        <p:spPr>
          <a:xfrm>
            <a:off x="7737480" y="4012406"/>
            <a:ext cx="647690" cy="424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63506A1-FCAE-4B59-950F-EE4147D7B58C}"/>
              </a:ext>
            </a:extLst>
          </p:cNvPr>
          <p:cNvCxnSpPr>
            <a:cxnSpLocks/>
            <a:endCxn id="153" idx="2"/>
          </p:cNvCxnSpPr>
          <p:nvPr/>
        </p:nvCxnSpPr>
        <p:spPr>
          <a:xfrm>
            <a:off x="7732713" y="3173888"/>
            <a:ext cx="655637" cy="145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B38F77D-886C-4872-901A-D3CD5355E086}"/>
              </a:ext>
            </a:extLst>
          </p:cNvPr>
          <p:cNvCxnSpPr>
            <a:cxnSpLocks/>
            <a:endCxn id="85" idx="2"/>
          </p:cNvCxnSpPr>
          <p:nvPr/>
        </p:nvCxnSpPr>
        <p:spPr>
          <a:xfrm>
            <a:off x="7734290" y="2318970"/>
            <a:ext cx="650880" cy="2117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800BD29-BC2B-451E-B9E5-043BD41B3353}"/>
              </a:ext>
            </a:extLst>
          </p:cNvPr>
          <p:cNvCxnSpPr>
            <a:cxnSpLocks/>
            <a:endCxn id="153" idx="2"/>
          </p:cNvCxnSpPr>
          <p:nvPr/>
        </p:nvCxnSpPr>
        <p:spPr>
          <a:xfrm flipV="1">
            <a:off x="7724756" y="3319462"/>
            <a:ext cx="663594" cy="2418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3B730D8-A607-4259-8A3D-0913AC67DF66}"/>
              </a:ext>
            </a:extLst>
          </p:cNvPr>
          <p:cNvCxnSpPr>
            <a:cxnSpLocks/>
            <a:endCxn id="153" idx="2"/>
          </p:cNvCxnSpPr>
          <p:nvPr/>
        </p:nvCxnSpPr>
        <p:spPr>
          <a:xfrm flipV="1">
            <a:off x="7717224" y="3319462"/>
            <a:ext cx="671126" cy="152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4849ABB-C1C0-4139-84FD-B8A662FBE540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5873751" y="2131982"/>
            <a:ext cx="1085839" cy="1887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1A0C822-5E86-427F-A768-67462DC97629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5876919" y="2124075"/>
            <a:ext cx="1081094" cy="27646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6351A6D-C5B8-4D80-A567-C2D5DF481AC5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5876919" y="2123967"/>
            <a:ext cx="1073147" cy="3636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8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Autoencoders + Fully Connected Network Classifier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58479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19FB04-907C-4CF3-82DF-405A30CD2AE0}"/>
              </a:ext>
            </a:extLst>
          </p:cNvPr>
          <p:cNvSpPr txBox="1"/>
          <p:nvPr/>
        </p:nvSpPr>
        <p:spPr>
          <a:xfrm>
            <a:off x="8593279" y="2257697"/>
            <a:ext cx="262469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Training Accuracy: 61.82%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54CF3-5267-4431-91D0-997C6B87C5D6}"/>
              </a:ext>
            </a:extLst>
          </p:cNvPr>
          <p:cNvSpPr txBox="1"/>
          <p:nvPr/>
        </p:nvSpPr>
        <p:spPr>
          <a:xfrm>
            <a:off x="8593279" y="2781856"/>
            <a:ext cx="256512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Testing Accuracy: 53.52%</a:t>
            </a:r>
          </a:p>
        </p:txBody>
      </p:sp>
    </p:spTree>
    <p:extLst>
      <p:ext uri="{BB962C8B-B14F-4D97-AF65-F5344CB8AC3E}">
        <p14:creationId xmlns:p14="http://schemas.microsoft.com/office/powerpoint/2010/main" val="34022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Autoencoders + Fully Connected Network Classifier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257301"/>
              </p:ext>
            </p:extLst>
          </p:nvPr>
        </p:nvGraphicFramePr>
        <p:xfrm>
          <a:off x="1562099" y="1825624"/>
          <a:ext cx="10315575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86CB26-2B31-4BDA-AD04-C05156EF2CBF}"/>
              </a:ext>
            </a:extLst>
          </p:cNvPr>
          <p:cNvSpPr txBox="1"/>
          <p:nvPr/>
        </p:nvSpPr>
        <p:spPr>
          <a:xfrm>
            <a:off x="9037986" y="1544243"/>
            <a:ext cx="274004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Training Sensitivity: 59.38%</a:t>
            </a:r>
          </a:p>
          <a:p>
            <a:r>
              <a:rPr lang="en-US" dirty="0"/>
              <a:t>Training Specificity: 63.76%</a:t>
            </a:r>
          </a:p>
          <a:p>
            <a:r>
              <a:rPr lang="en-US" dirty="0"/>
              <a:t>Testing Sensitivity: 47.66%</a:t>
            </a:r>
          </a:p>
          <a:p>
            <a:r>
              <a:rPr lang="en-US" dirty="0"/>
              <a:t>Testing Specificity: 59.38%</a:t>
            </a:r>
          </a:p>
        </p:txBody>
      </p:sp>
    </p:spTree>
    <p:extLst>
      <p:ext uri="{BB962C8B-B14F-4D97-AF65-F5344CB8AC3E}">
        <p14:creationId xmlns:p14="http://schemas.microsoft.com/office/powerpoint/2010/main" val="33891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Short Term Memory (LSTM)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124A1-AA38-432F-8D1E-DB20E30E8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4064795"/>
            <a:ext cx="838200" cy="933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CBF81-A623-4358-A270-DCE296C5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63" y="4038601"/>
            <a:ext cx="838200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D9CFB-F063-4EFD-BC79-853605C0F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072" y="4064795"/>
            <a:ext cx="828675" cy="93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6DDDA-0DA0-4681-B143-8B00A28A1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1" y="4064795"/>
            <a:ext cx="828675" cy="923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468C3-7BD5-4CD0-81B2-BCADB39FD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38" y="4064794"/>
            <a:ext cx="828675" cy="923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607AB7-E61E-481B-A31F-56780FF00387}"/>
              </a:ext>
            </a:extLst>
          </p:cNvPr>
          <p:cNvSpPr/>
          <p:nvPr/>
        </p:nvSpPr>
        <p:spPr>
          <a:xfrm>
            <a:off x="4538663" y="2938462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8CA83-30AB-492C-B43C-E2BEFD7FC38D}"/>
              </a:ext>
            </a:extLst>
          </p:cNvPr>
          <p:cNvSpPr/>
          <p:nvPr/>
        </p:nvSpPr>
        <p:spPr>
          <a:xfrm>
            <a:off x="5791196" y="2938463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9B9D1-826D-4136-AB50-EF98FF019716}"/>
              </a:ext>
            </a:extLst>
          </p:cNvPr>
          <p:cNvSpPr/>
          <p:nvPr/>
        </p:nvSpPr>
        <p:spPr>
          <a:xfrm>
            <a:off x="7055646" y="2938462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85AD61-1B85-4297-BA96-7A627DE1641F}"/>
              </a:ext>
            </a:extLst>
          </p:cNvPr>
          <p:cNvSpPr/>
          <p:nvPr/>
        </p:nvSpPr>
        <p:spPr>
          <a:xfrm>
            <a:off x="8262938" y="2905125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24162-331A-47E7-A250-D391CE6E018F}"/>
              </a:ext>
            </a:extLst>
          </p:cNvPr>
          <p:cNvSpPr/>
          <p:nvPr/>
        </p:nvSpPr>
        <p:spPr>
          <a:xfrm>
            <a:off x="3293265" y="2938462"/>
            <a:ext cx="771525" cy="933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CCE14A-43E9-40ED-9AA5-23C368E02C4D}"/>
              </a:ext>
            </a:extLst>
          </p:cNvPr>
          <p:cNvSpPr/>
          <p:nvPr/>
        </p:nvSpPr>
        <p:spPr>
          <a:xfrm>
            <a:off x="8262537" y="1737122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r>
              <a:rPr lang="en-US" baseline="-25000" dirty="0"/>
              <a:t>1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B30404-5B1D-4926-B4BD-901CC6257D9C}"/>
              </a:ext>
            </a:extLst>
          </p:cNvPr>
          <p:cNvSpPr/>
          <p:nvPr/>
        </p:nvSpPr>
        <p:spPr>
          <a:xfrm>
            <a:off x="9165041" y="1759743"/>
            <a:ext cx="774700" cy="7000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r>
              <a:rPr lang="en-US" baseline="-25000" dirty="0"/>
              <a:t>2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657262-389C-4CFC-8C9D-BD22C55F0300}"/>
              </a:ext>
            </a:extLst>
          </p:cNvPr>
          <p:cNvCxnSpPr>
            <a:cxnSpLocks/>
            <a:stCxn id="12" idx="0"/>
            <a:endCxn id="15" idx="4"/>
          </p:cNvCxnSpPr>
          <p:nvPr/>
        </p:nvCxnSpPr>
        <p:spPr>
          <a:xfrm flipV="1">
            <a:off x="8648701" y="2437210"/>
            <a:ext cx="1186" cy="467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9FD64E-BD05-4BC8-88EA-DF449B98BBEA}"/>
              </a:ext>
            </a:extLst>
          </p:cNvPr>
          <p:cNvCxnSpPr>
            <a:cxnSpLocks/>
            <a:stCxn id="12" idx="0"/>
            <a:endCxn id="16" idx="4"/>
          </p:cNvCxnSpPr>
          <p:nvPr/>
        </p:nvCxnSpPr>
        <p:spPr>
          <a:xfrm flipV="1">
            <a:off x="8648701" y="2459831"/>
            <a:ext cx="903690" cy="445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01551D7-3B5F-4BDB-A4FF-CC245E737AB3}"/>
              </a:ext>
            </a:extLst>
          </p:cNvPr>
          <p:cNvSpPr txBox="1"/>
          <p:nvPr/>
        </p:nvSpPr>
        <p:spPr>
          <a:xfrm>
            <a:off x="3149795" y="5013605"/>
            <a:ext cx="305243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250 Input Features : Five Steps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00B6EE-A261-4EE4-94B4-52411612CDE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057650" y="3405187"/>
            <a:ext cx="481013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55853C-4CCF-44A5-B3DB-F7D4E3444194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705225" y="3818397"/>
            <a:ext cx="594" cy="246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2FA3F0-36AF-46A3-8CD3-E847060C93D1}"/>
              </a:ext>
            </a:extLst>
          </p:cNvPr>
          <p:cNvCxnSpPr>
            <a:cxnSpLocks/>
          </p:cNvCxnSpPr>
          <p:nvPr/>
        </p:nvCxnSpPr>
        <p:spPr>
          <a:xfrm flipV="1">
            <a:off x="4944959" y="3838575"/>
            <a:ext cx="594" cy="246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7B3196-91F4-494F-B646-942DBEF3B178}"/>
              </a:ext>
            </a:extLst>
          </p:cNvPr>
          <p:cNvCxnSpPr>
            <a:cxnSpLocks/>
          </p:cNvCxnSpPr>
          <p:nvPr/>
        </p:nvCxnSpPr>
        <p:spPr>
          <a:xfrm flipV="1">
            <a:off x="6176364" y="3905071"/>
            <a:ext cx="594" cy="246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A27B774-4482-4E9D-90AE-1B6785342AE3}"/>
              </a:ext>
            </a:extLst>
          </p:cNvPr>
          <p:cNvCxnSpPr>
            <a:cxnSpLocks/>
          </p:cNvCxnSpPr>
          <p:nvPr/>
        </p:nvCxnSpPr>
        <p:spPr>
          <a:xfrm flipV="1">
            <a:off x="7471175" y="3852299"/>
            <a:ext cx="594" cy="246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397C2C-33B4-41C0-83CA-3FF0970B7E1B}"/>
              </a:ext>
            </a:extLst>
          </p:cNvPr>
          <p:cNvCxnSpPr>
            <a:cxnSpLocks/>
          </p:cNvCxnSpPr>
          <p:nvPr/>
        </p:nvCxnSpPr>
        <p:spPr>
          <a:xfrm flipV="1">
            <a:off x="8646916" y="3828486"/>
            <a:ext cx="594" cy="246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B01806-FF39-4660-9117-4E6E338C9410}"/>
              </a:ext>
            </a:extLst>
          </p:cNvPr>
          <p:cNvCxnSpPr>
            <a:cxnSpLocks/>
          </p:cNvCxnSpPr>
          <p:nvPr/>
        </p:nvCxnSpPr>
        <p:spPr>
          <a:xfrm flipV="1">
            <a:off x="5319710" y="3405187"/>
            <a:ext cx="481013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C66496-6317-4134-A77A-65212CDEE46E}"/>
              </a:ext>
            </a:extLst>
          </p:cNvPr>
          <p:cNvCxnSpPr>
            <a:cxnSpLocks/>
          </p:cNvCxnSpPr>
          <p:nvPr/>
        </p:nvCxnSpPr>
        <p:spPr>
          <a:xfrm flipV="1">
            <a:off x="6562721" y="3371850"/>
            <a:ext cx="481013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89DFBD-FB35-4867-B07E-E2F223D5D4B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855747" y="3371850"/>
            <a:ext cx="4071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Short Term Memory (LSTM) Networks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00745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7F97EB-661D-4ED1-964F-EDE155704893}"/>
              </a:ext>
            </a:extLst>
          </p:cNvPr>
          <p:cNvSpPr txBox="1"/>
          <p:nvPr/>
        </p:nvSpPr>
        <p:spPr>
          <a:xfrm>
            <a:off x="9337165" y="1367522"/>
            <a:ext cx="264784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Training Accuracy: 74.46%</a:t>
            </a:r>
          </a:p>
          <a:p>
            <a:r>
              <a:rPr lang="en-US" dirty="0"/>
              <a:t>Testing Specificity: 59.38%</a:t>
            </a:r>
          </a:p>
        </p:txBody>
      </p:sp>
    </p:spTree>
    <p:extLst>
      <p:ext uri="{BB962C8B-B14F-4D97-AF65-F5344CB8AC3E}">
        <p14:creationId xmlns:p14="http://schemas.microsoft.com/office/powerpoint/2010/main" val="41390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Fibrillation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96278" y="1571418"/>
            <a:ext cx="10121349" cy="55980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Definitions</a:t>
            </a:r>
          </a:p>
          <a:p>
            <a:pPr lvl="1"/>
            <a:r>
              <a:rPr lang="en-US" dirty="0"/>
              <a:t>Cardiac arrhythmia that is characterized by rapid and irregular ventricular beats.</a:t>
            </a:r>
          </a:p>
          <a:p>
            <a:pPr lvl="1"/>
            <a:r>
              <a:rPr lang="en-US" dirty="0"/>
              <a:t>Instead of impulses originating directly from the Sinus Node, they initiate from multiple sites in the Atria, resulting in a chaotic heart rhythm.</a:t>
            </a:r>
          </a:p>
          <a:p>
            <a:pPr lvl="1"/>
            <a:r>
              <a:rPr lang="en-US" dirty="0"/>
              <a:t>Estimated to cause 1 in 3 strokes for people over the age of 60 (</a:t>
            </a:r>
            <a:r>
              <a:rPr lang="en-US" dirty="0">
                <a:hlinkClick r:id="rId2"/>
              </a:rPr>
              <a:t>https://www.heartandstroke.ca/heart/conditions/atrial-fibrillation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condition contributes to an estimated 130,000 deaths each year in the United States (</a:t>
            </a:r>
            <a:r>
              <a:rPr lang="en-US" dirty="0">
                <a:hlinkClick r:id="rId3"/>
              </a:rPr>
              <a:t>https://www.cdc.gov/dhdsp/data_statistics/fact_sheets/fs_atrial_fibrillation.htm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286000" lvl="5" indent="0">
              <a:buNone/>
            </a:pPr>
            <a:r>
              <a:rPr lang="en-US" sz="1100" dirty="0"/>
              <a:t>	http://www.mayoclinic.org/diseases-conditions/atrial-fibrillation/symptoms-causes/dxc-20164936</a:t>
            </a:r>
          </a:p>
        </p:txBody>
      </p:sp>
      <p:pic>
        <p:nvPicPr>
          <p:cNvPr id="1028" name="Picture 4" descr="Image result for atrial fibrillation">
            <a:extLst>
              <a:ext uri="{FF2B5EF4-FFF2-40B4-BE49-F238E27FC236}">
                <a16:creationId xmlns:a16="http://schemas.microsoft.com/office/drawing/2014/main" id="{FD90969F-C3F3-408D-A73B-FA5E9B366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4"/>
          <a:stretch/>
        </p:blipFill>
        <p:spPr bwMode="auto">
          <a:xfrm>
            <a:off x="4477576" y="4028655"/>
            <a:ext cx="4357565" cy="23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Short Term Memory (LSTM) Networks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708872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C984F5-C474-43E3-968E-D8E847F14872}"/>
              </a:ext>
            </a:extLst>
          </p:cNvPr>
          <p:cNvSpPr txBox="1"/>
          <p:nvPr/>
        </p:nvSpPr>
        <p:spPr>
          <a:xfrm>
            <a:off x="9365157" y="1225462"/>
            <a:ext cx="274004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Training Sensitivity: 77.14%</a:t>
            </a:r>
          </a:p>
          <a:p>
            <a:r>
              <a:rPr lang="en-US" dirty="0"/>
              <a:t>Training Specificity: 71.78%</a:t>
            </a:r>
          </a:p>
          <a:p>
            <a:r>
              <a:rPr lang="en-US" dirty="0"/>
              <a:t>Testing Sensitivity: 81.61%</a:t>
            </a:r>
          </a:p>
          <a:p>
            <a:r>
              <a:rPr lang="en-US" dirty="0"/>
              <a:t>Testing Specificity: 22.50%</a:t>
            </a:r>
          </a:p>
        </p:txBody>
      </p:sp>
    </p:spTree>
    <p:extLst>
      <p:ext uri="{BB962C8B-B14F-4D97-AF65-F5344CB8AC3E}">
        <p14:creationId xmlns:p14="http://schemas.microsoft.com/office/powerpoint/2010/main" val="297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9DF3-BD9D-4E32-84A0-EE4D44C0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LSTM Networks for ECG Beat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88499-FE3B-4EBC-BEF8-1CEEBC85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Sucheta</a:t>
            </a:r>
            <a:r>
              <a:rPr lang="en-US" sz="2000" dirty="0"/>
              <a:t> et al. – Anomaly Detection in ECG Time Signals via Deep Long Short-Term Memory Networks - 2015</a:t>
            </a:r>
          </a:p>
          <a:p>
            <a:pPr lvl="1"/>
            <a:r>
              <a:rPr lang="en-US" sz="2000" dirty="0"/>
              <a:t>Used an LSTM network with ECG signal input with training and testing data from the </a:t>
            </a:r>
            <a:r>
              <a:rPr lang="en-US" sz="2000" dirty="0" err="1"/>
              <a:t>PhysioNet</a:t>
            </a:r>
            <a:r>
              <a:rPr lang="en-US" sz="2000" dirty="0"/>
              <a:t> MIT-BIH Arrhythmia Database</a:t>
            </a:r>
          </a:p>
          <a:p>
            <a:pPr lvl="1"/>
            <a:r>
              <a:rPr lang="en-US" sz="2000" dirty="0"/>
              <a:t>Looked at identifying Premature Ventricular Contraction (PVC), Atrial Premature Contraction (APC), Paced Beats (PB), and Ventricular Couplet (VC)</a:t>
            </a:r>
          </a:p>
          <a:p>
            <a:pPr lvl="1"/>
            <a:r>
              <a:rPr lang="en-US" sz="2000" dirty="0">
                <a:hlinkClick r:id="rId2"/>
              </a:rPr>
              <a:t>http://ieeexplore.ieee.org/document/7344872/</a:t>
            </a:r>
            <a:r>
              <a:rPr lang="en-US" sz="2000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E6E54A-8736-40F5-BCBA-E292F030F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40085"/>
              </p:ext>
            </p:extLst>
          </p:nvPr>
        </p:nvGraphicFramePr>
        <p:xfrm>
          <a:off x="3150153" y="4230693"/>
          <a:ext cx="7117797" cy="26273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66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39">
                <a:tc>
                  <a:txBody>
                    <a:bodyPr/>
                    <a:lstStyle/>
                    <a:p>
                      <a:r>
                        <a:rPr lang="en-US" dirty="0"/>
                        <a:t>Abnormality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Precision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Recall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87">
                <a:tc>
                  <a:txBody>
                    <a:bodyPr/>
                    <a:lstStyle/>
                    <a:p>
                      <a:r>
                        <a:rPr lang="en-US" dirty="0"/>
                        <a:t>Ventricular Couplet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95.59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25.55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14">
                <a:tc>
                  <a:txBody>
                    <a:bodyPr/>
                    <a:lstStyle/>
                    <a:p>
                      <a:r>
                        <a:rPr lang="en-US" dirty="0"/>
                        <a:t>Premature Ventricular Couplet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99.09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51.09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314">
                <a:tc>
                  <a:txBody>
                    <a:bodyPr/>
                    <a:lstStyle/>
                    <a:p>
                      <a:r>
                        <a:rPr lang="en-US" dirty="0"/>
                        <a:t>Atrial Premature Contraction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92.31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9.53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314">
                <a:tc>
                  <a:txBody>
                    <a:bodyPr/>
                    <a:lstStyle/>
                    <a:p>
                      <a:r>
                        <a:rPr lang="en-US" dirty="0"/>
                        <a:t>Paced Beats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99.30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99.86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44741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4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–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CFD-D1E6-4B45-BE91-30430DC6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4"/>
            <a:ext cx="9791700" cy="4803775"/>
          </a:xfrm>
        </p:spPr>
        <p:txBody>
          <a:bodyPr>
            <a:normAutofit fontScale="92500"/>
          </a:bodyPr>
          <a:lstStyle/>
          <a:p>
            <a:r>
              <a:rPr lang="en-US" dirty="0"/>
              <a:t>Larger input window per LSTM node with smaller steps</a:t>
            </a:r>
          </a:p>
          <a:p>
            <a:r>
              <a:rPr lang="en-US" dirty="0"/>
              <a:t>Larger number of hidden nodes (constrained by memory)</a:t>
            </a:r>
          </a:p>
          <a:p>
            <a:r>
              <a:rPr lang="en-US" dirty="0"/>
              <a:t>Use a smaller batch size ( 32 ) for improved accuracy but longer training time</a:t>
            </a:r>
          </a:p>
          <a:p>
            <a:r>
              <a:rPr lang="en-US" dirty="0"/>
              <a:t>Initialize the network weights to using random normal distribution</a:t>
            </a:r>
          </a:p>
          <a:p>
            <a:r>
              <a:rPr lang="en-US" dirty="0"/>
              <a:t>Use the Adam Optimizer (</a:t>
            </a:r>
            <a:r>
              <a:rPr lang="en-US" dirty="0">
                <a:hlinkClick r:id="rId2"/>
              </a:rPr>
              <a:t>https://arxiv.org/abs/1412.6980</a:t>
            </a:r>
            <a:r>
              <a:rPr lang="en-US" dirty="0"/>
              <a:t>)</a:t>
            </a:r>
          </a:p>
          <a:p>
            <a:r>
              <a:rPr lang="en-US" dirty="0"/>
              <a:t>Soft max with logits for output</a:t>
            </a:r>
          </a:p>
          <a:p>
            <a:r>
              <a:rPr lang="en-US" dirty="0"/>
              <a:t>Ensure the data is normalized to efficiently use the -1 : +1 range</a:t>
            </a:r>
          </a:p>
          <a:p>
            <a:r>
              <a:rPr lang="en-US" dirty="0"/>
              <a:t>Use shuffle batch with 100*batch size for capacity</a:t>
            </a:r>
          </a:p>
          <a:p>
            <a:r>
              <a:rPr lang="en-US" dirty="0"/>
              <a:t>Use balanced data representing disease and non-disease state</a:t>
            </a:r>
          </a:p>
        </p:txBody>
      </p:sp>
    </p:spTree>
    <p:extLst>
      <p:ext uri="{BB962C8B-B14F-4D97-AF65-F5344CB8AC3E}">
        <p14:creationId xmlns:p14="http://schemas.microsoft.com/office/powerpoint/2010/main" val="36607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</p:spPr>
        <p:txBody>
          <a:bodyPr/>
          <a:lstStyle/>
          <a:p>
            <a:r>
              <a:rPr lang="en-US" dirty="0"/>
              <a:t>Convolution Network (</a:t>
            </a:r>
            <a:r>
              <a:rPr lang="en-US" dirty="0" err="1"/>
              <a:t>ConvNet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1597A-544D-4184-A73B-72C69F3127B2}"/>
              </a:ext>
            </a:extLst>
          </p:cNvPr>
          <p:cNvSpPr txBox="1"/>
          <p:nvPr/>
        </p:nvSpPr>
        <p:spPr>
          <a:xfrm>
            <a:off x="515938" y="3929746"/>
            <a:ext cx="134363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Input Signal </a:t>
            </a:r>
          </a:p>
          <a:p>
            <a:pPr algn="ctr"/>
            <a:r>
              <a:rPr lang="en-US" dirty="0"/>
              <a:t>1x1250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7B53F-C020-4766-8D11-17036387AEA1}"/>
              </a:ext>
            </a:extLst>
          </p:cNvPr>
          <p:cNvSpPr/>
          <p:nvPr/>
        </p:nvSpPr>
        <p:spPr>
          <a:xfrm>
            <a:off x="2061855" y="2412204"/>
            <a:ext cx="3593768" cy="24003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5A7A4-DBD2-4BD8-A2C1-E3BD33A6FF9D}"/>
              </a:ext>
            </a:extLst>
          </p:cNvPr>
          <p:cNvSpPr txBox="1"/>
          <p:nvPr/>
        </p:nvSpPr>
        <p:spPr>
          <a:xfrm>
            <a:off x="2192365" y="3911381"/>
            <a:ext cx="185454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Convolution Filter</a:t>
            </a:r>
          </a:p>
          <a:p>
            <a:pPr algn="ctr"/>
            <a:r>
              <a:rPr lang="en-US" dirty="0"/>
              <a:t>1x48x32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E42A7C-34A8-4D7C-BFD3-38D830A8C806}"/>
              </a:ext>
            </a:extLst>
          </p:cNvPr>
          <p:cNvSpPr txBox="1"/>
          <p:nvPr/>
        </p:nvSpPr>
        <p:spPr>
          <a:xfrm>
            <a:off x="3952860" y="3929746"/>
            <a:ext cx="168648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Average Pooling</a:t>
            </a:r>
          </a:p>
          <a:p>
            <a:pPr algn="ctr"/>
            <a:r>
              <a:rPr lang="en-US" dirty="0"/>
              <a:t>1x32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9136CE-904B-4412-A2B3-2BF71D0D2DEA}"/>
              </a:ext>
            </a:extLst>
          </p:cNvPr>
          <p:cNvSpPr txBox="1"/>
          <p:nvPr/>
        </p:nvSpPr>
        <p:spPr>
          <a:xfrm>
            <a:off x="2759409" y="2031654"/>
            <a:ext cx="205697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Convolution Layer 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942DFD-6DB4-4686-826D-4DA705D79155}"/>
              </a:ext>
            </a:extLst>
          </p:cNvPr>
          <p:cNvSpPr/>
          <p:nvPr/>
        </p:nvSpPr>
        <p:spPr>
          <a:xfrm>
            <a:off x="5931234" y="2412204"/>
            <a:ext cx="3593768" cy="24003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CFBEA4-A1D9-46B8-A24C-0C51CD73CFA4}"/>
              </a:ext>
            </a:extLst>
          </p:cNvPr>
          <p:cNvSpPr txBox="1"/>
          <p:nvPr/>
        </p:nvSpPr>
        <p:spPr>
          <a:xfrm>
            <a:off x="6061744" y="3911381"/>
            <a:ext cx="185454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Convolution Filter</a:t>
            </a:r>
          </a:p>
          <a:p>
            <a:pPr algn="ctr"/>
            <a:r>
              <a:rPr lang="en-US" dirty="0"/>
              <a:t>1x24x64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FA35F9-B3D0-4C94-90BE-10BB48E131EC}"/>
              </a:ext>
            </a:extLst>
          </p:cNvPr>
          <p:cNvSpPr txBox="1"/>
          <p:nvPr/>
        </p:nvSpPr>
        <p:spPr>
          <a:xfrm>
            <a:off x="7822239" y="3929746"/>
            <a:ext cx="168648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Average Pooling</a:t>
            </a:r>
          </a:p>
          <a:p>
            <a:pPr algn="ctr"/>
            <a:r>
              <a:rPr lang="en-US" dirty="0"/>
              <a:t>1x16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A8C547-C6C9-4A89-ABF7-56926FF34B72}"/>
              </a:ext>
            </a:extLst>
          </p:cNvPr>
          <p:cNvSpPr txBox="1"/>
          <p:nvPr/>
        </p:nvSpPr>
        <p:spPr>
          <a:xfrm>
            <a:off x="6628788" y="2031654"/>
            <a:ext cx="204389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Convolution Layer 2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EA06E96-2127-45AB-9212-2B84BBDAA4C7}"/>
              </a:ext>
            </a:extLst>
          </p:cNvPr>
          <p:cNvSpPr/>
          <p:nvPr/>
        </p:nvSpPr>
        <p:spPr>
          <a:xfrm>
            <a:off x="9949933" y="3909654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C8798F-05AD-4EB5-B6B5-A12E19A6A379}"/>
              </a:ext>
            </a:extLst>
          </p:cNvPr>
          <p:cNvSpPr/>
          <p:nvPr/>
        </p:nvSpPr>
        <p:spPr>
          <a:xfrm>
            <a:off x="9949933" y="4564286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baseline="-25000" dirty="0"/>
              <a:t>1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423F3B6-2E67-4945-A7C2-5AE2C1DF4DE1}"/>
              </a:ext>
            </a:extLst>
          </p:cNvPr>
          <p:cNvSpPr/>
          <p:nvPr/>
        </p:nvSpPr>
        <p:spPr>
          <a:xfrm>
            <a:off x="9949933" y="3255022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7F02549-C4C4-4621-8688-8F478A5AFBD8}"/>
              </a:ext>
            </a:extLst>
          </p:cNvPr>
          <p:cNvSpPr/>
          <p:nvPr/>
        </p:nvSpPr>
        <p:spPr>
          <a:xfrm>
            <a:off x="9932681" y="2600390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…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D9D5024-4236-48FB-8F7C-E4B30ED8A754}"/>
              </a:ext>
            </a:extLst>
          </p:cNvPr>
          <p:cNvSpPr/>
          <p:nvPr/>
        </p:nvSpPr>
        <p:spPr>
          <a:xfrm>
            <a:off x="9926425" y="1945758"/>
            <a:ext cx="565543" cy="55212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F4C6728-6D92-4FAA-B1E6-E689BC7A69BC}"/>
              </a:ext>
            </a:extLst>
          </p:cNvPr>
          <p:cNvSpPr/>
          <p:nvPr/>
        </p:nvSpPr>
        <p:spPr>
          <a:xfrm>
            <a:off x="11035586" y="3255022"/>
            <a:ext cx="565543" cy="5521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D8B726A-8B23-4FAB-8F87-BEE4DCB60116}"/>
              </a:ext>
            </a:extLst>
          </p:cNvPr>
          <p:cNvSpPr/>
          <p:nvPr/>
        </p:nvSpPr>
        <p:spPr>
          <a:xfrm>
            <a:off x="11035586" y="2600390"/>
            <a:ext cx="565543" cy="5521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2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0E5E01C-672E-4734-B108-7636FC880963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10515476" y="3531084"/>
            <a:ext cx="520110" cy="1303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1E51F93-B3FE-4F7C-AA1C-F82D16FCFFDE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10515476" y="3531084"/>
            <a:ext cx="520110" cy="6415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DEEFF86-9345-4C73-B39A-96C7E37DD284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10515476" y="3531084"/>
            <a:ext cx="520110" cy="50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5A7CED1-5244-44FF-8955-7B3DE66D0116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10515476" y="2876452"/>
            <a:ext cx="520110" cy="695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DCE5D56D-F410-4097-9631-A96983386992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10491968" y="2876452"/>
            <a:ext cx="543618" cy="62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00A0DF9-2903-4B91-AC9A-DB90ACE2AA76}"/>
              </a:ext>
            </a:extLst>
          </p:cNvPr>
          <p:cNvCxnSpPr>
            <a:cxnSpLocks/>
            <a:endCxn id="94" idx="2"/>
          </p:cNvCxnSpPr>
          <p:nvPr/>
        </p:nvCxnSpPr>
        <p:spPr>
          <a:xfrm>
            <a:off x="10491968" y="2268139"/>
            <a:ext cx="543618" cy="608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4ED7CB2-6DF9-4E08-B00A-E41D4967BECA}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10515476" y="2280081"/>
            <a:ext cx="520110" cy="1251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36560F8-2763-404A-BF1F-182B5E581230}"/>
              </a:ext>
            </a:extLst>
          </p:cNvPr>
          <p:cNvCxnSpPr>
            <a:cxnSpLocks/>
            <a:endCxn id="94" idx="2"/>
          </p:cNvCxnSpPr>
          <p:nvPr/>
        </p:nvCxnSpPr>
        <p:spPr>
          <a:xfrm flipV="1">
            <a:off x="10515476" y="2876452"/>
            <a:ext cx="520110" cy="128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DED1D48-21FB-4F45-A7C4-E1D276D0BE54}"/>
              </a:ext>
            </a:extLst>
          </p:cNvPr>
          <p:cNvCxnSpPr>
            <a:cxnSpLocks/>
          </p:cNvCxnSpPr>
          <p:nvPr/>
        </p:nvCxnSpPr>
        <p:spPr>
          <a:xfrm>
            <a:off x="1795934" y="3330737"/>
            <a:ext cx="2258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EDD40E0-1091-464B-9E8D-1EDE558CB4FA}"/>
              </a:ext>
            </a:extLst>
          </p:cNvPr>
          <p:cNvCxnSpPr>
            <a:cxnSpLocks/>
          </p:cNvCxnSpPr>
          <p:nvPr/>
        </p:nvCxnSpPr>
        <p:spPr>
          <a:xfrm>
            <a:off x="5669497" y="3412719"/>
            <a:ext cx="2684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F0CC3A9-1B77-45F9-B647-799AFD583741}"/>
              </a:ext>
            </a:extLst>
          </p:cNvPr>
          <p:cNvCxnSpPr>
            <a:cxnSpLocks/>
            <a:endCxn id="91" idx="3"/>
          </p:cNvCxnSpPr>
          <p:nvPr/>
        </p:nvCxnSpPr>
        <p:spPr>
          <a:xfrm flipV="1">
            <a:off x="9525002" y="2417024"/>
            <a:ext cx="484245" cy="994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3264AE6-6030-415B-B74E-0EF4E7DF8CFB}"/>
              </a:ext>
            </a:extLst>
          </p:cNvPr>
          <p:cNvCxnSpPr>
            <a:cxnSpLocks/>
            <a:endCxn id="90" idx="3"/>
          </p:cNvCxnSpPr>
          <p:nvPr/>
        </p:nvCxnSpPr>
        <p:spPr>
          <a:xfrm flipV="1">
            <a:off x="9534127" y="3071656"/>
            <a:ext cx="481376" cy="336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1C2D341-26E5-48B6-99ED-B42DA4531E0E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9555152" y="3408362"/>
            <a:ext cx="394781" cy="122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A78BC2E-B6A7-4604-8733-D940E2993E7E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9534127" y="3408362"/>
            <a:ext cx="415806" cy="7773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CCC2090-E9C4-4B51-B1CF-83C62AC19763}"/>
              </a:ext>
            </a:extLst>
          </p:cNvPr>
          <p:cNvCxnSpPr>
            <a:cxnSpLocks/>
            <a:endCxn id="88" idx="2"/>
          </p:cNvCxnSpPr>
          <p:nvPr/>
        </p:nvCxnSpPr>
        <p:spPr>
          <a:xfrm>
            <a:off x="9545374" y="3437492"/>
            <a:ext cx="404559" cy="1402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E8A71892-3D2A-4807-922A-7AD35711ABA6}"/>
              </a:ext>
            </a:extLst>
          </p:cNvPr>
          <p:cNvSpPr txBox="1"/>
          <p:nvPr/>
        </p:nvSpPr>
        <p:spPr>
          <a:xfrm>
            <a:off x="9157507" y="1431386"/>
            <a:ext cx="241284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Fully Connected Layer 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0AB4F4C-986F-45E4-9785-956085FA1ADA}"/>
              </a:ext>
            </a:extLst>
          </p:cNvPr>
          <p:cNvSpPr txBox="1"/>
          <p:nvPr/>
        </p:nvSpPr>
        <p:spPr>
          <a:xfrm>
            <a:off x="10786202" y="3883579"/>
            <a:ext cx="146315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Output Layer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250AA46-37CF-46EC-93BC-C182D955AB30}"/>
              </a:ext>
            </a:extLst>
          </p:cNvPr>
          <p:cNvSpPr txBox="1"/>
          <p:nvPr/>
        </p:nvSpPr>
        <p:spPr>
          <a:xfrm>
            <a:off x="9691948" y="5380915"/>
            <a:ext cx="130356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1024 Nodes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EF997992-F32E-4ECD-9255-4BDA0C07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981" y="2536828"/>
            <a:ext cx="1238250" cy="136207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CE389C8-1393-4B31-B446-C59AD3D2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409" y="2528602"/>
            <a:ext cx="1238423" cy="137179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04B1B62-C0A5-4867-9B9F-F150DB0B1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701" y="2525648"/>
            <a:ext cx="1238423" cy="136226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7821DCF-B383-4A2D-A66A-07B63351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926" y="2528601"/>
            <a:ext cx="1247949" cy="137179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194296D8-FA3C-4DA1-86A2-ED3A2F873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80" y="2546353"/>
            <a:ext cx="12192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Network 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433913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F1B035-6C28-4F94-8EA5-AD6C639D1FD9}"/>
              </a:ext>
            </a:extLst>
          </p:cNvPr>
          <p:cNvSpPr txBox="1"/>
          <p:nvPr/>
        </p:nvSpPr>
        <p:spPr>
          <a:xfrm>
            <a:off x="9206537" y="1264885"/>
            <a:ext cx="262469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Training Accuracy: 98.55%</a:t>
            </a:r>
          </a:p>
          <a:p>
            <a:r>
              <a:rPr lang="en-US" dirty="0"/>
              <a:t>Testing Accuracy: 92.29%</a:t>
            </a:r>
          </a:p>
        </p:txBody>
      </p:sp>
    </p:spTree>
    <p:extLst>
      <p:ext uri="{BB962C8B-B14F-4D97-AF65-F5344CB8AC3E}">
        <p14:creationId xmlns:p14="http://schemas.microsoft.com/office/powerpoint/2010/main" val="2302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 Network 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974986"/>
              </p:ext>
            </p:extLst>
          </p:nvPr>
        </p:nvGraphicFramePr>
        <p:xfrm>
          <a:off x="1562099" y="1825624"/>
          <a:ext cx="10315575" cy="438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777826-EA95-42B7-815F-C34C4351D4FE}"/>
              </a:ext>
            </a:extLst>
          </p:cNvPr>
          <p:cNvSpPr txBox="1"/>
          <p:nvPr/>
        </p:nvSpPr>
        <p:spPr>
          <a:xfrm>
            <a:off x="9256012" y="702948"/>
            <a:ext cx="274004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Training Sensitivity: 98.58%</a:t>
            </a:r>
          </a:p>
          <a:p>
            <a:r>
              <a:rPr lang="en-US" dirty="0"/>
              <a:t>Training Specificity: 98.51%</a:t>
            </a:r>
          </a:p>
          <a:p>
            <a:r>
              <a:rPr lang="en-US" dirty="0"/>
              <a:t>Testing Sensitivity: 92.25%</a:t>
            </a:r>
          </a:p>
          <a:p>
            <a:r>
              <a:rPr lang="en-US" dirty="0"/>
              <a:t>Testing Specificity: 92.33%</a:t>
            </a:r>
          </a:p>
        </p:txBody>
      </p:sp>
    </p:spTree>
    <p:extLst>
      <p:ext uri="{BB962C8B-B14F-4D97-AF65-F5344CB8AC3E}">
        <p14:creationId xmlns:p14="http://schemas.microsoft.com/office/powerpoint/2010/main" val="37751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ConvNet</a:t>
            </a:r>
            <a:r>
              <a:rPr lang="en-US" dirty="0"/>
              <a:t> – Lessons Learned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825624"/>
                <a:ext cx="9791700" cy="48037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Batch normalization (</a:t>
                </a:r>
                <a:r>
                  <a:rPr lang="en-US" dirty="0">
                    <a:hlinkClick r:id="rId2"/>
                  </a:rPr>
                  <a:t>https://arxiv.org/pdf/1502.03167.pdf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Reduce the size of kernel and average pooling on each convolution layer</a:t>
                </a:r>
              </a:p>
              <a:p>
                <a:r>
                  <a:rPr lang="en-US" dirty="0"/>
                  <a:t>Initialize the network weights to small values in proportion to the nodes in the layer (min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𝑛𝐼𝑛𝑝𝑢𝑡𝑠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, max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𝑛𝐼𝑛𝑝𝑢𝑡𝑠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Use the Adam Optimizer (</a:t>
                </a:r>
                <a:r>
                  <a:rPr lang="en-US" dirty="0">
                    <a:hlinkClick r:id="rId3"/>
                  </a:rPr>
                  <a:t>https://arxiv.org/abs/1412.6980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Soft max with logits for output</a:t>
                </a:r>
              </a:p>
              <a:p>
                <a:r>
                  <a:rPr lang="en-US" dirty="0"/>
                  <a:t>Ensure the data is normalized to efficiently use the -1 : +1 range</a:t>
                </a:r>
              </a:p>
              <a:p>
                <a:r>
                  <a:rPr lang="en-US" dirty="0"/>
                  <a:t>Use shuffle batch with 100*batch size for capacity</a:t>
                </a:r>
              </a:p>
              <a:p>
                <a:r>
                  <a:rPr lang="en-US" dirty="0"/>
                  <a:t>Use balanced data</a:t>
                </a:r>
              </a:p>
              <a:p>
                <a:r>
                  <a:rPr lang="en-US" dirty="0"/>
                  <a:t>Use dropout on the fully connected layer</a:t>
                </a:r>
              </a:p>
              <a:p>
                <a:r>
                  <a:rPr lang="en-US" dirty="0"/>
                  <a:t>Use </a:t>
                </a:r>
                <a:r>
                  <a:rPr lang="en-US" dirty="0" err="1"/>
                  <a:t>ReLU</a:t>
                </a:r>
                <a:r>
                  <a:rPr lang="en-US" dirty="0"/>
                  <a:t> as an activation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17CFD-D1E6-4B45-BE91-30430DC61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825624"/>
                <a:ext cx="9791700" cy="4803775"/>
              </a:xfrm>
              <a:blipFill>
                <a:blip r:embed="rId4"/>
                <a:stretch>
                  <a:fillRect l="-933" t="-3173" b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Learning Classification Results for Atrial Fibrillation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2397167"/>
              </p:ext>
            </p:extLst>
          </p:nvPr>
        </p:nvGraphicFramePr>
        <p:xfrm>
          <a:off x="2324100" y="2011155"/>
          <a:ext cx="8791575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315">
                  <a:extLst>
                    <a:ext uri="{9D8B030D-6E8A-4147-A177-3AD203B41FA5}">
                      <a16:colId xmlns:a16="http://schemas.microsoft.com/office/drawing/2014/main" val="2318521260"/>
                    </a:ext>
                  </a:extLst>
                </a:gridCol>
                <a:gridCol w="1758315">
                  <a:extLst>
                    <a:ext uri="{9D8B030D-6E8A-4147-A177-3AD203B41FA5}">
                      <a16:colId xmlns:a16="http://schemas.microsoft.com/office/drawing/2014/main" val="3574316478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Accuracy - Training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Accuracy - Testing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Sensitivity - Testing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Specificity - Testing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Autoencoder + Fully Connected Neural Network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61.82%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53.52%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59.38%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47.66%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206004062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dirty="0"/>
                        <a:t>LSTM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74.46%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59.38%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81.61%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20.61%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dirty="0"/>
                        <a:t>Convolution Network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98.55%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92.29%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92.25%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92.33%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44741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Learning Classification Results for Atrial Fibrillation</a:t>
            </a:r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947840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C05D-9C12-4472-8677-DF26916B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0D9DCB-B0CC-43C8-BCD8-B1DA6DB9B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Contractive De-noising Autoencoders (CDAE)</a:t>
            </a:r>
          </a:p>
          <a:p>
            <a:pPr lvl="1"/>
            <a:r>
              <a:rPr lang="en-US" dirty="0"/>
              <a:t>Remove baseline drift for DC offset, electromagnetic interference (EMI), and muscle artifact</a:t>
            </a:r>
          </a:p>
          <a:p>
            <a:pPr lvl="1"/>
            <a:r>
              <a:rPr lang="en-US" dirty="0"/>
              <a:t>R-Peak detection for computationally efficient inference for real-time heart rate and heart rate variability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AD7B01-8072-4C28-A27F-E7004695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3740036"/>
            <a:ext cx="86010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Fibrillation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68714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Key Characteristics</a:t>
            </a:r>
          </a:p>
          <a:p>
            <a:pPr lvl="1"/>
            <a:r>
              <a:rPr lang="en-US" dirty="0"/>
              <a:t>Irregular heart beat with increased R Peak-Peak variability</a:t>
            </a:r>
          </a:p>
          <a:p>
            <a:pPr lvl="1"/>
            <a:r>
              <a:rPr lang="en-US" dirty="0"/>
              <a:t>Absence of a P-Wave before QRS complex</a:t>
            </a:r>
          </a:p>
          <a:p>
            <a:pPr lvl="1"/>
            <a:r>
              <a:rPr lang="en-US" dirty="0"/>
              <a:t>Elevated ventricular rate &gt;100 beats per minute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1371600" lvl="3" indent="0">
              <a:buNone/>
            </a:pPr>
            <a:r>
              <a:rPr lang="en-US" dirty="0"/>
              <a:t>	https://en.wikipedia.org/wiki/Atrial_fibrillation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5BB25-29B8-4ECA-A299-4C7155C3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79" y="3222813"/>
            <a:ext cx="6082748" cy="2448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24B47-4CD9-49FC-A406-65F5EB9EF02B}"/>
              </a:ext>
            </a:extLst>
          </p:cNvPr>
          <p:cNvSpPr txBox="1"/>
          <p:nvPr/>
        </p:nvSpPr>
        <p:spPr>
          <a:xfrm>
            <a:off x="5085184" y="4262300"/>
            <a:ext cx="8951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P-Wave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B2DA3-ADA7-4DC8-B9B5-A8838F050D76}"/>
              </a:ext>
            </a:extLst>
          </p:cNvPr>
          <p:cNvSpPr txBox="1"/>
          <p:nvPr/>
        </p:nvSpPr>
        <p:spPr>
          <a:xfrm>
            <a:off x="5562833" y="5636864"/>
            <a:ext cx="143654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QRS Complex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80B49A-34CE-4B4F-9B6B-BFB4EA6B0631}"/>
              </a:ext>
            </a:extLst>
          </p:cNvPr>
          <p:cNvCxnSpPr>
            <a:cxnSpLocks/>
          </p:cNvCxnSpPr>
          <p:nvPr/>
        </p:nvCxnSpPr>
        <p:spPr>
          <a:xfrm flipH="1" flipV="1">
            <a:off x="6092891" y="5393094"/>
            <a:ext cx="86762" cy="32367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A45B1D-F80F-4C5E-9BF0-B251D99E55FA}"/>
              </a:ext>
            </a:extLst>
          </p:cNvPr>
          <p:cNvCxnSpPr>
            <a:cxnSpLocks/>
          </p:cNvCxnSpPr>
          <p:nvPr/>
        </p:nvCxnSpPr>
        <p:spPr>
          <a:xfrm flipH="1">
            <a:off x="6553202" y="4776431"/>
            <a:ext cx="99525" cy="21658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287722A-B0D5-4900-84E0-A452654DF4C9}"/>
              </a:ext>
            </a:extLst>
          </p:cNvPr>
          <p:cNvSpPr txBox="1"/>
          <p:nvPr/>
        </p:nvSpPr>
        <p:spPr>
          <a:xfrm>
            <a:off x="6267606" y="4384272"/>
            <a:ext cx="88870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T-Wave</a:t>
            </a:r>
          </a:p>
        </p:txBody>
      </p:sp>
    </p:spTree>
    <p:extLst>
      <p:ext uri="{BB962C8B-B14F-4D97-AF65-F5344CB8AC3E}">
        <p14:creationId xmlns:p14="http://schemas.microsoft.com/office/powerpoint/2010/main" val="10450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BB73-CA9C-4A03-A946-F62846D6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BEB6-83AB-4B95-BFCE-9EC31C19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10290996" cy="4351338"/>
          </a:xfrm>
        </p:spPr>
        <p:txBody>
          <a:bodyPr/>
          <a:lstStyle/>
          <a:p>
            <a:r>
              <a:rPr lang="en-US" dirty="0"/>
              <a:t>Convolution Networks</a:t>
            </a:r>
          </a:p>
          <a:p>
            <a:pPr lvl="1"/>
            <a:r>
              <a:rPr lang="en-US" dirty="0"/>
              <a:t>N-Fold Cross Validation</a:t>
            </a:r>
          </a:p>
          <a:p>
            <a:pPr lvl="1"/>
            <a:r>
              <a:rPr lang="en-US" dirty="0"/>
              <a:t>Investigate L1 and L2 regularization to improve generalization</a:t>
            </a:r>
          </a:p>
          <a:p>
            <a:pPr lvl="1"/>
            <a:endParaRPr lang="en-US" dirty="0"/>
          </a:p>
          <a:p>
            <a:r>
              <a:rPr lang="en-US" dirty="0"/>
              <a:t>AFIB quantification for cardiac ablation surgery decision support.</a:t>
            </a:r>
          </a:p>
          <a:p>
            <a:r>
              <a:rPr lang="en-US" dirty="0"/>
              <a:t>Investigate other rhythms for cardiac arrhythmia detection (such as Ventricular Tachycardia, Atrial Flutter)</a:t>
            </a:r>
          </a:p>
          <a:p>
            <a:r>
              <a:rPr lang="en-US" dirty="0"/>
              <a:t>Hybrid network topologies involving CDAE -&gt; </a:t>
            </a:r>
            <a:r>
              <a:rPr lang="en-US" dirty="0" err="1"/>
              <a:t>ConvNet</a:t>
            </a:r>
            <a:r>
              <a:rPr lang="en-US" dirty="0"/>
              <a:t> -&gt; LSTM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BB73-CA9C-4A03-A946-F62846D6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BEB6-83AB-4B95-BFCE-9EC31C19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10334278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TensorFlow</a:t>
            </a:r>
            <a:endParaRPr lang="en-US" sz="2400" dirty="0"/>
          </a:p>
          <a:p>
            <a:r>
              <a:rPr lang="en-US" sz="2400" dirty="0"/>
              <a:t>NVIDIA GEOFORCE GTX 770M</a:t>
            </a:r>
          </a:p>
          <a:p>
            <a:r>
              <a:rPr lang="en-US" sz="2400" dirty="0"/>
              <a:t>8 GB RAM</a:t>
            </a:r>
          </a:p>
          <a:p>
            <a:r>
              <a:rPr lang="en-US" sz="2400" dirty="0"/>
              <a:t>Windows 10</a:t>
            </a:r>
          </a:p>
          <a:p>
            <a:r>
              <a:rPr lang="en-US" sz="2400" dirty="0"/>
              <a:t>C++ in Microsoft Visual Studio for data preparation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0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BB73-CA9C-4A03-A946-F62846D6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BEB6-83AB-4B95-BFCE-9EC31C19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9700" y="1825624"/>
            <a:ext cx="10334278" cy="484187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hlinkClick r:id="rId2"/>
              </a:rPr>
              <a:t>http://www.medicine.mcgill.ca/physio/glasslab/pub_pdf/method_2001.pdf</a:t>
            </a:r>
            <a:endParaRPr lang="en-US" sz="1600" dirty="0"/>
          </a:p>
          <a:p>
            <a:r>
              <a:rPr lang="en-US" sz="1600" dirty="0"/>
              <a:t>Goldberger AL, Amaral LAN, Glass L, </a:t>
            </a:r>
            <a:r>
              <a:rPr lang="en-US" sz="1600" dirty="0" err="1"/>
              <a:t>Hausdorff</a:t>
            </a:r>
            <a:r>
              <a:rPr lang="en-US" sz="1600" dirty="0"/>
              <a:t> JM, Ivanov </a:t>
            </a:r>
            <a:r>
              <a:rPr lang="en-US" sz="1600" dirty="0" err="1"/>
              <a:t>PCh</a:t>
            </a:r>
            <a:r>
              <a:rPr lang="en-US" sz="1600" dirty="0"/>
              <a:t>, Mark RG, </a:t>
            </a:r>
            <a:r>
              <a:rPr lang="en-US" sz="1600" dirty="0" err="1"/>
              <a:t>Mietus</a:t>
            </a:r>
            <a:r>
              <a:rPr lang="en-US" sz="1600" dirty="0"/>
              <a:t> JE, Moody GB, Peng C-K, Stanley HE. </a:t>
            </a:r>
            <a:r>
              <a:rPr lang="en-US" sz="1600" dirty="0" err="1"/>
              <a:t>PhysioBank</a:t>
            </a:r>
            <a:r>
              <a:rPr lang="en-US" sz="1600" dirty="0"/>
              <a:t>, </a:t>
            </a:r>
            <a:r>
              <a:rPr lang="en-US" sz="1600" dirty="0" err="1"/>
              <a:t>PhysioToolkit</a:t>
            </a:r>
            <a:r>
              <a:rPr lang="en-US" sz="1600" dirty="0"/>
              <a:t>, and </a:t>
            </a:r>
            <a:r>
              <a:rPr lang="en-US" sz="1600" dirty="0" err="1"/>
              <a:t>PhysioNet</a:t>
            </a:r>
            <a:r>
              <a:rPr lang="en-US" sz="1600" dirty="0"/>
              <a:t>: Components of a New Research Resource for Complex Physiologic Signals. </a:t>
            </a:r>
            <a:r>
              <a:rPr lang="en-US" sz="1600" i="1" dirty="0"/>
              <a:t>Circulation</a:t>
            </a:r>
            <a:r>
              <a:rPr lang="en-US" sz="1600" dirty="0"/>
              <a:t> </a:t>
            </a:r>
            <a:r>
              <a:rPr lang="en-US" sz="1600" b="1" dirty="0"/>
              <a:t>101</a:t>
            </a:r>
            <a:r>
              <a:rPr lang="en-US" sz="1600" dirty="0"/>
              <a:t>(23):e215-e220 [Circulation Electronic </a:t>
            </a:r>
            <a:r>
              <a:rPr lang="en-US" sz="1600" dirty="0" err="1"/>
              <a:t>Pages;</a:t>
            </a:r>
            <a:r>
              <a:rPr lang="en-US" sz="1600" dirty="0" err="1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://circ.ahajournals.org/content/101/23/e215.full</a:t>
            </a:r>
            <a:r>
              <a:rPr lang="en-US" sz="1600" dirty="0"/>
              <a:t>]; 2000 (June 13).</a:t>
            </a:r>
          </a:p>
          <a:p>
            <a:r>
              <a:rPr lang="en-US" sz="1600" dirty="0">
                <a:hlinkClick r:id="rId4"/>
              </a:rPr>
              <a:t>https://www.heartandstroke.ca/heart/conditions/atrial-fibrillation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https://www.cdc.gov/dhdsp/data_statistics/fact_sheets/fs_atrial_fibrillation.htm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http://www.doctoryg.com/2016/10/types-of-atrial-fibrillation.html?spref=pi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7"/>
              </a:rPr>
              <a:t>https://pdfs.semanticscholar.org/9509/63148f853e023984 0ba40bf763e2de24ab37.pdf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https://biomedical-engineering-online.biomedcentral.com/articles/10.1186/1475-925X-13-18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7"/>
              </a:rPr>
              <a:t>https://pdfs.semanticscholar.org/9509/63148f853e0239840ba40bf763e2de24ab37.pdf</a:t>
            </a:r>
            <a:endParaRPr lang="en-US" sz="1600" dirty="0"/>
          </a:p>
          <a:p>
            <a:r>
              <a:rPr lang="en-US" sz="1600" dirty="0">
                <a:hlinkClick r:id="rId9"/>
              </a:rPr>
              <a:t>https://physionet.org/physiobank/database/afdb/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http://ufldl.stanford.edu/tutorial/unsupervised/Autoencoders/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http://blog.fastforwardlabs.com/2016/08/22/under-the-hood-of-the-variational-autoencoder-in.html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2"/>
              </a:rPr>
              <a:t>http://ieeexplore.ieee.org/document/7344872/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7"/>
              </a:rPr>
              <a:t>https://pdfs.semanticscholar.org/9509/63148f853e0239840ba40bf763e2de24ab37.pdf</a:t>
            </a:r>
            <a:endParaRPr lang="en-US" sz="1600" dirty="0"/>
          </a:p>
          <a:p>
            <a:r>
              <a:rPr lang="en-US" sz="1600" dirty="0">
                <a:hlinkClick r:id="rId13"/>
              </a:rPr>
              <a:t>http://www.sciencedirect.com/science/article/pii/S2405818116300538</a:t>
            </a:r>
            <a:r>
              <a:rPr lang="en-US" sz="1600" dirty="0"/>
              <a:t> </a:t>
            </a:r>
          </a:p>
          <a:p>
            <a:r>
              <a:rPr lang="en-US" sz="1600" dirty="0"/>
              <a:t>Adam Optimization: </a:t>
            </a:r>
            <a:r>
              <a:rPr lang="en-US" sz="1600" dirty="0">
                <a:hlinkClick r:id="rId14"/>
              </a:rPr>
              <a:t>https://arxiv.org/abs/1412.6980</a:t>
            </a:r>
            <a:r>
              <a:rPr lang="en-US" sz="1600" dirty="0"/>
              <a:t> </a:t>
            </a:r>
          </a:p>
          <a:p>
            <a:r>
              <a:rPr lang="en-US" sz="1600" dirty="0"/>
              <a:t>Batch Normalization: https://arxiv.org/pdf/1502.03167.pdf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85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BB73-CA9C-4A03-A946-F62846D6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BEB6-83AB-4B95-BFCE-9EC31C19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4533" y="1825625"/>
            <a:ext cx="4754880" cy="4351338"/>
          </a:xfrm>
        </p:spPr>
        <p:txBody>
          <a:bodyPr/>
          <a:lstStyle/>
          <a:p>
            <a:r>
              <a:rPr lang="en-US" dirty="0"/>
              <a:t>Dr. Hamid </a:t>
            </a:r>
            <a:r>
              <a:rPr lang="en-US" dirty="0" err="1"/>
              <a:t>Tazhoosh</a:t>
            </a:r>
            <a:r>
              <a:rPr lang="en-US" dirty="0"/>
              <a:t> and the entire Kimia Laboratory (</a:t>
            </a:r>
            <a:r>
              <a:rPr lang="en-US" dirty="0">
                <a:hlinkClick r:id="rId2"/>
              </a:rPr>
              <a:t>http://kimia.uwaterloo.ca/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Dr. Ming Li – University of Waterloo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Cloud DX – </a:t>
            </a:r>
            <a:r>
              <a:rPr lang="en-US" dirty="0">
                <a:hlinkClick r:id="rId3"/>
              </a:rPr>
              <a:t>www.clouddx.com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215AD-365E-4CA9-AB32-A6786FC02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71" y="2638163"/>
            <a:ext cx="2143125" cy="186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AD3DB7-04D5-4E6C-A1C4-90896DC36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371" y="4897075"/>
            <a:ext cx="4255106" cy="8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D5AE-8EAC-4A83-85F5-B3D911FB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Atrial Fibrillation –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7CFD-D1E6-4B45-BE91-30430DC6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Paroxysmal</a:t>
            </a:r>
            <a:r>
              <a:rPr lang="en-US" sz="1800" dirty="0"/>
              <a:t>: Self terminating within 7 days or episodes that are cardioverted within 7 days.</a:t>
            </a:r>
          </a:p>
          <a:p>
            <a:r>
              <a:rPr lang="en-US" sz="2400" b="1" dirty="0"/>
              <a:t>Persistent</a:t>
            </a:r>
            <a:r>
              <a:rPr lang="en-US" sz="1800" dirty="0"/>
              <a:t>: Last for longer than 7 days and are terminated by either drugs or electrical cardioversion.</a:t>
            </a:r>
          </a:p>
          <a:p>
            <a:r>
              <a:rPr lang="en-US" sz="2400" b="1" dirty="0"/>
              <a:t>Long-Standing</a:t>
            </a:r>
            <a:r>
              <a:rPr lang="en-US" sz="1800" dirty="0"/>
              <a:t>: Lasting ≥ 1 year and this is often the threshold for more aggressive rhythm control strategy.</a:t>
            </a:r>
          </a:p>
          <a:p>
            <a:r>
              <a:rPr lang="en-US" sz="2400" b="1" dirty="0"/>
              <a:t>Permanent</a:t>
            </a:r>
            <a:r>
              <a:rPr lang="en-US" sz="1800" dirty="0"/>
              <a:t>:  Long standing Atrial Fibrillation were rhythm control strategies are not being pursued.</a:t>
            </a:r>
          </a:p>
          <a:p>
            <a:endParaRPr lang="en-US" sz="1800" dirty="0"/>
          </a:p>
          <a:p>
            <a:r>
              <a:rPr lang="en-US" sz="1800" dirty="0">
                <a:hlinkClick r:id="rId2"/>
              </a:rPr>
              <a:t>http://www.doctoryg.com/2016/10/types-of-atrial-fibrillation.html?spref=pi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4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DX – Biomedical Technology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95425" y="1825625"/>
            <a:ext cx="9858375" cy="503237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Goal is non-invasive AFIB detection and monitoring in the home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1371600" lvl="3" indent="0">
              <a:buNone/>
            </a:pPr>
            <a:r>
              <a:rPr lang="en-US" dirty="0"/>
              <a:t>			www.clouddx.com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41D967-6C08-4129-A0E0-F177FFAB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09" y="2372141"/>
            <a:ext cx="5960507" cy="2709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C9E77-C857-4109-B6E0-65F057B2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62" y="3672698"/>
            <a:ext cx="6775963" cy="2709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8FBFEF-B767-42BD-8A17-9DB7ADD8C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875" y="2634163"/>
            <a:ext cx="4514850" cy="1125106"/>
          </a:xfrm>
          <a:prstGeom prst="rect">
            <a:avLst/>
          </a:prstGeom>
        </p:spPr>
      </p:pic>
      <p:pic>
        <p:nvPicPr>
          <p:cNvPr id="9" name="Picture 8" descr="C:\Users\vesalb.CORP\Downloads\Screenshot_2016-12-23-16-10-09.png">
            <a:extLst>
              <a:ext uri="{FF2B5EF4-FFF2-40B4-BE49-F238E27FC236}">
                <a16:creationId xmlns:a16="http://schemas.microsoft.com/office/drawing/2014/main" id="{533E46D7-9518-45A3-83F4-FBC41D5BB72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87" y="4467778"/>
            <a:ext cx="1494350" cy="2390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6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5AFC7-F319-4D29-A4F0-0A2BEFEB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19061"/>
            <a:ext cx="9029700" cy="1325563"/>
          </a:xfrm>
        </p:spPr>
        <p:txBody>
          <a:bodyPr/>
          <a:lstStyle/>
          <a:p>
            <a:r>
              <a:rPr lang="en-US" dirty="0"/>
              <a:t>Quality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4AB3-118B-4EB2-8C13-11B9FC593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336674"/>
                <a:ext cx="9791700" cy="4351338"/>
              </a:xfrm>
            </p:spPr>
            <p:txBody>
              <a:bodyPr/>
              <a:lstStyle/>
              <a:p>
                <a:r>
                  <a:rPr lang="en-US" sz="2400" dirty="0"/>
                  <a:t>Sensitivity = Recall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𝑁𝑒𝑔𝑎𝑡𝑖𝑣𝑒𝑠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Specificity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𝑁𝑒𝑔𝑎𝑡𝑖𝑣𝑒𝑠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𝑁𝑒𝑔𝑎𝑡𝑖𝑣𝑒𝑠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𝑁𝑒𝑔𝑎𝑡𝑖𝑣𝑒𝑠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𝑃𝑜𝑠𝑖𝑡𝑖𝑣𝑒𝑠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𝑁𝑒𝑔𝑎𝑡𝑖𝑣𝑒𝑠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𝑁𝑒𝑔𝑎𝑡𝑖𝑣𝑒𝑠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E4AB3-118B-4EB2-8C13-11B9FC593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336674"/>
                <a:ext cx="9791700" cy="4351338"/>
              </a:xfrm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CBD8C6-4EA3-4798-89A3-96578F81C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659774"/>
              </p:ext>
            </p:extLst>
          </p:nvPr>
        </p:nvGraphicFramePr>
        <p:xfrm>
          <a:off x="2066926" y="4457699"/>
          <a:ext cx="6438899" cy="20455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7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Disease Positive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Disease Negative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154">
                <a:tc>
                  <a:txBody>
                    <a:bodyPr/>
                    <a:lstStyle/>
                    <a:p>
                      <a:r>
                        <a:rPr lang="en-US" dirty="0"/>
                        <a:t>Test Positive</a:t>
                      </a:r>
                    </a:p>
                  </a:txBody>
                  <a:tcPr marL="91075" marR="910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075" marR="9107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marL="91075" marR="9107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Test Negative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206004062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C27D7E5-15F1-4DA7-BAE2-920EBCD027FE}"/>
              </a:ext>
            </a:extLst>
          </p:cNvPr>
          <p:cNvSpPr/>
          <p:nvPr/>
        </p:nvSpPr>
        <p:spPr>
          <a:xfrm>
            <a:off x="4743450" y="5210175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268D78-6168-4324-BCF9-A0C569058C5E}"/>
              </a:ext>
            </a:extLst>
          </p:cNvPr>
          <p:cNvSpPr/>
          <p:nvPr/>
        </p:nvSpPr>
        <p:spPr>
          <a:xfrm>
            <a:off x="4743450" y="5534025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2EAE1B-1B99-46DC-BB40-C78ACA14C768}"/>
              </a:ext>
            </a:extLst>
          </p:cNvPr>
          <p:cNvSpPr/>
          <p:nvPr/>
        </p:nvSpPr>
        <p:spPr>
          <a:xfrm>
            <a:off x="5600700" y="5534025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2979CD-38E8-40B5-9E0B-4DA288ADF8D7}"/>
              </a:ext>
            </a:extLst>
          </p:cNvPr>
          <p:cNvSpPr/>
          <p:nvPr/>
        </p:nvSpPr>
        <p:spPr>
          <a:xfrm>
            <a:off x="5172075" y="5219700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23D625-CA1F-4857-A001-289030F3C4E7}"/>
              </a:ext>
            </a:extLst>
          </p:cNvPr>
          <p:cNvSpPr/>
          <p:nvPr/>
        </p:nvSpPr>
        <p:spPr>
          <a:xfrm>
            <a:off x="5600700" y="5210175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B4359A-B15D-416F-AA48-4C3C46C430F5}"/>
              </a:ext>
            </a:extLst>
          </p:cNvPr>
          <p:cNvSpPr/>
          <p:nvPr/>
        </p:nvSpPr>
        <p:spPr>
          <a:xfrm>
            <a:off x="5172075" y="5534025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51D2F1-902D-4BE7-9134-EC1D851FADBF}"/>
              </a:ext>
            </a:extLst>
          </p:cNvPr>
          <p:cNvSpPr/>
          <p:nvPr/>
        </p:nvSpPr>
        <p:spPr>
          <a:xfrm>
            <a:off x="6896100" y="5210175"/>
            <a:ext cx="114300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14330C-C367-45DC-93CE-CFC85EB22D73}"/>
              </a:ext>
            </a:extLst>
          </p:cNvPr>
          <p:cNvSpPr/>
          <p:nvPr/>
        </p:nvSpPr>
        <p:spPr>
          <a:xfrm>
            <a:off x="6896100" y="5534025"/>
            <a:ext cx="114300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2E5707-CF12-4501-B87F-D36A88113AB5}"/>
              </a:ext>
            </a:extLst>
          </p:cNvPr>
          <p:cNvSpPr/>
          <p:nvPr/>
        </p:nvSpPr>
        <p:spPr>
          <a:xfrm>
            <a:off x="7753350" y="5534025"/>
            <a:ext cx="114300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C764CF-0C92-4AB0-98B1-5E3717200BF1}"/>
              </a:ext>
            </a:extLst>
          </p:cNvPr>
          <p:cNvSpPr/>
          <p:nvPr/>
        </p:nvSpPr>
        <p:spPr>
          <a:xfrm>
            <a:off x="7324725" y="5219700"/>
            <a:ext cx="114300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2C883A-2354-4477-BCF0-DBFEADFC317A}"/>
              </a:ext>
            </a:extLst>
          </p:cNvPr>
          <p:cNvSpPr/>
          <p:nvPr/>
        </p:nvSpPr>
        <p:spPr>
          <a:xfrm>
            <a:off x="7753350" y="5210175"/>
            <a:ext cx="114300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57B5C5-882E-46D1-AFD5-C2EBA81962D9}"/>
              </a:ext>
            </a:extLst>
          </p:cNvPr>
          <p:cNvSpPr/>
          <p:nvPr/>
        </p:nvSpPr>
        <p:spPr>
          <a:xfrm>
            <a:off x="7324725" y="5534025"/>
            <a:ext cx="114300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7C8E6E-B3B0-4333-B66E-74FBDC870E8D}"/>
              </a:ext>
            </a:extLst>
          </p:cNvPr>
          <p:cNvSpPr/>
          <p:nvPr/>
        </p:nvSpPr>
        <p:spPr>
          <a:xfrm>
            <a:off x="4743450" y="5910263"/>
            <a:ext cx="114300" cy="1143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63500" dist="25400" dir="14700000" algn="t" rotWithShape="0">
              <a:srgbClr val="7030A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F0F5DA-AD06-4C20-BEBA-97A5A625CAC8}"/>
              </a:ext>
            </a:extLst>
          </p:cNvPr>
          <p:cNvSpPr/>
          <p:nvPr/>
        </p:nvSpPr>
        <p:spPr>
          <a:xfrm>
            <a:off x="4743450" y="6234113"/>
            <a:ext cx="114300" cy="1143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63500" dist="25400" dir="14700000" algn="t" rotWithShape="0">
              <a:srgbClr val="7030A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8DD40C-8B1C-4548-80F2-E8EE6D2C926D}"/>
              </a:ext>
            </a:extLst>
          </p:cNvPr>
          <p:cNvSpPr/>
          <p:nvPr/>
        </p:nvSpPr>
        <p:spPr>
          <a:xfrm>
            <a:off x="5600700" y="6234113"/>
            <a:ext cx="114300" cy="1143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63500" dist="25400" dir="14700000" algn="t" rotWithShape="0">
              <a:srgbClr val="7030A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E7CAA5-FAFC-4C42-BAAE-3966CE1349BA}"/>
              </a:ext>
            </a:extLst>
          </p:cNvPr>
          <p:cNvSpPr/>
          <p:nvPr/>
        </p:nvSpPr>
        <p:spPr>
          <a:xfrm>
            <a:off x="5172075" y="5919788"/>
            <a:ext cx="114300" cy="1143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63500" dist="25400" dir="14700000" algn="t" rotWithShape="0">
              <a:srgbClr val="7030A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6D5807-61AE-4220-B7A0-B8E7DF68EC07}"/>
              </a:ext>
            </a:extLst>
          </p:cNvPr>
          <p:cNvSpPr/>
          <p:nvPr/>
        </p:nvSpPr>
        <p:spPr>
          <a:xfrm>
            <a:off x="5600700" y="5910263"/>
            <a:ext cx="114300" cy="1143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63500" dist="25400" dir="14700000" algn="t" rotWithShape="0">
              <a:srgbClr val="7030A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183D10-A837-48C9-B739-C7F8F8899502}"/>
              </a:ext>
            </a:extLst>
          </p:cNvPr>
          <p:cNvSpPr/>
          <p:nvPr/>
        </p:nvSpPr>
        <p:spPr>
          <a:xfrm>
            <a:off x="5172075" y="6234113"/>
            <a:ext cx="114300" cy="1143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63500" dist="25400" dir="14700000" algn="t" rotWithShape="0">
              <a:srgbClr val="7030A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4402C9-3715-4BF8-B445-B5C3CB228990}"/>
              </a:ext>
            </a:extLst>
          </p:cNvPr>
          <p:cNvSpPr/>
          <p:nvPr/>
        </p:nvSpPr>
        <p:spPr>
          <a:xfrm>
            <a:off x="6896100" y="5910263"/>
            <a:ext cx="114300" cy="11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BC469F8-2E7A-4776-A8D3-CC7DF6714DC8}"/>
              </a:ext>
            </a:extLst>
          </p:cNvPr>
          <p:cNvSpPr/>
          <p:nvPr/>
        </p:nvSpPr>
        <p:spPr>
          <a:xfrm>
            <a:off x="6896100" y="6234113"/>
            <a:ext cx="114300" cy="11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D374D7-6820-49F2-B4B3-A5B85EFE1522}"/>
              </a:ext>
            </a:extLst>
          </p:cNvPr>
          <p:cNvSpPr/>
          <p:nvPr/>
        </p:nvSpPr>
        <p:spPr>
          <a:xfrm>
            <a:off x="7753350" y="6234113"/>
            <a:ext cx="114300" cy="11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D43BC64-6405-4B2F-9FE3-0B5CDD2FB109}"/>
              </a:ext>
            </a:extLst>
          </p:cNvPr>
          <p:cNvSpPr/>
          <p:nvPr/>
        </p:nvSpPr>
        <p:spPr>
          <a:xfrm>
            <a:off x="7324725" y="5919788"/>
            <a:ext cx="114300" cy="11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0FA35C-3F81-406B-9219-536E96A64B3D}"/>
              </a:ext>
            </a:extLst>
          </p:cNvPr>
          <p:cNvSpPr/>
          <p:nvPr/>
        </p:nvSpPr>
        <p:spPr>
          <a:xfrm>
            <a:off x="7753350" y="5910263"/>
            <a:ext cx="114300" cy="11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FF10B0-F5D6-4CF1-9B78-75C0D48AF7EF}"/>
              </a:ext>
            </a:extLst>
          </p:cNvPr>
          <p:cNvSpPr/>
          <p:nvPr/>
        </p:nvSpPr>
        <p:spPr>
          <a:xfrm>
            <a:off x="7324725" y="6234113"/>
            <a:ext cx="114300" cy="11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D9EBE08-7961-46EE-9A8B-317C1E3747D2}"/>
              </a:ext>
            </a:extLst>
          </p:cNvPr>
          <p:cNvSpPr/>
          <p:nvPr/>
        </p:nvSpPr>
        <p:spPr>
          <a:xfrm>
            <a:off x="9201150" y="4924425"/>
            <a:ext cx="114300" cy="114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2365DA-A4B3-4EED-A763-752161B445C9}"/>
              </a:ext>
            </a:extLst>
          </p:cNvPr>
          <p:cNvSpPr/>
          <p:nvPr/>
        </p:nvSpPr>
        <p:spPr>
          <a:xfrm>
            <a:off x="9201150" y="4491038"/>
            <a:ext cx="114300" cy="114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019926-6E90-45DA-AF50-A75DB8D0A4FE}"/>
              </a:ext>
            </a:extLst>
          </p:cNvPr>
          <p:cNvSpPr/>
          <p:nvPr/>
        </p:nvSpPr>
        <p:spPr>
          <a:xfrm>
            <a:off x="9201150" y="5348287"/>
            <a:ext cx="114300" cy="1143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63500" dist="25400" dir="14700000" algn="t" rotWithShape="0">
              <a:srgbClr val="7030A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4288AC8-C8A2-48BC-B175-60A0BC6E760B}"/>
              </a:ext>
            </a:extLst>
          </p:cNvPr>
          <p:cNvSpPr/>
          <p:nvPr/>
        </p:nvSpPr>
        <p:spPr>
          <a:xfrm>
            <a:off x="9201150" y="5805488"/>
            <a:ext cx="114300" cy="11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01C787-F506-493A-ABDD-F8557556A14B}"/>
              </a:ext>
            </a:extLst>
          </p:cNvPr>
          <p:cNvSpPr txBox="1"/>
          <p:nvPr/>
        </p:nvSpPr>
        <p:spPr>
          <a:xfrm>
            <a:off x="9595736" y="4363522"/>
            <a:ext cx="143154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False Positive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6CB1BC-2EC7-48C0-A4A8-2B3E9D1A0D54}"/>
              </a:ext>
            </a:extLst>
          </p:cNvPr>
          <p:cNvSpPr txBox="1"/>
          <p:nvPr/>
        </p:nvSpPr>
        <p:spPr>
          <a:xfrm>
            <a:off x="9595736" y="4796909"/>
            <a:ext cx="137858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True Positive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E46B08-6580-4BF9-A2FE-A269C78C211C}"/>
              </a:ext>
            </a:extLst>
          </p:cNvPr>
          <p:cNvSpPr txBox="1"/>
          <p:nvPr/>
        </p:nvSpPr>
        <p:spPr>
          <a:xfrm>
            <a:off x="9595736" y="5221843"/>
            <a:ext cx="153074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False Negative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D0BCB-EAEC-48EC-98B2-B49BFBDA066B}"/>
              </a:ext>
            </a:extLst>
          </p:cNvPr>
          <p:cNvSpPr txBox="1"/>
          <p:nvPr/>
        </p:nvSpPr>
        <p:spPr>
          <a:xfrm>
            <a:off x="9591090" y="5677972"/>
            <a:ext cx="147777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True Negative</a:t>
            </a:r>
          </a:p>
        </p:txBody>
      </p:sp>
    </p:spTree>
    <p:extLst>
      <p:ext uri="{BB962C8B-B14F-4D97-AF65-F5344CB8AC3E}">
        <p14:creationId xmlns:p14="http://schemas.microsoft.com/office/powerpoint/2010/main" val="18210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9DF3-BD9D-4E32-84A0-EE4D44C0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Biomedical Signal Analysis Approaches to AFIB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88499-FE3B-4EBC-BEF8-1CEEBC85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Tateno and Glass - Automatic detection of atrial fibrillation using the coefficient of variation and density histograms of RR and ARR intervals - McGill University - 2001</a:t>
            </a:r>
          </a:p>
          <a:p>
            <a:pPr lvl="1"/>
            <a:r>
              <a:rPr lang="en-US" dirty="0"/>
              <a:t>Used the </a:t>
            </a:r>
            <a:r>
              <a:rPr lang="en-US" dirty="0" err="1"/>
              <a:t>Komolgorov</a:t>
            </a:r>
            <a:r>
              <a:rPr lang="en-US" dirty="0"/>
              <a:t>-Smirnov test based on cumulative distributions of ΔRR intervals from reference intervals from the MIT-BIH atrial fibrillation database</a:t>
            </a:r>
          </a:p>
          <a:p>
            <a:pPr lvl="1"/>
            <a:r>
              <a:rPr lang="en-US" dirty="0"/>
              <a:t>Sensitivity: 93.2% and Specificity: 96.7% </a:t>
            </a:r>
          </a:p>
          <a:p>
            <a:pPr lvl="1"/>
            <a:r>
              <a:rPr lang="en-US" dirty="0">
                <a:hlinkClick r:id="rId2"/>
              </a:rPr>
              <a:t>https://pdfs.semanticscholar.org/9509/63148f853e0239840ba40bf763e2de24ab37.pdf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Zhou et. al. - Automatic online detection of atrial fibrillation based on symbolic dynamics and Shannon entropy</a:t>
            </a:r>
          </a:p>
          <a:p>
            <a:pPr lvl="1"/>
            <a:r>
              <a:rPr lang="en-US" dirty="0"/>
              <a:t>Used symbolic dynamics to describe </a:t>
            </a:r>
            <a:r>
              <a:rPr lang="el-GR" i="1" dirty="0"/>
              <a:t>Δ</a:t>
            </a:r>
            <a:r>
              <a:rPr lang="el-GR" dirty="0"/>
              <a:t> </a:t>
            </a:r>
            <a:r>
              <a:rPr lang="en-US" i="1" dirty="0"/>
              <a:t>RR</a:t>
            </a:r>
            <a:r>
              <a:rPr lang="en-US" dirty="0"/>
              <a:t> </a:t>
            </a:r>
            <a:r>
              <a:rPr lang="en-US" i="1" baseline="-25000" dirty="0"/>
              <a:t>n  </a:t>
            </a:r>
            <a:r>
              <a:rPr lang="en-US" dirty="0"/>
              <a:t>and then Shannon entropy is calculated on the symbolic sequence to determine if the beat represents AFIB.</a:t>
            </a:r>
          </a:p>
          <a:p>
            <a:pPr lvl="1"/>
            <a:r>
              <a:rPr lang="en-US" dirty="0"/>
              <a:t>Training - Sensitivity: 96.72% and Specificity 95.07%</a:t>
            </a:r>
          </a:p>
          <a:p>
            <a:pPr lvl="1"/>
            <a:r>
              <a:rPr lang="en-US" dirty="0"/>
              <a:t>Testing on MIT-BIH AFIB database – Sensitivity: 96.89%, Specificity: 98.25%, Accuracy: 97.67%</a:t>
            </a:r>
          </a:p>
          <a:p>
            <a:pPr lvl="1"/>
            <a:r>
              <a:rPr lang="en-US" dirty="0">
                <a:hlinkClick r:id="rId3"/>
              </a:rPr>
              <a:t>https://biomedical-engineering-online.biomedcentral.com/articles/10.1186/1475-925X-13-18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9DF3-BD9D-4E32-84A0-EE4D44C0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Biomedical Signal Analysis Approaches to AFIB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88499-FE3B-4EBC-BEF8-1CEEBC85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Annavarapu</a:t>
            </a:r>
            <a:r>
              <a:rPr lang="en-US" dirty="0"/>
              <a:t> and Kora - 2016 - ECG-based atrial fibrillation detection using different orderings of Conjugate Symmetric–Complex Hadamard Transform</a:t>
            </a:r>
          </a:p>
          <a:p>
            <a:pPr lvl="1"/>
            <a:r>
              <a:rPr lang="en-US" dirty="0"/>
              <a:t>Used a Hadamard transform to extract features for a </a:t>
            </a:r>
            <a:r>
              <a:rPr lang="en-US" dirty="0" err="1"/>
              <a:t>Levenberg</a:t>
            </a:r>
            <a:r>
              <a:rPr lang="en-US" dirty="0"/>
              <a:t>-Marquardt Neural Network (LMNN) classifier (20 input neurons, 10 neurons in hidden layer, and 3 neurons in the output).  Trained on 1800 ECG beats and tested on 1006 ECG beats</a:t>
            </a:r>
          </a:p>
          <a:p>
            <a:pPr lvl="1"/>
            <a:r>
              <a:rPr lang="en-US" dirty="0"/>
              <a:t>Sensitivity: 99.97%, Specificity: 98.7%, and Accuracy: 99.5%</a:t>
            </a:r>
          </a:p>
          <a:p>
            <a:pPr lvl="1"/>
            <a:r>
              <a:rPr lang="en-US" dirty="0">
                <a:hlinkClick r:id="rId2"/>
              </a:rPr>
              <a:t>http://www.sciencedirect.com/science/article/pii/S2405818116300538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0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7005</TotalTime>
  <Words>2311</Words>
  <Application>Microsoft Office PowerPoint</Application>
  <PresentationFormat>Widescreen</PresentationFormat>
  <Paragraphs>571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Cloud skipper design template</vt:lpstr>
      <vt:lpstr>Deep Learning Applications for Atrial Fibrillation Detection in ECG Signals</vt:lpstr>
      <vt:lpstr>Agenda</vt:lpstr>
      <vt:lpstr>Atrial Fibrillation</vt:lpstr>
      <vt:lpstr>Atrial Fibrillation</vt:lpstr>
      <vt:lpstr>Atrial Fibrillation – Types</vt:lpstr>
      <vt:lpstr>Cloud DX – Biomedical Technology</vt:lpstr>
      <vt:lpstr>Quality Metrics</vt:lpstr>
      <vt:lpstr>Traditional Biomedical Signal Analysis Approaches to AFIB Detection</vt:lpstr>
      <vt:lpstr>Traditional Biomedical Signal Analysis Approaches to AFIB Detection</vt:lpstr>
      <vt:lpstr>PhysioNet – MIT-BIH AFIB Database</vt:lpstr>
      <vt:lpstr>PhysioNet – MIT-BIH AFIB</vt:lpstr>
      <vt:lpstr>ECG Data Preparation</vt:lpstr>
      <vt:lpstr>ECG Signal Pre-Processing</vt:lpstr>
      <vt:lpstr>ECG Training and Testing Data Sets</vt:lpstr>
      <vt:lpstr>Autoencoders</vt:lpstr>
      <vt:lpstr>Autoencoders - Variations </vt:lpstr>
      <vt:lpstr>Autoencoders - Variations</vt:lpstr>
      <vt:lpstr>Autoencoders </vt:lpstr>
      <vt:lpstr>Autoencoders - Results</vt:lpstr>
      <vt:lpstr>Autoencoder – Reconstruction Loss </vt:lpstr>
      <vt:lpstr>Autoencoders - Challenges</vt:lpstr>
      <vt:lpstr>Autoencoders - Encoding</vt:lpstr>
      <vt:lpstr>Autoencoders – Lessons Learned</vt:lpstr>
      <vt:lpstr>Contractive De-Noising Autoencoders (CDAE) for ECG</vt:lpstr>
      <vt:lpstr>Autoencoders + Fully Connected Network Classifier</vt:lpstr>
      <vt:lpstr>Autoencoders + Fully Connected Network Classifier</vt:lpstr>
      <vt:lpstr>Autoencoders + Fully Connected Network Classifier</vt:lpstr>
      <vt:lpstr>Long Short Term Memory (LSTM) Networks</vt:lpstr>
      <vt:lpstr>Long Short Term Memory (LSTM) Networks</vt:lpstr>
      <vt:lpstr>Long Short Term Memory (LSTM) Networks</vt:lpstr>
      <vt:lpstr>LSTM Networks for ECG Beat Classification</vt:lpstr>
      <vt:lpstr>LSTM – Lessons Learned</vt:lpstr>
      <vt:lpstr>Convolution Network (ConvNet)</vt:lpstr>
      <vt:lpstr>Convolution Network </vt:lpstr>
      <vt:lpstr>Convolution Network </vt:lpstr>
      <vt:lpstr>ConvNet – Lessons Learned</vt:lpstr>
      <vt:lpstr>Deep Learning Classification Results for Atrial Fibrillation</vt:lpstr>
      <vt:lpstr>Deep Learning Classification Results for Atrial Fibrillation</vt:lpstr>
      <vt:lpstr>Next Steps</vt:lpstr>
      <vt:lpstr>Next Steps</vt:lpstr>
      <vt:lpstr>Computing Environment</vt:lpstr>
      <vt:lpstr>References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Applications for Atrial Fibrillation Detection in ECG Signals</dc:title>
  <dc:creator>Sara PhD</dc:creator>
  <cp:lastModifiedBy>Sara PhD</cp:lastModifiedBy>
  <cp:revision>174</cp:revision>
  <dcterms:created xsi:type="dcterms:W3CDTF">2017-07-02T16:05:27Z</dcterms:created>
  <dcterms:modified xsi:type="dcterms:W3CDTF">2017-07-24T17:11:03Z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