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2" r:id="rId6"/>
    <p:sldId id="277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3" r:id="rId21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BD6A1-4BD3-8B45-A01F-E96CF1B6533A}" type="datetimeFigureOut">
              <a:rPr kumimoji="1" lang="zh-CN" altLang="en-US" smtClean="0"/>
              <a:t>17-08-01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A0B5D-870B-2D49-86DD-0F50E79478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214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0B5D-870B-2D49-86DD-0F50E794780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565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0B5D-870B-2D49-86DD-0F50E7947803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739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0B5D-870B-2D49-86DD-0F50E7947803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057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0B5D-870B-2D49-86DD-0F50E794780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442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0B5D-870B-2D49-86DD-0F50E7947803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78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D081-7FB1-1C4E-ADE8-301BDEFF5894}" type="datetimeFigureOut">
              <a:rPr kumimoji="1" lang="zh-CN" altLang="en-US" smtClean="0"/>
              <a:t>17-08-01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74C-DCDB-8041-8B5B-82B1B12009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318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D081-7FB1-1C4E-ADE8-301BDEFF5894}" type="datetimeFigureOut">
              <a:rPr kumimoji="1" lang="zh-CN" altLang="en-US" smtClean="0"/>
              <a:t>17-08-01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74C-DCDB-8041-8B5B-82B1B12009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229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D081-7FB1-1C4E-ADE8-301BDEFF5894}" type="datetimeFigureOut">
              <a:rPr kumimoji="1" lang="zh-CN" altLang="en-US" smtClean="0"/>
              <a:t>17-08-01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74C-DCDB-8041-8B5B-82B1B12009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233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D081-7FB1-1C4E-ADE8-301BDEFF5894}" type="datetimeFigureOut">
              <a:rPr kumimoji="1" lang="zh-CN" altLang="en-US" smtClean="0"/>
              <a:t>17-08-01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74C-DCDB-8041-8B5B-82B1B12009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67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D081-7FB1-1C4E-ADE8-301BDEFF5894}" type="datetimeFigureOut">
              <a:rPr kumimoji="1" lang="zh-CN" altLang="en-US" smtClean="0"/>
              <a:t>17-08-01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74C-DCDB-8041-8B5B-82B1B12009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443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D081-7FB1-1C4E-ADE8-301BDEFF5894}" type="datetimeFigureOut">
              <a:rPr kumimoji="1" lang="zh-CN" altLang="en-US" smtClean="0"/>
              <a:t>17-08-01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74C-DCDB-8041-8B5B-82B1B12009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823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D081-7FB1-1C4E-ADE8-301BDEFF5894}" type="datetimeFigureOut">
              <a:rPr kumimoji="1" lang="zh-CN" altLang="en-US" smtClean="0"/>
              <a:t>17-08-01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74C-DCDB-8041-8B5B-82B1B12009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804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D081-7FB1-1C4E-ADE8-301BDEFF5894}" type="datetimeFigureOut">
              <a:rPr kumimoji="1" lang="zh-CN" altLang="en-US" smtClean="0"/>
              <a:t>17-08-01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74C-DCDB-8041-8B5B-82B1B12009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75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D081-7FB1-1C4E-ADE8-301BDEFF5894}" type="datetimeFigureOut">
              <a:rPr kumimoji="1" lang="zh-CN" altLang="en-US" smtClean="0"/>
              <a:t>17-08-01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74C-DCDB-8041-8B5B-82B1B12009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410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D081-7FB1-1C4E-ADE8-301BDEFF5894}" type="datetimeFigureOut">
              <a:rPr kumimoji="1" lang="zh-CN" altLang="en-US" smtClean="0"/>
              <a:t>17-08-01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74C-DCDB-8041-8B5B-82B1B12009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330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D081-7FB1-1C4E-ADE8-301BDEFF5894}" type="datetimeFigureOut">
              <a:rPr kumimoji="1" lang="zh-CN" altLang="en-US" smtClean="0"/>
              <a:t>17-08-01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74C-DCDB-8041-8B5B-82B1B12009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2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D081-7FB1-1C4E-ADE8-301BDEFF5894}" type="datetimeFigureOut">
              <a:rPr kumimoji="1" lang="zh-CN" altLang="en-US" smtClean="0"/>
              <a:t>17-08-01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6B74C-DCDB-8041-8B5B-82B1B12009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51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ppcheng/cs898-spn-experiments" TargetMode="External"/><Relationship Id="rId3" Type="http://schemas.openxmlformats.org/officeDocument/2006/relationships/hyperlink" Target="https://github.com/KalraA/Tachyon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Fill-in-The-Blank Using</a:t>
            </a:r>
            <a:br>
              <a:rPr kumimoji="1" lang="en-US" altLang="zh-CN" dirty="0" smtClean="0"/>
            </a:br>
            <a:r>
              <a:rPr kumimoji="1" lang="en-US" altLang="zh-CN" dirty="0" smtClean="0"/>
              <a:t>Sum Product Network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/>
              <a:t>Pan Pan Cheng</a:t>
            </a:r>
          </a:p>
          <a:p>
            <a:r>
              <a:rPr kumimoji="1" lang="en-US" altLang="zh-CN" dirty="0" smtClean="0"/>
              <a:t>CS 898 Final </a:t>
            </a:r>
            <a:r>
              <a:rPr kumimoji="1" lang="en-US" altLang="zh-CN" dirty="0" smtClean="0"/>
              <a:t>Project</a:t>
            </a:r>
          </a:p>
          <a:p>
            <a:r>
              <a:rPr kumimoji="1" lang="en-US" altLang="zh-CN" dirty="0" smtClean="0"/>
              <a:t>2017</a:t>
            </a:r>
            <a:endParaRPr kumimoji="1" lang="zh-CN" altLang="en-US" dirty="0" smtClean="0"/>
          </a:p>
          <a:p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9930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SPNs – Learning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Parameter </a:t>
            </a:r>
            <a:r>
              <a:rPr lang="en-US" altLang="zh-CN" b="1" dirty="0" smtClean="0"/>
              <a:t>learning </a:t>
            </a:r>
            <a:r>
              <a:rPr lang="en-US" altLang="zh-CN" b="1" dirty="0" smtClean="0">
                <a:sym typeface="Wingdings"/>
              </a:rPr>
              <a:t> </a:t>
            </a:r>
            <a:r>
              <a:rPr lang="en-US" altLang="zh-CN" dirty="0" smtClean="0"/>
              <a:t>Estimate </a:t>
            </a:r>
            <a:r>
              <a:rPr lang="en-US" altLang="zh-CN" dirty="0"/>
              <a:t>w from data considering an SPN as a latent </a:t>
            </a:r>
            <a:r>
              <a:rPr lang="en-US" altLang="zh-CN" dirty="0" smtClean="0"/>
              <a:t>RV model</a:t>
            </a:r>
            <a:r>
              <a:rPr lang="en-US" altLang="zh-CN" dirty="0"/>
              <a:t>, or as a NN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b="1" dirty="0"/>
              <a:t>Structure </a:t>
            </a:r>
            <a:r>
              <a:rPr lang="en-US" altLang="zh-CN" b="1" dirty="0" smtClean="0"/>
              <a:t>learning </a:t>
            </a:r>
            <a:r>
              <a:rPr lang="en-US" altLang="zh-CN" b="1" dirty="0" smtClean="0">
                <a:sym typeface="Wingdings"/>
              </a:rPr>
              <a:t> </a:t>
            </a:r>
            <a:r>
              <a:rPr lang="en-US" altLang="zh-CN" dirty="0" smtClean="0"/>
              <a:t>Build </a:t>
            </a:r>
            <a:r>
              <a:rPr lang="en-US" altLang="zh-CN" dirty="0"/>
              <a:t>the network from data by assigning scores </a:t>
            </a:r>
            <a:r>
              <a:rPr lang="en-US" altLang="zh-CN" dirty="0" smtClean="0"/>
              <a:t>to tentative </a:t>
            </a:r>
            <a:r>
              <a:rPr lang="en-US" altLang="zh-CN" dirty="0"/>
              <a:t>structures or by exploiting constraints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441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SPNs – Learning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400" dirty="0" smtClean="0"/>
              <a:t>Handcrafted structure</a:t>
            </a:r>
            <a:r>
              <a:rPr lang="en-US" altLang="zh-CN" sz="2400" b="1" dirty="0" smtClean="0"/>
              <a:t> </a:t>
            </a:r>
            <a:r>
              <a:rPr lang="en-US" altLang="zh-CN" sz="2400" dirty="0" smtClean="0">
                <a:sym typeface="Wingdings"/>
              </a:rPr>
              <a:t> </a:t>
            </a:r>
            <a:r>
              <a:rPr lang="en-US" altLang="zh-CN" sz="2400" dirty="0" smtClean="0"/>
              <a:t>Parameter </a:t>
            </a:r>
            <a:r>
              <a:rPr lang="en-US" altLang="zh-CN" sz="2400" dirty="0"/>
              <a:t>learning [Poon and </a:t>
            </a:r>
            <a:r>
              <a:rPr lang="en-US" altLang="zh-CN" sz="2400" dirty="0" err="1" smtClean="0"/>
              <a:t>Domingos</a:t>
            </a:r>
            <a:r>
              <a:rPr lang="en-US" altLang="zh-CN" sz="2400" dirty="0" smtClean="0"/>
              <a:t> 2011</a:t>
            </a:r>
            <a:r>
              <a:rPr lang="en-US" altLang="zh-CN" sz="2400" dirty="0"/>
              <a:t>] [Gens and </a:t>
            </a:r>
            <a:r>
              <a:rPr lang="en-US" altLang="zh-CN" sz="2400" dirty="0" err="1"/>
              <a:t>Domingos</a:t>
            </a:r>
            <a:r>
              <a:rPr lang="en-US" altLang="zh-CN" sz="2400" dirty="0"/>
              <a:t> 2012</a:t>
            </a:r>
            <a:r>
              <a:rPr lang="en-US" altLang="zh-CN" sz="2400" dirty="0" smtClean="0"/>
              <a:t>]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Random structures</a:t>
            </a:r>
            <a:r>
              <a:rPr lang="en-US" altLang="zh-CN" sz="2400" b="1" dirty="0" smtClean="0"/>
              <a:t> </a:t>
            </a:r>
            <a:r>
              <a:rPr lang="en-US" altLang="zh-CN" sz="2400" dirty="0" smtClean="0">
                <a:sym typeface="Wingdings"/>
              </a:rPr>
              <a:t> </a:t>
            </a:r>
            <a:r>
              <a:rPr lang="en-US" altLang="zh-CN" sz="2400" dirty="0" smtClean="0"/>
              <a:t>Parameter </a:t>
            </a:r>
            <a:r>
              <a:rPr lang="en-US" altLang="zh-CN" sz="2400" dirty="0"/>
              <a:t>learning [</a:t>
            </a:r>
            <a:r>
              <a:rPr lang="en-US" altLang="zh-CN" sz="2400" dirty="0" err="1"/>
              <a:t>Rashwan</a:t>
            </a:r>
            <a:r>
              <a:rPr lang="en-US" altLang="zh-CN" sz="2400" dirty="0"/>
              <a:t> et al. 2016</a:t>
            </a:r>
            <a:r>
              <a:rPr lang="en-US" altLang="zh-CN" sz="2400" dirty="0" smtClean="0"/>
              <a:t>]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Structure learning</a:t>
            </a:r>
            <a:r>
              <a:rPr lang="en-US" altLang="zh-CN" sz="2400" b="1" dirty="0" smtClean="0"/>
              <a:t> </a:t>
            </a:r>
            <a:r>
              <a:rPr lang="en-US" altLang="zh-CN" sz="2400" dirty="0" smtClean="0">
                <a:sym typeface="Wingdings"/>
              </a:rPr>
              <a:t> </a:t>
            </a:r>
            <a:r>
              <a:rPr lang="en-US" altLang="zh-CN" sz="2400" dirty="0" smtClean="0"/>
              <a:t>Parameter </a:t>
            </a:r>
            <a:r>
              <a:rPr lang="en-US" altLang="zh-CN" sz="2400" dirty="0"/>
              <a:t>learning (fine tuning) [Zhao et al</a:t>
            </a:r>
            <a:r>
              <a:rPr lang="en-US" altLang="zh-CN" sz="2400" dirty="0" smtClean="0"/>
              <a:t>. 2016</a:t>
            </a:r>
            <a:r>
              <a:rPr lang="en-US" altLang="zh-CN" sz="2400" dirty="0" smtClean="0"/>
              <a:t>]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Learn </a:t>
            </a:r>
            <a:r>
              <a:rPr lang="en-US" altLang="zh-CN" sz="2400" dirty="0"/>
              <a:t>both weight and structure at the same time </a:t>
            </a:r>
            <a:r>
              <a:rPr lang="en-US" altLang="zh-CN" sz="2400" dirty="0" smtClean="0"/>
              <a:t>[Gens </a:t>
            </a:r>
            <a:r>
              <a:rPr lang="en-US" altLang="zh-CN" sz="2400" dirty="0" smtClean="0"/>
              <a:t>and </a:t>
            </a:r>
            <a:r>
              <a:rPr lang="en-US" altLang="zh-CN" sz="2400" dirty="0" err="1"/>
              <a:t>Domingos</a:t>
            </a:r>
            <a:r>
              <a:rPr lang="en-US" altLang="zh-CN" sz="2400" dirty="0"/>
              <a:t> 2013</a:t>
            </a:r>
            <a:r>
              <a:rPr lang="en-US" altLang="zh-CN" sz="2400" dirty="0" smtClean="0"/>
              <a:t>;]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9444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 – </a:t>
            </a:r>
            <a:r>
              <a:rPr kumimoji="1" lang="en-US" altLang="zh-CN" dirty="0" smtClean="0"/>
              <a:t>Fill-in-the-blank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zh-CN" dirty="0" smtClean="0"/>
              <a:t>Related to: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Speech </a:t>
            </a:r>
            <a:r>
              <a:rPr kumimoji="1" lang="en-US" altLang="zh-CN" dirty="0" smtClean="0"/>
              <a:t>Understanding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Machine Comprehension Tasks</a:t>
            </a:r>
          </a:p>
          <a:p>
            <a:r>
              <a:rPr kumimoji="1" lang="en-US" altLang="zh-CN" dirty="0" smtClean="0"/>
              <a:t>Data Source</a:t>
            </a:r>
          </a:p>
          <a:p>
            <a:pPr lvl="1"/>
            <a:r>
              <a:rPr kumimoji="1" lang="en-US" altLang="zh-CN" dirty="0" smtClean="0"/>
              <a:t>Microsoft Research Sentence Completion Challenge (2011)</a:t>
            </a:r>
          </a:p>
          <a:p>
            <a:r>
              <a:rPr kumimoji="1" lang="en-US" altLang="zh-CN" dirty="0" smtClean="0"/>
              <a:t>Data Summary</a:t>
            </a:r>
          </a:p>
          <a:p>
            <a:pPr lvl="1"/>
            <a:r>
              <a:rPr kumimoji="1" lang="en-US" altLang="zh-CN" dirty="0" smtClean="0"/>
              <a:t>Training Set: </a:t>
            </a:r>
          </a:p>
          <a:p>
            <a:pPr lvl="2"/>
            <a:r>
              <a:rPr kumimoji="1" lang="en-US" altLang="zh-CN" dirty="0" smtClean="0"/>
              <a:t>Texts selected from 522 19</a:t>
            </a:r>
            <a:r>
              <a:rPr kumimoji="1" lang="en-US" altLang="zh-CN" baseline="30000" dirty="0" smtClean="0"/>
              <a:t>th</a:t>
            </a:r>
            <a:r>
              <a:rPr kumimoji="1" lang="en-US" altLang="zh-CN" dirty="0" smtClean="0"/>
              <a:t> century novels (~41.5 million words, 227 Mb)</a:t>
            </a:r>
          </a:p>
          <a:p>
            <a:pPr lvl="1"/>
            <a:r>
              <a:rPr kumimoji="1" lang="en-US" altLang="zh-CN" dirty="0" smtClean="0"/>
              <a:t>Test Set: </a:t>
            </a:r>
          </a:p>
          <a:p>
            <a:pPr lvl="2"/>
            <a:r>
              <a:rPr kumimoji="1" lang="en-US" altLang="zh-CN" dirty="0" smtClean="0"/>
              <a:t>1040 sentences selected from Sherlock Holmes novels where 1 word is missing and 5 choices for the missing word</a:t>
            </a:r>
          </a:p>
        </p:txBody>
      </p:sp>
    </p:spTree>
    <p:extLst>
      <p:ext uri="{BB962C8B-B14F-4D97-AF65-F5344CB8AC3E}">
        <p14:creationId xmlns:p14="http://schemas.microsoft.com/office/powerpoint/2010/main" val="84759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 – </a:t>
            </a:r>
            <a:r>
              <a:rPr kumimoji="1" lang="en-US" altLang="zh-CN" dirty="0" err="1"/>
              <a:t>c</a:t>
            </a:r>
            <a:r>
              <a:rPr kumimoji="1" lang="en-US" altLang="zh-CN" dirty="0" err="1" smtClean="0"/>
              <a:t>ont</a:t>
            </a:r>
            <a:r>
              <a:rPr kumimoji="1" lang="en-US" altLang="zh-CN" dirty="0" smtClean="0"/>
              <a:t>’</a:t>
            </a:r>
            <a:endParaRPr kumimoji="1" lang="zh-CN" altLang="en-US" dirty="0"/>
          </a:p>
        </p:txBody>
      </p:sp>
      <p:pic>
        <p:nvPicPr>
          <p:cNvPr id="4" name="内容占位符 3" descr="Screen Shot 2017-08-01 at 1.06.0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8" b="27698"/>
          <a:stretch>
            <a:fillRect/>
          </a:stretch>
        </p:blipFill>
        <p:spPr>
          <a:xfrm>
            <a:off x="1045829" y="1417638"/>
            <a:ext cx="7323487" cy="4027636"/>
          </a:xfrm>
        </p:spPr>
      </p:pic>
      <p:sp>
        <p:nvSpPr>
          <p:cNvPr id="8" name="文本框 7"/>
          <p:cNvSpPr txBox="1"/>
          <p:nvPr/>
        </p:nvSpPr>
        <p:spPr>
          <a:xfrm>
            <a:off x="1045829" y="5590778"/>
            <a:ext cx="71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 </a:t>
            </a:r>
            <a:r>
              <a:rPr kumimoji="1" lang="en-US" altLang="zh-CN" dirty="0" smtClean="0"/>
              <a:t>- </a:t>
            </a:r>
            <a:r>
              <a:rPr kumimoji="1" lang="en-US" altLang="zh-CN" dirty="0" smtClean="0"/>
              <a:t>Texts </a:t>
            </a:r>
            <a:r>
              <a:rPr kumimoji="1" lang="en-US" altLang="zh-CN" dirty="0" smtClean="0"/>
              <a:t>is completely </a:t>
            </a:r>
            <a:r>
              <a:rPr kumimoji="1" lang="en-US" altLang="zh-CN" dirty="0" err="1" smtClean="0"/>
              <a:t>unannotated</a:t>
            </a:r>
            <a:r>
              <a:rPr kumimoji="1" lang="en-US" altLang="zh-CN" dirty="0" smtClean="0"/>
              <a:t> and </a:t>
            </a:r>
            <a:r>
              <a:rPr kumimoji="1" lang="en-US" altLang="zh-CN" dirty="0" err="1" smtClean="0"/>
              <a:t>untokenized</a:t>
            </a:r>
            <a:r>
              <a:rPr kumimoji="1" lang="en-US" altLang="zh-CN" dirty="0" smtClean="0"/>
              <a:t>;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- </a:t>
            </a:r>
            <a:r>
              <a:rPr kumimoji="1" lang="en-US" altLang="zh-CN" dirty="0" smtClean="0"/>
              <a:t>Do </a:t>
            </a:r>
            <a:r>
              <a:rPr kumimoji="1" lang="en-US" altLang="zh-CN" dirty="0" smtClean="0"/>
              <a:t>not have the same format as the testing set;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125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 – </a:t>
            </a:r>
            <a:r>
              <a:rPr kumimoji="1" lang="en-US" altLang="zh-CN" dirty="0" err="1" smtClean="0"/>
              <a:t>cont</a:t>
            </a:r>
            <a:r>
              <a:rPr kumimoji="1" lang="en-US" altLang="zh-CN" dirty="0" smtClean="0"/>
              <a:t>’</a:t>
            </a:r>
            <a:endParaRPr kumimoji="1" lang="zh-CN" altLang="en-US" dirty="0"/>
          </a:p>
        </p:txBody>
      </p:sp>
      <p:pic>
        <p:nvPicPr>
          <p:cNvPr id="4" name="内容占位符 3" descr="Screen Shot 2017-08-01 at 1.21.24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224" t="-13091" r="-70905" b="-41635"/>
          <a:stretch/>
        </p:blipFill>
        <p:spPr>
          <a:xfrm>
            <a:off x="-4978925" y="1144297"/>
            <a:ext cx="19817216" cy="4651008"/>
          </a:xfrm>
        </p:spPr>
      </p:pic>
      <p:sp>
        <p:nvSpPr>
          <p:cNvPr id="5" name="文本框 4"/>
          <p:cNvSpPr txBox="1"/>
          <p:nvPr/>
        </p:nvSpPr>
        <p:spPr>
          <a:xfrm>
            <a:off x="578556" y="4938889"/>
            <a:ext cx="810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 single word in the original sentence has been replaced by an impostor word with similar occurrence </a:t>
            </a:r>
            <a:r>
              <a:rPr kumimoji="1" lang="en-US" altLang="zh-CN" dirty="0" smtClean="0"/>
              <a:t>statistics.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427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 – </a:t>
            </a:r>
            <a:r>
              <a:rPr kumimoji="1" lang="en-US" altLang="zh-CN" dirty="0" err="1" smtClean="0"/>
              <a:t>cont</a:t>
            </a:r>
            <a:r>
              <a:rPr kumimoji="1" lang="en-US" altLang="zh-CN" dirty="0" smtClean="0"/>
              <a:t>’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zh-CN" sz="2200" dirty="0" smtClean="0"/>
              <a:t>Learning via Random </a:t>
            </a:r>
            <a:r>
              <a:rPr kumimoji="1" lang="en-US" altLang="zh-CN" sz="2200" dirty="0" smtClean="0"/>
              <a:t>Structure was used</a:t>
            </a:r>
            <a:endParaRPr kumimoji="1" lang="en-US" altLang="zh-CN" sz="2200" dirty="0" smtClean="0"/>
          </a:p>
          <a:p>
            <a:r>
              <a:rPr kumimoji="1" lang="en-US" altLang="zh-CN" sz="2200" dirty="0" smtClean="0"/>
              <a:t>2 different pre-trained word embedding libraries:</a:t>
            </a:r>
          </a:p>
          <a:p>
            <a:pPr lvl="1"/>
            <a:r>
              <a:rPr kumimoji="1" lang="en-US" altLang="zh-CN" sz="2200" dirty="0" smtClean="0"/>
              <a:t>Google word2vec model: 300 d/word</a:t>
            </a:r>
          </a:p>
          <a:p>
            <a:pPr lvl="1"/>
            <a:r>
              <a:rPr kumimoji="1" lang="en-US" altLang="zh-CN" sz="2200" dirty="0" err="1" smtClean="0"/>
              <a:t>GloVE</a:t>
            </a:r>
            <a:r>
              <a:rPr kumimoji="1" lang="en-US" altLang="zh-CN" sz="2200" dirty="0" smtClean="0"/>
              <a:t> (Global Vector for Word Representation): 50d &amp; 100d/</a:t>
            </a:r>
            <a:r>
              <a:rPr kumimoji="1" lang="en-US" altLang="zh-CN" sz="2200" dirty="0" smtClean="0"/>
              <a:t>word</a:t>
            </a:r>
            <a:endParaRPr kumimoji="1" lang="en-US" altLang="zh-CN" sz="2200" dirty="0" smtClean="0"/>
          </a:p>
          <a:p>
            <a:r>
              <a:rPr kumimoji="1" lang="en-US" altLang="zh-CN" sz="2200" dirty="0" smtClean="0"/>
              <a:t>Extract Sentence </a:t>
            </a:r>
            <a:r>
              <a:rPr kumimoji="1" lang="en-US" altLang="zh-CN" sz="2200" dirty="0" smtClean="0">
                <a:sym typeface="Wingdings"/>
              </a:rPr>
              <a:t> Extract all possible 5 gram &amp; 10 gram tokens for training corresponding language models using SPN</a:t>
            </a:r>
            <a:endParaRPr kumimoji="1" lang="en-US" altLang="zh-CN" sz="2200" dirty="0" smtClean="0"/>
          </a:p>
          <a:p>
            <a:r>
              <a:rPr kumimoji="1" lang="en-US" altLang="zh-CN" sz="2200" dirty="0" smtClean="0"/>
              <a:t>For 300d embedding vector, the total size is ~ 500GB</a:t>
            </a:r>
          </a:p>
          <a:p>
            <a:r>
              <a:rPr kumimoji="1" lang="en-US" altLang="zh-CN" sz="2200" dirty="0" smtClean="0"/>
              <a:t>Trained on personal desktop: 16 GB DDR3 (1333 MHz), i7-2600, GTX 1060 (6GB)</a:t>
            </a:r>
            <a:endParaRPr kumimoji="1" lang="en-US" altLang="zh-CN" sz="2200" dirty="0" smtClean="0"/>
          </a:p>
        </p:txBody>
      </p:sp>
    </p:spTree>
    <p:extLst>
      <p:ext uri="{BB962C8B-B14F-4D97-AF65-F5344CB8AC3E}">
        <p14:creationId xmlns:p14="http://schemas.microsoft.com/office/powerpoint/2010/main" val="272502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 – </a:t>
            </a:r>
            <a:r>
              <a:rPr kumimoji="1" lang="en-US" altLang="zh-CN" dirty="0" err="1" smtClean="0"/>
              <a:t>cont</a:t>
            </a:r>
            <a:r>
              <a:rPr kumimoji="1" lang="en-US" altLang="zh-CN" dirty="0" smtClean="0"/>
              <a:t>’</a:t>
            </a:r>
            <a:endParaRPr kumimoji="1"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256089"/>
              </p:ext>
            </p:extLst>
          </p:nvPr>
        </p:nvGraphicFramePr>
        <p:xfrm>
          <a:off x="612422" y="1365955"/>
          <a:ext cx="8229600" cy="5237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N-gram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Embedding</a:t>
                      </a:r>
                      <a:r>
                        <a:rPr lang="en-US" altLang="zh-CN" baseline="0" dirty="0" smtClean="0"/>
                        <a:t> Size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Training File Size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Epoch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Training Time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29.3GB</a:t>
                      </a:r>
                    </a:p>
                    <a:p>
                      <a:r>
                        <a:rPr lang="en-US" altLang="zh-CN" dirty="0" smtClean="0"/>
                        <a:t>(at most 5k sample</a:t>
                      </a:r>
                      <a:r>
                        <a:rPr lang="en-US" altLang="zh-CN" baseline="0" dirty="0" smtClean="0"/>
                        <a:t>s/file)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 3 </a:t>
                      </a:r>
                      <a:r>
                        <a:rPr lang="en-US" altLang="zh-CN" dirty="0" err="1" smtClean="0"/>
                        <a:t>hrs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 14 </a:t>
                      </a:r>
                      <a:r>
                        <a:rPr lang="en-US" altLang="zh-CN" dirty="0" err="1" smtClean="0"/>
                        <a:t>hrs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69.1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 5 </a:t>
                      </a:r>
                      <a:r>
                        <a:rPr lang="en-US" altLang="zh-CN" dirty="0" err="1" smtClean="0"/>
                        <a:t>hrs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 45 </a:t>
                      </a:r>
                      <a:r>
                        <a:rPr lang="en-US" altLang="zh-CN" dirty="0" err="1" smtClean="0"/>
                        <a:t>hrs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66 GB</a:t>
                      </a:r>
                    </a:p>
                    <a:p>
                      <a:r>
                        <a:rPr lang="en-US" altLang="zh-CN" dirty="0" smtClean="0"/>
                        <a:t>(at</a:t>
                      </a:r>
                      <a:r>
                        <a:rPr lang="en-US" altLang="zh-CN" baseline="0" dirty="0" smtClean="0"/>
                        <a:t> most 50k samples/file)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</a:t>
                      </a:r>
                      <a:r>
                        <a:rPr lang="en-US" altLang="zh-CN" baseline="0" dirty="0" smtClean="0"/>
                        <a:t> 4 </a:t>
                      </a:r>
                      <a:r>
                        <a:rPr lang="en-US" altLang="zh-CN" baseline="0" dirty="0" err="1" smtClean="0"/>
                        <a:t>hrs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 7 </a:t>
                      </a:r>
                      <a:r>
                        <a:rPr lang="en-US" altLang="zh-CN" dirty="0" err="1" smtClean="0"/>
                        <a:t>hrs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83 GB</a:t>
                      </a:r>
                    </a:p>
                    <a:p>
                      <a:r>
                        <a:rPr lang="en-US" altLang="zh-CN" dirty="0" smtClean="0"/>
                        <a:t>(at</a:t>
                      </a:r>
                      <a:r>
                        <a:rPr lang="en-US" altLang="zh-CN" baseline="0" dirty="0" smtClean="0"/>
                        <a:t> most 25k samples/file)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 5 </a:t>
                      </a:r>
                      <a:r>
                        <a:rPr lang="en-US" altLang="zh-CN" dirty="0" err="1" smtClean="0"/>
                        <a:t>hrs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 8 </a:t>
                      </a:r>
                      <a:r>
                        <a:rPr lang="en-US" altLang="zh-CN" dirty="0" err="1" smtClean="0"/>
                        <a:t>hrs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93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 – </a:t>
            </a:r>
            <a:r>
              <a:rPr kumimoji="1" lang="en-US" altLang="zh-CN" dirty="0" err="1" smtClean="0"/>
              <a:t>cont</a:t>
            </a:r>
            <a:r>
              <a:rPr kumimoji="1" lang="en-US" altLang="zh-CN" dirty="0" smtClean="0"/>
              <a:t>’</a:t>
            </a:r>
            <a:endParaRPr kumimoji="1" lang="zh-CN" altLang="en-US" dirty="0"/>
          </a:p>
        </p:txBody>
      </p:sp>
      <p:pic>
        <p:nvPicPr>
          <p:cNvPr id="4" name="内容占位符 3" descr="Screen Shot 2017-08-01 at 1.40.3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r="12321"/>
          <a:stretch>
            <a:fillRect/>
          </a:stretch>
        </p:blipFill>
        <p:spPr>
          <a:xfrm>
            <a:off x="457200" y="1776946"/>
            <a:ext cx="3939520" cy="2166584"/>
          </a:xfrm>
        </p:spPr>
      </p:pic>
      <p:sp>
        <p:nvSpPr>
          <p:cNvPr id="5" name="文本框 4"/>
          <p:cNvSpPr txBox="1"/>
          <p:nvPr/>
        </p:nvSpPr>
        <p:spPr>
          <a:xfrm>
            <a:off x="5221111" y="1776946"/>
            <a:ext cx="27516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zh-CN" dirty="0" smtClean="0"/>
              <a:t>Human Accuracy: ~ 90%</a:t>
            </a:r>
          </a:p>
          <a:p>
            <a:pPr marL="285750" indent="-285750">
              <a:buFontTx/>
              <a:buChar char="-"/>
            </a:pPr>
            <a:endParaRPr kumimoji="1" lang="en-US" altLang="zh-CN" dirty="0" smtClean="0"/>
          </a:p>
          <a:p>
            <a:pPr marL="285750" indent="-285750">
              <a:buFontTx/>
              <a:buChar char="-"/>
            </a:pPr>
            <a:r>
              <a:rPr kumimoji="1" lang="en-US" altLang="zh-CN" dirty="0" smtClean="0"/>
              <a:t>State-of-the-art </a:t>
            </a:r>
            <a:r>
              <a:rPr kumimoji="1" lang="en-US" altLang="zh-CN" dirty="0" smtClean="0"/>
              <a:t>models: </a:t>
            </a:r>
          </a:p>
          <a:p>
            <a:r>
              <a:rPr kumimoji="1" lang="en-US" altLang="zh-CN" dirty="0" smtClean="0"/>
              <a:t>     * </a:t>
            </a:r>
            <a:r>
              <a:rPr kumimoji="1" lang="en-US" altLang="zh-CN" dirty="0" smtClean="0"/>
              <a:t>50 – 60% (</a:t>
            </a:r>
            <a:r>
              <a:rPr kumimoji="1" lang="en-US" altLang="zh-CN" dirty="0" err="1" smtClean="0"/>
              <a:t>ensembling</a:t>
            </a:r>
            <a:r>
              <a:rPr kumimoji="1" lang="en-US" altLang="zh-CN" dirty="0" smtClean="0"/>
              <a:t>)</a:t>
            </a:r>
            <a:endParaRPr kumimoji="1" lang="en-US" altLang="zh-CN" dirty="0" smtClean="0"/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   </a:t>
            </a:r>
            <a:r>
              <a:rPr kumimoji="1" lang="en-US" altLang="zh-CN" dirty="0" smtClean="0"/>
              <a:t>* 40 – 50% (single model)</a:t>
            </a:r>
          </a:p>
          <a:p>
            <a:pPr marL="285750" indent="-285750">
              <a:buFontTx/>
              <a:buChar char="-"/>
            </a:pPr>
            <a:endParaRPr kumimoji="1" lang="en-US" altLang="zh-CN" dirty="0"/>
          </a:p>
          <a:p>
            <a:pPr marL="285750" indent="-285750">
              <a:buFontTx/>
              <a:buChar char="-"/>
            </a:pPr>
            <a:r>
              <a:rPr kumimoji="1" lang="en-US" altLang="zh-CN" dirty="0" smtClean="0"/>
              <a:t>Accuracy of SPNs: </a:t>
            </a:r>
            <a:r>
              <a:rPr kumimoji="1" lang="en-US" altLang="zh-CN" dirty="0" smtClean="0"/>
              <a:t>~30% </a:t>
            </a:r>
            <a:r>
              <a:rPr kumimoji="1" lang="en-US" altLang="zh-CN" dirty="0" smtClean="0"/>
              <a:t>(Similar to N-gram &amp; Word2Vec)</a:t>
            </a:r>
          </a:p>
          <a:p>
            <a:pPr marL="285750" indent="-285750">
              <a:buFontTx/>
              <a:buChar char="-"/>
            </a:pP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45551" y="6488668"/>
            <a:ext cx="3398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i="1" dirty="0" smtClean="0"/>
              <a:t>Figure source [</a:t>
            </a:r>
            <a:r>
              <a:rPr lang="en-US" altLang="zh-CN" i="1" dirty="0" smtClean="0"/>
              <a:t>Woods</a:t>
            </a:r>
            <a:r>
              <a:rPr lang="en-US" altLang="zh-CN" dirty="0" smtClean="0"/>
              <a:t> </a:t>
            </a:r>
            <a:r>
              <a:rPr kumimoji="1" lang="en-US" altLang="zh-CN" i="1" dirty="0" smtClean="0"/>
              <a:t>et al. 2016]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92389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Future Work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zh-CN" dirty="0" smtClean="0"/>
              <a:t>Can we incorporate the recurrent idea to </a:t>
            </a:r>
            <a:r>
              <a:rPr kumimoji="1" lang="en-US" altLang="zh-CN" dirty="0" smtClean="0"/>
              <a:t>SPNs?</a:t>
            </a:r>
          </a:p>
          <a:p>
            <a:pPr lvl="1"/>
            <a:r>
              <a:rPr kumimoji="1" lang="en-US" altLang="zh-CN" dirty="0" err="1" smtClean="0"/>
              <a:t>Mazen</a:t>
            </a:r>
            <a:r>
              <a:rPr kumimoji="1" lang="en-US" altLang="zh-CN" dirty="0"/>
              <a:t>: </a:t>
            </a:r>
            <a:r>
              <a:rPr kumimoji="1" lang="en-US" altLang="zh-CN" i="1" dirty="0"/>
              <a:t>Recurrent Sum-Product </a:t>
            </a:r>
            <a:r>
              <a:rPr kumimoji="1" lang="en-US" altLang="zh-CN" i="1" dirty="0" smtClean="0"/>
              <a:t>Networks for </a:t>
            </a:r>
            <a:r>
              <a:rPr kumimoji="1" lang="en-US" altLang="zh-CN" i="1" dirty="0"/>
              <a:t>Sequence Data Modeling</a:t>
            </a:r>
            <a:endParaRPr kumimoji="1" lang="en-US" altLang="zh-CN" i="1" dirty="0" smtClean="0"/>
          </a:p>
          <a:p>
            <a:r>
              <a:rPr kumimoji="1" lang="en-US" altLang="zh-CN" dirty="0" smtClean="0"/>
              <a:t>How to do the structural learning in this case</a:t>
            </a:r>
            <a:r>
              <a:rPr kumimoji="1" lang="en-US" altLang="zh-CN" dirty="0" smtClean="0"/>
              <a:t>?</a:t>
            </a:r>
          </a:p>
          <a:p>
            <a:pPr lvl="1"/>
            <a:r>
              <a:rPr kumimoji="1" lang="en-US" altLang="zh-CN" dirty="0"/>
              <a:t>Abdullah: </a:t>
            </a:r>
            <a:r>
              <a:rPr kumimoji="1" lang="en-US" altLang="zh-CN" i="1" dirty="0"/>
              <a:t>Online structure learning for sum-product networks with Gaussian leaves</a:t>
            </a:r>
          </a:p>
          <a:p>
            <a:r>
              <a:rPr kumimoji="1" lang="en-US" altLang="zh-CN" dirty="0" smtClean="0"/>
              <a:t>How to train with discriminative learning?</a:t>
            </a:r>
          </a:p>
          <a:p>
            <a:pPr lvl="1"/>
            <a:r>
              <a:rPr kumimoji="1" lang="en-US" altLang="zh-CN" dirty="0" smtClean="0"/>
              <a:t>To learn the conditional probability </a:t>
            </a:r>
            <a:r>
              <a:rPr kumimoji="1" lang="en-US" altLang="zh-CN" i="1" dirty="0" err="1" smtClean="0"/>
              <a:t>Pr</a:t>
            </a:r>
            <a:r>
              <a:rPr kumimoji="1" lang="en-US" altLang="zh-CN" i="1" dirty="0" smtClean="0"/>
              <a:t>(Word | Context)</a:t>
            </a:r>
            <a:endParaRPr kumimoji="1" lang="en-US" altLang="zh-CN" i="1" dirty="0"/>
          </a:p>
          <a:p>
            <a:r>
              <a:rPr kumimoji="1" lang="en-US" altLang="zh-CN" dirty="0" smtClean="0"/>
              <a:t>How to build a scalable library to train SPNs</a:t>
            </a:r>
            <a:r>
              <a:rPr kumimoji="1" lang="en-US" altLang="zh-CN" dirty="0" smtClean="0"/>
              <a:t>?</a:t>
            </a:r>
          </a:p>
          <a:p>
            <a:pPr lvl="1"/>
            <a:r>
              <a:rPr kumimoji="1" lang="en-US" altLang="zh-CN" dirty="0">
                <a:hlinkClick r:id="rId2"/>
              </a:rPr>
              <a:t>https://github.com/ppcheng/cs898-spn-</a:t>
            </a:r>
            <a:r>
              <a:rPr kumimoji="1" lang="en-US" altLang="zh-CN" dirty="0" smtClean="0">
                <a:hlinkClick r:id="rId2"/>
              </a:rPr>
              <a:t>experiments</a:t>
            </a:r>
            <a:endParaRPr kumimoji="1" lang="en-US" altLang="zh-CN" dirty="0" smtClean="0"/>
          </a:p>
          <a:p>
            <a:pPr lvl="1"/>
            <a:r>
              <a:rPr kumimoji="1" lang="en-US" altLang="zh-CN" dirty="0">
                <a:hlinkClick r:id="rId3"/>
              </a:rPr>
              <a:t>https://github.com/KalraA/</a:t>
            </a:r>
            <a:r>
              <a:rPr kumimoji="1" lang="en-US" altLang="zh-CN" dirty="0" smtClean="0">
                <a:hlinkClick r:id="rId3"/>
              </a:rPr>
              <a:t>Tachyon</a:t>
            </a:r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766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0048" y="2788760"/>
            <a:ext cx="633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dirty="0" smtClean="0"/>
              <a:t>Thank You !!</a:t>
            </a:r>
            <a:endParaRPr kumimoji="1"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021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 smtClean="0"/>
              <a:t>Background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Probabilistic Graphic Model + Deep Architecture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Definition</a:t>
            </a:r>
          </a:p>
          <a:p>
            <a:pPr lvl="1"/>
            <a:r>
              <a:rPr kumimoji="1" lang="en-US" altLang="zh-CN" dirty="0" smtClean="0"/>
              <a:t>Example</a:t>
            </a:r>
          </a:p>
          <a:p>
            <a:pPr lvl="1"/>
            <a:endParaRPr kumimoji="1" lang="en-US" altLang="zh-CN" dirty="0" smtClean="0"/>
          </a:p>
          <a:p>
            <a:r>
              <a:rPr kumimoji="1" lang="en-US" altLang="zh-CN" dirty="0" smtClean="0"/>
              <a:t>Application: Fill-in-the-blank</a:t>
            </a:r>
          </a:p>
          <a:p>
            <a:pPr lvl="1"/>
            <a:r>
              <a:rPr kumimoji="1" lang="en-US" altLang="zh-CN" dirty="0" smtClean="0"/>
              <a:t>Data Source: Microsoft </a:t>
            </a:r>
            <a:r>
              <a:rPr kumimoji="1" lang="en-US" altLang="zh-CN" dirty="0" smtClean="0"/>
              <a:t>Research Sentence Completion Challenge (2011) </a:t>
            </a:r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r>
              <a:rPr kumimoji="1" lang="en-US" altLang="zh-CN" dirty="0" smtClean="0"/>
              <a:t>Future Work</a:t>
            </a:r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684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SPNs – Conditions</a:t>
            </a:r>
            <a:endParaRPr kumimoji="1" lang="zh-CN" altLang="en-US" dirty="0"/>
          </a:p>
        </p:txBody>
      </p:sp>
      <p:pic>
        <p:nvPicPr>
          <p:cNvPr id="8" name="内容占位符 7" descr="Screen Shot 2017-07-31 at 11.04.24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82" t="-46580" r="-52029" b="-42893"/>
          <a:stretch/>
        </p:blipFill>
        <p:spPr>
          <a:xfrm>
            <a:off x="1775044" y="1600200"/>
            <a:ext cx="9798818" cy="4525963"/>
          </a:xfrm>
        </p:spPr>
      </p:pic>
      <p:pic>
        <p:nvPicPr>
          <p:cNvPr id="7" name="内容占位符 6" descr="Screen Shot 2017-07-31 at 11.05.33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90" t="-54321" r="-56395" b="-50676"/>
          <a:stretch/>
        </p:blipFill>
        <p:spPr>
          <a:xfrm>
            <a:off x="-1962650" y="1600200"/>
            <a:ext cx="8846356" cy="4525963"/>
          </a:xfrm>
        </p:spPr>
      </p:pic>
      <p:sp>
        <p:nvSpPr>
          <p:cNvPr id="9" name="文本框 8"/>
          <p:cNvSpPr txBox="1"/>
          <p:nvPr/>
        </p:nvSpPr>
        <p:spPr>
          <a:xfrm>
            <a:off x="457200" y="1581383"/>
            <a:ext cx="345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Complete:</a:t>
            </a:r>
          </a:p>
          <a:p>
            <a:r>
              <a:rPr kumimoji="1" lang="en-US" altLang="zh-CN" b="1" dirty="0" smtClean="0"/>
              <a:t/>
            </a:r>
            <a:br>
              <a:rPr kumimoji="1" lang="en-US" altLang="zh-CN" b="1" dirty="0" smtClean="0"/>
            </a:br>
            <a:r>
              <a:rPr kumimoji="1" lang="en-US" altLang="zh-CN" dirty="0" smtClean="0"/>
              <a:t>Under a Sum node, children cover the same set of variables   </a:t>
            </a:r>
            <a:endParaRPr kumimoji="1"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5233132" y="1467504"/>
            <a:ext cx="345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Product:</a:t>
            </a:r>
          </a:p>
          <a:p>
            <a:r>
              <a:rPr kumimoji="1" lang="en-US" altLang="zh-CN" b="1" dirty="0" smtClean="0"/>
              <a:t/>
            </a:r>
            <a:br>
              <a:rPr kumimoji="1" lang="en-US" altLang="zh-CN" b="1" dirty="0" smtClean="0"/>
            </a:br>
            <a:r>
              <a:rPr kumimoji="1" lang="en-US" altLang="zh-CN" dirty="0" smtClean="0"/>
              <a:t>Under a Product node, no variable in one child while the negation is in another    </a:t>
            </a:r>
            <a:endParaRPr kumimoji="1" lang="zh-CN" altLang="en-US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6398830" y="6450028"/>
            <a:ext cx="3670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Figure source [Poon et al. 2011]</a:t>
            </a:r>
            <a:endParaRPr kumimoji="1" lang="zh-CN" altLang="en-US" sz="1600" i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894738" y="5295920"/>
            <a:ext cx="767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Valid SPN </a:t>
            </a:r>
            <a:r>
              <a:rPr lang="en-US" altLang="zh-CN" dirty="0" smtClean="0">
                <a:sym typeface="Wingdings"/>
              </a:rPr>
              <a:t> </a:t>
            </a:r>
            <a:r>
              <a:rPr lang="en-US" altLang="zh-CN" dirty="0" smtClean="0"/>
              <a:t>correctly presenting a probabilistic distribution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4840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Probabilistic Graphic </a:t>
            </a:r>
            <a:r>
              <a:rPr kumimoji="1" lang="en-US" altLang="zh-CN" dirty="0" smtClean="0"/>
              <a:t>Models (PGMS)</a:t>
            </a:r>
            <a:endParaRPr kumimoji="1" lang="zh-CN" altLang="en-US" dirty="0"/>
          </a:p>
        </p:txBody>
      </p:sp>
      <p:pic>
        <p:nvPicPr>
          <p:cNvPr id="6" name="内容占位符 5" descr="Screen Shot 2017-07-31 at 10.12.57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9" t="-38678" r="-11414" b="-44829"/>
          <a:stretch/>
        </p:blipFill>
        <p:spPr>
          <a:xfrm>
            <a:off x="587376" y="1203604"/>
            <a:ext cx="3908424" cy="3795170"/>
          </a:xfrm>
        </p:spPr>
      </p:pic>
      <p:pic>
        <p:nvPicPr>
          <p:cNvPr id="7" name="内容占位符 6" descr="Screen Shot 2017-07-31 at 10.13.06 PM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73" t="-38521" r="-16065" b="-41513"/>
          <a:stretch/>
        </p:blipFill>
        <p:spPr>
          <a:xfrm>
            <a:off x="4874500" y="1203604"/>
            <a:ext cx="4269500" cy="3783322"/>
          </a:xfrm>
        </p:spPr>
      </p:pic>
      <p:sp>
        <p:nvSpPr>
          <p:cNvPr id="8" name="文本框 7"/>
          <p:cNvSpPr txBox="1"/>
          <p:nvPr/>
        </p:nvSpPr>
        <p:spPr>
          <a:xfrm>
            <a:off x="1127242" y="1470033"/>
            <a:ext cx="255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Bayesian Network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620559" y="1483639"/>
            <a:ext cx="255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Markov Network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341105" y="6450028"/>
            <a:ext cx="3670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Figure source [</a:t>
            </a:r>
            <a:r>
              <a:rPr kumimoji="1" lang="en-US" altLang="zh-CN" sz="1600" i="1" dirty="0" err="1" smtClean="0"/>
              <a:t>Koller</a:t>
            </a:r>
            <a:r>
              <a:rPr kumimoji="1" lang="en-US" altLang="zh-CN" sz="1600" i="1" dirty="0" smtClean="0"/>
              <a:t> et al. 2009]</a:t>
            </a:r>
            <a:endParaRPr kumimoji="1" lang="zh-CN" altLang="en-US" sz="1600" i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744080" y="4337569"/>
            <a:ext cx="8160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In many NLP application, Interest </a:t>
            </a:r>
            <a:r>
              <a:rPr kumimoji="1" lang="en-US" altLang="zh-CN" dirty="0" smtClean="0">
                <a:sym typeface="Wingdings"/>
              </a:rPr>
              <a:t> Estimate the underlying distribution and Infer the following quantities:</a:t>
            </a:r>
          </a:p>
          <a:p>
            <a:endParaRPr kumimoji="1" lang="en-US" altLang="zh-CN" dirty="0" smtClean="0"/>
          </a:p>
          <a:p>
            <a:r>
              <a:rPr kumimoji="1" lang="en-US" altLang="zh-CN" b="1" dirty="0" smtClean="0"/>
              <a:t>Joint </a:t>
            </a:r>
            <a:r>
              <a:rPr kumimoji="1" lang="en-US" altLang="zh-CN" b="1" dirty="0" smtClean="0"/>
              <a:t>Probabilities: </a:t>
            </a:r>
            <a:r>
              <a:rPr kumimoji="1" lang="en-US" altLang="zh-CN" dirty="0" smtClean="0"/>
              <a:t>Language Modeling </a:t>
            </a:r>
            <a:r>
              <a:rPr kumimoji="1" lang="en-US" altLang="zh-CN" dirty="0" smtClean="0">
                <a:sym typeface="Wingdings"/>
              </a:rPr>
              <a:t> Infer how likely certain sequence of words occurs in a language, e.g. </a:t>
            </a:r>
            <a:r>
              <a:rPr kumimoji="1" lang="en-US" altLang="zh-CN" dirty="0" err="1" smtClean="0">
                <a:sym typeface="Wingdings"/>
              </a:rPr>
              <a:t>Pr</a:t>
            </a:r>
            <a:r>
              <a:rPr kumimoji="1" lang="en-US" altLang="zh-CN" dirty="0" smtClean="0">
                <a:sym typeface="Wingdings"/>
              </a:rPr>
              <a:t>(W1, W2, W3, W4, W5) in a 5-gram model</a:t>
            </a:r>
            <a:endParaRPr kumimoji="1" lang="en-US" altLang="zh-CN" dirty="0" smtClean="0"/>
          </a:p>
          <a:p>
            <a:endParaRPr kumimoji="1" lang="en-US" altLang="zh-CN" b="1" dirty="0"/>
          </a:p>
          <a:p>
            <a:r>
              <a:rPr kumimoji="1" lang="en-US" altLang="zh-CN" b="1" dirty="0" smtClean="0"/>
              <a:t>Conditional Probabilities</a:t>
            </a:r>
            <a:r>
              <a:rPr kumimoji="1" lang="en-US" altLang="zh-CN" b="1" dirty="0" smtClean="0"/>
              <a:t>: </a:t>
            </a:r>
            <a:r>
              <a:rPr kumimoji="1" lang="en-US" altLang="zh-CN" dirty="0" smtClean="0"/>
              <a:t>Sentiment Analysis </a:t>
            </a:r>
            <a:r>
              <a:rPr kumimoji="1" lang="en-US" altLang="zh-CN" dirty="0" smtClean="0">
                <a:sym typeface="Wingdings"/>
              </a:rPr>
              <a:t> Infer how likely a given statement is positive, e.g. </a:t>
            </a:r>
            <a:r>
              <a:rPr kumimoji="1" lang="en-US" altLang="zh-CN" dirty="0" err="1" smtClean="0">
                <a:sym typeface="Wingdings"/>
              </a:rPr>
              <a:t>Pr</a:t>
            </a:r>
            <a:r>
              <a:rPr kumimoji="1" lang="en-US" altLang="zh-CN" dirty="0" smtClean="0">
                <a:sym typeface="Wingdings"/>
              </a:rPr>
              <a:t>(Positive | Context)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39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Deep </a:t>
            </a:r>
            <a:r>
              <a:rPr kumimoji="1" lang="en-US" altLang="zh-CN" dirty="0" smtClean="0"/>
              <a:t>Architecture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2168"/>
          </a:xfrm>
        </p:spPr>
        <p:txBody>
          <a:bodyPr/>
          <a:lstStyle/>
          <a:p>
            <a:r>
              <a:rPr kumimoji="1" lang="en-US" altLang="zh-CN" dirty="0" smtClean="0"/>
              <a:t>Stack many layers</a:t>
            </a:r>
          </a:p>
          <a:p>
            <a:pPr lvl="1"/>
            <a:r>
              <a:rPr kumimoji="1" lang="en-US" altLang="zh-CN" dirty="0" smtClean="0"/>
              <a:t>RNN, CNN, and </a:t>
            </a:r>
            <a:r>
              <a:rPr kumimoji="1" lang="en-US" altLang="zh-CN" dirty="0" err="1" smtClean="0"/>
              <a:t>etc</a:t>
            </a:r>
            <a:endParaRPr kumimoji="1" lang="en-US" altLang="zh-CN" dirty="0"/>
          </a:p>
          <a:p>
            <a:pPr lvl="1"/>
            <a:endParaRPr kumimoji="1" lang="en-US" altLang="zh-CN" dirty="0" smtClean="0"/>
          </a:p>
          <a:p>
            <a:r>
              <a:rPr kumimoji="1" lang="en-US" altLang="zh-CN" dirty="0" smtClean="0"/>
              <a:t>Potentially much more powerful than shallow architectures [</a:t>
            </a:r>
            <a:r>
              <a:rPr kumimoji="1" lang="en-US" altLang="zh-CN" dirty="0" err="1" smtClean="0"/>
              <a:t>Bengio</a:t>
            </a:r>
            <a:r>
              <a:rPr kumimoji="1" lang="en-US" altLang="zh-CN" dirty="0" smtClean="0"/>
              <a:t>, 2009]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But Inference is even harder</a:t>
            </a:r>
          </a:p>
        </p:txBody>
      </p:sp>
    </p:spTree>
    <p:extLst>
      <p:ext uri="{BB962C8B-B14F-4D97-AF65-F5344CB8AC3E}">
        <p14:creationId xmlns:p14="http://schemas.microsoft.com/office/powerpoint/2010/main" val="55906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1162050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400" b="0" dirty="0" smtClean="0"/>
              <a:t>Sum-Product Networks (SPNs)</a:t>
            </a:r>
            <a:endParaRPr kumimoji="1" lang="zh-CN" altLang="en-US" sz="4400" b="0" dirty="0"/>
          </a:p>
        </p:txBody>
      </p:sp>
      <p:pic>
        <p:nvPicPr>
          <p:cNvPr id="5" name="内容占位符 4" descr="Screen Shot 2017-07-31 at 10.45.0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85" t="-19340" r="-18178" b="-10508"/>
          <a:stretch/>
        </p:blipFill>
        <p:spPr>
          <a:xfrm>
            <a:off x="4502550" y="1088169"/>
            <a:ext cx="5059623" cy="4857116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92718" cy="4691063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endParaRPr lang="en-US" altLang="zh-CN" sz="1600" dirty="0" smtClean="0"/>
          </a:p>
          <a:p>
            <a:pPr marL="285750" indent="-285750">
              <a:buFont typeface="Arial"/>
              <a:buChar char="•"/>
            </a:pPr>
            <a:r>
              <a:rPr lang="en-US" altLang="zh-CN" sz="1800" dirty="0" smtClean="0"/>
              <a:t>A Sum-Product Network </a:t>
            </a:r>
            <a:r>
              <a:rPr lang="en-US" altLang="zh-CN" sz="1800" b="1" dirty="0" smtClean="0"/>
              <a:t>S</a:t>
            </a:r>
            <a:r>
              <a:rPr lang="en-US" altLang="zh-CN" sz="1800" dirty="0" smtClean="0"/>
              <a:t> over RVs </a:t>
            </a:r>
            <a:r>
              <a:rPr lang="en-US" altLang="zh-CN" sz="1800" b="1" dirty="0" smtClean="0"/>
              <a:t>X</a:t>
            </a:r>
            <a:r>
              <a:rPr lang="en-US" altLang="zh-CN" sz="1800" dirty="0" smtClean="0"/>
              <a:t> is a rooted weighted DAG consisting of distribution </a:t>
            </a:r>
            <a:r>
              <a:rPr lang="en-US" altLang="zh-CN" sz="1800" dirty="0" smtClean="0">
                <a:solidFill>
                  <a:srgbClr val="FF0000"/>
                </a:solidFill>
              </a:rPr>
              <a:t>leaves</a:t>
            </a:r>
            <a:r>
              <a:rPr lang="en-US" altLang="zh-CN" sz="1800" dirty="0" smtClean="0"/>
              <a:t> (network inputs), </a:t>
            </a:r>
            <a:r>
              <a:rPr lang="en-US" altLang="zh-CN" sz="1800" dirty="0" smtClean="0">
                <a:solidFill>
                  <a:srgbClr val="FF0000"/>
                </a:solidFill>
              </a:rPr>
              <a:t>sum</a:t>
            </a:r>
            <a:r>
              <a:rPr lang="en-US" altLang="zh-CN" sz="1800" dirty="0" smtClean="0"/>
              <a:t> and </a:t>
            </a:r>
            <a:r>
              <a:rPr lang="en-US" altLang="zh-CN" sz="1800" dirty="0" smtClean="0">
                <a:solidFill>
                  <a:srgbClr val="FF0000"/>
                </a:solidFill>
              </a:rPr>
              <a:t>product</a:t>
            </a:r>
            <a:r>
              <a:rPr lang="en-US" altLang="zh-CN" sz="1800" dirty="0" smtClean="0"/>
              <a:t> nodes (inner nodes)</a:t>
            </a:r>
          </a:p>
          <a:p>
            <a:pPr marL="285750" indent="-285750">
              <a:buFont typeface="Arial"/>
              <a:buChar char="•"/>
            </a:pPr>
            <a:endParaRPr lang="en-US" altLang="zh-CN" sz="1600" dirty="0" smtClean="0"/>
          </a:p>
          <a:p>
            <a:pPr marL="285750" indent="-285750">
              <a:buFont typeface="Arial"/>
              <a:buChar char="•"/>
            </a:pPr>
            <a:r>
              <a:rPr lang="en-US" altLang="zh-CN" sz="1800" dirty="0" smtClean="0"/>
              <a:t>A </a:t>
            </a:r>
            <a:r>
              <a:rPr lang="en-US" altLang="zh-CN" sz="1800" dirty="0"/>
              <a:t>leaf </a:t>
            </a:r>
            <a:r>
              <a:rPr lang="en-US" altLang="zh-CN" sz="1800" b="1" dirty="0"/>
              <a:t>n</a:t>
            </a:r>
            <a:r>
              <a:rPr lang="en-US" altLang="zh-CN" sz="1800" dirty="0"/>
              <a:t> defines a tractable, </a:t>
            </a:r>
            <a:r>
              <a:rPr lang="en-US" altLang="zh-CN" sz="1800" dirty="0" smtClean="0"/>
              <a:t>possibly </a:t>
            </a:r>
            <a:r>
              <a:rPr lang="en-US" altLang="zh-CN" sz="1800" dirty="0" err="1" smtClean="0"/>
              <a:t>unnormalized</a:t>
            </a:r>
            <a:r>
              <a:rPr lang="en-US" altLang="zh-CN" sz="1800" dirty="0"/>
              <a:t>, distribution </a:t>
            </a:r>
            <a:r>
              <a:rPr lang="en-US" altLang="zh-CN" sz="1800" dirty="0" smtClean="0"/>
              <a:t>over </a:t>
            </a:r>
            <a:r>
              <a:rPr lang="en-US" altLang="zh-CN" sz="1800" dirty="0"/>
              <a:t>some </a:t>
            </a:r>
            <a:r>
              <a:rPr lang="en-US" altLang="zh-CN" sz="1800" dirty="0" smtClean="0"/>
              <a:t>RVs in </a:t>
            </a:r>
            <a:r>
              <a:rPr lang="en-US" altLang="zh-CN" sz="1800" b="1" dirty="0" smtClean="0"/>
              <a:t>X</a:t>
            </a:r>
          </a:p>
          <a:p>
            <a:pPr marL="285750" indent="-285750">
              <a:buFont typeface="Arial"/>
              <a:buChar char="•"/>
            </a:pPr>
            <a:endParaRPr lang="en-US" altLang="zh-CN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altLang="zh-CN" sz="1800" dirty="0" smtClean="0"/>
              <a:t>An </a:t>
            </a:r>
            <a:r>
              <a:rPr lang="en-US" altLang="zh-CN" sz="1800" dirty="0"/>
              <a:t>nonnegative weight </a:t>
            </a:r>
            <a:r>
              <a:rPr lang="en-US" altLang="zh-CN" sz="1800" b="1" dirty="0" smtClean="0"/>
              <a:t>w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is associated </a:t>
            </a:r>
            <a:r>
              <a:rPr lang="en-US" altLang="zh-CN" sz="1800" dirty="0" smtClean="0"/>
              <a:t>to each </a:t>
            </a:r>
            <a:r>
              <a:rPr lang="en-US" altLang="zh-CN" sz="1800" b="1" dirty="0"/>
              <a:t>edge</a:t>
            </a:r>
            <a:r>
              <a:rPr lang="en-US" altLang="zh-CN" sz="1800" dirty="0"/>
              <a:t> linking a </a:t>
            </a:r>
            <a:r>
              <a:rPr lang="en-US" altLang="zh-CN" sz="1800" dirty="0">
                <a:solidFill>
                  <a:srgbClr val="FF0000"/>
                </a:solidFill>
              </a:rPr>
              <a:t>sum</a:t>
            </a:r>
            <a:r>
              <a:rPr lang="en-US" altLang="zh-CN" sz="1800" dirty="0"/>
              <a:t> node n </a:t>
            </a:r>
            <a:r>
              <a:rPr lang="en-US" altLang="zh-CN" sz="1800" dirty="0" smtClean="0"/>
              <a:t>to child nodes</a:t>
            </a:r>
          </a:p>
          <a:p>
            <a:pPr marL="285750" indent="-285750">
              <a:buFont typeface="Arial"/>
              <a:buChar char="•"/>
            </a:pPr>
            <a:endParaRPr lang="en-US" altLang="zh-CN" sz="1800" dirty="0"/>
          </a:p>
          <a:p>
            <a:pPr marL="285750" indent="-285750">
              <a:buFont typeface="Arial"/>
              <a:buChar char="•"/>
            </a:pPr>
            <a:r>
              <a:rPr lang="en-US" altLang="zh-CN" sz="1800" dirty="0" smtClean="0"/>
              <a:t>Purposed by Poon &amp; </a:t>
            </a:r>
            <a:r>
              <a:rPr lang="en-US" altLang="zh-CN" sz="1800" dirty="0" err="1" smtClean="0"/>
              <a:t>Domingos</a:t>
            </a:r>
            <a:r>
              <a:rPr lang="en-US" altLang="zh-CN" sz="1800" dirty="0" smtClean="0"/>
              <a:t> (2011)</a:t>
            </a:r>
          </a:p>
          <a:p>
            <a:pPr marL="285750" indent="-285750">
              <a:buFont typeface="Arial"/>
              <a:buChar char="•"/>
            </a:pPr>
            <a:endParaRPr lang="en-US" altLang="zh-CN" sz="1800" dirty="0" smtClean="0"/>
          </a:p>
          <a:p>
            <a:pPr marL="285750" indent="-285750">
              <a:buFont typeface="Arial"/>
              <a:buChar char="•"/>
            </a:pPr>
            <a:endParaRPr lang="en-US" altLang="zh-CN" sz="1600" b="1" dirty="0"/>
          </a:p>
          <a:p>
            <a:pPr marL="285750" indent="-285750">
              <a:buFont typeface="Arial"/>
              <a:buChar char="•"/>
            </a:pPr>
            <a:endParaRPr lang="en-US" altLang="zh-CN" sz="1600" dirty="0" smtClean="0"/>
          </a:p>
          <a:p>
            <a:pPr marL="285750" indent="-285750">
              <a:buFont typeface="Arial"/>
              <a:buChar char="•"/>
            </a:pPr>
            <a:endParaRPr kumimoji="1" lang="zh-CN" altLang="en-US" sz="1600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71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SPNs </a:t>
            </a:r>
            <a:r>
              <a:rPr kumimoji="1" lang="en-US" altLang="zh-CN" dirty="0" err="1" smtClean="0"/>
              <a:t>vs</a:t>
            </a:r>
            <a:r>
              <a:rPr kumimoji="1" lang="en-US" altLang="zh-CN" dirty="0" smtClean="0"/>
              <a:t> PGMs</a:t>
            </a:r>
            <a:endParaRPr kumimoji="1"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481513"/>
              </p:ext>
            </p:extLst>
          </p:nvPr>
        </p:nvGraphicFramePr>
        <p:xfrm>
          <a:off x="457200" y="2370038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SPN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PGM (DBN)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Learning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2-3 Hours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Days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Inference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&lt; 1 second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Minutes or Hours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57200" y="1717285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SPN is order of magnitude faster</a:t>
            </a:r>
          </a:p>
          <a:p>
            <a:pPr lvl="1"/>
            <a:endParaRPr kumimoji="1" lang="en-US" altLang="zh-CN" sz="2400" dirty="0" smtClean="0"/>
          </a:p>
          <a:p>
            <a:pPr marL="285750" indent="-285750">
              <a:buFont typeface="Arial"/>
              <a:buChar char="•"/>
            </a:pPr>
            <a:endParaRPr kumimoji="1" lang="en-US" altLang="zh-CN" sz="2400" dirty="0"/>
          </a:p>
          <a:p>
            <a:pPr marL="285750" indent="-285750">
              <a:buFont typeface="Arial"/>
              <a:buChar char="•"/>
            </a:pPr>
            <a:endParaRPr kumimoji="1" lang="en-US" altLang="zh-CN" sz="2400" dirty="0" smtClean="0"/>
          </a:p>
          <a:p>
            <a:pPr marL="285750" indent="-285750">
              <a:buFont typeface="Arial"/>
              <a:buChar char="•"/>
            </a:pPr>
            <a:endParaRPr kumimoji="1" lang="en-US" altLang="zh-CN" sz="2400" dirty="0"/>
          </a:p>
          <a:p>
            <a:endParaRPr kumimoji="1" lang="en-US" altLang="zh-CN" sz="2400" dirty="0"/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The cost of exact inference in PGMs sometimes is </a:t>
            </a:r>
            <a:r>
              <a:rPr kumimoji="1" lang="en-US" altLang="zh-CN" sz="2400" dirty="0"/>
              <a:t>exponential in the worst case </a:t>
            </a:r>
            <a:r>
              <a:rPr kumimoji="1" lang="en-US" altLang="zh-CN" sz="2400" dirty="0" smtClean="0">
                <a:sym typeface="Wingdings"/>
              </a:rPr>
              <a:t> </a:t>
            </a:r>
            <a:r>
              <a:rPr kumimoji="1" lang="en-US" altLang="zh-CN" sz="2400" dirty="0" smtClean="0"/>
              <a:t>Approximate Techniques</a:t>
            </a:r>
          </a:p>
          <a:p>
            <a:pPr marL="285750" indent="-285750">
              <a:buFont typeface="Arial"/>
              <a:buChar char="•"/>
            </a:pPr>
            <a:endParaRPr kumimoji="1" lang="en-US" altLang="zh-CN" sz="2400" dirty="0"/>
          </a:p>
          <a:p>
            <a:pPr marL="285750" indent="-285750">
              <a:buFont typeface="Arial"/>
              <a:buChar char="•"/>
            </a:pPr>
            <a:endParaRPr kumimoji="1" lang="en-US" altLang="zh-CN" sz="2400" dirty="0" smtClean="0"/>
          </a:p>
          <a:p>
            <a:pPr marL="285750" indent="-285750">
              <a:buFont typeface="Arial"/>
              <a:buChar char="•"/>
            </a:pPr>
            <a:endParaRPr kumimoji="1" lang="en-US" altLang="zh-CN" sz="2400" dirty="0"/>
          </a:p>
          <a:p>
            <a:pPr marL="285750" indent="-285750">
              <a:buFont typeface="Arial"/>
              <a:buChar char="•"/>
            </a:pPr>
            <a:endParaRPr kumimoji="1"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69938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SPNs – NNs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131937" cy="4525963"/>
          </a:xfrm>
        </p:spPr>
        <p:txBody>
          <a:bodyPr/>
          <a:lstStyle/>
          <a:p>
            <a:r>
              <a:rPr kumimoji="1" lang="en-US" altLang="zh-CN" sz="1800" dirty="0" smtClean="0"/>
              <a:t>In a classic MLP hidden layer, computing</a:t>
            </a:r>
          </a:p>
          <a:p>
            <a:endParaRPr kumimoji="1" lang="en-US" altLang="zh-CN" sz="1800" dirty="0"/>
          </a:p>
          <a:p>
            <a:endParaRPr kumimoji="1" lang="en-US" altLang="zh-CN" sz="1800" dirty="0" smtClean="0"/>
          </a:p>
          <a:p>
            <a:r>
              <a:rPr kumimoji="1" lang="en-US" altLang="zh-CN" sz="1800" dirty="0" smtClean="0"/>
              <a:t>SPNs </a:t>
            </a:r>
            <a:r>
              <a:rPr kumimoji="1" lang="en-US" altLang="zh-CN" sz="1800" dirty="0" smtClean="0">
                <a:sym typeface="Wingdings"/>
              </a:rPr>
              <a:t> DAG of MLPs</a:t>
            </a:r>
          </a:p>
          <a:p>
            <a:pPr lvl="1"/>
            <a:r>
              <a:rPr kumimoji="1" lang="en-US" altLang="zh-CN" sz="1600" dirty="0" smtClean="0">
                <a:sym typeface="Wingdings"/>
              </a:rPr>
              <a:t>SUM Node</a:t>
            </a:r>
          </a:p>
          <a:p>
            <a:pPr marL="457200" lvl="1" indent="0">
              <a:buNone/>
            </a:pPr>
            <a:endParaRPr kumimoji="1" lang="en-US" altLang="zh-CN" sz="1600" dirty="0" smtClean="0">
              <a:sym typeface="Wingdings"/>
            </a:endParaRPr>
          </a:p>
          <a:p>
            <a:pPr lvl="1"/>
            <a:endParaRPr kumimoji="1" lang="en-US" altLang="zh-CN" sz="1600" dirty="0" smtClean="0">
              <a:sym typeface="Wingdings"/>
            </a:endParaRPr>
          </a:p>
          <a:p>
            <a:pPr lvl="1"/>
            <a:r>
              <a:rPr kumimoji="1" lang="en-US" altLang="zh-CN" sz="1600" dirty="0" smtClean="0">
                <a:sym typeface="Wingdings"/>
              </a:rPr>
              <a:t>PRODUCT Node</a:t>
            </a:r>
          </a:p>
          <a:p>
            <a:pPr lvl="1"/>
            <a:endParaRPr kumimoji="1" lang="zh-CN" altLang="en-US" sz="16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398234"/>
              </p:ext>
            </p:extLst>
          </p:nvPr>
        </p:nvGraphicFramePr>
        <p:xfrm>
          <a:off x="1401998" y="2267598"/>
          <a:ext cx="2162520" cy="427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公式" r:id="rId4" imgW="1054100" imgH="203200" progId="Equation.3">
                  <p:embed/>
                </p:oleObj>
              </mc:Choice>
              <mc:Fallback>
                <p:oleObj name="公式" r:id="rId4" imgW="1054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1998" y="2267598"/>
                        <a:ext cx="2162520" cy="427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727091"/>
              </p:ext>
            </p:extLst>
          </p:nvPr>
        </p:nvGraphicFramePr>
        <p:xfrm>
          <a:off x="1437811" y="3545512"/>
          <a:ext cx="2198800" cy="39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公式" r:id="rId6" imgW="952500" imgH="203200" progId="Equation.3">
                  <p:embed/>
                </p:oleObj>
              </mc:Choice>
              <mc:Fallback>
                <p:oleObj name="公式" r:id="rId6" imgW="952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37811" y="3545512"/>
                        <a:ext cx="2198800" cy="398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880539"/>
              </p:ext>
            </p:extLst>
          </p:nvPr>
        </p:nvGraphicFramePr>
        <p:xfrm>
          <a:off x="1437812" y="4484535"/>
          <a:ext cx="2126706" cy="44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公式" r:id="rId8" imgW="952500" imgH="203200" progId="Equation.3">
                  <p:embed/>
                </p:oleObj>
              </mc:Choice>
              <mc:Fallback>
                <p:oleObj name="公式" r:id="rId8" imgW="952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37812" y="4484535"/>
                        <a:ext cx="2126706" cy="447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Screen Shot 2017-07-31 at 11.43.19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94" y="1160461"/>
            <a:ext cx="3102717" cy="46226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29961" y="6449081"/>
            <a:ext cx="3670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Figure source [</a:t>
            </a:r>
            <a:r>
              <a:rPr lang="en-US" altLang="zh-CN" sz="1600" dirty="0"/>
              <a:t>Di </a:t>
            </a:r>
            <a:r>
              <a:rPr lang="en-US" altLang="zh-CN" sz="1600" dirty="0" smtClean="0"/>
              <a:t>Mauro </a:t>
            </a:r>
            <a:r>
              <a:rPr kumimoji="1" lang="en-US" altLang="zh-CN" sz="1600" i="1" dirty="0" smtClean="0"/>
              <a:t>et al. 2016]</a:t>
            </a:r>
            <a:endParaRPr kumimoji="1" lang="zh-CN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6901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 Shot 2017-07-31 at 11.58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3" y="810556"/>
            <a:ext cx="8364713" cy="5600105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457200" y="19141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 smtClean="0"/>
              <a:t>SPNs – Example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304154" y="6447818"/>
            <a:ext cx="3670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Figure source [</a:t>
            </a:r>
            <a:r>
              <a:rPr lang="en-US" altLang="zh-CN" sz="1600" dirty="0" smtClean="0"/>
              <a:t>Poon et al.</a:t>
            </a:r>
            <a:r>
              <a:rPr kumimoji="1" lang="en-US" altLang="zh-CN" sz="1600" i="1" dirty="0" smtClean="0"/>
              <a:t> 2011]</a:t>
            </a:r>
            <a:endParaRPr kumimoji="1" lang="zh-CN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7519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 Shot 2017-08-01 at 12.08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2249544" cy="2905125"/>
          </a:xfrm>
          <a:prstGeom prst="rect">
            <a:avLst/>
          </a:prstGeom>
        </p:spPr>
      </p:pic>
      <p:pic>
        <p:nvPicPr>
          <p:cNvPr id="3" name="图片 2" descr="Screen Shot 2017-08-01 at 12.10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40" y="835024"/>
            <a:ext cx="2484935" cy="4197351"/>
          </a:xfrm>
          <a:prstGeom prst="rect">
            <a:avLst/>
          </a:prstGeom>
        </p:spPr>
      </p:pic>
      <p:pic>
        <p:nvPicPr>
          <p:cNvPr id="4" name="图片 3" descr="Screen Shot 2017-08-01 at 12.12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25" y="835024"/>
            <a:ext cx="2374900" cy="4876800"/>
          </a:xfrm>
          <a:prstGeom prst="rect">
            <a:avLst/>
          </a:prstGeom>
        </p:spPr>
      </p:pic>
      <p:pic>
        <p:nvPicPr>
          <p:cNvPr id="5" name="图片 4" descr="Screen Shot 2017-08-01 at 12.13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835024"/>
            <a:ext cx="2578100" cy="4851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27343" y="6488668"/>
            <a:ext cx="3616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i="1" dirty="0" smtClean="0"/>
              <a:t>Figure source [</a:t>
            </a:r>
            <a:r>
              <a:rPr lang="en-US" altLang="zh-CN" dirty="0" smtClean="0"/>
              <a:t>Di Mauro </a:t>
            </a:r>
            <a:r>
              <a:rPr kumimoji="1" lang="en-US" altLang="zh-CN" i="1" dirty="0" smtClean="0"/>
              <a:t>et al. 2016]</a:t>
            </a:r>
            <a:endParaRPr kumimoji="1" lang="zh-CN" altLang="en-US" i="1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57200" y="317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 smtClean="0"/>
              <a:t>SPNs –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Example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495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954</Words>
  <Application>Microsoft Macintosh PowerPoint</Application>
  <PresentationFormat>全屏显示(4:3)</PresentationFormat>
  <Paragraphs>188</Paragraphs>
  <Slides>20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公式</vt:lpstr>
      <vt:lpstr>Fill-in-The-Blank Using Sum Product Network</vt:lpstr>
      <vt:lpstr>Outline</vt:lpstr>
      <vt:lpstr>Probabilistic Graphic Models (PGMS)</vt:lpstr>
      <vt:lpstr>Deep Architecture</vt:lpstr>
      <vt:lpstr>Sum-Product Networks (SPNs)</vt:lpstr>
      <vt:lpstr>SPNs vs PGMs</vt:lpstr>
      <vt:lpstr>SPNs – NNs</vt:lpstr>
      <vt:lpstr>PowerPoint 演示文稿</vt:lpstr>
      <vt:lpstr>PowerPoint 演示文稿</vt:lpstr>
      <vt:lpstr>SPNs – Learning</vt:lpstr>
      <vt:lpstr>SPNs – Learning </vt:lpstr>
      <vt:lpstr>Experiment – Fill-in-the-blank</vt:lpstr>
      <vt:lpstr>Experiment – cont’</vt:lpstr>
      <vt:lpstr>Experiment – cont’</vt:lpstr>
      <vt:lpstr>Experiment – cont’</vt:lpstr>
      <vt:lpstr>Experiment – cont’</vt:lpstr>
      <vt:lpstr>Experiment – cont’</vt:lpstr>
      <vt:lpstr>Future Work</vt:lpstr>
      <vt:lpstr>PowerPoint 演示文稿</vt:lpstr>
      <vt:lpstr>SPNs – Conditions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 Product Network</dc:title>
  <dc:creator>Pan Pan Cheng</dc:creator>
  <cp:lastModifiedBy>Pan Pan Cheng</cp:lastModifiedBy>
  <cp:revision>140</cp:revision>
  <dcterms:created xsi:type="dcterms:W3CDTF">2017-08-01T01:53:15Z</dcterms:created>
  <dcterms:modified xsi:type="dcterms:W3CDTF">2017-08-02T16:19:44Z</dcterms:modified>
</cp:coreProperties>
</file>