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70" r:id="rId4"/>
    <p:sldId id="258" r:id="rId5"/>
    <p:sldId id="263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76" r:id="rId16"/>
    <p:sldId id="281" r:id="rId17"/>
    <p:sldId id="282" r:id="rId18"/>
    <p:sldId id="283" r:id="rId19"/>
    <p:sldId id="284" r:id="rId20"/>
    <p:sldId id="285" r:id="rId21"/>
    <p:sldId id="267" r:id="rId22"/>
    <p:sldId id="268" r:id="rId23"/>
    <p:sldId id="265" r:id="rId24"/>
    <p:sldId id="266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620C5-2FA4-4355-BA3E-C7334966D0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C3EFA0-9C2B-4A9A-82D0-936EE0A002DC}">
      <dgm:prSet/>
      <dgm:spPr/>
      <dgm:t>
        <a:bodyPr/>
        <a:lstStyle/>
        <a:p>
          <a:r>
            <a:rPr lang="en-CA"/>
            <a:t>CRISPOR: </a:t>
          </a:r>
          <a:endParaRPr lang="en-US"/>
        </a:p>
      </dgm:t>
    </dgm:pt>
    <dgm:pt modelId="{0C5FE0FC-5362-44B7-9254-953EEFFCAC18}" type="parTrans" cxnId="{E641831F-01F5-431A-87AA-AD969BE182D0}">
      <dgm:prSet/>
      <dgm:spPr/>
      <dgm:t>
        <a:bodyPr/>
        <a:lstStyle/>
        <a:p>
          <a:endParaRPr lang="en-US"/>
        </a:p>
      </dgm:t>
    </dgm:pt>
    <dgm:pt modelId="{61A429B4-6C58-422C-B7F7-8DEFEE197862}" type="sibTrans" cxnId="{E641831F-01F5-431A-87AA-AD969BE182D0}">
      <dgm:prSet/>
      <dgm:spPr/>
      <dgm:t>
        <a:bodyPr/>
        <a:lstStyle/>
        <a:p>
          <a:endParaRPr lang="en-US"/>
        </a:p>
      </dgm:t>
    </dgm:pt>
    <dgm:pt modelId="{4339DE11-ABC8-41FA-92F9-83593B08CD20}">
      <dgm:prSet/>
      <dgm:spPr/>
      <dgm:t>
        <a:bodyPr/>
        <a:lstStyle/>
        <a:p>
          <a:r>
            <a:rPr lang="en-CA"/>
            <a:t>Data taken from 8 studies that detected and quantified off-target cleavage sites.</a:t>
          </a:r>
          <a:endParaRPr lang="en-US"/>
        </a:p>
      </dgm:t>
    </dgm:pt>
    <dgm:pt modelId="{5919455A-103E-4AD9-97FA-B66BCEEFD099}" type="parTrans" cxnId="{DD427C1B-E4A4-485B-9CD2-F3308F9A5B2F}">
      <dgm:prSet/>
      <dgm:spPr/>
      <dgm:t>
        <a:bodyPr/>
        <a:lstStyle/>
        <a:p>
          <a:endParaRPr lang="en-US"/>
        </a:p>
      </dgm:t>
    </dgm:pt>
    <dgm:pt modelId="{34D740F4-1296-42C4-852A-DDDC6A0075AF}" type="sibTrans" cxnId="{DD427C1B-E4A4-485B-9CD2-F3308F9A5B2F}">
      <dgm:prSet/>
      <dgm:spPr/>
      <dgm:t>
        <a:bodyPr/>
        <a:lstStyle/>
        <a:p>
          <a:endParaRPr lang="en-US"/>
        </a:p>
      </dgm:t>
    </dgm:pt>
    <dgm:pt modelId="{5739FDBB-AF29-4621-83B9-57AB497E2F76}">
      <dgm:prSet/>
      <dgm:spPr/>
      <dgm:t>
        <a:bodyPr/>
        <a:lstStyle/>
        <a:p>
          <a:r>
            <a:rPr lang="en-CA"/>
            <a:t>31 different guide RNAs studied.</a:t>
          </a:r>
          <a:endParaRPr lang="en-US"/>
        </a:p>
      </dgm:t>
    </dgm:pt>
    <dgm:pt modelId="{F1CAEE5C-8C46-4518-B472-3F4C1E22C418}" type="parTrans" cxnId="{5C6C3546-81C2-4E6A-882D-8DC9B0B4917A}">
      <dgm:prSet/>
      <dgm:spPr/>
      <dgm:t>
        <a:bodyPr/>
        <a:lstStyle/>
        <a:p>
          <a:endParaRPr lang="en-US"/>
        </a:p>
      </dgm:t>
    </dgm:pt>
    <dgm:pt modelId="{20AF1426-134D-49AE-8155-1F144AB03896}" type="sibTrans" cxnId="{5C6C3546-81C2-4E6A-882D-8DC9B0B4917A}">
      <dgm:prSet/>
      <dgm:spPr/>
      <dgm:t>
        <a:bodyPr/>
        <a:lstStyle/>
        <a:p>
          <a:endParaRPr lang="en-US"/>
        </a:p>
      </dgm:t>
    </dgm:pt>
    <dgm:pt modelId="{4E4D27EF-A4B1-4361-92B7-5D815EDD2510}">
      <dgm:prSet/>
      <dgm:spPr/>
      <dgm:t>
        <a:bodyPr/>
        <a:lstStyle/>
        <a:p>
          <a:r>
            <a:rPr lang="en-CA"/>
            <a:t>Dataset contains the target sequence, mutated sequence, gRNA, and number of mismatches.</a:t>
          </a:r>
          <a:endParaRPr lang="en-US"/>
        </a:p>
      </dgm:t>
    </dgm:pt>
    <dgm:pt modelId="{6082F1AA-7937-4B53-B621-BE3B5F8361A1}" type="parTrans" cxnId="{CBC6E9D5-E540-4371-82CD-F82DA0348487}">
      <dgm:prSet/>
      <dgm:spPr/>
      <dgm:t>
        <a:bodyPr/>
        <a:lstStyle/>
        <a:p>
          <a:endParaRPr lang="en-US"/>
        </a:p>
      </dgm:t>
    </dgm:pt>
    <dgm:pt modelId="{A0017157-CC60-49E5-988E-280D016CA45F}" type="sibTrans" cxnId="{CBC6E9D5-E540-4371-82CD-F82DA0348487}">
      <dgm:prSet/>
      <dgm:spPr/>
      <dgm:t>
        <a:bodyPr/>
        <a:lstStyle/>
        <a:p>
          <a:endParaRPr lang="en-US"/>
        </a:p>
      </dgm:t>
    </dgm:pt>
    <dgm:pt modelId="{8EA7F2BA-B5B9-4F6C-AEE4-A480C76C3018}">
      <dgm:prSet/>
      <dgm:spPr/>
      <dgm:t>
        <a:bodyPr/>
        <a:lstStyle/>
        <a:p>
          <a:r>
            <a:rPr lang="en-CA"/>
            <a:t>GUIDE-Seq:</a:t>
          </a:r>
          <a:endParaRPr lang="en-US"/>
        </a:p>
      </dgm:t>
    </dgm:pt>
    <dgm:pt modelId="{0B94A2B0-3FBA-48F3-9E8D-8847E8D3DBCE}" type="parTrans" cxnId="{4E6E025F-559F-43BB-963D-C18A09E0087A}">
      <dgm:prSet/>
      <dgm:spPr/>
      <dgm:t>
        <a:bodyPr/>
        <a:lstStyle/>
        <a:p>
          <a:endParaRPr lang="en-US"/>
        </a:p>
      </dgm:t>
    </dgm:pt>
    <dgm:pt modelId="{DA4B4866-2EFD-411B-B424-21A0C1C99233}" type="sibTrans" cxnId="{4E6E025F-559F-43BB-963D-C18A09E0087A}">
      <dgm:prSet/>
      <dgm:spPr/>
      <dgm:t>
        <a:bodyPr/>
        <a:lstStyle/>
        <a:p>
          <a:endParaRPr lang="en-US"/>
        </a:p>
      </dgm:t>
    </dgm:pt>
    <dgm:pt modelId="{FC9DEC95-D12D-4356-A356-CF91C909FA51}">
      <dgm:prSet/>
      <dgm:spPr/>
      <dgm:t>
        <a:bodyPr/>
        <a:lstStyle/>
        <a:p>
          <a:r>
            <a:rPr lang="en-CA"/>
            <a:t>10 different sgRNA’s used.</a:t>
          </a:r>
          <a:endParaRPr lang="en-US"/>
        </a:p>
      </dgm:t>
    </dgm:pt>
    <dgm:pt modelId="{074B8E6E-7ADD-4864-BEE3-5C3B6EDE7D75}" type="parTrans" cxnId="{FDB38D60-0368-40BE-8975-D19BBCA1E561}">
      <dgm:prSet/>
      <dgm:spPr/>
      <dgm:t>
        <a:bodyPr/>
        <a:lstStyle/>
        <a:p>
          <a:endParaRPr lang="en-US"/>
        </a:p>
      </dgm:t>
    </dgm:pt>
    <dgm:pt modelId="{BC98BA78-ED94-4D75-8BC0-AB33F8814924}" type="sibTrans" cxnId="{FDB38D60-0368-40BE-8975-D19BBCA1E561}">
      <dgm:prSet/>
      <dgm:spPr/>
      <dgm:t>
        <a:bodyPr/>
        <a:lstStyle/>
        <a:p>
          <a:endParaRPr lang="en-US"/>
        </a:p>
      </dgm:t>
    </dgm:pt>
    <dgm:pt modelId="{BB10DDF0-F929-4F3D-B081-06CDAF41FEFE}">
      <dgm:prSet/>
      <dgm:spPr/>
      <dgm:t>
        <a:bodyPr/>
        <a:lstStyle/>
        <a:p>
          <a:r>
            <a:rPr lang="en-CA"/>
            <a:t>Used to evaluate model trained on CRISPOR dataset.</a:t>
          </a:r>
          <a:endParaRPr lang="en-US"/>
        </a:p>
      </dgm:t>
    </dgm:pt>
    <dgm:pt modelId="{2B3B5DF1-6131-4BFB-891A-DD2C3906A4FA}" type="parTrans" cxnId="{F73139A8-3AC3-4236-9E39-C47023D5D8C0}">
      <dgm:prSet/>
      <dgm:spPr/>
      <dgm:t>
        <a:bodyPr/>
        <a:lstStyle/>
        <a:p>
          <a:endParaRPr lang="en-US"/>
        </a:p>
      </dgm:t>
    </dgm:pt>
    <dgm:pt modelId="{4F134597-42BA-424C-86F1-209E46D10221}" type="sibTrans" cxnId="{F73139A8-3AC3-4236-9E39-C47023D5D8C0}">
      <dgm:prSet/>
      <dgm:spPr/>
      <dgm:t>
        <a:bodyPr/>
        <a:lstStyle/>
        <a:p>
          <a:endParaRPr lang="en-US"/>
        </a:p>
      </dgm:t>
    </dgm:pt>
    <dgm:pt modelId="{55290B0F-76D6-4653-9EA6-6E537F1370AA}" type="pres">
      <dgm:prSet presAssocID="{B4B620C5-2FA4-4355-BA3E-C7334966D035}" presName="linear" presStyleCnt="0">
        <dgm:presLayoutVars>
          <dgm:dir/>
          <dgm:animLvl val="lvl"/>
          <dgm:resizeHandles val="exact"/>
        </dgm:presLayoutVars>
      </dgm:prSet>
      <dgm:spPr/>
    </dgm:pt>
    <dgm:pt modelId="{0B86E6C4-4DCA-4265-B67B-6788DE611AEC}" type="pres">
      <dgm:prSet presAssocID="{04C3EFA0-9C2B-4A9A-82D0-936EE0A002DC}" presName="parentLin" presStyleCnt="0"/>
      <dgm:spPr/>
    </dgm:pt>
    <dgm:pt modelId="{FC1F69E1-4049-4D24-A230-093ADB52C193}" type="pres">
      <dgm:prSet presAssocID="{04C3EFA0-9C2B-4A9A-82D0-936EE0A002DC}" presName="parentLeftMargin" presStyleLbl="node1" presStyleIdx="0" presStyleCnt="2"/>
      <dgm:spPr/>
    </dgm:pt>
    <dgm:pt modelId="{ED0974B6-7A41-4FD4-BDA3-214A85E11417}" type="pres">
      <dgm:prSet presAssocID="{04C3EFA0-9C2B-4A9A-82D0-936EE0A002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02DE85-BCA9-40D4-B4A8-AC0E89D7CC91}" type="pres">
      <dgm:prSet presAssocID="{04C3EFA0-9C2B-4A9A-82D0-936EE0A002DC}" presName="negativeSpace" presStyleCnt="0"/>
      <dgm:spPr/>
    </dgm:pt>
    <dgm:pt modelId="{F3278F7F-681A-4213-9FBE-71B1597213A9}" type="pres">
      <dgm:prSet presAssocID="{04C3EFA0-9C2B-4A9A-82D0-936EE0A002DC}" presName="childText" presStyleLbl="conFgAcc1" presStyleIdx="0" presStyleCnt="2">
        <dgm:presLayoutVars>
          <dgm:bulletEnabled val="1"/>
        </dgm:presLayoutVars>
      </dgm:prSet>
      <dgm:spPr/>
    </dgm:pt>
    <dgm:pt modelId="{C9448611-DAA3-47CD-ADAF-6AF60F0C98BE}" type="pres">
      <dgm:prSet presAssocID="{61A429B4-6C58-422C-B7F7-8DEFEE197862}" presName="spaceBetweenRectangles" presStyleCnt="0"/>
      <dgm:spPr/>
    </dgm:pt>
    <dgm:pt modelId="{BD933C86-80B7-4A57-B507-22BFC5BA40EC}" type="pres">
      <dgm:prSet presAssocID="{8EA7F2BA-B5B9-4F6C-AEE4-A480C76C3018}" presName="parentLin" presStyleCnt="0"/>
      <dgm:spPr/>
    </dgm:pt>
    <dgm:pt modelId="{40962C0E-889B-4E0A-B192-15D71CE46549}" type="pres">
      <dgm:prSet presAssocID="{8EA7F2BA-B5B9-4F6C-AEE4-A480C76C3018}" presName="parentLeftMargin" presStyleLbl="node1" presStyleIdx="0" presStyleCnt="2"/>
      <dgm:spPr/>
    </dgm:pt>
    <dgm:pt modelId="{AF3344EE-DC95-48D9-8A4F-2169698D393E}" type="pres">
      <dgm:prSet presAssocID="{8EA7F2BA-B5B9-4F6C-AEE4-A480C76C30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04ADC1-C9CC-4BF3-B378-3C5A39F7BE94}" type="pres">
      <dgm:prSet presAssocID="{8EA7F2BA-B5B9-4F6C-AEE4-A480C76C3018}" presName="negativeSpace" presStyleCnt="0"/>
      <dgm:spPr/>
    </dgm:pt>
    <dgm:pt modelId="{DF564150-1232-4A11-A832-E5454C45BCF3}" type="pres">
      <dgm:prSet presAssocID="{8EA7F2BA-B5B9-4F6C-AEE4-A480C76C301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427C1B-E4A4-485B-9CD2-F3308F9A5B2F}" srcId="{04C3EFA0-9C2B-4A9A-82D0-936EE0A002DC}" destId="{4339DE11-ABC8-41FA-92F9-83593B08CD20}" srcOrd="0" destOrd="0" parTransId="{5919455A-103E-4AD9-97FA-B66BCEEFD099}" sibTransId="{34D740F4-1296-42C4-852A-DDDC6A0075AF}"/>
    <dgm:cxn modelId="{B717D01B-E3A8-4F47-8D39-3EB355696245}" type="presOf" srcId="{5739FDBB-AF29-4621-83B9-57AB497E2F76}" destId="{F3278F7F-681A-4213-9FBE-71B1597213A9}" srcOrd="0" destOrd="1" presId="urn:microsoft.com/office/officeart/2005/8/layout/list1"/>
    <dgm:cxn modelId="{E641831F-01F5-431A-87AA-AD969BE182D0}" srcId="{B4B620C5-2FA4-4355-BA3E-C7334966D035}" destId="{04C3EFA0-9C2B-4A9A-82D0-936EE0A002DC}" srcOrd="0" destOrd="0" parTransId="{0C5FE0FC-5362-44B7-9254-953EEFFCAC18}" sibTransId="{61A429B4-6C58-422C-B7F7-8DEFEE197862}"/>
    <dgm:cxn modelId="{4E6D2D20-5180-4BAC-A41A-90C699714B1C}" type="presOf" srcId="{4339DE11-ABC8-41FA-92F9-83593B08CD20}" destId="{F3278F7F-681A-4213-9FBE-71B1597213A9}" srcOrd="0" destOrd="0" presId="urn:microsoft.com/office/officeart/2005/8/layout/list1"/>
    <dgm:cxn modelId="{417E7F28-2F22-4B03-9717-BAF041F6C288}" type="presOf" srcId="{4E4D27EF-A4B1-4361-92B7-5D815EDD2510}" destId="{F3278F7F-681A-4213-9FBE-71B1597213A9}" srcOrd="0" destOrd="2" presId="urn:microsoft.com/office/officeart/2005/8/layout/list1"/>
    <dgm:cxn modelId="{4E6E025F-559F-43BB-963D-C18A09E0087A}" srcId="{B4B620C5-2FA4-4355-BA3E-C7334966D035}" destId="{8EA7F2BA-B5B9-4F6C-AEE4-A480C76C3018}" srcOrd="1" destOrd="0" parTransId="{0B94A2B0-3FBA-48F3-9E8D-8847E8D3DBCE}" sibTransId="{DA4B4866-2EFD-411B-B424-21A0C1C99233}"/>
    <dgm:cxn modelId="{FDB38D60-0368-40BE-8975-D19BBCA1E561}" srcId="{8EA7F2BA-B5B9-4F6C-AEE4-A480C76C3018}" destId="{FC9DEC95-D12D-4356-A356-CF91C909FA51}" srcOrd="0" destOrd="0" parTransId="{074B8E6E-7ADD-4864-BEE3-5C3B6EDE7D75}" sibTransId="{BC98BA78-ED94-4D75-8BC0-AB33F8814924}"/>
    <dgm:cxn modelId="{5C6C3546-81C2-4E6A-882D-8DC9B0B4917A}" srcId="{04C3EFA0-9C2B-4A9A-82D0-936EE0A002DC}" destId="{5739FDBB-AF29-4621-83B9-57AB497E2F76}" srcOrd="1" destOrd="0" parTransId="{F1CAEE5C-8C46-4518-B472-3F4C1E22C418}" sibTransId="{20AF1426-134D-49AE-8155-1F144AB03896}"/>
    <dgm:cxn modelId="{A4CB8954-9BF5-4770-A9A2-BDE67CA492F7}" type="presOf" srcId="{04C3EFA0-9C2B-4A9A-82D0-936EE0A002DC}" destId="{ED0974B6-7A41-4FD4-BDA3-214A85E11417}" srcOrd="1" destOrd="0" presId="urn:microsoft.com/office/officeart/2005/8/layout/list1"/>
    <dgm:cxn modelId="{E6669993-1299-4859-A26F-43E3E6EB029F}" type="presOf" srcId="{FC9DEC95-D12D-4356-A356-CF91C909FA51}" destId="{DF564150-1232-4A11-A832-E5454C45BCF3}" srcOrd="0" destOrd="0" presId="urn:microsoft.com/office/officeart/2005/8/layout/list1"/>
    <dgm:cxn modelId="{F73139A8-3AC3-4236-9E39-C47023D5D8C0}" srcId="{8EA7F2BA-B5B9-4F6C-AEE4-A480C76C3018}" destId="{BB10DDF0-F929-4F3D-B081-06CDAF41FEFE}" srcOrd="1" destOrd="0" parTransId="{2B3B5DF1-6131-4BFB-891A-DD2C3906A4FA}" sibTransId="{4F134597-42BA-424C-86F1-209E46D10221}"/>
    <dgm:cxn modelId="{159F83C0-FEC7-4479-A11A-BD38249B73D8}" type="presOf" srcId="{B4B620C5-2FA4-4355-BA3E-C7334966D035}" destId="{55290B0F-76D6-4653-9EA6-6E537F1370AA}" srcOrd="0" destOrd="0" presId="urn:microsoft.com/office/officeart/2005/8/layout/list1"/>
    <dgm:cxn modelId="{B15824C7-0186-4764-9A48-A782EC5F269A}" type="presOf" srcId="{8EA7F2BA-B5B9-4F6C-AEE4-A480C76C3018}" destId="{AF3344EE-DC95-48D9-8A4F-2169698D393E}" srcOrd="1" destOrd="0" presId="urn:microsoft.com/office/officeart/2005/8/layout/list1"/>
    <dgm:cxn modelId="{8E91C7CA-9AEE-4C10-809C-A0ABB60904A4}" type="presOf" srcId="{8EA7F2BA-B5B9-4F6C-AEE4-A480C76C3018}" destId="{40962C0E-889B-4E0A-B192-15D71CE46549}" srcOrd="0" destOrd="0" presId="urn:microsoft.com/office/officeart/2005/8/layout/list1"/>
    <dgm:cxn modelId="{CBC6E9D5-E540-4371-82CD-F82DA0348487}" srcId="{04C3EFA0-9C2B-4A9A-82D0-936EE0A002DC}" destId="{4E4D27EF-A4B1-4361-92B7-5D815EDD2510}" srcOrd="2" destOrd="0" parTransId="{6082F1AA-7937-4B53-B621-BE3B5F8361A1}" sibTransId="{A0017157-CC60-49E5-988E-280D016CA45F}"/>
    <dgm:cxn modelId="{104640EB-BC5B-47AD-BF4D-C25F9A90F45B}" type="presOf" srcId="{04C3EFA0-9C2B-4A9A-82D0-936EE0A002DC}" destId="{FC1F69E1-4049-4D24-A230-093ADB52C193}" srcOrd="0" destOrd="0" presId="urn:microsoft.com/office/officeart/2005/8/layout/list1"/>
    <dgm:cxn modelId="{6AA4F9F1-3576-4191-86EB-8E9FAE0FAAD9}" type="presOf" srcId="{BB10DDF0-F929-4F3D-B081-06CDAF41FEFE}" destId="{DF564150-1232-4A11-A832-E5454C45BCF3}" srcOrd="0" destOrd="1" presId="urn:microsoft.com/office/officeart/2005/8/layout/list1"/>
    <dgm:cxn modelId="{C497AA5E-64F5-4BCD-BE3A-3FCA7FCBEC98}" type="presParOf" srcId="{55290B0F-76D6-4653-9EA6-6E537F1370AA}" destId="{0B86E6C4-4DCA-4265-B67B-6788DE611AEC}" srcOrd="0" destOrd="0" presId="urn:microsoft.com/office/officeart/2005/8/layout/list1"/>
    <dgm:cxn modelId="{6751B01F-4728-45B1-9971-497B5ACF49EC}" type="presParOf" srcId="{0B86E6C4-4DCA-4265-B67B-6788DE611AEC}" destId="{FC1F69E1-4049-4D24-A230-093ADB52C193}" srcOrd="0" destOrd="0" presId="urn:microsoft.com/office/officeart/2005/8/layout/list1"/>
    <dgm:cxn modelId="{BC2C9157-5733-4F96-8557-CFA8A616EACE}" type="presParOf" srcId="{0B86E6C4-4DCA-4265-B67B-6788DE611AEC}" destId="{ED0974B6-7A41-4FD4-BDA3-214A85E11417}" srcOrd="1" destOrd="0" presId="urn:microsoft.com/office/officeart/2005/8/layout/list1"/>
    <dgm:cxn modelId="{0730E7E4-8972-4689-A2A7-3C9B7D7AFDBE}" type="presParOf" srcId="{55290B0F-76D6-4653-9EA6-6E537F1370AA}" destId="{D302DE85-BCA9-40D4-B4A8-AC0E89D7CC91}" srcOrd="1" destOrd="0" presId="urn:microsoft.com/office/officeart/2005/8/layout/list1"/>
    <dgm:cxn modelId="{E5CCD0D8-7CAD-409E-AE34-38F35E429401}" type="presParOf" srcId="{55290B0F-76D6-4653-9EA6-6E537F1370AA}" destId="{F3278F7F-681A-4213-9FBE-71B1597213A9}" srcOrd="2" destOrd="0" presId="urn:microsoft.com/office/officeart/2005/8/layout/list1"/>
    <dgm:cxn modelId="{4B37C0A9-11E5-4220-98E0-69A1DD522487}" type="presParOf" srcId="{55290B0F-76D6-4653-9EA6-6E537F1370AA}" destId="{C9448611-DAA3-47CD-ADAF-6AF60F0C98BE}" srcOrd="3" destOrd="0" presId="urn:microsoft.com/office/officeart/2005/8/layout/list1"/>
    <dgm:cxn modelId="{282D47C9-EC43-4E8F-A921-43FA1B489802}" type="presParOf" srcId="{55290B0F-76D6-4653-9EA6-6E537F1370AA}" destId="{BD933C86-80B7-4A57-B507-22BFC5BA40EC}" srcOrd="4" destOrd="0" presId="urn:microsoft.com/office/officeart/2005/8/layout/list1"/>
    <dgm:cxn modelId="{545D28CF-130D-48F3-A5A3-89798B3270E6}" type="presParOf" srcId="{BD933C86-80B7-4A57-B507-22BFC5BA40EC}" destId="{40962C0E-889B-4E0A-B192-15D71CE46549}" srcOrd="0" destOrd="0" presId="urn:microsoft.com/office/officeart/2005/8/layout/list1"/>
    <dgm:cxn modelId="{12CA45C7-C1B7-4B90-AEAB-7100B9264713}" type="presParOf" srcId="{BD933C86-80B7-4A57-B507-22BFC5BA40EC}" destId="{AF3344EE-DC95-48D9-8A4F-2169698D393E}" srcOrd="1" destOrd="0" presId="urn:microsoft.com/office/officeart/2005/8/layout/list1"/>
    <dgm:cxn modelId="{B4DCA4B3-5C1F-4249-97D7-740B6D410025}" type="presParOf" srcId="{55290B0F-76D6-4653-9EA6-6E537F1370AA}" destId="{2304ADC1-C9CC-4BF3-B378-3C5A39F7BE94}" srcOrd="5" destOrd="0" presId="urn:microsoft.com/office/officeart/2005/8/layout/list1"/>
    <dgm:cxn modelId="{5FA1BFA3-C3C6-4B26-B4CE-8FB9C829F345}" type="presParOf" srcId="{55290B0F-76D6-4653-9EA6-6E537F1370AA}" destId="{DF564150-1232-4A11-A832-E5454C45BC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78F7F-681A-4213-9FBE-71B1597213A9}">
      <dsp:nvSpPr>
        <dsp:cNvPr id="0" name=""/>
        <dsp:cNvSpPr/>
      </dsp:nvSpPr>
      <dsp:spPr>
        <a:xfrm>
          <a:off x="0" y="367636"/>
          <a:ext cx="63093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672" tIns="437388" rIns="4896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/>
            <a:t>Data taken from 8 studies that detected and quantified off-target cleavage sites.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/>
            <a:t>31 different guide RNAs studied.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/>
            <a:t>Dataset contains the target sequence, mutated sequence, gRNA, and number of mismatches.</a:t>
          </a:r>
          <a:endParaRPr lang="en-US" sz="2100" kern="1200"/>
        </a:p>
      </dsp:txBody>
      <dsp:txXfrm>
        <a:off x="0" y="367636"/>
        <a:ext cx="6309300" cy="2381400"/>
      </dsp:txXfrm>
    </dsp:sp>
    <dsp:sp modelId="{ED0974B6-7A41-4FD4-BDA3-214A85E11417}">
      <dsp:nvSpPr>
        <dsp:cNvPr id="0" name=""/>
        <dsp:cNvSpPr/>
      </dsp:nvSpPr>
      <dsp:spPr>
        <a:xfrm>
          <a:off x="315465" y="57676"/>
          <a:ext cx="441651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34" tIns="0" rIns="16693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CRISPOR: </a:t>
          </a:r>
          <a:endParaRPr lang="en-US" sz="2100" kern="1200"/>
        </a:p>
      </dsp:txBody>
      <dsp:txXfrm>
        <a:off x="345727" y="87938"/>
        <a:ext cx="4355986" cy="559396"/>
      </dsp:txXfrm>
    </dsp:sp>
    <dsp:sp modelId="{DF564150-1232-4A11-A832-E5454C45BCF3}">
      <dsp:nvSpPr>
        <dsp:cNvPr id="0" name=""/>
        <dsp:cNvSpPr/>
      </dsp:nvSpPr>
      <dsp:spPr>
        <a:xfrm>
          <a:off x="0" y="3172396"/>
          <a:ext cx="630930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672" tIns="437388" rIns="4896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/>
            <a:t>10 different sgRNA’s used.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100" kern="1200"/>
            <a:t>Used to evaluate model trained on CRISPOR dataset.</a:t>
          </a:r>
          <a:endParaRPr lang="en-US" sz="2100" kern="1200"/>
        </a:p>
      </dsp:txBody>
      <dsp:txXfrm>
        <a:off x="0" y="3172396"/>
        <a:ext cx="6309300" cy="1488374"/>
      </dsp:txXfrm>
    </dsp:sp>
    <dsp:sp modelId="{AF3344EE-DC95-48D9-8A4F-2169698D393E}">
      <dsp:nvSpPr>
        <dsp:cNvPr id="0" name=""/>
        <dsp:cNvSpPr/>
      </dsp:nvSpPr>
      <dsp:spPr>
        <a:xfrm>
          <a:off x="315465" y="2862436"/>
          <a:ext cx="4416510" cy="619920"/>
        </a:xfrm>
        <a:prstGeom prst="roundRect">
          <a:avLst/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934" tIns="0" rIns="16693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GUIDE-Seq:</a:t>
          </a:r>
          <a:endParaRPr lang="en-US" sz="2100" kern="1200"/>
        </a:p>
      </dsp:txBody>
      <dsp:txXfrm>
        <a:off x="345727" y="2892698"/>
        <a:ext cx="435598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9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31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95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32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78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44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12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14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0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5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6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31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5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9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6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7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93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DBDC30-E6C1-4C03-BC11-9A932C71C5CC}" type="datetimeFigureOut">
              <a:rPr lang="en-CA" smtClean="0"/>
              <a:t>2022-02-28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60710C8-FE47-4365-B9DE-85A2576606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30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4FA8-434F-433A-A5D7-380CE28AB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Deep learning for crispr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C23E6-6D06-4CD6-A5F1-0EABF9889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By Owen Chambers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E2219-91E3-4E4D-AB87-ED9586F96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r="-1" b="13135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F1DAE89-56EB-482B-BC9A-5716577B1780}"/>
              </a:ext>
            </a:extLst>
          </p:cNvPr>
          <p:cNvSpPr txBox="1">
            <a:spLocks/>
          </p:cNvSpPr>
          <p:nvPr/>
        </p:nvSpPr>
        <p:spPr>
          <a:xfrm>
            <a:off x="740764" y="5912318"/>
            <a:ext cx="10710471" cy="7879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Jiecong</a:t>
            </a:r>
            <a:r>
              <a:rPr lang="en-US" dirty="0"/>
              <a:t> Lin, Ka-Chun Wong, Off-target predictions in CRISPR-Cas9 gene editing using deep learning, </a:t>
            </a:r>
            <a:r>
              <a:rPr lang="en-US" i="1" dirty="0"/>
              <a:t>Bioinformatics</a:t>
            </a:r>
            <a:r>
              <a:rPr lang="en-US" dirty="0"/>
              <a:t>, Volume 34, Issue 17, 01 September 2018, Pages i656–i663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2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F3BD7-848D-4289-B162-3F1C947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CA" sz="3600"/>
              <a:t>CFD off-target Prediction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5CE9-FCCE-42D5-88EE-800A897E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en-CA" dirty="0"/>
              <a:t>Cutting Frequently Determination</a:t>
            </a:r>
          </a:p>
          <a:p>
            <a:r>
              <a:rPr lang="en-CA" dirty="0"/>
              <a:t>Data obtained by infecting cells with a lentiviral library containing thousands of guides for all possible nucleotide mismatches.</a:t>
            </a:r>
          </a:p>
          <a:p>
            <a:r>
              <a:rPr lang="en-CA" dirty="0"/>
              <a:t>CFD calculates the off target activity by using the LFC (log fold change) value.</a:t>
            </a:r>
          </a:p>
        </p:txBody>
      </p:sp>
    </p:spTree>
    <p:extLst>
      <p:ext uri="{BB962C8B-B14F-4D97-AF65-F5344CB8AC3E}">
        <p14:creationId xmlns:p14="http://schemas.microsoft.com/office/powerpoint/2010/main" val="210446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F9EA-3D50-4905-B3CA-DFD6504B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46" y="479971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Data Preprocessing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98F40D4D-62E3-416D-9B25-9A52586E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7" y="1438360"/>
            <a:ext cx="2339541" cy="3835314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B79FAD7-2401-407E-A759-FCC71D70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46" y="2287407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AGCT DNA compounds turned into 4 dimensional unit vectors.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The guide RNA/DNA sequence is </a:t>
            </a:r>
            <a:r>
              <a:rPr lang="en-US" sz="16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OR’d</a:t>
            </a: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with the target DNA to identify mismatches.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This 4x23 vector is fed into the CNN.</a:t>
            </a:r>
          </a:p>
        </p:txBody>
      </p:sp>
    </p:spTree>
    <p:extLst>
      <p:ext uri="{BB962C8B-B14F-4D97-AF65-F5344CB8AC3E}">
        <p14:creationId xmlns:p14="http://schemas.microsoft.com/office/powerpoint/2010/main" val="277316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6412D-42C0-4989-AC14-0DF8EFE4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5" y="479971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Model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133F86-5D10-4B63-9C46-E7BF4D04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0" y="1744112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Convolution layer extracts the sgRNA-DNA information using 40 filters.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Batch Normalization is used to reduce covariate shift.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Max pooling layer outputs the maximum value of its respective BN layer outputs.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Two fully connected dense layers with a dropout layer.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Output consists of two classification results.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2772562-7FD3-49A5-88E4-966706C6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944053"/>
            <a:ext cx="5676236" cy="2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AC3D-90DA-4C2A-AB16-89B27C27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Competing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391C3-C2D0-46A6-826B-5FD66ED72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Current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D8A17-46A8-46E1-9637-9BDDAE54C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872" y="2846302"/>
            <a:ext cx="4876344" cy="3411063"/>
          </a:xfrm>
        </p:spPr>
        <p:txBody>
          <a:bodyPr>
            <a:normAutofit/>
          </a:bodyPr>
          <a:lstStyle/>
          <a:p>
            <a:r>
              <a:rPr lang="en-CA" sz="2000" dirty="0"/>
              <a:t>CFD.</a:t>
            </a:r>
          </a:p>
          <a:p>
            <a:r>
              <a:rPr lang="en-CA" sz="2000" dirty="0"/>
              <a:t>MIT.</a:t>
            </a:r>
          </a:p>
          <a:p>
            <a:r>
              <a:rPr lang="en-CA" sz="2000" dirty="0"/>
              <a:t>CROP-IT.</a:t>
            </a:r>
          </a:p>
          <a:p>
            <a:r>
              <a:rPr lang="en-CA" sz="2000" dirty="0" err="1"/>
              <a:t>CCTop</a:t>
            </a:r>
            <a:r>
              <a:rPr lang="en-CA" sz="20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DA161-DDC7-4909-8BDF-60F9E0478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Machine Learning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C3509-F2A5-447C-BAA7-1E9DFD717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786" y="2987176"/>
            <a:ext cx="4895330" cy="3411063"/>
          </a:xfrm>
        </p:spPr>
        <p:txBody>
          <a:bodyPr>
            <a:normAutofit/>
          </a:bodyPr>
          <a:lstStyle/>
          <a:p>
            <a:r>
              <a:rPr lang="en-CA" sz="2000" dirty="0"/>
              <a:t>Random Forest.</a:t>
            </a:r>
          </a:p>
          <a:p>
            <a:r>
              <a:rPr lang="en-CA" sz="2000" dirty="0"/>
              <a:t>Gradient Boosting Trees.</a:t>
            </a:r>
          </a:p>
          <a:p>
            <a:r>
              <a:rPr lang="en-CA" sz="2000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0857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EECF-771D-4D51-9017-7BBF8F24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707A-E907-42D9-96D8-215AACF8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7BD9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4" descr="Stock market graph on display">
            <a:extLst>
              <a:ext uri="{FF2B5EF4-FFF2-40B4-BE49-F238E27FC236}">
                <a16:creationId xmlns:a16="http://schemas.microsoft.com/office/drawing/2014/main" id="{4E6613EF-2A90-4D85-9717-693145E8B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45" r="-1" b="17501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27EC41-3856-4540-A198-073E05930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E73E5-127F-4651-9BAF-600646EC7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737CB-BCBC-4375-A3BB-4C7AD8FB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568" y="1357317"/>
            <a:ext cx="4668576" cy="414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84998-47BA-495A-A45F-B442DAAB0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56" y="1503209"/>
            <a:ext cx="4668576" cy="38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8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22C9E-0F5F-45F7-9019-AB826047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Comparison with Current Algorithms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8180BF-A4A1-447F-B4A8-0FDD656B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CNN and FNN significantly outperformed the other methods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CFD outperformed the other algorithm which is expected.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Authors note that this shows deep learning has competitive edges over existing methods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EC3BB81-DBC9-441A-9D5D-0E0704041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3" y="1438360"/>
            <a:ext cx="4885750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E6E28-0B75-4E5E-9E15-851A9F47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CA" sz="20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Comparison with Machine Learning Models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4A9A33-7030-43F0-81D6-65EE0782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Each method tested and trained on the CRISPOR dataset using 5 fold cross validation.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CNN and FNN performed significantly better than the other methods.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Standard deviations of RF is among the lowest of all methods.</a:t>
            </a: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F62746E-CC2F-4AB9-BE30-8179A364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3" y="1438360"/>
            <a:ext cx="4885750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DABBF-DE6E-445D-9DC0-6B537E2F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6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Performance on GUIDE-seq Dataset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A2D527-B1C7-4A0A-9A5A-685EFECB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CNN outperformed FNN on the GUIDE-seq dataset.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Authors note that although FNN has less variance, their CNN has more generalization.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For this reason, they claim their CNN outperforms the 3-Layer FNN.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9131917E-F0AD-48C9-9E07-0F735D60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3" y="1438360"/>
            <a:ext cx="4885750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05BF5-D49D-487D-A1A5-67F54CEA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48AE-5BAE-432C-A2B6-CC377B8C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endParaRPr lang="en-CA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76806-84C2-4A8B-955B-6DECEE70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525431"/>
            <a:ext cx="5676236" cy="36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9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986C3-74C9-49FB-9F5D-EF86FC0B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en-CA" sz="4400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47F8-2440-43B9-854B-94ABCDA1E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en-CA" dirty="0"/>
              <a:t>Introduction</a:t>
            </a:r>
          </a:p>
          <a:p>
            <a:r>
              <a:rPr lang="en-CA" dirty="0"/>
              <a:t>CRISPR and biology background</a:t>
            </a:r>
          </a:p>
          <a:p>
            <a:r>
              <a:rPr lang="en-CA" dirty="0"/>
              <a:t>Competing methods</a:t>
            </a:r>
          </a:p>
          <a:p>
            <a:r>
              <a:rPr lang="en-CA" dirty="0"/>
              <a:t>How deep learning for CRISPR was incorporated</a:t>
            </a:r>
          </a:p>
          <a:p>
            <a:r>
              <a:rPr lang="en-CA" dirty="0"/>
              <a:t>Results and Conclusion</a:t>
            </a:r>
          </a:p>
          <a:p>
            <a:r>
              <a:rPr lang="en-CA" dirty="0"/>
              <a:t>Ethics of CRISPR</a:t>
            </a:r>
          </a:p>
        </p:txBody>
      </p:sp>
    </p:spTree>
    <p:extLst>
      <p:ext uri="{BB962C8B-B14F-4D97-AF65-F5344CB8AC3E}">
        <p14:creationId xmlns:p14="http://schemas.microsoft.com/office/powerpoint/2010/main" val="324056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EC9F-3C18-480C-9D0B-42A0245F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CNN vs CFD top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5D6266-1C94-4725-B2A2-1A103CA5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Prediction results of the top 15 sgRNA-DNA sequence pairs with the highest prediction scores.</a:t>
            </a:r>
          </a:p>
          <a:p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CNN got 7/15 correct while CFD got 5/15.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00C6616-3974-4EF9-B042-0B769ADC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5" y="1438360"/>
            <a:ext cx="5345385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A996-EFE8-418B-9DDA-CE1889B8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17" y="965196"/>
            <a:ext cx="3137262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 Ethics of CRISPR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3FB6-2334-4FE7-AABA-5DB663F2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4617" y="3598339"/>
            <a:ext cx="3137262" cy="16753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46EEB-10AB-4E52-AF22-A848AE92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2B1EA-14B9-4851-B267-4972D21DA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6" b="1"/>
          <a:stretch/>
        </p:blipFill>
        <p:spPr>
          <a:xfrm>
            <a:off x="1127708" y="1260182"/>
            <a:ext cx="6073210" cy="41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CA2E-170B-4876-B8F0-7ECDAE86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ADFF8-011A-4797-AD80-5E5E0247B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A3DD-91F5-46A2-A332-B1803DC6B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Eliminate disease.</a:t>
            </a:r>
          </a:p>
          <a:p>
            <a:r>
              <a:rPr lang="en-CA" dirty="0"/>
              <a:t>Fix minor problems including colour blindness.</a:t>
            </a:r>
          </a:p>
          <a:p>
            <a:r>
              <a:rPr lang="en-CA" dirty="0"/>
              <a:t>Increase intelligence and other aspects.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DF30D-9042-41A3-9F46-609F1F2C8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5754C-AFD6-45E2-B5E4-FA229E30DC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Irreversible changes to the gene pool.</a:t>
            </a:r>
          </a:p>
          <a:p>
            <a:r>
              <a:rPr lang="en-CA" dirty="0"/>
              <a:t>It will be much easier for rich people to gain access.</a:t>
            </a:r>
          </a:p>
          <a:p>
            <a:r>
              <a:rPr lang="en-CA" dirty="0"/>
              <a:t>It is very hard to decide when to stop.</a:t>
            </a:r>
          </a:p>
        </p:txBody>
      </p:sp>
    </p:spTree>
    <p:extLst>
      <p:ext uri="{BB962C8B-B14F-4D97-AF65-F5344CB8AC3E}">
        <p14:creationId xmlns:p14="http://schemas.microsoft.com/office/powerpoint/2010/main" val="145982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4F2A-BC5F-469B-BA54-11958F24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825" y="1848860"/>
            <a:ext cx="3137262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Where do we draw the line?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3A46EEB-10AB-4E52-AF22-A848AE925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 pencils drawing curves on background">
            <a:extLst>
              <a:ext uri="{FF2B5EF4-FFF2-40B4-BE49-F238E27FC236}">
                <a16:creationId xmlns:a16="http://schemas.microsoft.com/office/drawing/2014/main" id="{9D37A136-510F-4BB6-BE30-D0B86AFDB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" r="-3" b="-3"/>
          <a:stretch/>
        </p:blipFill>
        <p:spPr>
          <a:xfrm>
            <a:off x="1380489" y="1438360"/>
            <a:ext cx="5562032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8583-76B4-44E5-A31D-DF406916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r>
              <a:rPr lang="en-CA" dirty="0"/>
              <a:t>The Future…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C166-B71C-408A-BD9E-F25BBAB1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1"/>
            <a:ext cx="5978072" cy="3866048"/>
          </a:xfrm>
        </p:spPr>
        <p:txBody>
          <a:bodyPr anchor="ctr">
            <a:normAutofit/>
          </a:bodyPr>
          <a:lstStyle/>
          <a:p>
            <a:pPr>
              <a:buClr>
                <a:srgbClr val="6EABBA"/>
              </a:buClr>
            </a:pPr>
            <a:r>
              <a:rPr lang="en-CA" dirty="0"/>
              <a:t>Currently we believe aging is caused by the accumulation of damage to cells and the slowing down of our bodies ability to repair these.</a:t>
            </a:r>
          </a:p>
          <a:p>
            <a:pPr>
              <a:buClr>
                <a:srgbClr val="6EABBA"/>
              </a:buClr>
            </a:pPr>
            <a:endParaRPr lang="en-CA" dirty="0"/>
          </a:p>
          <a:p>
            <a:pPr>
              <a:buClr>
                <a:srgbClr val="6EABBA"/>
              </a:buClr>
            </a:pPr>
            <a:r>
              <a:rPr lang="en-CA" dirty="0"/>
              <a:t>If we could isolate this process, theoretically we could use CRISPR to stop or reverse this process.</a:t>
            </a:r>
          </a:p>
          <a:p>
            <a:pPr>
              <a:buClr>
                <a:srgbClr val="6EABBA"/>
              </a:buClr>
            </a:pPr>
            <a:endParaRPr lang="en-CA" dirty="0"/>
          </a:p>
          <a:p>
            <a:pPr>
              <a:buClr>
                <a:srgbClr val="6EABBA"/>
              </a:buClr>
            </a:pPr>
            <a:r>
              <a:rPr lang="en-CA" dirty="0"/>
              <a:t>Humans could also be given the specific characteristics needed to survive on other planets.</a:t>
            </a:r>
          </a:p>
        </p:txBody>
      </p:sp>
      <p:pic>
        <p:nvPicPr>
          <p:cNvPr id="5" name="Picture 4" descr="Outer space photo of the earth with the night terminator">
            <a:extLst>
              <a:ext uri="{FF2B5EF4-FFF2-40B4-BE49-F238E27FC236}">
                <a16:creationId xmlns:a16="http://schemas.microsoft.com/office/drawing/2014/main" id="{1240EF7A-184E-46E9-85AA-A93AF1941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95" r="12608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1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E547-D9F9-4FC5-9FB5-B3883DCA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651C-2243-4768-9648-A42992F51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Jiecong</a:t>
            </a:r>
            <a:r>
              <a:rPr lang="en-US" dirty="0"/>
              <a:t> Lin, Ka-Chun Wong, Off-target predictions in CRISPR-Cas9 gene editing using deep learning, </a:t>
            </a:r>
            <a:r>
              <a:rPr lang="en-US" i="1" dirty="0"/>
              <a:t>Bioinformatics</a:t>
            </a:r>
            <a:r>
              <a:rPr lang="en-US" dirty="0"/>
              <a:t>, Volume 34, Issue 17, 01 September 2018, Pages i656–i663</a:t>
            </a:r>
          </a:p>
          <a:p>
            <a:r>
              <a:rPr lang="en-CA" dirty="0" err="1"/>
              <a:t>Doench</a:t>
            </a:r>
            <a:r>
              <a:rPr lang="en-CA" dirty="0"/>
              <a:t>, J., </a:t>
            </a:r>
            <a:r>
              <a:rPr lang="en-CA" dirty="0" err="1"/>
              <a:t>Fusi</a:t>
            </a:r>
            <a:r>
              <a:rPr lang="en-CA" dirty="0"/>
              <a:t>, N., </a:t>
            </a:r>
            <a:r>
              <a:rPr lang="en-CA" dirty="0" err="1"/>
              <a:t>Sullender</a:t>
            </a:r>
            <a:r>
              <a:rPr lang="en-CA" dirty="0"/>
              <a:t>, M. </a:t>
            </a:r>
            <a:r>
              <a:rPr lang="en-CA" i="1" dirty="0"/>
              <a:t>et al.</a:t>
            </a:r>
            <a:r>
              <a:rPr lang="en-CA" dirty="0"/>
              <a:t> Optimized sgRNA design to maximize activity and minimize off-target effects of CRISPR-Cas9. </a:t>
            </a:r>
            <a:r>
              <a:rPr lang="en-CA" i="1" dirty="0"/>
              <a:t>Nat </a:t>
            </a:r>
            <a:r>
              <a:rPr lang="en-CA" i="1" dirty="0" err="1"/>
              <a:t>Biotechnol</a:t>
            </a:r>
            <a:r>
              <a:rPr lang="en-CA" dirty="0"/>
              <a:t> </a:t>
            </a:r>
            <a:r>
              <a:rPr lang="en-CA" b="1" dirty="0"/>
              <a:t>34, </a:t>
            </a:r>
            <a:r>
              <a:rPr lang="en-CA" dirty="0"/>
              <a:t>184–191 (2016). </a:t>
            </a:r>
          </a:p>
          <a:p>
            <a:r>
              <a:rPr lang="en-CA" dirty="0"/>
              <a:t>Zhu, L.J., Lawrence, M., Gupta, A. et al. </a:t>
            </a:r>
            <a:r>
              <a:rPr lang="en-CA" dirty="0" err="1"/>
              <a:t>GUIDEseq</a:t>
            </a:r>
            <a:r>
              <a:rPr lang="en-CA" dirty="0"/>
              <a:t>: a </a:t>
            </a:r>
            <a:r>
              <a:rPr lang="en-CA" dirty="0" err="1"/>
              <a:t>bioconductor</a:t>
            </a:r>
            <a:r>
              <a:rPr lang="en-CA" dirty="0"/>
              <a:t> package to analyze GUIDE-Seq datasets for CRISPR-Cas nucleases. BMC Genomics 18, 379 (2017).</a:t>
            </a:r>
          </a:p>
          <a:p>
            <a:r>
              <a:rPr lang="en-US" dirty="0" err="1"/>
              <a:t>Haeussler</a:t>
            </a:r>
            <a:r>
              <a:rPr lang="en-US" dirty="0"/>
              <a:t>, M., </a:t>
            </a:r>
            <a:r>
              <a:rPr lang="en-US" dirty="0" err="1"/>
              <a:t>Schönig</a:t>
            </a:r>
            <a:r>
              <a:rPr lang="en-US" dirty="0"/>
              <a:t>, K., Eckert, H. et al. Evaluation of off-target and on-target scoring algorithms and integration into the guide RNA selection tool CRISPOR. Genome Biol 17, 148 (2016).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06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8A1F-DB21-40C7-8472-DE639E16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1898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CA" sz="280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6E3F-30AA-4A23-9DA8-2AEC9090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9624"/>
            <a:ext cx="3078749" cy="4058751"/>
          </a:xfrm>
        </p:spPr>
        <p:txBody>
          <a:bodyPr anchor="t">
            <a:noAutofit/>
          </a:bodyPr>
          <a:lstStyle/>
          <a:p>
            <a:r>
              <a:rPr lang="en-CA" dirty="0"/>
              <a:t>Gene editing began when humans selectively bred animals.</a:t>
            </a:r>
          </a:p>
          <a:p>
            <a:r>
              <a:rPr lang="en-CA" dirty="0"/>
              <a:t>After DNA  was discovered, scientists tried to edit it by shooting radiation into plants to cause random effects.</a:t>
            </a:r>
          </a:p>
          <a:p>
            <a:r>
              <a:rPr lang="en-CA" dirty="0"/>
              <a:t>CRISPR has revolutionized the way humans perform gene editing with increased accuracy and precision.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close up of a basketball hoop&#10;&#10;Description automatically generated with low confidence">
            <a:extLst>
              <a:ext uri="{FF2B5EF4-FFF2-40B4-BE49-F238E27FC236}">
                <a16:creationId xmlns:a16="http://schemas.microsoft.com/office/drawing/2014/main" id="{0B535AE2-DD66-4D8D-B433-EA3F06287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r="2527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617A-64A1-49A9-B0F9-2B0DA258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57" y="4210720"/>
            <a:ext cx="6038682" cy="1850651"/>
          </a:xfrm>
        </p:spPr>
        <p:txBody>
          <a:bodyPr>
            <a:normAutofit/>
          </a:bodyPr>
          <a:lstStyle/>
          <a:p>
            <a:r>
              <a:rPr lang="en-CA" sz="3600" dirty="0"/>
              <a:t>CRISPR Technology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0E03ABB-275C-45B6-A3F9-4BD499B32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796629"/>
            <a:ext cx="10926860" cy="27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6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989673E-2029-4E85-9388-D01E44D47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0" y="643467"/>
            <a:ext cx="9773800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D64674F-0BDB-41E6-BB86-002EC9FC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19" y="643467"/>
            <a:ext cx="5684761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6D4C523-8805-4F93-A350-D2AA2F011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8" y="643467"/>
            <a:ext cx="9058643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mplex maths formulae on a blackboard">
            <a:extLst>
              <a:ext uri="{FF2B5EF4-FFF2-40B4-BE49-F238E27FC236}">
                <a16:creationId xmlns:a16="http://schemas.microsoft.com/office/drawing/2014/main" id="{23840A21-5D03-406E-8A92-8E6612597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856" b="6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A577D9-4F31-41CE-9051-28AF28EA1A97}"/>
              </a:ext>
            </a:extLst>
          </p:cNvPr>
          <p:cNvSpPr/>
          <p:nvPr/>
        </p:nvSpPr>
        <p:spPr>
          <a:xfrm>
            <a:off x="1160289" y="2143845"/>
            <a:ext cx="9797143" cy="2681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CDF92-F290-4C1C-8FD8-8B661F6A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Off-target Predictions in CRISPR-Cas9 gene editing using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5433-9028-41E8-BFD8-C9CC6639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73" y="3775072"/>
            <a:ext cx="9440034" cy="1049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Jiecong</a:t>
            </a:r>
            <a:r>
              <a:rPr lang="en-US" dirty="0"/>
              <a:t> Lin, Ka-Chun Wong, </a:t>
            </a:r>
            <a:r>
              <a:rPr lang="en-US" i="1" dirty="0"/>
              <a:t>Bioinformatics</a:t>
            </a:r>
            <a:r>
              <a:rPr lang="en-US" dirty="0"/>
              <a:t>, Volume 34, Issue 17, 01 September 2018, Pages i656–i663</a:t>
            </a:r>
          </a:p>
        </p:txBody>
      </p:sp>
    </p:spTree>
    <p:extLst>
      <p:ext uri="{BB962C8B-B14F-4D97-AF65-F5344CB8AC3E}">
        <p14:creationId xmlns:p14="http://schemas.microsoft.com/office/powerpoint/2010/main" val="315333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09E0-369A-4B7B-AF9C-DF3C19F6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CA" dirty="0"/>
              <a:t>Datasets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1" y="609599"/>
            <a:ext cx="6889687" cy="527367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B7407D-9707-4519-B17B-2CBBBDEEF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24672"/>
              </p:ext>
            </p:extLst>
          </p:nvPr>
        </p:nvGraphicFramePr>
        <p:xfrm>
          <a:off x="4958257" y="887213"/>
          <a:ext cx="6309300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358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4215</TotalTime>
  <Words>762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Calisto MT</vt:lpstr>
      <vt:lpstr>Wingdings 2</vt:lpstr>
      <vt:lpstr>Slate</vt:lpstr>
      <vt:lpstr>Deep learning for crispr technology</vt:lpstr>
      <vt:lpstr>Outline</vt:lpstr>
      <vt:lpstr>Background</vt:lpstr>
      <vt:lpstr>CRISPR Technology</vt:lpstr>
      <vt:lpstr>PowerPoint Presentation</vt:lpstr>
      <vt:lpstr>PowerPoint Presentation</vt:lpstr>
      <vt:lpstr>PowerPoint Presentation</vt:lpstr>
      <vt:lpstr>Off-target Predictions in CRISPR-Cas9 gene editing using Deep Learning</vt:lpstr>
      <vt:lpstr>Datasets</vt:lpstr>
      <vt:lpstr>CFD off-target Prediction</vt:lpstr>
      <vt:lpstr>Data Preprocessing</vt:lpstr>
      <vt:lpstr>Model</vt:lpstr>
      <vt:lpstr>Competing Models</vt:lpstr>
      <vt:lpstr>Results</vt:lpstr>
      <vt:lpstr>PowerPoint Presentation</vt:lpstr>
      <vt:lpstr>Comparison with Current Algorithms</vt:lpstr>
      <vt:lpstr>Comparison with Machine Learning Models</vt:lpstr>
      <vt:lpstr>Performance on GUIDE-seq Dataset</vt:lpstr>
      <vt:lpstr>Summary</vt:lpstr>
      <vt:lpstr>CNN vs CFD top results</vt:lpstr>
      <vt:lpstr>The Ethics of CRISPR</vt:lpstr>
      <vt:lpstr>PowerPoint Presentation</vt:lpstr>
      <vt:lpstr>Where do we draw the line?</vt:lpstr>
      <vt:lpstr>The Future…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crispr technology</dc:title>
  <dc:creator>OWEN CLARK CHAMBERS</dc:creator>
  <cp:lastModifiedBy>OWEN CLARK CHAMBERS</cp:lastModifiedBy>
  <cp:revision>5</cp:revision>
  <dcterms:created xsi:type="dcterms:W3CDTF">2022-02-28T21:59:36Z</dcterms:created>
  <dcterms:modified xsi:type="dcterms:W3CDTF">2022-03-03T20:14:48Z</dcterms:modified>
</cp:coreProperties>
</file>