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3" r:id="rId15"/>
    <p:sldId id="271" r:id="rId16"/>
    <p:sldId id="272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67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99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6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53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04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86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59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88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21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45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3EB1-BB01-426B-9649-FE1448E366DC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4F5B-4060-437C-A976-E616E748A5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35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lpprogress.com/english/language_modeling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Ordered Neurons: Integrating Tree Structures Into Recurrent Neural Networks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est paper at ICLR 2019</a:t>
            </a:r>
          </a:p>
          <a:p>
            <a:endParaRPr lang="en-US" sz="2000" dirty="0" smtClean="0"/>
          </a:p>
          <a:p>
            <a:r>
              <a:rPr lang="en-US" sz="2000" dirty="0" smtClean="0"/>
              <a:t>Mohammadali(Sobhan) Niknamian</a:t>
            </a:r>
          </a:p>
          <a:p>
            <a:r>
              <a:rPr lang="en-US" sz="2000" dirty="0" smtClean="0"/>
              <a:t>CS886: Deep Learning and Natural Language Processing</a:t>
            </a:r>
          </a:p>
          <a:p>
            <a:r>
              <a:rPr lang="en-US" sz="2000" dirty="0" smtClean="0"/>
              <a:t>Winter 2020</a:t>
            </a:r>
          </a:p>
        </p:txBody>
      </p:sp>
    </p:spTree>
    <p:extLst>
      <p:ext uri="{BB962C8B-B14F-4D97-AF65-F5344CB8AC3E}">
        <p14:creationId xmlns:p14="http://schemas.microsoft.com/office/powerpoint/2010/main" val="24509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Intuition behind new update rules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3869"/>
                <a:ext cx="10515600" cy="5671039"/>
              </a:xfrm>
            </p:spPr>
            <p:txBody>
              <a:bodyPr/>
              <a:lstStyle/>
              <a:p>
                <a:r>
                  <a:rPr lang="en-US" dirty="0" smtClean="0"/>
                  <a:t>We will explain this with an example: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        ,        ,        ,        ,        ,        ,        ,       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CA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=(0,   0,   0,   1,   1,   1,   1,   1,   1)</m:t>
                    </m:r>
                  </m:oMath>
                </a14:m>
                <a:endParaRPr lang="en-CA" sz="2000" dirty="0" smtClean="0"/>
              </a:p>
              <a:p>
                <a:pPr marL="0" indent="0">
                  <a:buNone/>
                </a:pPr>
                <a:endParaRPr lang="en-CA" sz="2000" dirty="0"/>
              </a:p>
              <a:p>
                <a:pPr marL="0" indent="0">
                  <a:buNone/>
                </a:pPr>
                <a:endParaRPr lang="en-CA" sz="2000" dirty="0" smtClean="0"/>
              </a:p>
              <a:p>
                <a:pPr marL="0" indent="0">
                  <a:buNone/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=(1,   1,   1,   1,   1,   1,   0,   0,   0)</m:t>
                    </m:r>
                  </m:oMath>
                </a14:m>
                <a:endParaRPr lang="en-CA" sz="2000" dirty="0" smtClean="0"/>
              </a:p>
              <a:p>
                <a:pPr marL="0" indent="0">
                  <a:buNone/>
                </a:pPr>
                <a:endParaRPr lang="en-CA" sz="2000" dirty="0"/>
              </a:p>
              <a:p>
                <a:pPr marL="0" indent="0">
                  <a:buNone/>
                </a:pPr>
                <a:endParaRPr lang="en-CA" sz="2000" dirty="0" smtClean="0"/>
              </a:p>
              <a:p>
                <a:pPr marL="0" indent="0">
                  <a:buNone/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=(0,   0,   0,   1,   1,   1,   0,   0,   0)</m:t>
                    </m:r>
                  </m:oMath>
                </a14:m>
                <a:endParaRPr lang="en-CA" sz="2000" dirty="0" smtClean="0"/>
              </a:p>
              <a:p>
                <a:pPr marL="0" indent="0">
                  <a:buNone/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=(0,   0,   0,     ,     ,     ,   1,   1,   1) </m:t>
                    </m:r>
                  </m:oMath>
                </a14:m>
                <a:endParaRPr lang="en-CA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3869"/>
                <a:ext cx="10515600" cy="5671039"/>
              </a:xfrm>
              <a:blipFill>
                <a:blip r:embed="rId2"/>
                <a:stretch>
                  <a:fillRect l="-1043" t="-18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3356463" y="1304620"/>
            <a:ext cx="246185" cy="1833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815735" y="2344311"/>
            <a:ext cx="1327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Short-term info</a:t>
            </a:r>
            <a:endParaRPr lang="en-CA" sz="12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5442438" y="1304620"/>
            <a:ext cx="246185" cy="1833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901710" y="2344311"/>
            <a:ext cx="1327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long-term info</a:t>
            </a:r>
            <a:endParaRPr lang="en-CA" sz="1200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2847977" y="2632205"/>
            <a:ext cx="246185" cy="1021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2307249" y="3291385"/>
            <a:ext cx="132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We are done with these neurons</a:t>
            </a:r>
            <a:endParaRPr lang="en-CA" sz="1200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4502394" y="2123716"/>
            <a:ext cx="246185" cy="20383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961666" y="3296797"/>
            <a:ext cx="132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We want to keep these neurons</a:t>
            </a:r>
            <a:endParaRPr lang="en-CA" sz="1200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3305175" y="3455238"/>
            <a:ext cx="246185" cy="19357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2006478" y="4587132"/>
            <a:ext cx="28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We need these neurons from the current state to be passed to future states</a:t>
            </a:r>
            <a:endParaRPr lang="en-C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64026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A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3975220" y="5493907"/>
            <a:ext cx="246185" cy="12375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434492" y="6267846"/>
                <a:ext cx="13276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1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492" y="6267846"/>
                <a:ext cx="1327639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077" y="3045506"/>
            <a:ext cx="4273061" cy="953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077" y="4546217"/>
            <a:ext cx="5421923" cy="18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733"/>
            <a:ext cx="10515600" cy="1325563"/>
          </a:xfrm>
        </p:spPr>
        <p:txBody>
          <a:bodyPr/>
          <a:lstStyle/>
          <a:p>
            <a:r>
              <a:rPr lang="en-CA" dirty="0" smtClean="0"/>
              <a:t>Experiment: Language Modeling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009"/>
            <a:ext cx="10515600" cy="4351338"/>
          </a:xfrm>
        </p:spPr>
        <p:txBody>
          <a:bodyPr/>
          <a:lstStyle/>
          <a:p>
            <a:r>
              <a:rPr lang="en-US" dirty="0" smtClean="0"/>
              <a:t>Perplexity on the Penn </a:t>
            </a:r>
            <a:r>
              <a:rPr lang="en-US" dirty="0" err="1" smtClean="0"/>
              <a:t>TreeBank</a:t>
            </a:r>
            <a:r>
              <a:rPr lang="en-US" dirty="0" smtClean="0"/>
              <a:t> (PTB) dataset.</a:t>
            </a:r>
          </a:p>
          <a:p>
            <a:r>
              <a:rPr lang="en-US" dirty="0" smtClean="0"/>
              <a:t>Perplexity measures the ability of a model in predicting the next word in a sentence (lower is better).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9372"/>
            <a:ext cx="8125924" cy="3435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632" y="4080325"/>
            <a:ext cx="2599958" cy="9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models based on perplexity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068033" cy="3937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9254" y="3191608"/>
            <a:ext cx="561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http://nlpprogress.com/english/language_modeling.html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8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1" y="1541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Experiment: Unsupervised Constituency Parsing</a:t>
            </a:r>
            <a:endParaRPr lang="en-CA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2241" y="1578953"/>
                <a:ext cx="10336824" cy="4991465"/>
              </a:xfrm>
            </p:spPr>
            <p:txBody>
              <a:bodyPr/>
              <a:lstStyle/>
              <a:p>
                <a:r>
                  <a:rPr lang="en-US" dirty="0" smtClean="0"/>
                  <a:t>Compares the latent tree structure induced by the model with those annotated by human experts.</a:t>
                </a:r>
              </a:p>
              <a:p>
                <a:r>
                  <a:rPr lang="en-US" dirty="0" smtClean="0"/>
                  <a:t>Lets consider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CA" dirty="0" smtClean="0"/>
                  <a:t> be the split point in the master forget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 smtClean="0"/>
                  <a:t> in time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 smtClean="0"/>
                  <a:t>.</a:t>
                </a:r>
              </a:p>
              <a:p>
                <a:r>
                  <a:rPr lang="en-US" dirty="0" smtClean="0"/>
                  <a:t>We sort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CA" dirty="0" smtClean="0"/>
                  <a:t>} in the decreasing order. For the first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CA" dirty="0" smtClean="0"/>
                  <a:t> we split the sequence into constituents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. Then we repeat this recursively for constituents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 smtClean="0"/>
                  <a:t>.</a:t>
                </a:r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2241" y="1578953"/>
                <a:ext cx="10336824" cy="4991465"/>
              </a:xfrm>
              <a:blipFill>
                <a:blip r:embed="rId2"/>
                <a:stretch>
                  <a:fillRect l="-1062" t="-1954" r="-18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0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114300"/>
            <a:ext cx="10515600" cy="1325563"/>
          </a:xfrm>
        </p:spPr>
        <p:txBody>
          <a:bodyPr/>
          <a:lstStyle/>
          <a:p>
            <a:r>
              <a:rPr lang="en-US" dirty="0" smtClean="0"/>
              <a:t>Evaluating constituency parsing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" y="1623645"/>
            <a:ext cx="6582508" cy="4167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420" y="2634654"/>
            <a:ext cx="4220915" cy="21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1" y="1541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Experiment: Unsupervised Constituency parsing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27" y="1301663"/>
            <a:ext cx="9646627" cy="52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9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1" y="1541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Experiment: Unsupervised Constituency parsing</a:t>
            </a:r>
            <a:endParaRPr lang="en-CA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14" y="1292469"/>
            <a:ext cx="6028454" cy="52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8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4109"/>
            <a:ext cx="10515600" cy="1325563"/>
          </a:xfrm>
        </p:spPr>
        <p:txBody>
          <a:bodyPr/>
          <a:lstStyle/>
          <a:p>
            <a:r>
              <a:rPr lang="en-US" dirty="0" smtClean="0"/>
              <a:t>Experiment: Targeted Syntactic Evaluation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7961"/>
            <a:ext cx="10515600" cy="4351338"/>
          </a:xfrm>
        </p:spPr>
        <p:txBody>
          <a:bodyPr/>
          <a:lstStyle/>
          <a:p>
            <a:r>
              <a:rPr lang="en-US" dirty="0" smtClean="0"/>
              <a:t>A collection of tasks that evaluate language models along three different structure-sensitive linguistic phenomena: </a:t>
            </a:r>
            <a:endParaRPr lang="en-CA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Subject-verb agreement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Reflexive anaphora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Negative polarity items</a:t>
            </a:r>
          </a:p>
          <a:p>
            <a:r>
              <a:rPr lang="en-US" dirty="0" smtClean="0"/>
              <a:t>Given a large number of minimally different pairs of a grammatical and an ungrammatical sentence, the model should assign higher probability to the grammatical sentence.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5605462"/>
            <a:ext cx="2886075" cy="44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11" y="5386386"/>
            <a:ext cx="3228975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562" y="5348286"/>
            <a:ext cx="32575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4109"/>
            <a:ext cx="10515600" cy="1325563"/>
          </a:xfrm>
        </p:spPr>
        <p:txBody>
          <a:bodyPr/>
          <a:lstStyle/>
          <a:p>
            <a:r>
              <a:rPr lang="en-US" dirty="0" smtClean="0"/>
              <a:t>Experiment: Targeted Syntactic Evaluation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989" y="1311019"/>
            <a:ext cx="4902810" cy="5337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" y="1463053"/>
            <a:ext cx="5524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Long-term dependency means that an unrelated phrase exist between the targeted pairs of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paper states that the reason standard LSTM performs better on short-term dependencies is due to the small number units in the hidden states of the ON-LSTM, which is insufficient to take into account both long and short-term information.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489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800" dirty="0"/>
              <a:t>Shen, </a:t>
            </a:r>
            <a:r>
              <a:rPr lang="en-CA" sz="1800" dirty="0" err="1"/>
              <a:t>Yikang</a:t>
            </a:r>
            <a:r>
              <a:rPr lang="en-CA" sz="1800" dirty="0"/>
              <a:t>, Shawn Tan, Alessandro </a:t>
            </a:r>
            <a:r>
              <a:rPr lang="en-CA" sz="1800" dirty="0" err="1"/>
              <a:t>Sordoni</a:t>
            </a:r>
            <a:r>
              <a:rPr lang="en-CA" sz="1800" dirty="0"/>
              <a:t>, and Aaron </a:t>
            </a:r>
            <a:r>
              <a:rPr lang="en-CA" sz="1800" dirty="0" err="1"/>
              <a:t>Courville</a:t>
            </a:r>
            <a:r>
              <a:rPr lang="en-CA" sz="1800" dirty="0"/>
              <a:t>. "Ordered neurons: Integrating tree structures into recurrent neural networks." </a:t>
            </a:r>
            <a:r>
              <a:rPr lang="en-CA" sz="1800" i="1" dirty="0" err="1"/>
              <a:t>arXiv</a:t>
            </a:r>
            <a:r>
              <a:rPr lang="en-CA" sz="1800" i="1" dirty="0"/>
              <a:t> preprint arXiv:1810.09536</a:t>
            </a:r>
            <a:r>
              <a:rPr lang="en-CA" sz="1800" dirty="0"/>
              <a:t> (2018</a:t>
            </a:r>
            <a:r>
              <a:rPr lang="en-CA" sz="1800" dirty="0" smtClean="0"/>
              <a:t>).</a:t>
            </a:r>
          </a:p>
          <a:p>
            <a:r>
              <a:rPr lang="en-US" sz="1800" dirty="0"/>
              <a:t>Marvin, Rebecca, and Tal </a:t>
            </a:r>
            <a:r>
              <a:rPr lang="en-US" sz="1800" dirty="0" err="1"/>
              <a:t>Linzen</a:t>
            </a:r>
            <a:r>
              <a:rPr lang="en-US" sz="1800" dirty="0"/>
              <a:t>. "Targeted syntactic evaluation of language models." </a:t>
            </a:r>
            <a:r>
              <a:rPr lang="en-US" sz="1800" i="1" dirty="0" err="1"/>
              <a:t>arXiv</a:t>
            </a:r>
            <a:r>
              <a:rPr lang="en-US" sz="1800" i="1" dirty="0"/>
              <a:t> preprint arXiv:1808.09031</a:t>
            </a:r>
            <a:r>
              <a:rPr lang="en-US" sz="1800" dirty="0"/>
              <a:t> (2018</a:t>
            </a:r>
            <a:r>
              <a:rPr lang="en-US" sz="1800" dirty="0" smtClean="0"/>
              <a:t>).</a:t>
            </a:r>
          </a:p>
          <a:p>
            <a:r>
              <a:rPr lang="en-US" sz="1800" dirty="0"/>
              <a:t>http://www.cs.cornell.edu/courses/cs5740/2017sp/lectures/13-parsing-const.pdf</a:t>
            </a:r>
            <a:endParaRPr lang="en-US" sz="1800" dirty="0" smtClean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7478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6" y="373917"/>
            <a:ext cx="10515600" cy="1325563"/>
          </a:xfrm>
        </p:spPr>
        <p:txBody>
          <a:bodyPr/>
          <a:lstStyle/>
          <a:p>
            <a:r>
              <a:rPr lang="en-US" dirty="0" smtClean="0"/>
              <a:t>Motivation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93" y="1957509"/>
            <a:ext cx="5791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Underlying  structure of language is usually tree-like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Single words are composed to form meaningful larger units called “constituents”.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Standard LSTM architecture does not have an explicit bias towards modeling a hierarchy of constituents.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43" y="2071808"/>
            <a:ext cx="5146719" cy="34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62474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88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predict the latent tree structure?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Supervised Syntactic parser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This solution is limiting for several reasons</a:t>
            </a:r>
            <a:r>
              <a:rPr lang="en-US" dirty="0" smtClean="0"/>
              <a:t>: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arenR"/>
            </a:pPr>
            <a:r>
              <a:rPr lang="en-US" dirty="0"/>
              <a:t>Few languages have annotated data for training such a parser</a:t>
            </a:r>
            <a:r>
              <a:rPr lang="en-US" dirty="0" smtClean="0"/>
              <a:t>.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arenR"/>
            </a:pPr>
            <a:r>
              <a:rPr lang="en-US" dirty="0"/>
              <a:t>In some situations, syntactic rules tend to be </a:t>
            </a:r>
            <a:r>
              <a:rPr lang="en-US" dirty="0" smtClean="0"/>
              <a:t>broken (e.g. in tweets).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arenR"/>
            </a:pPr>
            <a:r>
              <a:rPr lang="en-US" dirty="0"/>
              <a:t>Languages change over time, So syntax rules may evolve.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Grammar induction: The task of learning the syntactic structure of language from raw corpora without access to expert-labeled data.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This is an open problem.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71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predict the latent tree structure?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Recurrent Neural Networks (RNNs)</a:t>
            </a:r>
          </a:p>
          <a:p>
            <a:pPr lvl="1"/>
            <a:r>
              <a:rPr lang="en-CA" dirty="0" smtClean="0"/>
              <a:t>RNNs impose a chain structure on the data.</a:t>
            </a:r>
          </a:p>
          <a:p>
            <a:pPr lvl="1"/>
            <a:r>
              <a:rPr lang="en-CA" dirty="0" smtClean="0"/>
              <a:t>This assumption </a:t>
            </a:r>
            <a:r>
              <a:rPr lang="en-US" dirty="0" smtClean="0"/>
              <a:t>is in conflict with the latent non-sequential structure of language.</a:t>
            </a:r>
            <a:endParaRPr lang="en-US" dirty="0"/>
          </a:p>
          <a:p>
            <a:pPr lvl="1"/>
            <a:r>
              <a:rPr lang="en-US" dirty="0"/>
              <a:t>This gives rise to problems such as:</a:t>
            </a:r>
          </a:p>
          <a:p>
            <a:pPr lvl="2"/>
            <a:r>
              <a:rPr lang="en-US" dirty="0"/>
              <a:t>Capturing long-term dependencies </a:t>
            </a:r>
          </a:p>
          <a:p>
            <a:pPr lvl="2"/>
            <a:r>
              <a:rPr lang="en-US" dirty="0"/>
              <a:t>Achieving good generalization</a:t>
            </a:r>
          </a:p>
          <a:p>
            <a:pPr lvl="2"/>
            <a:r>
              <a:rPr lang="en-US" dirty="0"/>
              <a:t>Handling </a:t>
            </a:r>
            <a:r>
              <a:rPr lang="en-US" dirty="0" smtClean="0"/>
              <a:t>negation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However, some evidence exist that traditional LSTMs with sufficient capacity may encode the tree structure implicitly.</a:t>
            </a:r>
          </a:p>
        </p:txBody>
      </p:sp>
    </p:spTree>
    <p:extLst>
      <p:ext uri="{BB962C8B-B14F-4D97-AF65-F5344CB8AC3E}">
        <p14:creationId xmlns:p14="http://schemas.microsoft.com/office/powerpoint/2010/main" val="23753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predict the latent tree structure?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method: ON-LSTM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Is able to differentiate the life cycle of information stored inside each of the neurons.</a:t>
            </a:r>
          </a:p>
          <a:p>
            <a:pPr lvl="2"/>
            <a:r>
              <a:rPr lang="en-US" dirty="0"/>
              <a:t>High ranking neurons will store long-term information which is kept for several steps.</a:t>
            </a:r>
          </a:p>
          <a:p>
            <a:pPr lvl="2"/>
            <a:r>
              <a:rPr lang="en-US" dirty="0"/>
              <a:t>Low ranking neurons will store short-term information that can be rapidly forgotten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is no strict division between high and low ranking neurons.</a:t>
            </a:r>
          </a:p>
          <a:p>
            <a:pPr lvl="2"/>
            <a:r>
              <a:rPr lang="en-US" dirty="0" smtClean="0"/>
              <a:t>Neurons are actively allocated to store long/short information during each step of processing the input.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60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08" y="373917"/>
            <a:ext cx="10515600" cy="1325563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2208" y="1860794"/>
                <a:ext cx="7391400" cy="435133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T</a:t>
                </a:r>
                <a:r>
                  <a:rPr lang="en-US" dirty="0" smtClean="0"/>
                  <a:t>he hidden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 smtClean="0"/>
                  <a:t> of our model would ideally contain information from all nodes in the path between current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 smtClean="0"/>
                  <a:t> and the root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Each node in the tree must be represented by a set of neurons in the hidden state.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</a:t>
                </a:r>
                <a:r>
                  <a:rPr lang="en-US" dirty="0" smtClean="0"/>
                  <a:t>he model should dynamically reallocate the dimensions of the hidden state to each node.	</a:t>
                </a:r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208" y="1860794"/>
                <a:ext cx="7391400" cy="4351338"/>
              </a:xfrm>
              <a:blipFill>
                <a:blip r:embed="rId2"/>
                <a:stretch>
                  <a:fillRect l="-1484" t="-1261" r="-9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190" y="2349011"/>
            <a:ext cx="35242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Ordered neurons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917114" cy="4351338"/>
          </a:xfrm>
        </p:spPr>
        <p:txBody>
          <a:bodyPr/>
          <a:lstStyle/>
          <a:p>
            <a:r>
              <a:rPr lang="en-US" sz="2400" dirty="0" smtClean="0"/>
              <a:t>An inductive bias that forces neurons in the cell state of the LSTM to represent information at different time scales.</a:t>
            </a:r>
          </a:p>
          <a:p>
            <a:pPr lvl="1"/>
            <a:r>
              <a:rPr lang="en-US" sz="2000" dirty="0" smtClean="0"/>
              <a:t>High ranking neurons contain long-term information</a:t>
            </a:r>
          </a:p>
          <a:p>
            <a:pPr lvl="1"/>
            <a:r>
              <a:rPr lang="en-US" sz="2000" dirty="0" smtClean="0"/>
              <a:t>Low ranking neurons contain short-term information</a:t>
            </a:r>
            <a:endParaRPr lang="en-US" sz="2000" dirty="0"/>
          </a:p>
          <a:p>
            <a:r>
              <a:rPr lang="en-US" sz="2400" dirty="0" smtClean="0"/>
              <a:t>To erase (or update) high-ranking neurons, the model should first erase (or update) all lower-ranking neurons.</a:t>
            </a:r>
          </a:p>
          <a:p>
            <a:r>
              <a:rPr lang="en-US" sz="2400" dirty="0" smtClean="0"/>
              <a:t>The differentiation between low and high ranking neurons in learnt in a data-driven fashion and determined in each time step.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34" y="4323251"/>
            <a:ext cx="7202731" cy="22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ON-LSTM: general architecture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new model uses an architecture similar to the standard LSTM.</a:t>
                </a:r>
              </a:p>
              <a:p>
                <a:r>
                  <a:rPr lang="en-US" dirty="0" smtClean="0"/>
                  <a:t>The only difference is in the update function of cell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 smtClean="0"/>
                  <a:t>.</a:t>
                </a:r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186905"/>
            <a:ext cx="400050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202878"/>
            <a:ext cx="2219325" cy="428625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4539761" y="3523501"/>
            <a:ext cx="597877" cy="30506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599" y="3523501"/>
            <a:ext cx="4695825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599" y="4571251"/>
            <a:ext cx="58293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0" y="347540"/>
            <a:ext cx="10515600" cy="1325563"/>
          </a:xfrm>
        </p:spPr>
        <p:txBody>
          <a:bodyPr/>
          <a:lstStyle/>
          <a:p>
            <a:pPr/>
            <a:r>
              <a:rPr lang="en-US" dirty="0" smtClean="0"/>
              <a:t>Activation function: </a:t>
            </a:r>
            <a:r>
              <a:rPr lang="en-US" dirty="0" err="1" smtClean="0"/>
              <a:t>cumax</a:t>
            </a:r>
            <a:r>
              <a:rPr lang="en-US" dirty="0" smtClean="0"/>
              <a:t>()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4960" y="1825624"/>
                <a:ext cx="11523785" cy="4803775"/>
              </a:xfrm>
            </p:spPr>
            <p:txBody>
              <a:bodyPr/>
              <a:lstStyle/>
              <a:p>
                <a:r>
                  <a:rPr lang="en-US" dirty="0" smtClean="0"/>
                  <a:t>Input is a numerical vector </a:t>
                </a:r>
              </a:p>
              <a:p>
                <a:r>
                  <a:rPr lang="en-US" dirty="0" smtClean="0"/>
                  <a:t>It is the cumulative sum of the </a:t>
                </a:r>
                <a:r>
                  <a:rPr lang="en-US" dirty="0" err="1" smtClean="0"/>
                  <a:t>softmax</a:t>
                </a:r>
                <a:r>
                  <a:rPr lang="en-US" dirty="0" smtClean="0"/>
                  <a:t> of the input vector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 smtClean="0"/>
                  <a:t>We could approximate this as a binary 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=(0,…,0, 1,…,1)</m:t>
                    </m:r>
                  </m:oMath>
                </a14:m>
                <a:r>
                  <a:rPr lang="en-US" b="0" dirty="0" smtClean="0"/>
                  <a:t>. </a:t>
                </a:r>
              </a:p>
              <a:p>
                <a:r>
                  <a:rPr lang="en-US" dirty="0" smtClean="0"/>
                  <a:t>This binary gate splits the cell state into two segments: 0-segment and 1-segment.</a:t>
                </a:r>
              </a:p>
              <a:p>
                <a:r>
                  <a:rPr lang="en-US" b="0" dirty="0" smtClean="0"/>
                  <a:t>The model can apply different update rules on the two segment to differentiate long/short-term information.</a:t>
                </a:r>
              </a:p>
              <a:p>
                <a:pPr marL="0" indent="0">
                  <a:buNone/>
                </a:pPr>
                <a:endParaRPr lang="en-US" sz="16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960" y="1825624"/>
                <a:ext cx="11523785" cy="4803775"/>
              </a:xfrm>
              <a:blipFill>
                <a:blip r:embed="rId2"/>
                <a:stretch>
                  <a:fillRect l="-952" t="-2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969" y="3108876"/>
            <a:ext cx="50577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779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Ordered Neurons: Integrating Tree Structures Into Recurrent Neural Networks</vt:lpstr>
      <vt:lpstr>Motivation </vt:lpstr>
      <vt:lpstr>How to predict the latent tree structure?</vt:lpstr>
      <vt:lpstr>How to predict the latent tree structure?</vt:lpstr>
      <vt:lpstr>How to predict the latent tree structure?</vt:lpstr>
      <vt:lpstr>Requirements</vt:lpstr>
      <vt:lpstr>Ordered neurons</vt:lpstr>
      <vt:lpstr>ON-LSTM: general architecture</vt:lpstr>
      <vt:lpstr>Activation function: cumax()</vt:lpstr>
      <vt:lpstr>Intuition behind new update rules</vt:lpstr>
      <vt:lpstr>Experiment: Language Modeling</vt:lpstr>
      <vt:lpstr>Best models based on perplexity</vt:lpstr>
      <vt:lpstr>Experiment: Unsupervised Constituency Parsing</vt:lpstr>
      <vt:lpstr>Evaluating constituency parsing</vt:lpstr>
      <vt:lpstr>Experiment: Unsupervised Constituency parsing</vt:lpstr>
      <vt:lpstr>Experiment: Unsupervised Constituency parsing</vt:lpstr>
      <vt:lpstr>Experiment: Targeted Syntactic Evaluation</vt:lpstr>
      <vt:lpstr>Experiment: Targeted Syntactic Evaluation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Neurons: Integrating Tree Structures Into Recurrent Neural Networks</dc:title>
  <dc:creator>Sobhan Niknamian</dc:creator>
  <cp:lastModifiedBy>Sobhan Niknamian</cp:lastModifiedBy>
  <cp:revision>51</cp:revision>
  <dcterms:created xsi:type="dcterms:W3CDTF">2020-02-23T01:33:43Z</dcterms:created>
  <dcterms:modified xsi:type="dcterms:W3CDTF">2020-02-24T00:04:15Z</dcterms:modified>
</cp:coreProperties>
</file>