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59"/>
  </p:notesMasterIdLst>
  <p:sldIdLst>
    <p:sldId id="256" r:id="rId2"/>
    <p:sldId id="259" r:id="rId3"/>
    <p:sldId id="297" r:id="rId4"/>
    <p:sldId id="300" r:id="rId5"/>
    <p:sldId id="299" r:id="rId6"/>
    <p:sldId id="303" r:id="rId7"/>
    <p:sldId id="304" r:id="rId8"/>
    <p:sldId id="305" r:id="rId9"/>
    <p:sldId id="306" r:id="rId10"/>
    <p:sldId id="307" r:id="rId11"/>
    <p:sldId id="308" r:id="rId12"/>
    <p:sldId id="260" r:id="rId13"/>
    <p:sldId id="309" r:id="rId14"/>
    <p:sldId id="310" r:id="rId15"/>
    <p:sldId id="352" r:id="rId16"/>
    <p:sldId id="311" r:id="rId17"/>
    <p:sldId id="354" r:id="rId18"/>
    <p:sldId id="356" r:id="rId19"/>
    <p:sldId id="357" r:id="rId20"/>
    <p:sldId id="312" r:id="rId21"/>
    <p:sldId id="313" r:id="rId22"/>
    <p:sldId id="355" r:id="rId23"/>
    <p:sldId id="314" r:id="rId24"/>
    <p:sldId id="281" r:id="rId25"/>
    <p:sldId id="316" r:id="rId26"/>
    <p:sldId id="324" r:id="rId27"/>
    <p:sldId id="317" r:id="rId28"/>
    <p:sldId id="325" r:id="rId29"/>
    <p:sldId id="326" r:id="rId30"/>
    <p:sldId id="327" r:id="rId31"/>
    <p:sldId id="328" r:id="rId32"/>
    <p:sldId id="329" r:id="rId33"/>
    <p:sldId id="318" r:id="rId34"/>
    <p:sldId id="331" r:id="rId35"/>
    <p:sldId id="330" r:id="rId36"/>
    <p:sldId id="319" r:id="rId37"/>
    <p:sldId id="350" r:id="rId38"/>
    <p:sldId id="347" r:id="rId39"/>
    <p:sldId id="320" r:id="rId40"/>
    <p:sldId id="335" r:id="rId41"/>
    <p:sldId id="334" r:id="rId42"/>
    <p:sldId id="336" r:id="rId43"/>
    <p:sldId id="337" r:id="rId44"/>
    <p:sldId id="338" r:id="rId45"/>
    <p:sldId id="321" r:id="rId46"/>
    <p:sldId id="348" r:id="rId47"/>
    <p:sldId id="341" r:id="rId48"/>
    <p:sldId id="342" r:id="rId49"/>
    <p:sldId id="343" r:id="rId50"/>
    <p:sldId id="322" r:id="rId51"/>
    <p:sldId id="349" r:id="rId52"/>
    <p:sldId id="344" r:id="rId53"/>
    <p:sldId id="351" r:id="rId54"/>
    <p:sldId id="345" r:id="rId55"/>
    <p:sldId id="346" r:id="rId56"/>
    <p:sldId id="279" r:id="rId57"/>
    <p:sldId id="278" r:id="rId58"/>
  </p:sldIdLst>
  <p:sldSz cx="9144000" cy="5143500" type="screen16x9"/>
  <p:notesSz cx="6858000" cy="9144000"/>
  <p:embeddedFontLst>
    <p:embeddedFont>
      <p:font typeface="Montserrat" panose="02000505000000020004" pitchFamily="2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B713A6-5156-4448-B144-822046962AE8}">
  <a:tblStyle styleId="{BBB713A6-5156-4448-B144-822046962A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886E1FF-FDF2-4410-8487-3ABA108AFFF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528" autoAdjust="0"/>
  </p:normalViewPr>
  <p:slideViewPr>
    <p:cSldViewPr snapToGrid="0">
      <p:cViewPr varScale="1">
        <p:scale>
          <a:sx n="89" d="100"/>
          <a:sy n="89" d="100"/>
        </p:scale>
        <p:origin x="21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ACB142-6C4A-468D-AB59-3F56B776536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34DD13-A43B-4253-B145-CCE02D426398}">
      <dgm:prSet phldrT="[Text]" custT="1"/>
      <dgm:spPr/>
      <dgm:t>
        <a:bodyPr/>
        <a:lstStyle/>
        <a:p>
          <a:pPr>
            <a:buClr>
              <a:schemeClr val="dk1"/>
            </a:buClr>
            <a:buSzPts val="1100"/>
            <a:buFont typeface="Wingdings" panose="05000000000000000000" pitchFamily="2" charset="2"/>
            <a:buChar char="Ø"/>
          </a:pPr>
          <a:r>
            <a:rPr lang="en-US" sz="1000">
              <a:solidFill>
                <a:srgbClr val="454F5B"/>
              </a:solidFill>
              <a:latin typeface="Montserrat"/>
            </a:rPr>
            <a:t>BERT</a:t>
          </a:r>
          <a:endParaRPr lang="en-US" sz="1000"/>
        </a:p>
      </dgm:t>
    </dgm:pt>
    <dgm:pt modelId="{6BA1A7B8-9B5E-41E1-8786-8C64B1597B5D}" type="parTrans" cxnId="{B1CD0667-9B5D-4A97-9316-C41D653D837A}">
      <dgm:prSet/>
      <dgm:spPr/>
      <dgm:t>
        <a:bodyPr/>
        <a:lstStyle/>
        <a:p>
          <a:endParaRPr lang="en-US" sz="2000"/>
        </a:p>
      </dgm:t>
    </dgm:pt>
    <dgm:pt modelId="{32CC425A-3848-49EE-B74A-9C9BF75F7562}" type="sibTrans" cxnId="{B1CD0667-9B5D-4A97-9316-C41D653D837A}">
      <dgm:prSet/>
      <dgm:spPr/>
      <dgm:t>
        <a:bodyPr/>
        <a:lstStyle/>
        <a:p>
          <a:endParaRPr lang="en-US" sz="2000"/>
        </a:p>
      </dgm:t>
    </dgm:pt>
    <dgm:pt modelId="{373B11FA-B525-43C4-8AB9-CE03FBF9D717}">
      <dgm:prSet phldrT="[Text]" custT="1"/>
      <dgm:spPr/>
      <dgm:t>
        <a:bodyPr/>
        <a:lstStyle/>
        <a:p>
          <a:r>
            <a:rPr lang="en-US" sz="1000" b="0" i="0"/>
            <a:t>WikiPedia</a:t>
          </a:r>
          <a:endParaRPr lang="en-US" sz="1000"/>
        </a:p>
      </dgm:t>
    </dgm:pt>
    <dgm:pt modelId="{6DE405AC-E867-42BA-B8BF-E3CB8EA9C0E0}" type="parTrans" cxnId="{45D0E41F-253E-4833-A62E-0604C7FF33F3}">
      <dgm:prSet/>
      <dgm:spPr/>
      <dgm:t>
        <a:bodyPr/>
        <a:lstStyle/>
        <a:p>
          <a:endParaRPr lang="en-US" sz="2000"/>
        </a:p>
      </dgm:t>
    </dgm:pt>
    <dgm:pt modelId="{5968D31A-702C-4477-B0C2-9FD38ABBD2C7}" type="sibTrans" cxnId="{45D0E41F-253E-4833-A62E-0604C7FF33F3}">
      <dgm:prSet/>
      <dgm:spPr/>
      <dgm:t>
        <a:bodyPr/>
        <a:lstStyle/>
        <a:p>
          <a:endParaRPr lang="en-US" sz="2000"/>
        </a:p>
      </dgm:t>
    </dgm:pt>
    <dgm:pt modelId="{C3056A83-9D09-439F-AE4E-2675E5BEB340}">
      <dgm:prSet phldrT="[Text]" custT="1"/>
      <dgm:spPr/>
      <dgm:t>
        <a:bodyPr/>
        <a:lstStyle/>
        <a:p>
          <a:r>
            <a:rPr lang="en-US" sz="1000" b="0" i="0"/>
            <a:t>BookCorpus</a:t>
          </a:r>
          <a:endParaRPr lang="en-US" sz="1000"/>
        </a:p>
      </dgm:t>
    </dgm:pt>
    <dgm:pt modelId="{1CF45A85-A0A3-4C4C-8C0A-8A92C6F87094}" type="parTrans" cxnId="{04CE9D23-2B05-4D76-B2B7-57125FDB8448}">
      <dgm:prSet/>
      <dgm:spPr/>
      <dgm:t>
        <a:bodyPr/>
        <a:lstStyle/>
        <a:p>
          <a:endParaRPr lang="en-US" sz="2000"/>
        </a:p>
      </dgm:t>
    </dgm:pt>
    <dgm:pt modelId="{E8C2B105-5E16-410D-8190-89BC1F46F7EB}" type="sibTrans" cxnId="{04CE9D23-2B05-4D76-B2B7-57125FDB8448}">
      <dgm:prSet/>
      <dgm:spPr/>
      <dgm:t>
        <a:bodyPr/>
        <a:lstStyle/>
        <a:p>
          <a:endParaRPr lang="en-US" sz="2000"/>
        </a:p>
      </dgm:t>
    </dgm:pt>
    <dgm:pt modelId="{20122C2B-C118-492B-9CA9-640D748824D4}">
      <dgm:prSet phldrT="[Text]" custT="1"/>
      <dgm:spPr/>
      <dgm:t>
        <a:bodyPr/>
        <a:lstStyle/>
        <a:p>
          <a:r>
            <a:rPr lang="en-US" sz="1000" b="0" i="0" dirty="0"/>
            <a:t>additional text from</a:t>
          </a:r>
          <a:br>
            <a:rPr lang="en-US" sz="1000" b="0" i="0" dirty="0"/>
          </a:br>
          <a:r>
            <a:rPr lang="en-US" sz="1000" b="0" i="0" dirty="0"/>
            <a:t> the Web</a:t>
          </a:r>
          <a:endParaRPr lang="en-US" sz="1000" dirty="0"/>
        </a:p>
      </dgm:t>
    </dgm:pt>
    <dgm:pt modelId="{6333C84A-A79C-4713-8D47-53480BE11CEA}" type="parTrans" cxnId="{96F8792A-9FD2-475E-A7E4-C7E2CEA009DA}">
      <dgm:prSet/>
      <dgm:spPr/>
      <dgm:t>
        <a:bodyPr/>
        <a:lstStyle/>
        <a:p>
          <a:endParaRPr lang="en-US" sz="2000"/>
        </a:p>
      </dgm:t>
    </dgm:pt>
    <dgm:pt modelId="{3FA84712-2D2A-474E-B512-C1BDD5ED4F9E}" type="sibTrans" cxnId="{96F8792A-9FD2-475E-A7E4-C7E2CEA009DA}">
      <dgm:prSet/>
      <dgm:spPr/>
      <dgm:t>
        <a:bodyPr/>
        <a:lstStyle/>
        <a:p>
          <a:endParaRPr lang="en-US" sz="2000"/>
        </a:p>
      </dgm:t>
    </dgm:pt>
    <dgm:pt modelId="{11187239-2DF8-4A8F-B897-88D8B547B69A}" type="pres">
      <dgm:prSet presAssocID="{9FACB142-6C4A-468D-AB59-3F56B776536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C6912F8-6B1D-4789-B975-58C68E04A2DB}" type="pres">
      <dgm:prSet presAssocID="{3B34DD13-A43B-4253-B145-CCE02D426398}" presName="hierRoot1" presStyleCnt="0">
        <dgm:presLayoutVars>
          <dgm:hierBranch val="init"/>
        </dgm:presLayoutVars>
      </dgm:prSet>
      <dgm:spPr/>
    </dgm:pt>
    <dgm:pt modelId="{6AC5F92B-CA06-415C-B3A4-6CFF550593AA}" type="pres">
      <dgm:prSet presAssocID="{3B34DD13-A43B-4253-B145-CCE02D426398}" presName="rootComposite1" presStyleCnt="0"/>
      <dgm:spPr/>
    </dgm:pt>
    <dgm:pt modelId="{1EA7D92D-EB07-4AA8-AA06-E1D87D2026B0}" type="pres">
      <dgm:prSet presAssocID="{3B34DD13-A43B-4253-B145-CCE02D426398}" presName="rootText1" presStyleLbl="node0" presStyleIdx="0" presStyleCnt="1">
        <dgm:presLayoutVars>
          <dgm:chPref val="3"/>
        </dgm:presLayoutVars>
      </dgm:prSet>
      <dgm:spPr/>
    </dgm:pt>
    <dgm:pt modelId="{50230B38-40DB-4FEE-B87F-5A3C23804BBD}" type="pres">
      <dgm:prSet presAssocID="{3B34DD13-A43B-4253-B145-CCE02D426398}" presName="rootConnector1" presStyleLbl="node1" presStyleIdx="0" presStyleCnt="0"/>
      <dgm:spPr/>
    </dgm:pt>
    <dgm:pt modelId="{43AD1C2C-D9DA-45A9-A822-322AC7E3302E}" type="pres">
      <dgm:prSet presAssocID="{3B34DD13-A43B-4253-B145-CCE02D426398}" presName="hierChild2" presStyleCnt="0"/>
      <dgm:spPr/>
    </dgm:pt>
    <dgm:pt modelId="{6839E5B1-7628-4CCA-9375-FB6E6FAEAD5E}" type="pres">
      <dgm:prSet presAssocID="{6DE405AC-E867-42BA-B8BF-E3CB8EA9C0E0}" presName="Name37" presStyleLbl="parChTrans1D2" presStyleIdx="0" presStyleCnt="3"/>
      <dgm:spPr/>
    </dgm:pt>
    <dgm:pt modelId="{F68BA2B3-6282-44CE-ABD3-F24F917F40C3}" type="pres">
      <dgm:prSet presAssocID="{373B11FA-B525-43C4-8AB9-CE03FBF9D717}" presName="hierRoot2" presStyleCnt="0">
        <dgm:presLayoutVars>
          <dgm:hierBranch val="init"/>
        </dgm:presLayoutVars>
      </dgm:prSet>
      <dgm:spPr/>
    </dgm:pt>
    <dgm:pt modelId="{DBABBF51-03AA-452C-8FF0-63EF747153D7}" type="pres">
      <dgm:prSet presAssocID="{373B11FA-B525-43C4-8AB9-CE03FBF9D717}" presName="rootComposite" presStyleCnt="0"/>
      <dgm:spPr/>
    </dgm:pt>
    <dgm:pt modelId="{FD12C391-FFE6-48D2-996D-7FD3E1C66AC5}" type="pres">
      <dgm:prSet presAssocID="{373B11FA-B525-43C4-8AB9-CE03FBF9D717}" presName="rootText" presStyleLbl="node2" presStyleIdx="0" presStyleCnt="3">
        <dgm:presLayoutVars>
          <dgm:chPref val="3"/>
        </dgm:presLayoutVars>
      </dgm:prSet>
      <dgm:spPr/>
    </dgm:pt>
    <dgm:pt modelId="{4658D75C-F47C-4994-86A4-C2E50925E04D}" type="pres">
      <dgm:prSet presAssocID="{373B11FA-B525-43C4-8AB9-CE03FBF9D717}" presName="rootConnector" presStyleLbl="node2" presStyleIdx="0" presStyleCnt="3"/>
      <dgm:spPr/>
    </dgm:pt>
    <dgm:pt modelId="{D0B5D84B-48F0-4276-B270-1E5C6CCAE244}" type="pres">
      <dgm:prSet presAssocID="{373B11FA-B525-43C4-8AB9-CE03FBF9D717}" presName="hierChild4" presStyleCnt="0"/>
      <dgm:spPr/>
    </dgm:pt>
    <dgm:pt modelId="{3ADA635A-2EF1-466D-8566-F005EEC7C28A}" type="pres">
      <dgm:prSet presAssocID="{373B11FA-B525-43C4-8AB9-CE03FBF9D717}" presName="hierChild5" presStyleCnt="0"/>
      <dgm:spPr/>
    </dgm:pt>
    <dgm:pt modelId="{3B2357AA-85CF-4991-A1BA-244A315DEF68}" type="pres">
      <dgm:prSet presAssocID="{1CF45A85-A0A3-4C4C-8C0A-8A92C6F87094}" presName="Name37" presStyleLbl="parChTrans1D2" presStyleIdx="1" presStyleCnt="3"/>
      <dgm:spPr/>
    </dgm:pt>
    <dgm:pt modelId="{E8E87CF4-EFB8-436C-9203-FAFA603A8E8F}" type="pres">
      <dgm:prSet presAssocID="{C3056A83-9D09-439F-AE4E-2675E5BEB340}" presName="hierRoot2" presStyleCnt="0">
        <dgm:presLayoutVars>
          <dgm:hierBranch val="init"/>
        </dgm:presLayoutVars>
      </dgm:prSet>
      <dgm:spPr/>
    </dgm:pt>
    <dgm:pt modelId="{B76BB207-F0F3-4A99-80E2-D5BB4820D03E}" type="pres">
      <dgm:prSet presAssocID="{C3056A83-9D09-439F-AE4E-2675E5BEB340}" presName="rootComposite" presStyleCnt="0"/>
      <dgm:spPr/>
    </dgm:pt>
    <dgm:pt modelId="{EC55D572-3702-43DF-921D-22628927FBF3}" type="pres">
      <dgm:prSet presAssocID="{C3056A83-9D09-439F-AE4E-2675E5BEB340}" presName="rootText" presStyleLbl="node2" presStyleIdx="1" presStyleCnt="3">
        <dgm:presLayoutVars>
          <dgm:chPref val="3"/>
        </dgm:presLayoutVars>
      </dgm:prSet>
      <dgm:spPr/>
    </dgm:pt>
    <dgm:pt modelId="{0DF2A5D9-EE4A-4EA3-867A-BA7ED59DF894}" type="pres">
      <dgm:prSet presAssocID="{C3056A83-9D09-439F-AE4E-2675E5BEB340}" presName="rootConnector" presStyleLbl="node2" presStyleIdx="1" presStyleCnt="3"/>
      <dgm:spPr/>
    </dgm:pt>
    <dgm:pt modelId="{5F0B0224-849C-41B8-90DC-5632C732D69A}" type="pres">
      <dgm:prSet presAssocID="{C3056A83-9D09-439F-AE4E-2675E5BEB340}" presName="hierChild4" presStyleCnt="0"/>
      <dgm:spPr/>
    </dgm:pt>
    <dgm:pt modelId="{335F5E6F-80D6-4DD8-B640-3A629F322E1A}" type="pres">
      <dgm:prSet presAssocID="{C3056A83-9D09-439F-AE4E-2675E5BEB340}" presName="hierChild5" presStyleCnt="0"/>
      <dgm:spPr/>
    </dgm:pt>
    <dgm:pt modelId="{C69826F9-AD4D-47F7-B796-304C3A4E46D2}" type="pres">
      <dgm:prSet presAssocID="{6333C84A-A79C-4713-8D47-53480BE11CEA}" presName="Name37" presStyleLbl="parChTrans1D2" presStyleIdx="2" presStyleCnt="3"/>
      <dgm:spPr/>
    </dgm:pt>
    <dgm:pt modelId="{78FEB6A6-E296-4B89-A76D-15495059263F}" type="pres">
      <dgm:prSet presAssocID="{20122C2B-C118-492B-9CA9-640D748824D4}" presName="hierRoot2" presStyleCnt="0">
        <dgm:presLayoutVars>
          <dgm:hierBranch val="init"/>
        </dgm:presLayoutVars>
      </dgm:prSet>
      <dgm:spPr/>
    </dgm:pt>
    <dgm:pt modelId="{86043C8F-0FAF-4855-BF79-B5A13F796FA7}" type="pres">
      <dgm:prSet presAssocID="{20122C2B-C118-492B-9CA9-640D748824D4}" presName="rootComposite" presStyleCnt="0"/>
      <dgm:spPr/>
    </dgm:pt>
    <dgm:pt modelId="{2F101EE8-2A44-4993-BCD5-13FD116F07D1}" type="pres">
      <dgm:prSet presAssocID="{20122C2B-C118-492B-9CA9-640D748824D4}" presName="rootText" presStyleLbl="node2" presStyleIdx="2" presStyleCnt="3">
        <dgm:presLayoutVars>
          <dgm:chPref val="3"/>
        </dgm:presLayoutVars>
      </dgm:prSet>
      <dgm:spPr/>
    </dgm:pt>
    <dgm:pt modelId="{9337F7D2-F345-46B2-B609-07419073AABC}" type="pres">
      <dgm:prSet presAssocID="{20122C2B-C118-492B-9CA9-640D748824D4}" presName="rootConnector" presStyleLbl="node2" presStyleIdx="2" presStyleCnt="3"/>
      <dgm:spPr/>
    </dgm:pt>
    <dgm:pt modelId="{58F6D622-1328-4F1A-B14A-478F69D342CA}" type="pres">
      <dgm:prSet presAssocID="{20122C2B-C118-492B-9CA9-640D748824D4}" presName="hierChild4" presStyleCnt="0"/>
      <dgm:spPr/>
    </dgm:pt>
    <dgm:pt modelId="{C29A1549-729A-4E76-BE3C-88D1B5E18B92}" type="pres">
      <dgm:prSet presAssocID="{20122C2B-C118-492B-9CA9-640D748824D4}" presName="hierChild5" presStyleCnt="0"/>
      <dgm:spPr/>
    </dgm:pt>
    <dgm:pt modelId="{5C856B2D-69F2-42DA-AEE5-D242131FA93C}" type="pres">
      <dgm:prSet presAssocID="{3B34DD13-A43B-4253-B145-CCE02D426398}" presName="hierChild3" presStyleCnt="0"/>
      <dgm:spPr/>
    </dgm:pt>
  </dgm:ptLst>
  <dgm:cxnLst>
    <dgm:cxn modelId="{44E6520B-FA59-433D-9AB9-12FC6B52980E}" type="presOf" srcId="{20122C2B-C118-492B-9CA9-640D748824D4}" destId="{2F101EE8-2A44-4993-BCD5-13FD116F07D1}" srcOrd="0" destOrd="0" presId="urn:microsoft.com/office/officeart/2005/8/layout/orgChart1"/>
    <dgm:cxn modelId="{BFBAED13-FC63-4C5C-B560-703118A42D47}" type="presOf" srcId="{9FACB142-6C4A-468D-AB59-3F56B776536A}" destId="{11187239-2DF8-4A8F-B897-88D8B547B69A}" srcOrd="0" destOrd="0" presId="urn:microsoft.com/office/officeart/2005/8/layout/orgChart1"/>
    <dgm:cxn modelId="{F5F70F1C-D7EC-4287-94EA-085BD9BC0485}" type="presOf" srcId="{373B11FA-B525-43C4-8AB9-CE03FBF9D717}" destId="{4658D75C-F47C-4994-86A4-C2E50925E04D}" srcOrd="1" destOrd="0" presId="urn:microsoft.com/office/officeart/2005/8/layout/orgChart1"/>
    <dgm:cxn modelId="{45D0E41F-253E-4833-A62E-0604C7FF33F3}" srcId="{3B34DD13-A43B-4253-B145-CCE02D426398}" destId="{373B11FA-B525-43C4-8AB9-CE03FBF9D717}" srcOrd="0" destOrd="0" parTransId="{6DE405AC-E867-42BA-B8BF-E3CB8EA9C0E0}" sibTransId="{5968D31A-702C-4477-B0C2-9FD38ABBD2C7}"/>
    <dgm:cxn modelId="{04CE9D23-2B05-4D76-B2B7-57125FDB8448}" srcId="{3B34DD13-A43B-4253-B145-CCE02D426398}" destId="{C3056A83-9D09-439F-AE4E-2675E5BEB340}" srcOrd="1" destOrd="0" parTransId="{1CF45A85-A0A3-4C4C-8C0A-8A92C6F87094}" sibTransId="{E8C2B105-5E16-410D-8190-89BC1F46F7EB}"/>
    <dgm:cxn modelId="{8178BA27-EDE8-414F-B330-38909845DDB0}" type="presOf" srcId="{C3056A83-9D09-439F-AE4E-2675E5BEB340}" destId="{0DF2A5D9-EE4A-4EA3-867A-BA7ED59DF894}" srcOrd="1" destOrd="0" presId="urn:microsoft.com/office/officeart/2005/8/layout/orgChart1"/>
    <dgm:cxn modelId="{96F8792A-9FD2-475E-A7E4-C7E2CEA009DA}" srcId="{3B34DD13-A43B-4253-B145-CCE02D426398}" destId="{20122C2B-C118-492B-9CA9-640D748824D4}" srcOrd="2" destOrd="0" parTransId="{6333C84A-A79C-4713-8D47-53480BE11CEA}" sibTransId="{3FA84712-2D2A-474E-B512-C1BDD5ED4F9E}"/>
    <dgm:cxn modelId="{35737F2A-7249-4593-AB4A-B633A3112809}" type="presOf" srcId="{C3056A83-9D09-439F-AE4E-2675E5BEB340}" destId="{EC55D572-3702-43DF-921D-22628927FBF3}" srcOrd="0" destOrd="0" presId="urn:microsoft.com/office/officeart/2005/8/layout/orgChart1"/>
    <dgm:cxn modelId="{EC71EF61-A41B-48F8-BD99-B06265E8A2CB}" type="presOf" srcId="{6333C84A-A79C-4713-8D47-53480BE11CEA}" destId="{C69826F9-AD4D-47F7-B796-304C3A4E46D2}" srcOrd="0" destOrd="0" presId="urn:microsoft.com/office/officeart/2005/8/layout/orgChart1"/>
    <dgm:cxn modelId="{B1CD0667-9B5D-4A97-9316-C41D653D837A}" srcId="{9FACB142-6C4A-468D-AB59-3F56B776536A}" destId="{3B34DD13-A43B-4253-B145-CCE02D426398}" srcOrd="0" destOrd="0" parTransId="{6BA1A7B8-9B5E-41E1-8786-8C64B1597B5D}" sibTransId="{32CC425A-3848-49EE-B74A-9C9BF75F7562}"/>
    <dgm:cxn modelId="{FDBC6478-1680-4ABD-8323-D9B061724395}" type="presOf" srcId="{3B34DD13-A43B-4253-B145-CCE02D426398}" destId="{1EA7D92D-EB07-4AA8-AA06-E1D87D2026B0}" srcOrd="0" destOrd="0" presId="urn:microsoft.com/office/officeart/2005/8/layout/orgChart1"/>
    <dgm:cxn modelId="{B861AE7D-C06F-4D32-8FC1-C26B7A584110}" type="presOf" srcId="{373B11FA-B525-43C4-8AB9-CE03FBF9D717}" destId="{FD12C391-FFE6-48D2-996D-7FD3E1C66AC5}" srcOrd="0" destOrd="0" presId="urn:microsoft.com/office/officeart/2005/8/layout/orgChart1"/>
    <dgm:cxn modelId="{6C34778F-D14D-4B09-B42A-FCF51552123A}" type="presOf" srcId="{1CF45A85-A0A3-4C4C-8C0A-8A92C6F87094}" destId="{3B2357AA-85CF-4991-A1BA-244A315DEF68}" srcOrd="0" destOrd="0" presId="urn:microsoft.com/office/officeart/2005/8/layout/orgChart1"/>
    <dgm:cxn modelId="{27F98895-F0A4-4CFD-9F23-9D5912FAC96D}" type="presOf" srcId="{20122C2B-C118-492B-9CA9-640D748824D4}" destId="{9337F7D2-F345-46B2-B609-07419073AABC}" srcOrd="1" destOrd="0" presId="urn:microsoft.com/office/officeart/2005/8/layout/orgChart1"/>
    <dgm:cxn modelId="{7BAC8EA6-BC6D-437F-BB97-F83C0AB69236}" type="presOf" srcId="{6DE405AC-E867-42BA-B8BF-E3CB8EA9C0E0}" destId="{6839E5B1-7628-4CCA-9375-FB6E6FAEAD5E}" srcOrd="0" destOrd="0" presId="urn:microsoft.com/office/officeart/2005/8/layout/orgChart1"/>
    <dgm:cxn modelId="{DBB7ABB1-2C34-4EBC-98AA-583C7726EFA8}" type="presOf" srcId="{3B34DD13-A43B-4253-B145-CCE02D426398}" destId="{50230B38-40DB-4FEE-B87F-5A3C23804BBD}" srcOrd="1" destOrd="0" presId="urn:microsoft.com/office/officeart/2005/8/layout/orgChart1"/>
    <dgm:cxn modelId="{36E9356B-DA3B-462A-B14C-EEDA720033AA}" type="presParOf" srcId="{11187239-2DF8-4A8F-B897-88D8B547B69A}" destId="{EC6912F8-6B1D-4789-B975-58C68E04A2DB}" srcOrd="0" destOrd="0" presId="urn:microsoft.com/office/officeart/2005/8/layout/orgChart1"/>
    <dgm:cxn modelId="{EBEA24E5-7826-4DD3-8398-10354F772F4D}" type="presParOf" srcId="{EC6912F8-6B1D-4789-B975-58C68E04A2DB}" destId="{6AC5F92B-CA06-415C-B3A4-6CFF550593AA}" srcOrd="0" destOrd="0" presId="urn:microsoft.com/office/officeart/2005/8/layout/orgChart1"/>
    <dgm:cxn modelId="{A2BCD7C8-F9EB-4D4F-894B-B6F127D464CA}" type="presParOf" srcId="{6AC5F92B-CA06-415C-B3A4-6CFF550593AA}" destId="{1EA7D92D-EB07-4AA8-AA06-E1D87D2026B0}" srcOrd="0" destOrd="0" presId="urn:microsoft.com/office/officeart/2005/8/layout/orgChart1"/>
    <dgm:cxn modelId="{775D4295-A7EF-4EF8-9D7A-5279D6C66B20}" type="presParOf" srcId="{6AC5F92B-CA06-415C-B3A4-6CFF550593AA}" destId="{50230B38-40DB-4FEE-B87F-5A3C23804BBD}" srcOrd="1" destOrd="0" presId="urn:microsoft.com/office/officeart/2005/8/layout/orgChart1"/>
    <dgm:cxn modelId="{E102A852-AD8B-4497-96B5-07301D55C572}" type="presParOf" srcId="{EC6912F8-6B1D-4789-B975-58C68E04A2DB}" destId="{43AD1C2C-D9DA-45A9-A822-322AC7E3302E}" srcOrd="1" destOrd="0" presId="urn:microsoft.com/office/officeart/2005/8/layout/orgChart1"/>
    <dgm:cxn modelId="{8D00CFEB-ACCE-42FB-8726-1FBDEAEF1EDB}" type="presParOf" srcId="{43AD1C2C-D9DA-45A9-A822-322AC7E3302E}" destId="{6839E5B1-7628-4CCA-9375-FB6E6FAEAD5E}" srcOrd="0" destOrd="0" presId="urn:microsoft.com/office/officeart/2005/8/layout/orgChart1"/>
    <dgm:cxn modelId="{4F8FCBE7-58BD-48E0-A202-98B4A16CF778}" type="presParOf" srcId="{43AD1C2C-D9DA-45A9-A822-322AC7E3302E}" destId="{F68BA2B3-6282-44CE-ABD3-F24F917F40C3}" srcOrd="1" destOrd="0" presId="urn:microsoft.com/office/officeart/2005/8/layout/orgChart1"/>
    <dgm:cxn modelId="{88DA861D-40B3-4BEA-89F1-96CB51485455}" type="presParOf" srcId="{F68BA2B3-6282-44CE-ABD3-F24F917F40C3}" destId="{DBABBF51-03AA-452C-8FF0-63EF747153D7}" srcOrd="0" destOrd="0" presId="urn:microsoft.com/office/officeart/2005/8/layout/orgChart1"/>
    <dgm:cxn modelId="{01D3987F-9ED1-4C1F-B6CB-8EEE1DC73FBD}" type="presParOf" srcId="{DBABBF51-03AA-452C-8FF0-63EF747153D7}" destId="{FD12C391-FFE6-48D2-996D-7FD3E1C66AC5}" srcOrd="0" destOrd="0" presId="urn:microsoft.com/office/officeart/2005/8/layout/orgChart1"/>
    <dgm:cxn modelId="{18FC6F3B-39AA-4A58-A0C4-CF8E895E9394}" type="presParOf" srcId="{DBABBF51-03AA-452C-8FF0-63EF747153D7}" destId="{4658D75C-F47C-4994-86A4-C2E50925E04D}" srcOrd="1" destOrd="0" presId="urn:microsoft.com/office/officeart/2005/8/layout/orgChart1"/>
    <dgm:cxn modelId="{6AA5897B-959D-4E29-8153-464DC57ADEE8}" type="presParOf" srcId="{F68BA2B3-6282-44CE-ABD3-F24F917F40C3}" destId="{D0B5D84B-48F0-4276-B270-1E5C6CCAE244}" srcOrd="1" destOrd="0" presId="urn:microsoft.com/office/officeart/2005/8/layout/orgChart1"/>
    <dgm:cxn modelId="{5C2BDE82-D599-4C09-8977-253E62856044}" type="presParOf" srcId="{F68BA2B3-6282-44CE-ABD3-F24F917F40C3}" destId="{3ADA635A-2EF1-466D-8566-F005EEC7C28A}" srcOrd="2" destOrd="0" presId="urn:microsoft.com/office/officeart/2005/8/layout/orgChart1"/>
    <dgm:cxn modelId="{8EC3615B-EF4C-49E9-85E8-4300B385FC6A}" type="presParOf" srcId="{43AD1C2C-D9DA-45A9-A822-322AC7E3302E}" destId="{3B2357AA-85CF-4991-A1BA-244A315DEF68}" srcOrd="2" destOrd="0" presId="urn:microsoft.com/office/officeart/2005/8/layout/orgChart1"/>
    <dgm:cxn modelId="{6643C639-E695-4BE8-9879-64AE8520B8EA}" type="presParOf" srcId="{43AD1C2C-D9DA-45A9-A822-322AC7E3302E}" destId="{E8E87CF4-EFB8-436C-9203-FAFA603A8E8F}" srcOrd="3" destOrd="0" presId="urn:microsoft.com/office/officeart/2005/8/layout/orgChart1"/>
    <dgm:cxn modelId="{7CDCF936-9775-4AAA-B608-858AF64C0AFE}" type="presParOf" srcId="{E8E87CF4-EFB8-436C-9203-FAFA603A8E8F}" destId="{B76BB207-F0F3-4A99-80E2-D5BB4820D03E}" srcOrd="0" destOrd="0" presId="urn:microsoft.com/office/officeart/2005/8/layout/orgChart1"/>
    <dgm:cxn modelId="{243E6511-3128-4FC2-B4A5-0B2420561E39}" type="presParOf" srcId="{B76BB207-F0F3-4A99-80E2-D5BB4820D03E}" destId="{EC55D572-3702-43DF-921D-22628927FBF3}" srcOrd="0" destOrd="0" presId="urn:microsoft.com/office/officeart/2005/8/layout/orgChart1"/>
    <dgm:cxn modelId="{52A869DE-B272-45AD-8286-6512173ECA14}" type="presParOf" srcId="{B76BB207-F0F3-4A99-80E2-D5BB4820D03E}" destId="{0DF2A5D9-EE4A-4EA3-867A-BA7ED59DF894}" srcOrd="1" destOrd="0" presId="urn:microsoft.com/office/officeart/2005/8/layout/orgChart1"/>
    <dgm:cxn modelId="{7F127A7A-3407-492A-9607-94F9A058841B}" type="presParOf" srcId="{E8E87CF4-EFB8-436C-9203-FAFA603A8E8F}" destId="{5F0B0224-849C-41B8-90DC-5632C732D69A}" srcOrd="1" destOrd="0" presId="urn:microsoft.com/office/officeart/2005/8/layout/orgChart1"/>
    <dgm:cxn modelId="{503A5B09-5E41-42B6-BFDE-07D32773A94D}" type="presParOf" srcId="{E8E87CF4-EFB8-436C-9203-FAFA603A8E8F}" destId="{335F5E6F-80D6-4DD8-B640-3A629F322E1A}" srcOrd="2" destOrd="0" presId="urn:microsoft.com/office/officeart/2005/8/layout/orgChart1"/>
    <dgm:cxn modelId="{C8D6B350-DC2D-4565-A5AA-35789C7B86C6}" type="presParOf" srcId="{43AD1C2C-D9DA-45A9-A822-322AC7E3302E}" destId="{C69826F9-AD4D-47F7-B796-304C3A4E46D2}" srcOrd="4" destOrd="0" presId="urn:microsoft.com/office/officeart/2005/8/layout/orgChart1"/>
    <dgm:cxn modelId="{F4709E6E-BEBE-4EEF-8500-99FE29BCFCFB}" type="presParOf" srcId="{43AD1C2C-D9DA-45A9-A822-322AC7E3302E}" destId="{78FEB6A6-E296-4B89-A76D-15495059263F}" srcOrd="5" destOrd="0" presId="urn:microsoft.com/office/officeart/2005/8/layout/orgChart1"/>
    <dgm:cxn modelId="{42EB4A73-3ECC-4C4A-B19A-8C2505020ADC}" type="presParOf" srcId="{78FEB6A6-E296-4B89-A76D-15495059263F}" destId="{86043C8F-0FAF-4855-BF79-B5A13F796FA7}" srcOrd="0" destOrd="0" presId="urn:microsoft.com/office/officeart/2005/8/layout/orgChart1"/>
    <dgm:cxn modelId="{0BE7EE5A-036B-46E1-8277-A82AA731A68B}" type="presParOf" srcId="{86043C8F-0FAF-4855-BF79-B5A13F796FA7}" destId="{2F101EE8-2A44-4993-BCD5-13FD116F07D1}" srcOrd="0" destOrd="0" presId="urn:microsoft.com/office/officeart/2005/8/layout/orgChart1"/>
    <dgm:cxn modelId="{C0DE3CD8-D9B6-475A-A3D9-97EAD19384D8}" type="presParOf" srcId="{86043C8F-0FAF-4855-BF79-B5A13F796FA7}" destId="{9337F7D2-F345-46B2-B609-07419073AABC}" srcOrd="1" destOrd="0" presId="urn:microsoft.com/office/officeart/2005/8/layout/orgChart1"/>
    <dgm:cxn modelId="{6E4F7503-0B6F-4829-99D8-5458B4CEA7B5}" type="presParOf" srcId="{78FEB6A6-E296-4B89-A76D-15495059263F}" destId="{58F6D622-1328-4F1A-B14A-478F69D342CA}" srcOrd="1" destOrd="0" presId="urn:microsoft.com/office/officeart/2005/8/layout/orgChart1"/>
    <dgm:cxn modelId="{14C32E31-5402-4A94-BE1C-34F9BE113DE4}" type="presParOf" srcId="{78FEB6A6-E296-4B89-A76D-15495059263F}" destId="{C29A1549-729A-4E76-BE3C-88D1B5E18B92}" srcOrd="2" destOrd="0" presId="urn:microsoft.com/office/officeart/2005/8/layout/orgChart1"/>
    <dgm:cxn modelId="{1C385E69-F685-45F0-A4DC-7F7CB61950D3}" type="presParOf" srcId="{EC6912F8-6B1D-4789-B975-58C68E04A2DB}" destId="{5C856B2D-69F2-42DA-AEE5-D242131FA93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826F9-AD4D-47F7-B796-304C3A4E46D2}">
      <dsp:nvSpPr>
        <dsp:cNvPr id="0" name=""/>
        <dsp:cNvSpPr/>
      </dsp:nvSpPr>
      <dsp:spPr>
        <a:xfrm>
          <a:off x="1800502" y="713131"/>
          <a:ext cx="1273868" cy="221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542"/>
              </a:lnTo>
              <a:lnTo>
                <a:pt x="1273868" y="110542"/>
              </a:lnTo>
              <a:lnTo>
                <a:pt x="1273868" y="2210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357AA-85CF-4991-A1BA-244A315DEF68}">
      <dsp:nvSpPr>
        <dsp:cNvPr id="0" name=""/>
        <dsp:cNvSpPr/>
      </dsp:nvSpPr>
      <dsp:spPr>
        <a:xfrm>
          <a:off x="1754782" y="713131"/>
          <a:ext cx="91440" cy="221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0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9E5B1-7628-4CCA-9375-FB6E6FAEAD5E}">
      <dsp:nvSpPr>
        <dsp:cNvPr id="0" name=""/>
        <dsp:cNvSpPr/>
      </dsp:nvSpPr>
      <dsp:spPr>
        <a:xfrm>
          <a:off x="526633" y="713131"/>
          <a:ext cx="1273868" cy="221084"/>
        </a:xfrm>
        <a:custGeom>
          <a:avLst/>
          <a:gdLst/>
          <a:ahLst/>
          <a:cxnLst/>
          <a:rect l="0" t="0" r="0" b="0"/>
          <a:pathLst>
            <a:path>
              <a:moveTo>
                <a:pt x="1273868" y="0"/>
              </a:moveTo>
              <a:lnTo>
                <a:pt x="1273868" y="110542"/>
              </a:lnTo>
              <a:lnTo>
                <a:pt x="0" y="110542"/>
              </a:lnTo>
              <a:lnTo>
                <a:pt x="0" y="2210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A7D92D-EB07-4AA8-AA06-E1D87D2026B0}">
      <dsp:nvSpPr>
        <dsp:cNvPr id="0" name=""/>
        <dsp:cNvSpPr/>
      </dsp:nvSpPr>
      <dsp:spPr>
        <a:xfrm>
          <a:off x="1274110" y="186739"/>
          <a:ext cx="1052784" cy="526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Wingdings" panose="05000000000000000000" pitchFamily="2" charset="2"/>
            <a:buNone/>
          </a:pPr>
          <a:r>
            <a:rPr lang="en-US" sz="1000" kern="1200">
              <a:solidFill>
                <a:srgbClr val="454F5B"/>
              </a:solidFill>
              <a:latin typeface="Montserrat"/>
            </a:rPr>
            <a:t>BERT</a:t>
          </a:r>
          <a:endParaRPr lang="en-US" sz="1000" kern="1200"/>
        </a:p>
      </dsp:txBody>
      <dsp:txXfrm>
        <a:off x="1274110" y="186739"/>
        <a:ext cx="1052784" cy="526392"/>
      </dsp:txXfrm>
    </dsp:sp>
    <dsp:sp modelId="{FD12C391-FFE6-48D2-996D-7FD3E1C66AC5}">
      <dsp:nvSpPr>
        <dsp:cNvPr id="0" name=""/>
        <dsp:cNvSpPr/>
      </dsp:nvSpPr>
      <dsp:spPr>
        <a:xfrm>
          <a:off x="241" y="934216"/>
          <a:ext cx="1052784" cy="526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/>
            <a:t>WikiPedia</a:t>
          </a:r>
          <a:endParaRPr lang="en-US" sz="1000" kern="1200"/>
        </a:p>
      </dsp:txBody>
      <dsp:txXfrm>
        <a:off x="241" y="934216"/>
        <a:ext cx="1052784" cy="526392"/>
      </dsp:txXfrm>
    </dsp:sp>
    <dsp:sp modelId="{EC55D572-3702-43DF-921D-22628927FBF3}">
      <dsp:nvSpPr>
        <dsp:cNvPr id="0" name=""/>
        <dsp:cNvSpPr/>
      </dsp:nvSpPr>
      <dsp:spPr>
        <a:xfrm>
          <a:off x="1274110" y="934216"/>
          <a:ext cx="1052784" cy="526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/>
            <a:t>BookCorpus</a:t>
          </a:r>
          <a:endParaRPr lang="en-US" sz="1000" kern="1200"/>
        </a:p>
      </dsp:txBody>
      <dsp:txXfrm>
        <a:off x="1274110" y="934216"/>
        <a:ext cx="1052784" cy="526392"/>
      </dsp:txXfrm>
    </dsp:sp>
    <dsp:sp modelId="{2F101EE8-2A44-4993-BCD5-13FD116F07D1}">
      <dsp:nvSpPr>
        <dsp:cNvPr id="0" name=""/>
        <dsp:cNvSpPr/>
      </dsp:nvSpPr>
      <dsp:spPr>
        <a:xfrm>
          <a:off x="2547979" y="934216"/>
          <a:ext cx="1052784" cy="526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/>
            <a:t>additional text from</a:t>
          </a:r>
          <a:br>
            <a:rPr lang="en-US" sz="1000" b="0" i="0" kern="1200" dirty="0"/>
          </a:br>
          <a:r>
            <a:rPr lang="en-US" sz="1000" b="0" i="0" kern="1200" dirty="0"/>
            <a:t> the Web</a:t>
          </a:r>
          <a:endParaRPr lang="en-US" sz="1000" kern="1200" dirty="0"/>
        </a:p>
      </dsp:txBody>
      <dsp:txXfrm>
        <a:off x="2547979" y="934216"/>
        <a:ext cx="1052784" cy="526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3271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8651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>
                <a:solidFill>
                  <a:srgbClr val="242021"/>
                </a:solidFill>
                <a:effectLst/>
                <a:latin typeface="LinLibertineT"/>
              </a:rPr>
              <a:t>Shattering all words in the corpus and initializing the vocabulary with characters and delimiters</a:t>
            </a:r>
            <a:r>
              <a:rPr lang="en-US" sz="800"/>
              <a:t> </a:t>
            </a:r>
            <a:br>
              <a:rPr lang="en-US" sz="800"/>
            </a:br>
            <a:endParaRPr lang="en" sz="8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>
                <a:solidFill>
                  <a:srgbClr val="242021"/>
                </a:solidFill>
                <a:effectLst/>
                <a:latin typeface="LinLibertineT"/>
              </a:rPr>
              <a:t>iteratively augments the vocabulary with a new subword that is most frequent in the corpus</a:t>
            </a:r>
            <a:br>
              <a:rPr lang="en-US" sz="1100" b="0" i="0">
                <a:solidFill>
                  <a:srgbClr val="242021"/>
                </a:solidFill>
                <a:effectLst/>
                <a:latin typeface="LinLibertineT"/>
              </a:rPr>
            </a:br>
            <a:r>
              <a:rPr lang="en-US" sz="1100" b="0" i="0">
                <a:solidFill>
                  <a:srgbClr val="242021"/>
                </a:solidFill>
                <a:effectLst/>
                <a:latin typeface="LinLibertineT"/>
              </a:rPr>
              <a:t>and can be formed by concatenating two existing subwords,</a:t>
            </a:r>
            <a:r>
              <a:rPr lang="en-US" sz="80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b="1" i="0" dirty="0">
              <a:solidFill>
                <a:srgbClr val="242021"/>
              </a:solidFill>
              <a:effectLst/>
              <a:latin typeface="LinLibertineTB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The input token sequence is first processed by a lexical encoder, which</a:t>
            </a:r>
            <a:b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</a:b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combines a token embedding, a position embedding and a segment embedding by element-wise summation.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800" b="0" i="0" dirty="0">
              <a:solidFill>
                <a:srgbClr val="242021"/>
              </a:solidFill>
              <a:effectLst/>
              <a:latin typeface="LinLibertineT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 This embedding layer is then passed to multiple layers of transformer modules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In each transformer layer, a contextual representation is generated for each token by summing a non-linear transformation of the representations of all tokens in the prior layer, weighted by the attentions computed in the prior layer as the query.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800" b="0" i="0" dirty="0">
              <a:solidFill>
                <a:srgbClr val="242021"/>
              </a:solidFill>
              <a:effectLst/>
              <a:latin typeface="LinLibertineT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The final layer outputs contextual representations for all tokens, which combine information from the whole text span.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3446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4" inden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None/>
              <a:tabLst>
                <a:tab pos="1252538" algn="l"/>
              </a:tabLs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9041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4" inden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None/>
              <a:tabLst>
                <a:tab pos="1252538" algn="l"/>
              </a:tabLs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2755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207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4268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1252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8191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0007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3" indent="-1714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endParaRPr lang="en-US" sz="1100" dirty="0">
              <a:solidFill>
                <a:srgbClr val="454F5B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675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3" indent="-1714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endParaRPr lang="en-US" sz="1100" dirty="0">
              <a:solidFill>
                <a:srgbClr val="454F5B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3370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3717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c3be1062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c3be1062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83310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8937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14745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08438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1721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16424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19998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31912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05066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>
                <a:latin typeface="+mn-lt"/>
              </a:rPr>
              <a:t>Pretrained neural language models provide a unifying foundation for learning task-specific models.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lang="en-US" sz="1800" dirty="0">
                <a:latin typeface="+mn-lt"/>
              </a:rPr>
              <a:t>Given an input token sequence, the language model produces a sequence of vectors in the contextual representation.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>
                <a:latin typeface="+mn-lt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84976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An input instance is first processed by a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Inconsolata-zi4r"/>
              </a:rPr>
              <a:t>Transform Input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module that performs task-specific transformations such as appending special instance marker</a:t>
            </a:r>
            <a:b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</a:b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(e.g., [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Inconsolata-zi4r"/>
              </a:rPr>
              <a:t>CLS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]) or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LinLibertineT"/>
              </a:rPr>
              <a:t>dummifying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 entity mentions for relation extraction.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The transformed input is then tokenized and fed into the model.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Next, the contextual representation at the top layer is processed by a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Inconsolata-zi4r"/>
              </a:rPr>
              <a:t>Featurizer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Inconsolata-zi4r"/>
              </a:rPr>
              <a:t>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module and then fed into the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Inconsolata-zi4r"/>
              </a:rPr>
              <a:t>Predict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module to</a:t>
            </a:r>
            <a:b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</a:b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generate the final output for a given task.</a:t>
            </a:r>
            <a:r>
              <a:rPr lang="en-US" sz="3200" dirty="0"/>
              <a:t> </a:t>
            </a:r>
            <a:br>
              <a:rPr lang="en-US" sz="3200" dirty="0"/>
            </a:br>
            <a:endParaRPr lang="en-US" sz="32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Jointly fine-tune the parameters of the task-specific prediction layer as well as the underlying neural language model. </a:t>
            </a:r>
            <a:br>
              <a:rPr lang="en-US" dirty="0">
                <a:solidFill>
                  <a:schemeClr val="tx1">
                    <a:lumMod val="75000"/>
                  </a:schemeClr>
                </a:solidFill>
                <a:latin typeface="+mn-lt"/>
              </a:rPr>
            </a:br>
            <a:br>
              <a:rPr lang="en-US" dirty="0">
                <a:solidFill>
                  <a:schemeClr val="tx1">
                    <a:lumMod val="75000"/>
                  </a:schemeClr>
                </a:solidFill>
                <a:latin typeface="+mn-lt"/>
              </a:rPr>
            </a:br>
            <a:br>
              <a:rPr lang="en-US" dirty="0">
                <a:solidFill>
                  <a:schemeClr val="tx1">
                    <a:lumMod val="75000"/>
                  </a:schemeClr>
                </a:solidFill>
                <a:latin typeface="+mn-lt"/>
              </a:rPr>
            </a:br>
            <a:endParaRPr lang="en-US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16368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86834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44221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17798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35043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945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30572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58471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13389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49751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85866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83757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47764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19744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10208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lang="en-US" sz="1100" b="0" i="0" dirty="0">
                <a:solidFill>
                  <a:srgbClr val="242021"/>
                </a:solidFill>
                <a:effectLst/>
                <a:latin typeface="LinBiolinumT"/>
              </a:rPr>
              <a:t>we show the aggregate attention from the penultimate layer to the preceding layer, which tends</a:t>
            </a:r>
            <a:br>
              <a:rPr lang="en-US" sz="1100" b="0" i="0" dirty="0">
                <a:solidFill>
                  <a:srgbClr val="242021"/>
                </a:solidFill>
                <a:effectLst/>
                <a:latin typeface="LinBiolinumT"/>
              </a:rPr>
            </a:br>
            <a:r>
              <a:rPr lang="en-US" sz="1100" b="0" i="0" dirty="0">
                <a:solidFill>
                  <a:srgbClr val="242021"/>
                </a:solidFill>
                <a:effectLst/>
                <a:latin typeface="LinBiolinumT"/>
              </a:rPr>
              <a:t>to be most informative about the final classification.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lang="en-US" sz="1100" b="0" i="0" dirty="0" err="1">
                <a:solidFill>
                  <a:srgbClr val="242021"/>
                </a:solidFill>
                <a:effectLst/>
                <a:latin typeface="LinBiolinumT"/>
              </a:rPr>
              <a:t>BioBERT</a:t>
            </a:r>
            <a:r>
              <a:rPr lang="en-US" sz="1100" b="0" i="0" dirty="0">
                <a:solidFill>
                  <a:srgbClr val="242021"/>
                </a:solidFill>
                <a:effectLst/>
                <a:latin typeface="LinBiolinumT"/>
              </a:rPr>
              <a:t> tends to shatter the relevant words by inheriting the general-domain vocabulary.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br>
              <a:rPr lang="en-US" dirty="0"/>
            </a:b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09920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b="0" i="0" dirty="0">
                <a:solidFill>
                  <a:srgbClr val="242021"/>
                </a:solidFill>
                <a:effectLst/>
                <a:latin typeface="LinBiolinumT"/>
              </a:rPr>
              <a:t>: Attention for the [CLS] token in an instance of AGONIST relation between a pair of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LinBiolinumT"/>
              </a:rPr>
              <a:t>dummified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LinBiolinumT"/>
              </a:rPr>
              <a:t> chemical</a:t>
            </a:r>
            <a:br>
              <a:rPr lang="en-US" sz="1800" b="0" i="0" dirty="0">
                <a:solidFill>
                  <a:srgbClr val="242021"/>
                </a:solidFill>
                <a:effectLst/>
                <a:latin typeface="LinBiolinumT"/>
              </a:rPr>
            </a:br>
            <a:r>
              <a:rPr lang="en-US" sz="1800" b="0" i="0" dirty="0">
                <a:solidFill>
                  <a:srgbClr val="242021"/>
                </a:solidFill>
                <a:effectLst/>
                <a:latin typeface="LinBiolinumT"/>
              </a:rPr>
              <a:t>and protein.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b="0" i="0" dirty="0">
                <a:solidFill>
                  <a:srgbClr val="242021"/>
                </a:solidFill>
                <a:effectLst/>
                <a:latin typeface="LinBiolinumT"/>
              </a:rPr>
              <a:t>. The domain-specific vocabulary enables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LinBiolinumT"/>
              </a:rPr>
              <a:t>PubMedBERT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LinBiolinumT"/>
              </a:rPr>
              <a:t> to learn better attention patterns and</a:t>
            </a:r>
            <a:br>
              <a:rPr lang="en-US" sz="1800" b="0" i="0" dirty="0">
                <a:solidFill>
                  <a:srgbClr val="242021"/>
                </a:solidFill>
                <a:effectLst/>
                <a:latin typeface="LinBiolinumT"/>
              </a:rPr>
            </a:br>
            <a:r>
              <a:rPr lang="en-US" sz="1800" b="0" i="0" dirty="0">
                <a:solidFill>
                  <a:srgbClr val="242021"/>
                </a:solidFill>
                <a:effectLst/>
                <a:latin typeface="LinBiolinumT"/>
              </a:rPr>
              <a:t>make correct predictions.</a:t>
            </a:r>
            <a:r>
              <a:rPr lang="en-US" dirty="0"/>
              <a:t> </a:t>
            </a: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5070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45720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lang="en-US" sz="1100" b="0" i="0" dirty="0">
                <a:solidFill>
                  <a:srgbClr val="242021"/>
                </a:solidFill>
                <a:effectLst/>
                <a:latin typeface="+mn-lt"/>
              </a:rPr>
              <a:t>first column = pretraining first on the general domain and then on PubMed. 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0" i="0" dirty="0">
                <a:solidFill>
                  <a:srgbClr val="242021"/>
                </a:solidFill>
                <a:effectLst/>
                <a:latin typeface="+mn-lt"/>
              </a:rPr>
              <a:t>second column adopts the same continual pretraining</a:t>
            </a:r>
            <a:r>
              <a:rPr lang="en-US" sz="1400" dirty="0">
                <a:latin typeface="+mn-lt"/>
              </a:rPr>
              <a:t> s</a:t>
            </a:r>
            <a:r>
              <a:rPr lang="en-US" sz="1400" b="0" i="0" dirty="0">
                <a:solidFill>
                  <a:srgbClr val="242021"/>
                </a:solidFill>
                <a:effectLst/>
                <a:latin typeface="+mn-lt"/>
              </a:rPr>
              <a:t>trategy</a:t>
            </a:r>
          </a:p>
          <a:p>
            <a:pPr marL="1085850" lvl="4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0" i="0" dirty="0">
                <a:solidFill>
                  <a:srgbClr val="242021"/>
                </a:solidFill>
                <a:effectLst/>
                <a:latin typeface="+mn-lt"/>
              </a:rPr>
              <a:t>in-domain vocabulary (from PubMed) was used, </a:t>
            </a:r>
          </a:p>
          <a:p>
            <a:pPr marL="1085850" lvl="4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0" i="0" dirty="0">
                <a:solidFill>
                  <a:srgbClr val="242021"/>
                </a:solidFill>
                <a:effectLst/>
                <a:latin typeface="+mn-lt"/>
              </a:rPr>
              <a:t>slight degradation in performance.</a:t>
            </a:r>
            <a:r>
              <a:rPr lang="en-US" sz="1400" dirty="0">
                <a:latin typeface="+mn-lt"/>
              </a:rPr>
              <a:t>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28612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530500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60566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100" b="0" i="0" dirty="0">
                <a:solidFill>
                  <a:srgbClr val="242021"/>
                </a:solidFill>
                <a:effectLst/>
                <a:latin typeface="LinLibertineT"/>
              </a:rPr>
              <a:t>improvement is somewhat mixed across the tasks, with some gaining and others</a:t>
            </a:r>
            <a:br>
              <a:rPr lang="en-US" sz="1100" b="0" i="0" dirty="0">
                <a:solidFill>
                  <a:srgbClr val="242021"/>
                </a:solidFill>
                <a:effectLst/>
                <a:latin typeface="LinLibertineT"/>
              </a:rPr>
            </a:br>
            <a:r>
              <a:rPr lang="en-US" sz="1100" b="0" i="0" dirty="0">
                <a:solidFill>
                  <a:srgbClr val="242021"/>
                </a:solidFill>
                <a:effectLst/>
                <a:latin typeface="LinLibertineT"/>
              </a:rPr>
              <a:t>losing.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25561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lang="en-US" sz="1100" b="0" i="0" dirty="0">
                <a:solidFill>
                  <a:srgbClr val="242021"/>
                </a:solidFill>
                <a:effectLst/>
                <a:latin typeface="LinLibertineT"/>
              </a:rPr>
              <a:t>Adversarial pretraining has been shown to be highly effective in boosting performance in general-domain</a:t>
            </a:r>
            <a:br>
              <a:rPr lang="en-US" sz="1100" b="0" i="0" dirty="0">
                <a:solidFill>
                  <a:srgbClr val="242021"/>
                </a:solidFill>
                <a:effectLst/>
                <a:latin typeface="LinLibertineT"/>
              </a:rPr>
            </a:br>
            <a:r>
              <a:rPr lang="en-US" sz="1100" b="0" i="0" dirty="0">
                <a:solidFill>
                  <a:srgbClr val="242021"/>
                </a:solidFill>
                <a:effectLst/>
                <a:latin typeface="LinLibertineT"/>
              </a:rPr>
              <a:t>applications </a:t>
            </a:r>
            <a:endParaRPr lang="en-US" sz="900" b="0" i="0" dirty="0">
              <a:solidFill>
                <a:srgbClr val="242021"/>
              </a:solidFill>
              <a:effectLst/>
              <a:latin typeface="LinLibertineT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00105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100" b="0" i="0" dirty="0">
                <a:solidFill>
                  <a:srgbClr val="242021"/>
                </a:solidFill>
                <a:effectLst/>
                <a:latin typeface="LinLibertineT"/>
              </a:rPr>
              <a:t> The top layer in the BERT model already captures many non-linear dependencies across</a:t>
            </a:r>
            <a:br>
              <a:rPr lang="en-US" sz="1100" b="0" i="0" dirty="0">
                <a:solidFill>
                  <a:srgbClr val="242021"/>
                </a:solidFill>
                <a:effectLst/>
                <a:latin typeface="LinLibertineT"/>
              </a:rPr>
            </a:br>
            <a:r>
              <a:rPr lang="en-US" sz="1100" b="0" i="0" dirty="0">
                <a:solidFill>
                  <a:srgbClr val="242021"/>
                </a:solidFill>
                <a:effectLst/>
                <a:latin typeface="LinLibertineT"/>
              </a:rPr>
              <a:t>the entire text span. Therefore, it is conceivable that even a linear layer on top can perform competitively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36049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36790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75a7f99e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75a7f99e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4856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- subsequent efforts have focused on crawling additional text from the Web to power even larger-scale pretraining</a:t>
            </a:r>
            <a:r>
              <a:rPr lang="en-US" dirty="0"/>
              <a:t> </a:t>
            </a: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4104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>
                <a:solidFill>
                  <a:srgbClr val="242021"/>
                </a:solidFill>
                <a:effectLst/>
                <a:latin typeface="LinLibertineT"/>
              </a:rPr>
              <a:t>- subsequent efforts have focused on crawling additional text from the Web to power even larger-scale pretraining</a:t>
            </a:r>
            <a:r>
              <a:rPr lang="en-US"/>
              <a:t> </a:t>
            </a:r>
            <a:br>
              <a:rPr lang="en-US"/>
            </a:br>
            <a:endParaRPr/>
          </a:p>
        </p:txBody>
      </p:sp>
    </p:spTree>
    <p:extLst>
      <p:ext uri="{BB962C8B-B14F-4D97-AF65-F5344CB8AC3E}">
        <p14:creationId xmlns:p14="http://schemas.microsoft.com/office/powerpoint/2010/main" val="374588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>
                <a:solidFill>
                  <a:srgbClr val="242021"/>
                </a:solidFill>
                <a:effectLst/>
                <a:latin typeface="LinLibertineT"/>
              </a:rPr>
              <a:t>- subsequent efforts have focused on crawling additional text from the Web to power even larger-scale pretraining</a:t>
            </a:r>
            <a:r>
              <a:rPr lang="en-US"/>
              <a:t> </a:t>
            </a:r>
            <a:br>
              <a:rPr lang="en-US"/>
            </a:br>
            <a:endParaRPr/>
          </a:p>
        </p:txBody>
      </p:sp>
    </p:spTree>
    <p:extLst>
      <p:ext uri="{BB962C8B-B14F-4D97-AF65-F5344CB8AC3E}">
        <p14:creationId xmlns:p14="http://schemas.microsoft.com/office/powerpoint/2010/main" val="1205286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lang="en-US" b="0" i="0" dirty="0">
                <a:solidFill>
                  <a:schemeClr val="accent1">
                    <a:lumMod val="50000"/>
                  </a:schemeClr>
                </a:solidFill>
                <a:effectLst/>
                <a:latin typeface="BlinkMacSystemFont"/>
              </a:rPr>
              <a:t>PubMed® comprises more than 33 million citations for biomedical literature from MEDLINE, life science journals, and online books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6993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012325" y="2220413"/>
            <a:ext cx="5445900" cy="180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208125" y="4214588"/>
            <a:ext cx="22500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680600" y="0"/>
            <a:ext cx="34632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2897794"/>
            <a:ext cx="4505400" cy="14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101100" y="2863389"/>
            <a:ext cx="2446500" cy="14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0"/>
            <a:ext cx="27678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65234" y="1146050"/>
            <a:ext cx="4809000" cy="32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▣"/>
              <a:defRPr sz="3000"/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□"/>
              <a:defRPr sz="3000"/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>
            <a:off x="801025" y="1121365"/>
            <a:ext cx="1957200" cy="922385"/>
            <a:chOff x="801025" y="1190353"/>
            <a:chExt cx="1957200" cy="1229847"/>
          </a:xfrm>
        </p:grpSpPr>
        <p:sp>
          <p:nvSpPr>
            <p:cNvPr id="21" name="Google Shape;21;p4"/>
            <p:cNvSpPr txBox="1"/>
            <p:nvPr/>
          </p:nvSpPr>
          <p:spPr>
            <a:xfrm>
              <a:off x="801025" y="1190353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400" b="1">
                  <a:solidFill>
                    <a:schemeClr val="dk1"/>
                  </a:solidFill>
                </a:rPr>
                <a:t>‘’</a:t>
              </a:r>
              <a:endParaRPr sz="9400" b="1"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1397400" y="1396000"/>
              <a:ext cx="772200" cy="1024200"/>
            </a:xfrm>
            <a:prstGeom prst="rect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91200" y="152400"/>
            <a:ext cx="7761600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▣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813273" y="1205841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0" y="0"/>
            <a:ext cx="100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0" y="0"/>
            <a:ext cx="100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813273" y="1205841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91200" y="1393425"/>
            <a:ext cx="3767400" cy="29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▣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685500" y="1393425"/>
            <a:ext cx="3767400" cy="29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▣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-4" y="5040225"/>
            <a:ext cx="9144000" cy="1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ctrTitle"/>
          </p:nvPr>
        </p:nvSpPr>
        <p:spPr>
          <a:xfrm>
            <a:off x="698400" y="3005213"/>
            <a:ext cx="8150400" cy="180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n-US" sz="2800"/>
              <a:t>Domain-specific</a:t>
            </a:r>
            <a:br>
              <a:rPr lang="en-US" sz="2800"/>
            </a:br>
            <a:r>
              <a:rPr lang="en-US" sz="2800"/>
              <a:t>language model pretraining </a:t>
            </a:r>
            <a:br>
              <a:rPr lang="en-US" sz="2800"/>
            </a:br>
            <a:r>
              <a:rPr lang="en-US" sz="2800"/>
              <a:t>for biomedical natural language processing</a:t>
            </a:r>
            <a:br>
              <a:rPr lang="en-US" sz="2800"/>
            </a:br>
            <a:br>
              <a:rPr lang="en-US" sz="2800"/>
            </a:br>
            <a:r>
              <a:rPr lang="en-US" sz="2000"/>
              <a:t>Microsoft Research</a:t>
            </a:r>
            <a:br>
              <a:rPr lang="en-US" sz="2800"/>
            </a:br>
            <a:br>
              <a:rPr lang="en-US" sz="2800"/>
            </a:br>
            <a:br>
              <a:rPr lang="en-US" sz="2800"/>
            </a:br>
            <a:r>
              <a:rPr lang="en-US" sz="2000"/>
              <a:t>Presented by: Negar Arabzadehghahyazi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Problem Definition</a:t>
            </a:r>
            <a:endParaRPr sz="3600"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82C532-0DBE-447F-85CA-DC8BEF71F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00" y="1343245"/>
            <a:ext cx="5248800" cy="3575525"/>
          </a:xfrm>
          <a:prstGeom prst="rect">
            <a:avLst/>
          </a:prstGeom>
        </p:spPr>
      </p:pic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0798" y="842131"/>
            <a:ext cx="8920801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>
                <a:solidFill>
                  <a:srgbClr val="454F5B"/>
                </a:solidFill>
              </a:rPr>
              <a:t>Studying domain-specific pretraining and its impact on downstream applications</a:t>
            </a:r>
            <a:endParaRPr lang="en-US" sz="1600">
              <a:solidFill>
                <a:srgbClr val="454F5B"/>
              </a:solidFill>
              <a:latin typeface="Montserrat"/>
            </a:endParaRP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AE050A76-9CE3-491B-BE7D-E575AAA02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406" y="2263982"/>
            <a:ext cx="2781319" cy="21034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D8C94C-E67F-4493-AE5A-273EA53FD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3600" y="3392298"/>
            <a:ext cx="535497" cy="3242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0BA9C7-BD85-4AEF-9409-5E9A93E122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1258" y="3392298"/>
            <a:ext cx="532344" cy="324246"/>
          </a:xfrm>
          <a:prstGeom prst="rect">
            <a:avLst/>
          </a:prstGeom>
        </p:spPr>
      </p:pic>
      <p:pic>
        <p:nvPicPr>
          <p:cNvPr id="4" name="Picture 3" descr="A picture containing hula hoop&#10;&#10;Description automatically generated">
            <a:extLst>
              <a:ext uri="{FF2B5EF4-FFF2-40B4-BE49-F238E27FC236}">
                <a16:creationId xmlns:a16="http://schemas.microsoft.com/office/drawing/2014/main" id="{F843295F-864F-46D0-A324-F514EA1CDC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3751" y="2506884"/>
            <a:ext cx="1901655" cy="885414"/>
          </a:xfrm>
          <a:prstGeom prst="rect">
            <a:avLst/>
          </a:prstGeom>
        </p:spPr>
      </p:pic>
      <p:pic>
        <p:nvPicPr>
          <p:cNvPr id="13" name="Picture 12" descr="A picture containing hula hoop&#10;&#10;Description automatically generated">
            <a:extLst>
              <a:ext uri="{FF2B5EF4-FFF2-40B4-BE49-F238E27FC236}">
                <a16:creationId xmlns:a16="http://schemas.microsoft.com/office/drawing/2014/main" id="{49DF8453-DB71-47E4-A20A-6F39D5C143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3750" y="3474483"/>
            <a:ext cx="1901655" cy="88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3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ctrTitle"/>
          </p:nvPr>
        </p:nvSpPr>
        <p:spPr>
          <a:xfrm>
            <a:off x="685800" y="2897794"/>
            <a:ext cx="4505400" cy="14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2"/>
                </a:solidFill>
              </a:rPr>
              <a:t>2.</a:t>
            </a:r>
            <a:endParaRPr sz="9600">
              <a:solidFill>
                <a:schemeClr val="accent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801D39-FB3E-4471-8F5C-D8C31CAE6B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2383882" y="-116877"/>
            <a:ext cx="6662235" cy="532807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" sz="1600" dirty="0"/>
          </a:p>
          <a:p>
            <a:pPr indent="-457200">
              <a:spcAft>
                <a:spcPts val="600"/>
              </a:spcAft>
            </a:pPr>
            <a:r>
              <a:rPr lang="en" sz="1400" dirty="0"/>
              <a:t>Input to LM: text spans</a:t>
            </a:r>
          </a:p>
          <a:p>
            <a:pPr lvl="1" indent="-457200">
              <a:spcAft>
                <a:spcPts val="600"/>
              </a:spcAft>
            </a:pPr>
            <a:r>
              <a:rPr lang="en-US" sz="1200" dirty="0"/>
              <a:t>S</a:t>
            </a:r>
            <a:r>
              <a:rPr lang="en" sz="1200" dirty="0"/>
              <a:t>entences seperated by special tokes [SEP]</a:t>
            </a:r>
          </a:p>
          <a:p>
            <a:pPr lvl="1" indent="-457200">
              <a:spcAft>
                <a:spcPts val="600"/>
              </a:spcAft>
            </a:pPr>
            <a:endParaRPr lang="en" sz="1200" dirty="0"/>
          </a:p>
          <a:p>
            <a:pPr indent="-457200">
              <a:spcAft>
                <a:spcPts val="600"/>
              </a:spcAft>
            </a:pPr>
            <a:r>
              <a:rPr lang="en" sz="1400" dirty="0"/>
              <a:t>Out-Of-Vocabulary problem</a:t>
            </a:r>
          </a:p>
          <a:p>
            <a:pPr indent="-457200">
              <a:spcAft>
                <a:spcPts val="600"/>
              </a:spcAft>
            </a:pPr>
            <a:r>
              <a:rPr lang="en-US" sz="1400" dirty="0"/>
              <a:t>G</a:t>
            </a:r>
            <a:r>
              <a:rPr lang="en" sz="1400" dirty="0"/>
              <a:t>enerating vocabs from subword unit</a:t>
            </a:r>
          </a:p>
          <a:p>
            <a:pPr lvl="1" indent="-457200">
              <a:spcAft>
                <a:spcPts val="600"/>
              </a:spcAft>
            </a:pPr>
            <a:r>
              <a:rPr lang="en" sz="1200" dirty="0"/>
              <a:t>Byte-Pair-Encoding</a:t>
            </a:r>
          </a:p>
          <a:p>
            <a:pPr lvl="2" indent="-457200">
              <a:spcAft>
                <a:spcPts val="600"/>
              </a:spcAft>
            </a:pPr>
            <a:r>
              <a:rPr lang="en-US" sz="1200" dirty="0"/>
              <a:t>greedily identify a small set of sub words that can compactly form all words in the given corpus </a:t>
            </a:r>
            <a:br>
              <a:rPr lang="en-US" sz="1200" dirty="0"/>
            </a:br>
            <a:endParaRPr lang="en" sz="1200" dirty="0"/>
          </a:p>
          <a:p>
            <a:pPr lvl="1" indent="-457200">
              <a:spcAft>
                <a:spcPts val="600"/>
              </a:spcAft>
            </a:pPr>
            <a:r>
              <a:rPr lang="en" sz="1400" dirty="0"/>
              <a:t>WordPiece</a:t>
            </a:r>
            <a:endParaRPr lang="en" sz="1600" dirty="0"/>
          </a:p>
          <a:p>
            <a:pPr lvl="2" indent="-457200">
              <a:spcAft>
                <a:spcPts val="600"/>
              </a:spcAft>
            </a:pPr>
            <a:r>
              <a:rPr lang="en" sz="1200" dirty="0"/>
              <a:t>BPE variant </a:t>
            </a:r>
          </a:p>
          <a:p>
            <a:pPr lvl="2" indent="-457200">
              <a:spcAft>
                <a:spcPts val="600"/>
              </a:spcAft>
            </a:pPr>
            <a:r>
              <a:rPr lang="en-US" sz="1200" dirty="0"/>
              <a:t>Instead of pair frequency, it maximizes likelihood based on the unigram language model</a:t>
            </a:r>
          </a:p>
          <a:p>
            <a:pPr lvl="2" indent="-457200">
              <a:spcAft>
                <a:spcPts val="600"/>
              </a:spcAft>
            </a:pPr>
            <a:endParaRPr lang="en-US" sz="1200" dirty="0"/>
          </a:p>
          <a:p>
            <a:pPr indent="-457200">
              <a:spcAft>
                <a:spcPts val="600"/>
              </a:spcAft>
            </a:pPr>
            <a:r>
              <a:rPr lang="en-US" sz="1400" dirty="0"/>
              <a:t>Vocab size :</a:t>
            </a:r>
          </a:p>
          <a:p>
            <a:pPr lvl="1" indent="-457200">
              <a:spcAft>
                <a:spcPts val="600"/>
              </a:spcAft>
            </a:pPr>
            <a:r>
              <a:rPr lang="en-US" sz="1200" dirty="0"/>
              <a:t>Bert: 30K</a:t>
            </a:r>
          </a:p>
          <a:p>
            <a:pPr lvl="1" indent="-457200">
              <a:spcAft>
                <a:spcPts val="600"/>
              </a:spcAft>
            </a:pPr>
            <a:r>
              <a:rPr lang="en-US" sz="1200" dirty="0"/>
              <a:t>Roberta: 50K</a:t>
            </a:r>
            <a:endParaRPr lang="en" sz="2000" dirty="0"/>
          </a:p>
          <a:p>
            <a:pPr lvl="2" indent="-457200">
              <a:spcAft>
                <a:spcPts val="600"/>
              </a:spcAft>
            </a:pPr>
            <a:endParaRPr lang="en" sz="1600" dirty="0"/>
          </a:p>
          <a:p>
            <a:pPr lvl="1" indent="-457200"/>
            <a:endParaRPr sz="1600" dirty="0"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B2FBB6-6D7A-45F1-BB0A-DB4149F1D0FC}"/>
              </a:ext>
            </a:extLst>
          </p:cNvPr>
          <p:cNvSpPr txBox="1"/>
          <p:nvPr/>
        </p:nvSpPr>
        <p:spPr>
          <a:xfrm>
            <a:off x="97882" y="2207461"/>
            <a:ext cx="20117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454F5B"/>
                </a:solidFill>
                <a:effectLst/>
                <a:uLnTx/>
                <a:uFillTx/>
                <a:latin typeface="Montserrat"/>
                <a:sym typeface="Montserrat"/>
              </a:rPr>
              <a:t>Vocabulary</a:t>
            </a:r>
            <a:endParaRPr lang="en-US" sz="11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10F56D-E580-4823-865C-847CE5891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90" y="1042637"/>
            <a:ext cx="1668292" cy="1083530"/>
          </a:xfrm>
          <a:prstGeom prst="rect">
            <a:avLst/>
          </a:prstGeom>
        </p:spPr>
      </p:pic>
      <p:pic>
        <p:nvPicPr>
          <p:cNvPr id="7" name="Graphic 6" descr="Books with solid fill">
            <a:extLst>
              <a:ext uri="{FF2B5EF4-FFF2-40B4-BE49-F238E27FC236}">
                <a16:creationId xmlns:a16="http://schemas.microsoft.com/office/drawing/2014/main" id="{5C606296-EEE7-40CE-BA9F-0F7544DCF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358" y="762722"/>
            <a:ext cx="914400" cy="914400"/>
          </a:xfrm>
          <a:prstGeom prst="rect">
            <a:avLst/>
          </a:prstGeom>
        </p:spPr>
      </p:pic>
      <p:pic>
        <p:nvPicPr>
          <p:cNvPr id="9" name="Graphic 8" descr="Books outline">
            <a:extLst>
              <a:ext uri="{FF2B5EF4-FFF2-40B4-BE49-F238E27FC236}">
                <a16:creationId xmlns:a16="http://schemas.microsoft.com/office/drawing/2014/main" id="{11F5B1E7-2744-4B9F-B05F-52EB2D4577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9573" y="1444445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2800">
                <a:solidFill>
                  <a:srgbClr val="454F5B"/>
                </a:solidFill>
              </a:rPr>
              <a:t>Model Architecture: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0798" y="842131"/>
            <a:ext cx="8920801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>
                <a:solidFill>
                  <a:srgbClr val="454F5B"/>
                </a:solidFill>
              </a:rPr>
              <a:t>Transformer architectures </a:t>
            </a:r>
          </a:p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>
                <a:solidFill>
                  <a:srgbClr val="454F5B"/>
                </a:solidFill>
              </a:rPr>
              <a:t>multi-layer, multi-head self-attention mechanism, </a:t>
            </a:r>
          </a:p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>
                <a:solidFill>
                  <a:srgbClr val="454F5B"/>
                </a:solidFill>
              </a:rPr>
              <a:t>leveraging GPU-based parallel computation 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>
                <a:solidFill>
                  <a:srgbClr val="454F5B"/>
                </a:solidFill>
              </a:rPr>
              <a:t>Processing input sequence by lexical encoder</a:t>
            </a:r>
          </a:p>
          <a:p>
            <a:pPr marL="1085850" lvl="4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>
                <a:solidFill>
                  <a:srgbClr val="454F5B"/>
                </a:solidFill>
              </a:rPr>
              <a:t>Token embedding</a:t>
            </a:r>
          </a:p>
          <a:p>
            <a:pPr marL="1085850" lvl="4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>
                <a:solidFill>
                  <a:srgbClr val="454F5B"/>
                </a:solidFill>
              </a:rPr>
              <a:t>Position embedding</a:t>
            </a:r>
          </a:p>
          <a:p>
            <a:pPr marL="1085850" lvl="4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>
                <a:solidFill>
                  <a:srgbClr val="454F5B"/>
                </a:solidFill>
              </a:rPr>
              <a:t>Segment embedding 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>
                <a:solidFill>
                  <a:srgbClr val="454F5B"/>
                </a:solidFill>
              </a:rPr>
              <a:t>Generating contexualized reoresentation for tokens</a:t>
            </a:r>
            <a:br>
              <a:rPr lang="en-US" sz="1400">
                <a:solidFill>
                  <a:srgbClr val="454F5B"/>
                </a:solidFill>
              </a:rPr>
            </a:br>
            <a:br>
              <a:rPr lang="en-US" sz="1400">
                <a:solidFill>
                  <a:srgbClr val="454F5B"/>
                </a:solidFill>
              </a:rPr>
            </a:br>
            <a:endParaRPr lang="en-US" sz="1400">
              <a:solidFill>
                <a:srgbClr val="454F5B"/>
              </a:solidFill>
            </a:endParaRP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endParaRPr lang="en-US" sz="1600">
              <a:solidFill>
                <a:srgbClr val="454F5B"/>
              </a:solidFill>
              <a:latin typeface="Montserrat"/>
            </a:endParaRPr>
          </a:p>
        </p:txBody>
      </p:sp>
      <p:pic>
        <p:nvPicPr>
          <p:cNvPr id="1026" name="Picture 2" descr="The Transformer Model">
            <a:extLst>
              <a:ext uri="{FF2B5EF4-FFF2-40B4-BE49-F238E27FC236}">
                <a16:creationId xmlns:a16="http://schemas.microsoft.com/office/drawing/2014/main" id="{9372027A-BAFA-4283-BAD8-F784BFE57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11" y="77601"/>
            <a:ext cx="3159210" cy="445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3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2800">
                <a:solidFill>
                  <a:srgbClr val="454F5B"/>
                </a:solidFill>
              </a:rPr>
              <a:t>Self Supervision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0798" y="842131"/>
            <a:ext cx="8920801" cy="42253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Masked Language Model (MLM) 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200" dirty="0">
                <a:solidFill>
                  <a:srgbClr val="454F5B"/>
                </a:solidFill>
              </a:rPr>
              <a:t>Traditional language models (</a:t>
            </a:r>
            <a:r>
              <a:rPr lang="en-US" sz="1200" dirty="0" err="1">
                <a:solidFill>
                  <a:srgbClr val="454F5B"/>
                </a:solidFill>
              </a:rPr>
              <a:t>ngrams</a:t>
            </a:r>
            <a:r>
              <a:rPr lang="en-US" sz="1200" dirty="0">
                <a:solidFill>
                  <a:srgbClr val="454F5B"/>
                </a:solidFill>
              </a:rPr>
              <a:t>) – predict next token based on preceding tokens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200" dirty="0">
                <a:solidFill>
                  <a:srgbClr val="454F5B"/>
                </a:solidFill>
              </a:rPr>
              <a:t>MLM  randomly replaces a subset of tokens by a special token (e.g., [MASK])</a:t>
            </a:r>
          </a:p>
          <a:p>
            <a:pPr marL="1085850" lvl="4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200" dirty="0">
                <a:solidFill>
                  <a:srgbClr val="454F5B"/>
                </a:solidFill>
              </a:rPr>
              <a:t>asks the language model to predict them </a:t>
            </a:r>
          </a:p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Next Sentence Prediction (NSP)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200" dirty="0">
                <a:solidFill>
                  <a:srgbClr val="454F5B"/>
                </a:solidFill>
              </a:rPr>
              <a:t>Determines  whether one sentence follows the other in the original text </a:t>
            </a:r>
          </a:p>
        </p:txBody>
      </p:sp>
    </p:spTree>
    <p:extLst>
      <p:ext uri="{BB962C8B-B14F-4D97-AF65-F5344CB8AC3E}">
        <p14:creationId xmlns:p14="http://schemas.microsoft.com/office/powerpoint/2010/main" val="330972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2800">
                <a:solidFill>
                  <a:srgbClr val="454F5B"/>
                </a:solidFill>
              </a:rPr>
              <a:t>Self Supervision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0798" y="842131"/>
            <a:ext cx="8920801" cy="42253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Masked Language Model (MLM) 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200" dirty="0">
                <a:solidFill>
                  <a:srgbClr val="454F5B"/>
                </a:solidFill>
              </a:rPr>
              <a:t>Traditional language models (</a:t>
            </a:r>
            <a:r>
              <a:rPr lang="en-US" sz="1200" dirty="0" err="1">
                <a:solidFill>
                  <a:srgbClr val="454F5B"/>
                </a:solidFill>
              </a:rPr>
              <a:t>ngrams</a:t>
            </a:r>
            <a:r>
              <a:rPr lang="en-US" sz="1200" dirty="0">
                <a:solidFill>
                  <a:srgbClr val="454F5B"/>
                </a:solidFill>
              </a:rPr>
              <a:t>) – predict next token based on preceding tokens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200" dirty="0">
                <a:solidFill>
                  <a:srgbClr val="454F5B"/>
                </a:solidFill>
              </a:rPr>
              <a:t>MLM  randomly replaces a subset of tokens by a special token (e.g., [MASK])</a:t>
            </a:r>
          </a:p>
          <a:p>
            <a:pPr marL="1085850" lvl="4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200" dirty="0">
                <a:solidFill>
                  <a:srgbClr val="454F5B"/>
                </a:solidFill>
              </a:rPr>
              <a:t>asks the language model to predict them </a:t>
            </a:r>
          </a:p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Next Sentence Prediction (NSP)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200" dirty="0">
                <a:solidFill>
                  <a:srgbClr val="454F5B"/>
                </a:solidFill>
              </a:rPr>
              <a:t>Determines  whether one sentence follows the other in the original text </a:t>
            </a:r>
          </a:p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Advanced Pretraining Techniques: </a:t>
            </a:r>
            <a:r>
              <a:rPr lang="en-US" sz="1400" b="1" dirty="0">
                <a:solidFill>
                  <a:srgbClr val="454F5B"/>
                </a:solidFill>
              </a:rPr>
              <a:t>Whole-Word Masking (WWM) 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200" dirty="0">
                <a:solidFill>
                  <a:srgbClr val="454F5B"/>
                </a:solidFill>
              </a:rPr>
              <a:t>MLM selects random sub words to mask </a:t>
            </a:r>
          </a:p>
          <a:p>
            <a:pPr marL="1085850" lvl="4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200" dirty="0">
                <a:solidFill>
                  <a:srgbClr val="454F5B"/>
                </a:solidFill>
              </a:rPr>
              <a:t>Easy to predict the partially masked portion given the observed ones 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200" dirty="0">
                <a:solidFill>
                  <a:srgbClr val="454F5B"/>
                </a:solidFill>
              </a:rPr>
              <a:t>WWM enforces the whole word to be masked if one of its sub words is chosen. </a:t>
            </a:r>
          </a:p>
          <a:p>
            <a:pPr marL="1085850" lvl="4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200" dirty="0">
                <a:solidFill>
                  <a:srgbClr val="454F5B"/>
                </a:solidFill>
              </a:rPr>
              <a:t>Forces the language model to capture more contextual semantic dependencies </a:t>
            </a:r>
          </a:p>
        </p:txBody>
      </p:sp>
    </p:spTree>
    <p:extLst>
      <p:ext uri="{BB962C8B-B14F-4D97-AF65-F5344CB8AC3E}">
        <p14:creationId xmlns:p14="http://schemas.microsoft.com/office/powerpoint/2010/main" val="285868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2800">
                <a:solidFill>
                  <a:srgbClr val="454F5B"/>
                </a:solidFill>
              </a:rPr>
              <a:t>Biomedical Language Model Pretraining 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9323" y="842131"/>
            <a:ext cx="7965338" cy="42253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 in-domain = biomedical text </a:t>
            </a:r>
          </a:p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out-domain = others</a:t>
            </a:r>
          </a:p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pretraining with PubMed text leads to better performance in biomedical NLP tasks </a:t>
            </a:r>
            <a:br>
              <a:rPr lang="en-US" sz="1400" dirty="0">
                <a:solidFill>
                  <a:srgbClr val="454F5B"/>
                </a:solidFill>
              </a:rPr>
            </a:br>
            <a:endParaRPr lang="en-US" sz="1400" dirty="0">
              <a:solidFill>
                <a:srgbClr val="454F5B"/>
              </a:solidFill>
            </a:endParaRPr>
          </a:p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  <a:highlight>
                  <a:srgbClr val="FFFF00"/>
                </a:highlight>
              </a:rPr>
              <a:t> whether pretraining should include text from other domains </a:t>
            </a:r>
          </a:p>
          <a:p>
            <a:pPr marL="0" lvl="2" inden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None/>
              <a:tabLst>
                <a:tab pos="1252538" algn="l"/>
              </a:tabLst>
            </a:pP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endParaRPr lang="en-US" sz="1400" dirty="0">
              <a:solidFill>
                <a:srgbClr val="454F5B"/>
              </a:solidFill>
            </a:endParaRP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endParaRPr lang="en-US" sz="1600" dirty="0">
              <a:solidFill>
                <a:srgbClr val="454F5B"/>
              </a:solidFill>
              <a:latin typeface="Montserrat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241FA941-CA1C-42B4-8341-21A7A9966A87}"/>
              </a:ext>
            </a:extLst>
          </p:cNvPr>
          <p:cNvSpPr/>
          <p:nvPr/>
        </p:nvSpPr>
        <p:spPr>
          <a:xfrm>
            <a:off x="3462291" y="905522"/>
            <a:ext cx="195309" cy="7989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1A3789-7CDC-458D-B968-7BCEE3CB9185}"/>
              </a:ext>
            </a:extLst>
          </p:cNvPr>
          <p:cNvSpPr txBox="1"/>
          <p:nvPr/>
        </p:nvSpPr>
        <p:spPr>
          <a:xfrm>
            <a:off x="3894915" y="934592"/>
            <a:ext cx="36333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>
                <a:solidFill>
                  <a:srgbClr val="454F5B"/>
                </a:solidFill>
              </a:rPr>
              <a:t>In-domain text in pretraining should help with domain-specific applications. </a:t>
            </a:r>
          </a:p>
        </p:txBody>
      </p:sp>
    </p:spTree>
    <p:extLst>
      <p:ext uri="{BB962C8B-B14F-4D97-AF65-F5344CB8AC3E}">
        <p14:creationId xmlns:p14="http://schemas.microsoft.com/office/powerpoint/2010/main" val="322089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2800">
                <a:solidFill>
                  <a:srgbClr val="454F5B"/>
                </a:solidFill>
              </a:rPr>
              <a:t>Biomedical Language Model Pretraining 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9323" y="842131"/>
            <a:ext cx="7965338" cy="42253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 in-domain = biomedical text </a:t>
            </a:r>
          </a:p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out-domain = others</a:t>
            </a:r>
          </a:p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pretraining with PubMed text leads to better performance in biomedical NLP tasks </a:t>
            </a:r>
            <a:br>
              <a:rPr lang="en-US" sz="1400" dirty="0">
                <a:solidFill>
                  <a:srgbClr val="454F5B"/>
                </a:solidFill>
              </a:rPr>
            </a:br>
            <a:endParaRPr lang="en-US" sz="1400" dirty="0">
              <a:solidFill>
                <a:srgbClr val="454F5B"/>
              </a:solidFill>
            </a:endParaRPr>
          </a:p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  <a:highlight>
                  <a:srgbClr val="FFFF00"/>
                </a:highlight>
              </a:rPr>
              <a:t> whether pretraining should include text from other domains </a:t>
            </a:r>
          </a:p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prevailing assumption : 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pretraining can always benefit from more text, including out-domain text. </a:t>
            </a:r>
          </a:p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None of the prior biomedical-related BERT models have been pretrained using purely biomedical 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Challenge this assumption 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Compare domain-specific pretraining from scratch  vs mixed-domain pretraining for downstream applications. </a:t>
            </a: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endParaRPr lang="en-US" sz="1400" dirty="0">
              <a:solidFill>
                <a:srgbClr val="454F5B"/>
              </a:solidFill>
            </a:endParaRP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endParaRPr lang="en-US" sz="1600" dirty="0">
              <a:solidFill>
                <a:srgbClr val="454F5B"/>
              </a:solidFill>
              <a:latin typeface="Montserrat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241FA941-CA1C-42B4-8341-21A7A9966A87}"/>
              </a:ext>
            </a:extLst>
          </p:cNvPr>
          <p:cNvSpPr/>
          <p:nvPr/>
        </p:nvSpPr>
        <p:spPr>
          <a:xfrm>
            <a:off x="3462291" y="905522"/>
            <a:ext cx="195309" cy="7989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1A3789-7CDC-458D-B968-7BCEE3CB9185}"/>
              </a:ext>
            </a:extLst>
          </p:cNvPr>
          <p:cNvSpPr txBox="1"/>
          <p:nvPr/>
        </p:nvSpPr>
        <p:spPr>
          <a:xfrm>
            <a:off x="3894915" y="934592"/>
            <a:ext cx="36333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>
                <a:solidFill>
                  <a:srgbClr val="454F5B"/>
                </a:solidFill>
              </a:rPr>
              <a:t>In-domain text in pretraining should help with domain-specific applications. </a:t>
            </a:r>
          </a:p>
        </p:txBody>
      </p:sp>
    </p:spTree>
    <p:extLst>
      <p:ext uri="{BB962C8B-B14F-4D97-AF65-F5344CB8AC3E}">
        <p14:creationId xmlns:p14="http://schemas.microsoft.com/office/powerpoint/2010/main" val="352085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2" y="282557"/>
            <a:ext cx="8329469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2800">
                <a:solidFill>
                  <a:srgbClr val="454F5B"/>
                </a:solidFill>
              </a:rPr>
              <a:t>Mixed-Domain Pretraining 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0798" y="842131"/>
            <a:ext cx="8920801" cy="40938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1" dirty="0" err="1">
                <a:solidFill>
                  <a:srgbClr val="454F5B"/>
                </a:solidFill>
              </a:rPr>
              <a:t>BioBERT</a:t>
            </a:r>
            <a:r>
              <a:rPr lang="en-US" sz="1400" dirty="0">
                <a:solidFill>
                  <a:srgbClr val="454F5B"/>
                </a:solidFill>
              </a:rPr>
              <a:t> : Continual pretraining of a general-domain pretrained model 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PubMed abstracts and PubMed Central (PMC) full-text articles. </a:t>
            </a:r>
          </a:p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1" dirty="0" err="1">
                <a:solidFill>
                  <a:srgbClr val="454F5B"/>
                </a:solidFill>
              </a:rPr>
              <a:t>BlueBERT</a:t>
            </a:r>
            <a:r>
              <a:rPr lang="en-US" sz="1400" dirty="0">
                <a:solidFill>
                  <a:srgbClr val="454F5B"/>
                </a:solidFill>
              </a:rPr>
              <a:t> : uses both PubMed text and de-identified clinical notes from MIMIC-II </a:t>
            </a:r>
          </a:p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endParaRPr lang="en-US" sz="1400" dirty="0">
              <a:solidFill>
                <a:srgbClr val="454F5B"/>
              </a:solidFill>
            </a:endParaRP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endParaRPr lang="en-US" sz="1600" dirty="0">
              <a:solidFill>
                <a:srgbClr val="454F5B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39947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2" y="282557"/>
            <a:ext cx="8329469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2800">
                <a:solidFill>
                  <a:srgbClr val="454F5B"/>
                </a:solidFill>
              </a:rPr>
              <a:t>Mixed-Domain Pretraining 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0798" y="842131"/>
            <a:ext cx="8920801" cy="40938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1" dirty="0" err="1">
                <a:solidFill>
                  <a:srgbClr val="454F5B"/>
                </a:solidFill>
              </a:rPr>
              <a:t>BioBERT</a:t>
            </a:r>
            <a:r>
              <a:rPr lang="en-US" sz="1400" dirty="0">
                <a:solidFill>
                  <a:srgbClr val="454F5B"/>
                </a:solidFill>
              </a:rPr>
              <a:t> : Continual pretraining of a general-domain pretrained model 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PubMed abstracts and PubMed Central (PMC) full-text articles. </a:t>
            </a:r>
          </a:p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1" dirty="0" err="1">
                <a:solidFill>
                  <a:srgbClr val="454F5B"/>
                </a:solidFill>
              </a:rPr>
              <a:t>BlueBERT</a:t>
            </a:r>
            <a:r>
              <a:rPr lang="en-US" sz="1400" dirty="0">
                <a:solidFill>
                  <a:srgbClr val="454F5B"/>
                </a:solidFill>
              </a:rPr>
              <a:t> : uses both PubMed text and de-identified clinical notes from MIMIC-II </a:t>
            </a:r>
          </a:p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Continual pretraining approach :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Advantage : Convenient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Disadvantage : vocabulary is the same as the original BERT model </a:t>
            </a:r>
          </a:p>
          <a:p>
            <a:pPr marL="914400" lvl="4" inden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None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                      vocabulary is not representative of the target biomedical domain. </a:t>
            </a:r>
          </a:p>
          <a:p>
            <a:pPr marL="0" lvl="2" inden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None/>
              <a:tabLst>
                <a:tab pos="1252538" algn="l"/>
              </a:tabLst>
            </a:pP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endParaRPr lang="en-US" sz="1400" dirty="0">
              <a:solidFill>
                <a:srgbClr val="454F5B"/>
              </a:solidFill>
            </a:endParaRP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endParaRPr lang="en-US" sz="1600" dirty="0">
              <a:solidFill>
                <a:srgbClr val="454F5B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1082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ctrTitle"/>
          </p:nvPr>
        </p:nvSpPr>
        <p:spPr>
          <a:xfrm>
            <a:off x="685800" y="2897794"/>
            <a:ext cx="4505400" cy="14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2"/>
                </a:solidFill>
              </a:rPr>
              <a:t>1.</a:t>
            </a:r>
            <a:endParaRPr sz="9600">
              <a:solidFill>
                <a:schemeClr val="accent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2" y="282557"/>
            <a:ext cx="8329469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2800">
                <a:solidFill>
                  <a:srgbClr val="454F5B"/>
                </a:solidFill>
              </a:rPr>
              <a:t>Mixed-Domain Pretraining 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0798" y="842131"/>
            <a:ext cx="8920801" cy="40938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1" dirty="0" err="1">
                <a:solidFill>
                  <a:srgbClr val="454F5B"/>
                </a:solidFill>
              </a:rPr>
              <a:t>BioBERT</a:t>
            </a:r>
            <a:r>
              <a:rPr lang="en-US" sz="1400" dirty="0">
                <a:solidFill>
                  <a:srgbClr val="454F5B"/>
                </a:solidFill>
              </a:rPr>
              <a:t> : Continual pretraining of a general-domain pretrained model 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PubMed abstracts and PubMed Central (PMC) full-text articles. </a:t>
            </a:r>
          </a:p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1" dirty="0" err="1">
                <a:solidFill>
                  <a:srgbClr val="454F5B"/>
                </a:solidFill>
              </a:rPr>
              <a:t>BlueBERT</a:t>
            </a:r>
            <a:r>
              <a:rPr lang="en-US" sz="1400" dirty="0">
                <a:solidFill>
                  <a:srgbClr val="454F5B"/>
                </a:solidFill>
              </a:rPr>
              <a:t> : uses both PubMed text and de-identified clinical notes from MIMIC-II </a:t>
            </a:r>
          </a:p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Continual pretraining approach :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Advantage : Convenient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Disadvantage : vocabulary is the same as the original BERT model </a:t>
            </a:r>
          </a:p>
          <a:p>
            <a:pPr marL="914400" lvl="4" inden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None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                      vocabulary is not representative of the target biomedical domain. </a:t>
            </a:r>
          </a:p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1" dirty="0" err="1">
                <a:solidFill>
                  <a:srgbClr val="454F5B"/>
                </a:solidFill>
              </a:rPr>
              <a:t>SciBERT</a:t>
            </a:r>
            <a:r>
              <a:rPr lang="en-US" sz="1400" dirty="0">
                <a:solidFill>
                  <a:srgbClr val="454F5B"/>
                </a:solidFill>
              </a:rPr>
              <a:t> : generates the vocabulary and pretrains from scratch 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using biomedicine and computer science as representatives for scientific literature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mixed-domain pretraining approach -- computer science text </a:t>
            </a:r>
            <a:br>
              <a:rPr lang="en-US" sz="1400" dirty="0">
                <a:solidFill>
                  <a:srgbClr val="454F5B"/>
                </a:solidFill>
              </a:rPr>
            </a:br>
            <a:r>
              <a:rPr lang="en-US" sz="1400" dirty="0">
                <a:solidFill>
                  <a:srgbClr val="454F5B"/>
                </a:solidFill>
              </a:rPr>
              <a:t> </a:t>
            </a: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endParaRPr lang="en-US" sz="1400" dirty="0">
              <a:solidFill>
                <a:srgbClr val="454F5B"/>
              </a:solidFill>
            </a:endParaRP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endParaRPr lang="en-US" sz="1600" dirty="0">
              <a:solidFill>
                <a:srgbClr val="454F5B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33598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9492444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2800">
                <a:solidFill>
                  <a:srgbClr val="454F5B"/>
                </a:solidFill>
              </a:rPr>
              <a:t>Domain-Specific Pretraining from Scratch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0798" y="842131"/>
            <a:ext cx="8773202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mixed-domain pretraining approach makes sense if :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200" dirty="0">
                <a:solidFill>
                  <a:srgbClr val="454F5B"/>
                </a:solidFill>
              </a:rPr>
              <a:t>The target application domain has little text of its own </a:t>
            </a:r>
          </a:p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Biomedicine: </a:t>
            </a:r>
            <a:r>
              <a:rPr lang="en-US" sz="1200" dirty="0">
                <a:solidFill>
                  <a:srgbClr val="454F5B"/>
                </a:solidFill>
              </a:rPr>
              <a:t>has more than 30 million abstracts in PubMed, </a:t>
            </a:r>
          </a:p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hypothesize : domain-specific pretraining from scratch is a better strategy for biomedical LM</a:t>
            </a:r>
          </a:p>
          <a:p>
            <a:pPr marL="457200" lvl="3" indent="0">
              <a:spcBef>
                <a:spcPts val="600"/>
              </a:spcBef>
              <a:spcAft>
                <a:spcPts val="600"/>
              </a:spcAft>
              <a:buSzPct val="120000"/>
              <a:buNone/>
              <a:tabLst>
                <a:tab pos="1252538" algn="l"/>
              </a:tabLst>
            </a:pP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endParaRPr lang="en-US" sz="1400" dirty="0">
              <a:solidFill>
                <a:srgbClr val="454F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4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9492444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2800">
                <a:solidFill>
                  <a:srgbClr val="454F5B"/>
                </a:solidFill>
              </a:rPr>
              <a:t>Domain-Specific Pretraining from Scratch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0798" y="842131"/>
            <a:ext cx="8773202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mixed-domain pretraining approach makes sense if :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200" dirty="0">
                <a:solidFill>
                  <a:srgbClr val="454F5B"/>
                </a:solidFill>
              </a:rPr>
              <a:t>The target application domain has little text of its own </a:t>
            </a:r>
          </a:p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Biomedicine: </a:t>
            </a:r>
            <a:r>
              <a:rPr lang="en-US" sz="1200" dirty="0">
                <a:solidFill>
                  <a:srgbClr val="454F5B"/>
                </a:solidFill>
              </a:rPr>
              <a:t>has more than 30 million abstracts in PubMed, </a:t>
            </a:r>
          </a:p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hypothesize : domain-specific pretraining from scratch is a better strategy for biomedical LM</a:t>
            </a:r>
          </a:p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Advantages of domain-specific pretraining from scratch stems :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having an in-domain vocabulary. 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BERT models are forced to divert parameterization capacity and training bandwidth to model biomedical terms using fragmented </a:t>
            </a:r>
            <a:r>
              <a:rPr lang="en-US" sz="1400" dirty="0" err="1">
                <a:solidFill>
                  <a:srgbClr val="454F5B"/>
                </a:solidFill>
              </a:rPr>
              <a:t>subwords</a:t>
            </a:r>
            <a:r>
              <a:rPr lang="en-US" sz="1400" dirty="0">
                <a:solidFill>
                  <a:srgbClr val="454F5B"/>
                </a:solidFill>
              </a:rPr>
              <a:t>. </a:t>
            </a:r>
          </a:p>
          <a:p>
            <a:pPr marL="1085850" lvl="4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naloxone, ([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, ##lo, ##xon, ##e]) </a:t>
            </a:r>
          </a:p>
          <a:p>
            <a:pPr marL="1085850" lvl="4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acetyltransferase ([ace, ##ty, ##lt, ##ran, ##sf, ##eras, ##e]) </a:t>
            </a:r>
          </a:p>
          <a:p>
            <a:pPr marL="457200" lvl="3" indent="0">
              <a:spcBef>
                <a:spcPts val="600"/>
              </a:spcBef>
              <a:spcAft>
                <a:spcPts val="600"/>
              </a:spcAft>
              <a:buSzPct val="120000"/>
              <a:buNone/>
              <a:tabLst>
                <a:tab pos="1252538" algn="l"/>
              </a:tabLst>
            </a:pP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br>
              <a:rPr lang="en-US" sz="1400" dirty="0">
                <a:solidFill>
                  <a:srgbClr val="454F5B"/>
                </a:solidFill>
              </a:rPr>
            </a:br>
            <a:endParaRPr lang="en-US" sz="1400" dirty="0">
              <a:solidFill>
                <a:srgbClr val="454F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0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2800">
                <a:solidFill>
                  <a:srgbClr val="454F5B"/>
                </a:solidFill>
              </a:rPr>
              <a:t>Domain-Specific Pretraining from Scratch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F909CD-2FAD-4DFA-B84D-DA60A379EB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60"/>
          <a:stretch/>
        </p:blipFill>
        <p:spPr>
          <a:xfrm>
            <a:off x="1296642" y="1049160"/>
            <a:ext cx="7004281" cy="399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2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6"/>
          <p:cNvSpPr txBox="1">
            <a:spLocks noGrp="1"/>
          </p:cNvSpPr>
          <p:nvPr>
            <p:ph type="ctrTitle"/>
          </p:nvPr>
        </p:nvSpPr>
        <p:spPr>
          <a:xfrm>
            <a:off x="685800" y="2897794"/>
            <a:ext cx="4505400" cy="14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2"/>
                </a:solidFill>
              </a:rPr>
              <a:t>3.</a:t>
            </a:r>
            <a:br>
              <a:rPr lang="en" sz="9600">
                <a:solidFill>
                  <a:schemeClr val="accent2"/>
                </a:solidFill>
              </a:rPr>
            </a:br>
            <a:r>
              <a:rPr lang="en-US"/>
              <a:t>BLURB</a:t>
            </a:r>
            <a:endParaRPr/>
          </a:p>
        </p:txBody>
      </p:sp>
      <p:sp>
        <p:nvSpPr>
          <p:cNvPr id="398" name="Google Shape;398;p36"/>
          <p:cNvSpPr txBox="1">
            <a:spLocks noGrp="1"/>
          </p:cNvSpPr>
          <p:nvPr>
            <p:ph type="subTitle" idx="1"/>
          </p:nvPr>
        </p:nvSpPr>
        <p:spPr>
          <a:xfrm>
            <a:off x="6101099" y="2863389"/>
            <a:ext cx="2794325" cy="14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Comprehensive Benchmark for Biomedical NLP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2800">
                <a:solidFill>
                  <a:srgbClr val="454F5B"/>
                </a:solidFill>
                <a:latin typeface="+mj-lt"/>
              </a:rPr>
              <a:t>BLURB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25</a:t>
            </a:fld>
            <a:endParaRPr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762" y="842131"/>
            <a:ext cx="8302685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3" indent="-171450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1" i="0">
                <a:solidFill>
                  <a:srgbClr val="242021"/>
                </a:solidFill>
                <a:effectLst/>
                <a:latin typeface="+mj-lt"/>
              </a:rPr>
              <a:t> Biomedical Language Understanding &amp; Reasoning Benchmark</a:t>
            </a:r>
            <a:endParaRPr lang="en-US" sz="1400">
              <a:solidFill>
                <a:srgbClr val="242021"/>
              </a:solidFill>
              <a:latin typeface="+mj-lt"/>
            </a:endParaRPr>
          </a:p>
          <a:p>
            <a:pPr marL="1085850" lvl="4" indent="-171450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0" i="0">
                <a:solidFill>
                  <a:srgbClr val="242021"/>
                </a:solidFill>
                <a:effectLst/>
                <a:latin typeface="+mj-lt"/>
              </a:rPr>
              <a:t>focus on PubMed-based biomedical applications</a:t>
            </a:r>
            <a:r>
              <a:rPr lang="en-US" sz="1200">
                <a:latin typeface="+mj-lt"/>
              </a:rPr>
              <a:t> </a:t>
            </a:r>
          </a:p>
          <a:p>
            <a:pPr marL="1085850" lvl="4" indent="-171450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endParaRPr lang="en-US" sz="600">
              <a:latin typeface="+mj-lt"/>
            </a:endParaRPr>
          </a:p>
          <a:p>
            <a:pPr marL="628650" lvl="3" indent="-171450"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0" i="0">
                <a:solidFill>
                  <a:srgbClr val="242021"/>
                </a:solidFill>
                <a:effectLst/>
                <a:latin typeface="+mj-lt"/>
              </a:rPr>
              <a:t>comprehensive set of biomedical NLP tasks </a:t>
            </a:r>
          </a:p>
          <a:p>
            <a:pPr marL="457200" lvl="3" indent="0">
              <a:buSzPct val="120000"/>
              <a:buNone/>
              <a:tabLst>
                <a:tab pos="1252538" algn="l"/>
              </a:tabLst>
            </a:pPr>
            <a:r>
              <a:rPr lang="en-US" sz="1400" b="0" i="0">
                <a:solidFill>
                  <a:srgbClr val="242021"/>
                </a:solidFill>
                <a:effectLst/>
                <a:latin typeface="+mj-lt"/>
              </a:rPr>
              <a:t>   from publicly available datasets	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endParaRPr lang="en-US" sz="500" b="0" i="0">
              <a:solidFill>
                <a:srgbClr val="242021"/>
              </a:solidFill>
              <a:effectLst/>
              <a:latin typeface="+mj-lt"/>
            </a:endParaRP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0" i="0">
                <a:solidFill>
                  <a:srgbClr val="242021"/>
                </a:solidFill>
                <a:effectLst/>
                <a:latin typeface="+mj-lt"/>
              </a:rPr>
              <a:t>Evalauting different biomedical LM: </a:t>
            </a:r>
          </a:p>
          <a:p>
            <a:pPr marL="1085850" lvl="4" indent="-171450"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0" i="0">
                <a:solidFill>
                  <a:srgbClr val="242021"/>
                </a:solidFill>
                <a:effectLst/>
                <a:latin typeface="+mj-lt"/>
              </a:rPr>
              <a:t>group the datasets by their task types, </a:t>
            </a:r>
          </a:p>
          <a:p>
            <a:pPr marL="1085850" lvl="4" indent="-171450"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0" i="0">
                <a:solidFill>
                  <a:srgbClr val="242021"/>
                </a:solidFill>
                <a:effectLst/>
                <a:latin typeface="+mj-lt"/>
              </a:rPr>
              <a:t>compute the average score for each task type, </a:t>
            </a:r>
          </a:p>
          <a:p>
            <a:pPr marL="1085850" lvl="4" indent="-171450"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0" i="0">
                <a:solidFill>
                  <a:srgbClr val="242021"/>
                </a:solidFill>
                <a:effectLst/>
                <a:latin typeface="+mj-lt"/>
              </a:rPr>
              <a:t>report the macro average among the task types</a:t>
            </a:r>
            <a:r>
              <a:rPr lang="en-US" sz="1100">
                <a:latin typeface="+mj-lt"/>
              </a:rPr>
              <a:t> </a:t>
            </a:r>
            <a:br>
              <a:rPr lang="en-US" sz="1100">
                <a:latin typeface="+mj-lt"/>
              </a:rPr>
            </a:br>
            <a:endParaRPr lang="en-US" sz="1200">
              <a:latin typeface="+mj-lt"/>
            </a:endParaRPr>
          </a:p>
        </p:txBody>
      </p:sp>
      <p:sp>
        <p:nvSpPr>
          <p:cNvPr id="7" name="Google Shape;216;p27">
            <a:extLst>
              <a:ext uri="{FF2B5EF4-FFF2-40B4-BE49-F238E27FC236}">
                <a16:creationId xmlns:a16="http://schemas.microsoft.com/office/drawing/2014/main" id="{FF6C67DC-BEAE-4939-94A7-BFF444614C94}"/>
              </a:ext>
            </a:extLst>
          </p:cNvPr>
          <p:cNvSpPr txBox="1"/>
          <p:nvPr/>
        </p:nvSpPr>
        <p:spPr>
          <a:xfrm>
            <a:off x="6907567" y="691199"/>
            <a:ext cx="1634808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Name Entity Recognition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217;p27">
            <a:extLst>
              <a:ext uri="{FF2B5EF4-FFF2-40B4-BE49-F238E27FC236}">
                <a16:creationId xmlns:a16="http://schemas.microsoft.com/office/drawing/2014/main" id="{ED0BB795-B111-4E43-A90C-314FBF4808CD}"/>
              </a:ext>
            </a:extLst>
          </p:cNvPr>
          <p:cNvSpPr txBox="1"/>
          <p:nvPr/>
        </p:nvSpPr>
        <p:spPr>
          <a:xfrm>
            <a:off x="6907566" y="1408237"/>
            <a:ext cx="1634808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Question answering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218;p27">
            <a:extLst>
              <a:ext uri="{FF2B5EF4-FFF2-40B4-BE49-F238E27FC236}">
                <a16:creationId xmlns:a16="http://schemas.microsoft.com/office/drawing/2014/main" id="{6C65B4D8-5F48-411F-8B81-B0EC9DDB6BDF}"/>
              </a:ext>
            </a:extLst>
          </p:cNvPr>
          <p:cNvSpPr txBox="1"/>
          <p:nvPr/>
        </p:nvSpPr>
        <p:spPr>
          <a:xfrm>
            <a:off x="6907565" y="2125275"/>
            <a:ext cx="1634808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Relation extraction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" name="Google Shape;219;p27">
            <a:extLst>
              <a:ext uri="{FF2B5EF4-FFF2-40B4-BE49-F238E27FC236}">
                <a16:creationId xmlns:a16="http://schemas.microsoft.com/office/drawing/2014/main" id="{DE50229B-D0CA-4C35-88CB-54105D24E8B4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7724970" y="1134030"/>
            <a:ext cx="1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  <p:cxnSp>
        <p:nvCxnSpPr>
          <p:cNvPr id="12" name="Google Shape;220;p27">
            <a:extLst>
              <a:ext uri="{FF2B5EF4-FFF2-40B4-BE49-F238E27FC236}">
                <a16:creationId xmlns:a16="http://schemas.microsoft.com/office/drawing/2014/main" id="{EF89192F-D16E-4A1F-9B06-28255E8F8192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7724969" y="1851068"/>
            <a:ext cx="1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  <p:sp>
        <p:nvSpPr>
          <p:cNvPr id="13" name="Google Shape;216;p27">
            <a:extLst>
              <a:ext uri="{FF2B5EF4-FFF2-40B4-BE49-F238E27FC236}">
                <a16:creationId xmlns:a16="http://schemas.microsoft.com/office/drawing/2014/main" id="{86EB0147-29B8-4A20-B968-1C6413E037F5}"/>
              </a:ext>
            </a:extLst>
          </p:cNvPr>
          <p:cNvSpPr txBox="1"/>
          <p:nvPr/>
        </p:nvSpPr>
        <p:spPr>
          <a:xfrm>
            <a:off x="6907565" y="2842313"/>
            <a:ext cx="1634808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Sentence Similarity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217;p27">
            <a:extLst>
              <a:ext uri="{FF2B5EF4-FFF2-40B4-BE49-F238E27FC236}">
                <a16:creationId xmlns:a16="http://schemas.microsoft.com/office/drawing/2014/main" id="{9025BC5E-C80E-4325-B8E4-3F76681FE985}"/>
              </a:ext>
            </a:extLst>
          </p:cNvPr>
          <p:cNvSpPr txBox="1"/>
          <p:nvPr/>
        </p:nvSpPr>
        <p:spPr>
          <a:xfrm>
            <a:off x="6907564" y="3559351"/>
            <a:ext cx="1634811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 clasification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218;p27">
            <a:extLst>
              <a:ext uri="{FF2B5EF4-FFF2-40B4-BE49-F238E27FC236}">
                <a16:creationId xmlns:a16="http://schemas.microsoft.com/office/drawing/2014/main" id="{AA5A5264-BAD0-4494-9B34-B662689DFBBB}"/>
              </a:ext>
            </a:extLst>
          </p:cNvPr>
          <p:cNvSpPr txBox="1"/>
          <p:nvPr/>
        </p:nvSpPr>
        <p:spPr>
          <a:xfrm>
            <a:off x="6907563" y="4276389"/>
            <a:ext cx="1634812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dical Information Extarction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" name="Google Shape;219;p27">
            <a:extLst>
              <a:ext uri="{FF2B5EF4-FFF2-40B4-BE49-F238E27FC236}">
                <a16:creationId xmlns:a16="http://schemas.microsoft.com/office/drawing/2014/main" id="{5B04797B-0F5E-4D77-9945-465ABB28FF34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7724969" y="3285144"/>
            <a:ext cx="1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  <p:cxnSp>
        <p:nvCxnSpPr>
          <p:cNvPr id="17" name="Google Shape;220;p27">
            <a:extLst>
              <a:ext uri="{FF2B5EF4-FFF2-40B4-BE49-F238E27FC236}">
                <a16:creationId xmlns:a16="http://schemas.microsoft.com/office/drawing/2014/main" id="{424DC6E1-E339-4520-BCF5-CE4A10E814BD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flipH="1">
            <a:off x="7724969" y="4002182"/>
            <a:ext cx="1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  <p:cxnSp>
        <p:nvCxnSpPr>
          <p:cNvPr id="19" name="Google Shape;219;p27">
            <a:extLst>
              <a:ext uri="{FF2B5EF4-FFF2-40B4-BE49-F238E27FC236}">
                <a16:creationId xmlns:a16="http://schemas.microsoft.com/office/drawing/2014/main" id="{1AD3CD75-6BED-460F-989B-FFA55EF3EDC1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>
            <a:off x="7724969" y="2568106"/>
            <a:ext cx="0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</p:spTree>
    <p:extLst>
      <p:ext uri="{BB962C8B-B14F-4D97-AF65-F5344CB8AC3E}">
        <p14:creationId xmlns:p14="http://schemas.microsoft.com/office/powerpoint/2010/main" val="397260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2800">
                <a:solidFill>
                  <a:srgbClr val="454F5B"/>
                </a:solidFill>
                <a:latin typeface="+mj-lt"/>
              </a:rPr>
              <a:t>BLURB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26</a:t>
            </a:fld>
            <a:endParaRPr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762" y="842131"/>
            <a:ext cx="8302685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3" indent="-171450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1" i="0">
                <a:solidFill>
                  <a:srgbClr val="242021"/>
                </a:solidFill>
                <a:effectLst/>
                <a:latin typeface="+mj-lt"/>
              </a:rPr>
              <a:t> Biomedical Language Understanding &amp; Reasoning Benchmark</a:t>
            </a:r>
            <a:endParaRPr lang="en-US" sz="1400">
              <a:solidFill>
                <a:srgbClr val="242021"/>
              </a:solidFill>
              <a:latin typeface="+mj-lt"/>
            </a:endParaRPr>
          </a:p>
          <a:p>
            <a:pPr marL="1085850" lvl="4" indent="-171450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0" i="0">
                <a:solidFill>
                  <a:srgbClr val="242021"/>
                </a:solidFill>
                <a:effectLst/>
                <a:latin typeface="+mj-lt"/>
              </a:rPr>
              <a:t>focus on PubMed-based biomedical applications</a:t>
            </a:r>
            <a:r>
              <a:rPr lang="en-US" sz="1200">
                <a:latin typeface="+mj-lt"/>
              </a:rPr>
              <a:t> </a:t>
            </a:r>
          </a:p>
          <a:p>
            <a:pPr marL="1085850" lvl="4" indent="-171450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endParaRPr lang="en-US" sz="600">
              <a:latin typeface="+mj-lt"/>
            </a:endParaRPr>
          </a:p>
          <a:p>
            <a:pPr marL="628650" lvl="3" indent="-171450"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0" i="0">
                <a:solidFill>
                  <a:srgbClr val="242021"/>
                </a:solidFill>
                <a:effectLst/>
                <a:latin typeface="+mj-lt"/>
              </a:rPr>
              <a:t>comprehensive set of biomedical NLP tasks </a:t>
            </a:r>
          </a:p>
          <a:p>
            <a:pPr marL="457200" lvl="3" indent="0">
              <a:buSzPct val="120000"/>
              <a:buNone/>
              <a:tabLst>
                <a:tab pos="1252538" algn="l"/>
              </a:tabLst>
            </a:pPr>
            <a:r>
              <a:rPr lang="en-US" sz="1400" b="0" i="0">
                <a:solidFill>
                  <a:srgbClr val="242021"/>
                </a:solidFill>
                <a:effectLst/>
                <a:latin typeface="+mj-lt"/>
              </a:rPr>
              <a:t>   from publicly available datasets	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endParaRPr lang="en-US" sz="500" b="0" i="0">
              <a:solidFill>
                <a:srgbClr val="242021"/>
              </a:solidFill>
              <a:effectLst/>
              <a:latin typeface="+mj-lt"/>
            </a:endParaRP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0" i="0">
                <a:solidFill>
                  <a:srgbClr val="242021"/>
                </a:solidFill>
                <a:effectLst/>
                <a:latin typeface="+mj-lt"/>
              </a:rPr>
              <a:t>Evalauting different biomedical LM: </a:t>
            </a:r>
          </a:p>
          <a:p>
            <a:pPr marL="1085850" lvl="4" indent="-171450"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0" i="0">
                <a:solidFill>
                  <a:srgbClr val="242021"/>
                </a:solidFill>
                <a:effectLst/>
                <a:latin typeface="+mj-lt"/>
              </a:rPr>
              <a:t>group the datasets by their task types, </a:t>
            </a:r>
          </a:p>
          <a:p>
            <a:pPr marL="1085850" lvl="4" indent="-171450"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0" i="0">
                <a:solidFill>
                  <a:srgbClr val="242021"/>
                </a:solidFill>
                <a:effectLst/>
                <a:latin typeface="+mj-lt"/>
              </a:rPr>
              <a:t>compute the average score for each task type, </a:t>
            </a:r>
          </a:p>
          <a:p>
            <a:pPr marL="1085850" lvl="4" indent="-171450"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0" i="0">
                <a:solidFill>
                  <a:srgbClr val="242021"/>
                </a:solidFill>
                <a:effectLst/>
                <a:latin typeface="+mj-lt"/>
              </a:rPr>
              <a:t>report the macro average among the task types</a:t>
            </a:r>
            <a:r>
              <a:rPr lang="en-US" sz="1100">
                <a:latin typeface="+mj-lt"/>
              </a:rPr>
              <a:t> </a:t>
            </a:r>
            <a:br>
              <a:rPr lang="en-US" sz="1100">
                <a:latin typeface="+mj-lt"/>
              </a:rPr>
            </a:br>
            <a:endParaRPr lang="en-US" sz="1200">
              <a:latin typeface="+mj-lt"/>
            </a:endParaRPr>
          </a:p>
        </p:txBody>
      </p:sp>
      <p:sp>
        <p:nvSpPr>
          <p:cNvPr id="15" name="Google Shape;216;p27">
            <a:extLst>
              <a:ext uri="{FF2B5EF4-FFF2-40B4-BE49-F238E27FC236}">
                <a16:creationId xmlns:a16="http://schemas.microsoft.com/office/drawing/2014/main" id="{FC9E316F-EDA1-4C9B-BA36-8412450DAFF8}"/>
              </a:ext>
            </a:extLst>
          </p:cNvPr>
          <p:cNvSpPr txBox="1"/>
          <p:nvPr/>
        </p:nvSpPr>
        <p:spPr>
          <a:xfrm>
            <a:off x="6907567" y="691199"/>
            <a:ext cx="1634808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Name Entity Recognition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217;p27">
            <a:extLst>
              <a:ext uri="{FF2B5EF4-FFF2-40B4-BE49-F238E27FC236}">
                <a16:creationId xmlns:a16="http://schemas.microsoft.com/office/drawing/2014/main" id="{F6461197-211B-443C-B81E-5F37B900D306}"/>
              </a:ext>
            </a:extLst>
          </p:cNvPr>
          <p:cNvSpPr txBox="1"/>
          <p:nvPr/>
        </p:nvSpPr>
        <p:spPr>
          <a:xfrm>
            <a:off x="6907566" y="1408237"/>
            <a:ext cx="1634808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Question answering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218;p27">
            <a:extLst>
              <a:ext uri="{FF2B5EF4-FFF2-40B4-BE49-F238E27FC236}">
                <a16:creationId xmlns:a16="http://schemas.microsoft.com/office/drawing/2014/main" id="{94A065F2-927F-472D-BCF5-7DA97ED6FC96}"/>
              </a:ext>
            </a:extLst>
          </p:cNvPr>
          <p:cNvSpPr txBox="1"/>
          <p:nvPr/>
        </p:nvSpPr>
        <p:spPr>
          <a:xfrm>
            <a:off x="6907565" y="2125275"/>
            <a:ext cx="1634808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Relation extraction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" name="Google Shape;219;p27">
            <a:extLst>
              <a:ext uri="{FF2B5EF4-FFF2-40B4-BE49-F238E27FC236}">
                <a16:creationId xmlns:a16="http://schemas.microsoft.com/office/drawing/2014/main" id="{7AA78BD0-F4A7-47A1-A5D3-C6DBE6290DB9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7724970" y="1134030"/>
            <a:ext cx="1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  <p:cxnSp>
        <p:nvCxnSpPr>
          <p:cNvPr id="20" name="Google Shape;220;p27">
            <a:extLst>
              <a:ext uri="{FF2B5EF4-FFF2-40B4-BE49-F238E27FC236}">
                <a16:creationId xmlns:a16="http://schemas.microsoft.com/office/drawing/2014/main" id="{30BBFC03-21CE-4274-95A4-1393D8A35D66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flipH="1">
            <a:off x="7724969" y="1851068"/>
            <a:ext cx="1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  <p:sp>
        <p:nvSpPr>
          <p:cNvPr id="24" name="Google Shape;216;p27">
            <a:extLst>
              <a:ext uri="{FF2B5EF4-FFF2-40B4-BE49-F238E27FC236}">
                <a16:creationId xmlns:a16="http://schemas.microsoft.com/office/drawing/2014/main" id="{D4AB6FA3-E395-4D1C-81EB-328596BAF422}"/>
              </a:ext>
            </a:extLst>
          </p:cNvPr>
          <p:cNvSpPr txBox="1"/>
          <p:nvPr/>
        </p:nvSpPr>
        <p:spPr>
          <a:xfrm>
            <a:off x="6907565" y="2842313"/>
            <a:ext cx="1634808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Sentence Similarity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217;p27">
            <a:extLst>
              <a:ext uri="{FF2B5EF4-FFF2-40B4-BE49-F238E27FC236}">
                <a16:creationId xmlns:a16="http://schemas.microsoft.com/office/drawing/2014/main" id="{6EC538EC-2178-4B52-A4FD-CF7B49DAE192}"/>
              </a:ext>
            </a:extLst>
          </p:cNvPr>
          <p:cNvSpPr txBox="1"/>
          <p:nvPr/>
        </p:nvSpPr>
        <p:spPr>
          <a:xfrm>
            <a:off x="6907564" y="3559351"/>
            <a:ext cx="1634811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 clasification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Google Shape;218;p27">
            <a:extLst>
              <a:ext uri="{FF2B5EF4-FFF2-40B4-BE49-F238E27FC236}">
                <a16:creationId xmlns:a16="http://schemas.microsoft.com/office/drawing/2014/main" id="{0F90A995-52BA-442E-8226-FB9B8A0A9C5F}"/>
              </a:ext>
            </a:extLst>
          </p:cNvPr>
          <p:cNvSpPr txBox="1"/>
          <p:nvPr/>
        </p:nvSpPr>
        <p:spPr>
          <a:xfrm>
            <a:off x="6907563" y="4276389"/>
            <a:ext cx="1634812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dical Information Extarction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7" name="Google Shape;219;p27">
            <a:extLst>
              <a:ext uri="{FF2B5EF4-FFF2-40B4-BE49-F238E27FC236}">
                <a16:creationId xmlns:a16="http://schemas.microsoft.com/office/drawing/2014/main" id="{4BDB3B77-C2B4-4B62-AC03-EB3102F3EDF0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7724969" y="3285144"/>
            <a:ext cx="1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  <p:cxnSp>
        <p:nvCxnSpPr>
          <p:cNvPr id="28" name="Google Shape;220;p27">
            <a:extLst>
              <a:ext uri="{FF2B5EF4-FFF2-40B4-BE49-F238E27FC236}">
                <a16:creationId xmlns:a16="http://schemas.microsoft.com/office/drawing/2014/main" id="{C4B94938-2315-44CA-90B1-7484AF87FC83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 flipH="1">
            <a:off x="7724969" y="4002182"/>
            <a:ext cx="1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  <p:cxnSp>
        <p:nvCxnSpPr>
          <p:cNvPr id="29" name="Google Shape;219;p27">
            <a:extLst>
              <a:ext uri="{FF2B5EF4-FFF2-40B4-BE49-F238E27FC236}">
                <a16:creationId xmlns:a16="http://schemas.microsoft.com/office/drawing/2014/main" id="{FEE569A7-5945-4DD8-B9AF-A1B0C38195F9}"/>
              </a:ext>
            </a:extLst>
          </p:cNvPr>
          <p:cNvCxnSpPr>
            <a:cxnSpLocks/>
            <a:stCxn id="17" idx="2"/>
            <a:endCxn id="24" idx="0"/>
          </p:cNvCxnSpPr>
          <p:nvPr/>
        </p:nvCxnSpPr>
        <p:spPr>
          <a:xfrm>
            <a:off x="7724969" y="2568106"/>
            <a:ext cx="0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49482D35-3384-4FE5-81FA-7E4D1BC14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66" y="2346690"/>
            <a:ext cx="5818604" cy="260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5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2800">
                <a:solidFill>
                  <a:srgbClr val="454F5B"/>
                </a:solidFill>
              </a:rPr>
              <a:t>BLURB tasks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838092"/>
            <a:ext cx="7761600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/>
              <a:t>Name entity Recognition</a:t>
            </a:r>
          </a:p>
          <a:p>
            <a:pPr marL="1085850" lvl="4" indent="-171450"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/>
              <a:t>Detecting entities</a:t>
            </a:r>
          </a:p>
          <a:p>
            <a:pPr marL="1085850" lvl="4" indent="-171450"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/>
              <a:t>Disease, drugs,  gene , molecular biology </a:t>
            </a:r>
          </a:p>
          <a:p>
            <a:pPr marL="457200" lvl="3" indent="0">
              <a:spcBef>
                <a:spcPts val="600"/>
              </a:spcBef>
              <a:spcAft>
                <a:spcPts val="600"/>
              </a:spcAft>
              <a:buSzPct val="120000"/>
              <a:buNone/>
              <a:tabLst>
                <a:tab pos="1252538" algn="l"/>
              </a:tabLst>
            </a:pPr>
            <a:br>
              <a:rPr lang="en-US" sz="1400" dirty="0"/>
            </a:br>
            <a:br>
              <a:rPr lang="en-US" sz="1200" dirty="0"/>
            </a:br>
            <a:r>
              <a:rPr lang="en-US" sz="1400" dirty="0"/>
              <a:t> </a:t>
            </a:r>
            <a:br>
              <a:rPr lang="en-US" sz="1400" dirty="0"/>
            </a:br>
            <a:br>
              <a:rPr lang="en-US" sz="1050" dirty="0"/>
            </a:br>
            <a:br>
              <a:rPr lang="en-US" sz="1100" dirty="0"/>
            </a:br>
            <a:br>
              <a:rPr lang="en-US" sz="1200" dirty="0"/>
            </a:br>
            <a:br>
              <a:rPr lang="en-US" sz="1400" dirty="0"/>
            </a:br>
            <a:endParaRPr lang="en-US" sz="1600" dirty="0"/>
          </a:p>
        </p:txBody>
      </p:sp>
      <p:sp>
        <p:nvSpPr>
          <p:cNvPr id="8" name="Google Shape;216;p27">
            <a:extLst>
              <a:ext uri="{FF2B5EF4-FFF2-40B4-BE49-F238E27FC236}">
                <a16:creationId xmlns:a16="http://schemas.microsoft.com/office/drawing/2014/main" id="{C19A4D20-A33F-4024-9373-1925CD594339}"/>
              </a:ext>
            </a:extLst>
          </p:cNvPr>
          <p:cNvSpPr txBox="1"/>
          <p:nvPr/>
        </p:nvSpPr>
        <p:spPr>
          <a:xfrm>
            <a:off x="6907567" y="691199"/>
            <a:ext cx="1634808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Name Entity Recognition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217;p27">
            <a:extLst>
              <a:ext uri="{FF2B5EF4-FFF2-40B4-BE49-F238E27FC236}">
                <a16:creationId xmlns:a16="http://schemas.microsoft.com/office/drawing/2014/main" id="{0A0DB25F-04FF-4700-BC33-FD1FD4852E66}"/>
              </a:ext>
            </a:extLst>
          </p:cNvPr>
          <p:cNvSpPr txBox="1"/>
          <p:nvPr/>
        </p:nvSpPr>
        <p:spPr>
          <a:xfrm>
            <a:off x="6907566" y="1408237"/>
            <a:ext cx="1634808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Question answering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218;p27">
            <a:extLst>
              <a:ext uri="{FF2B5EF4-FFF2-40B4-BE49-F238E27FC236}">
                <a16:creationId xmlns:a16="http://schemas.microsoft.com/office/drawing/2014/main" id="{451F1643-F514-4B39-9802-8AE09FE94787}"/>
              </a:ext>
            </a:extLst>
          </p:cNvPr>
          <p:cNvSpPr txBox="1"/>
          <p:nvPr/>
        </p:nvSpPr>
        <p:spPr>
          <a:xfrm>
            <a:off x="6907565" y="2125275"/>
            <a:ext cx="1634808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Relation extraction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" name="Google Shape;219;p27">
            <a:extLst>
              <a:ext uri="{FF2B5EF4-FFF2-40B4-BE49-F238E27FC236}">
                <a16:creationId xmlns:a16="http://schemas.microsoft.com/office/drawing/2014/main" id="{6C4847B6-2A2C-49DC-9739-F52D008538A4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7724970" y="1134030"/>
            <a:ext cx="1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  <p:cxnSp>
        <p:nvCxnSpPr>
          <p:cNvPr id="13" name="Google Shape;220;p27">
            <a:extLst>
              <a:ext uri="{FF2B5EF4-FFF2-40B4-BE49-F238E27FC236}">
                <a16:creationId xmlns:a16="http://schemas.microsoft.com/office/drawing/2014/main" id="{A6BD540B-546C-4AED-9E82-F3D08D862D6C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7724969" y="1851068"/>
            <a:ext cx="1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  <p:sp>
        <p:nvSpPr>
          <p:cNvPr id="14" name="Google Shape;216;p27">
            <a:extLst>
              <a:ext uri="{FF2B5EF4-FFF2-40B4-BE49-F238E27FC236}">
                <a16:creationId xmlns:a16="http://schemas.microsoft.com/office/drawing/2014/main" id="{21865278-32DA-4DCA-AC3B-223B27284A48}"/>
              </a:ext>
            </a:extLst>
          </p:cNvPr>
          <p:cNvSpPr txBox="1"/>
          <p:nvPr/>
        </p:nvSpPr>
        <p:spPr>
          <a:xfrm>
            <a:off x="6907565" y="2842313"/>
            <a:ext cx="1634808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Sentence Similarity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217;p27">
            <a:extLst>
              <a:ext uri="{FF2B5EF4-FFF2-40B4-BE49-F238E27FC236}">
                <a16:creationId xmlns:a16="http://schemas.microsoft.com/office/drawing/2014/main" id="{0F687062-7579-4DC4-BF2A-1F6AEDFCF55B}"/>
              </a:ext>
            </a:extLst>
          </p:cNvPr>
          <p:cNvSpPr txBox="1"/>
          <p:nvPr/>
        </p:nvSpPr>
        <p:spPr>
          <a:xfrm>
            <a:off x="6907564" y="3559351"/>
            <a:ext cx="1634811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 clasification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218;p27">
            <a:extLst>
              <a:ext uri="{FF2B5EF4-FFF2-40B4-BE49-F238E27FC236}">
                <a16:creationId xmlns:a16="http://schemas.microsoft.com/office/drawing/2014/main" id="{21363769-20FE-415D-8E33-02416CB890C0}"/>
              </a:ext>
            </a:extLst>
          </p:cNvPr>
          <p:cNvSpPr txBox="1"/>
          <p:nvPr/>
        </p:nvSpPr>
        <p:spPr>
          <a:xfrm>
            <a:off x="6907563" y="4276389"/>
            <a:ext cx="1634812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dical Information Extarction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" name="Google Shape;219;p27">
            <a:extLst>
              <a:ext uri="{FF2B5EF4-FFF2-40B4-BE49-F238E27FC236}">
                <a16:creationId xmlns:a16="http://schemas.microsoft.com/office/drawing/2014/main" id="{E451AE14-266D-4AD7-839B-C4DED56C7D43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7724969" y="3285144"/>
            <a:ext cx="1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  <p:cxnSp>
        <p:nvCxnSpPr>
          <p:cNvPr id="19" name="Google Shape;220;p27">
            <a:extLst>
              <a:ext uri="{FF2B5EF4-FFF2-40B4-BE49-F238E27FC236}">
                <a16:creationId xmlns:a16="http://schemas.microsoft.com/office/drawing/2014/main" id="{2DD24CF5-901A-4A54-AFC5-C5B460A92046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7724969" y="4002182"/>
            <a:ext cx="1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  <p:cxnSp>
        <p:nvCxnSpPr>
          <p:cNvPr id="20" name="Google Shape;219;p27">
            <a:extLst>
              <a:ext uri="{FF2B5EF4-FFF2-40B4-BE49-F238E27FC236}">
                <a16:creationId xmlns:a16="http://schemas.microsoft.com/office/drawing/2014/main" id="{766233FD-4372-422A-8934-4719C224880F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>
            <a:off x="7724969" y="2568106"/>
            <a:ext cx="0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</p:spTree>
    <p:extLst>
      <p:ext uri="{BB962C8B-B14F-4D97-AF65-F5344CB8AC3E}">
        <p14:creationId xmlns:p14="http://schemas.microsoft.com/office/powerpoint/2010/main" val="114828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2800">
                <a:solidFill>
                  <a:srgbClr val="454F5B"/>
                </a:solidFill>
              </a:rPr>
              <a:t>BLURB tasks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838092"/>
            <a:ext cx="6427432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/>
              <a:t>Name entity Recognition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/>
              <a:t>Question Answering (QA)</a:t>
            </a:r>
          </a:p>
          <a:p>
            <a:pPr marL="1257300" lvl="4" indent="-342900">
              <a:spcBef>
                <a:spcPts val="600"/>
              </a:spcBef>
              <a:spcAft>
                <a:spcPts val="600"/>
              </a:spcAft>
              <a:buSzPct val="120000"/>
              <a:buFont typeface="+mj-lt"/>
              <a:buAutoNum type="arabicPeriod"/>
              <a:tabLst>
                <a:tab pos="1252538" algn="l"/>
              </a:tabLst>
            </a:pPr>
            <a:r>
              <a:rPr lang="en-US" sz="1400" dirty="0"/>
              <a:t>Set of research questions with annotated label of whether the text contains the answer to the research question (yes/maybe/no). </a:t>
            </a:r>
          </a:p>
          <a:p>
            <a:pPr marL="1257300" lvl="4" indent="-342900">
              <a:spcBef>
                <a:spcPts val="600"/>
              </a:spcBef>
              <a:spcAft>
                <a:spcPts val="600"/>
              </a:spcAft>
              <a:buSzPct val="120000"/>
              <a:buFont typeface="+mj-lt"/>
              <a:buAutoNum type="arabicPeriod"/>
              <a:tabLst>
                <a:tab pos="1252538" algn="l"/>
              </a:tabLst>
            </a:pPr>
            <a:r>
              <a:rPr lang="en-US" sz="1400" dirty="0"/>
              <a:t>Multiple question answering tasks annotated by biomedical experts, including yes/no </a:t>
            </a:r>
            <a:br>
              <a:rPr lang="en-US" sz="1400" dirty="0"/>
            </a:br>
            <a:br>
              <a:rPr lang="en-US" sz="1200" dirty="0"/>
            </a:br>
            <a:r>
              <a:rPr lang="en-US" sz="1400" dirty="0"/>
              <a:t> </a:t>
            </a:r>
            <a:br>
              <a:rPr lang="en-US" sz="1400" dirty="0"/>
            </a:br>
            <a:br>
              <a:rPr lang="en-US" sz="1050" dirty="0"/>
            </a:br>
            <a:br>
              <a:rPr lang="en-US" sz="1100" dirty="0"/>
            </a:br>
            <a:br>
              <a:rPr lang="en-US" sz="1200" dirty="0"/>
            </a:br>
            <a:br>
              <a:rPr lang="en-US" sz="1400" dirty="0"/>
            </a:br>
            <a:endParaRPr lang="en-US" sz="1600" dirty="0"/>
          </a:p>
        </p:txBody>
      </p:sp>
      <p:sp>
        <p:nvSpPr>
          <p:cNvPr id="8" name="Google Shape;216;p27">
            <a:extLst>
              <a:ext uri="{FF2B5EF4-FFF2-40B4-BE49-F238E27FC236}">
                <a16:creationId xmlns:a16="http://schemas.microsoft.com/office/drawing/2014/main" id="{C19A4D20-A33F-4024-9373-1925CD594339}"/>
              </a:ext>
            </a:extLst>
          </p:cNvPr>
          <p:cNvSpPr txBox="1"/>
          <p:nvPr/>
        </p:nvSpPr>
        <p:spPr>
          <a:xfrm>
            <a:off x="6907567" y="691199"/>
            <a:ext cx="1634808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Name Entity Recognition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217;p27">
            <a:extLst>
              <a:ext uri="{FF2B5EF4-FFF2-40B4-BE49-F238E27FC236}">
                <a16:creationId xmlns:a16="http://schemas.microsoft.com/office/drawing/2014/main" id="{0A0DB25F-04FF-4700-BC33-FD1FD4852E66}"/>
              </a:ext>
            </a:extLst>
          </p:cNvPr>
          <p:cNvSpPr txBox="1"/>
          <p:nvPr/>
        </p:nvSpPr>
        <p:spPr>
          <a:xfrm>
            <a:off x="6907566" y="1408237"/>
            <a:ext cx="1634808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Question answering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218;p27">
            <a:extLst>
              <a:ext uri="{FF2B5EF4-FFF2-40B4-BE49-F238E27FC236}">
                <a16:creationId xmlns:a16="http://schemas.microsoft.com/office/drawing/2014/main" id="{451F1643-F514-4B39-9802-8AE09FE94787}"/>
              </a:ext>
            </a:extLst>
          </p:cNvPr>
          <p:cNvSpPr txBox="1"/>
          <p:nvPr/>
        </p:nvSpPr>
        <p:spPr>
          <a:xfrm>
            <a:off x="6907565" y="2125275"/>
            <a:ext cx="1634808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Relation extraction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" name="Google Shape;219;p27">
            <a:extLst>
              <a:ext uri="{FF2B5EF4-FFF2-40B4-BE49-F238E27FC236}">
                <a16:creationId xmlns:a16="http://schemas.microsoft.com/office/drawing/2014/main" id="{6C4847B6-2A2C-49DC-9739-F52D008538A4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7724970" y="1134030"/>
            <a:ext cx="1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  <p:cxnSp>
        <p:nvCxnSpPr>
          <p:cNvPr id="13" name="Google Shape;220;p27">
            <a:extLst>
              <a:ext uri="{FF2B5EF4-FFF2-40B4-BE49-F238E27FC236}">
                <a16:creationId xmlns:a16="http://schemas.microsoft.com/office/drawing/2014/main" id="{A6BD540B-546C-4AED-9E82-F3D08D862D6C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7724969" y="1851068"/>
            <a:ext cx="1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  <p:sp>
        <p:nvSpPr>
          <p:cNvPr id="14" name="Google Shape;216;p27">
            <a:extLst>
              <a:ext uri="{FF2B5EF4-FFF2-40B4-BE49-F238E27FC236}">
                <a16:creationId xmlns:a16="http://schemas.microsoft.com/office/drawing/2014/main" id="{21865278-32DA-4DCA-AC3B-223B27284A48}"/>
              </a:ext>
            </a:extLst>
          </p:cNvPr>
          <p:cNvSpPr txBox="1"/>
          <p:nvPr/>
        </p:nvSpPr>
        <p:spPr>
          <a:xfrm>
            <a:off x="6907565" y="2842313"/>
            <a:ext cx="1634808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Sentence Similarity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217;p27">
            <a:extLst>
              <a:ext uri="{FF2B5EF4-FFF2-40B4-BE49-F238E27FC236}">
                <a16:creationId xmlns:a16="http://schemas.microsoft.com/office/drawing/2014/main" id="{0F687062-7579-4DC4-BF2A-1F6AEDFCF55B}"/>
              </a:ext>
            </a:extLst>
          </p:cNvPr>
          <p:cNvSpPr txBox="1"/>
          <p:nvPr/>
        </p:nvSpPr>
        <p:spPr>
          <a:xfrm>
            <a:off x="6907564" y="3559351"/>
            <a:ext cx="1634811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 clasification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218;p27">
            <a:extLst>
              <a:ext uri="{FF2B5EF4-FFF2-40B4-BE49-F238E27FC236}">
                <a16:creationId xmlns:a16="http://schemas.microsoft.com/office/drawing/2014/main" id="{21363769-20FE-415D-8E33-02416CB890C0}"/>
              </a:ext>
            </a:extLst>
          </p:cNvPr>
          <p:cNvSpPr txBox="1"/>
          <p:nvPr/>
        </p:nvSpPr>
        <p:spPr>
          <a:xfrm>
            <a:off x="6907563" y="4276389"/>
            <a:ext cx="1634812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dical Information Extarction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" name="Google Shape;219;p27">
            <a:extLst>
              <a:ext uri="{FF2B5EF4-FFF2-40B4-BE49-F238E27FC236}">
                <a16:creationId xmlns:a16="http://schemas.microsoft.com/office/drawing/2014/main" id="{E451AE14-266D-4AD7-839B-C4DED56C7D43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7724969" y="3285144"/>
            <a:ext cx="1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  <p:cxnSp>
        <p:nvCxnSpPr>
          <p:cNvPr id="19" name="Google Shape;220;p27">
            <a:extLst>
              <a:ext uri="{FF2B5EF4-FFF2-40B4-BE49-F238E27FC236}">
                <a16:creationId xmlns:a16="http://schemas.microsoft.com/office/drawing/2014/main" id="{2DD24CF5-901A-4A54-AFC5-C5B460A92046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7724969" y="4002182"/>
            <a:ext cx="1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  <p:cxnSp>
        <p:nvCxnSpPr>
          <p:cNvPr id="20" name="Google Shape;219;p27">
            <a:extLst>
              <a:ext uri="{FF2B5EF4-FFF2-40B4-BE49-F238E27FC236}">
                <a16:creationId xmlns:a16="http://schemas.microsoft.com/office/drawing/2014/main" id="{766233FD-4372-422A-8934-4719C224880F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>
            <a:off x="7724969" y="2568106"/>
            <a:ext cx="0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</p:spTree>
    <p:extLst>
      <p:ext uri="{BB962C8B-B14F-4D97-AF65-F5344CB8AC3E}">
        <p14:creationId xmlns:p14="http://schemas.microsoft.com/office/powerpoint/2010/main" val="16041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2800">
                <a:solidFill>
                  <a:srgbClr val="454F5B"/>
                </a:solidFill>
              </a:rPr>
              <a:t>BLURB tasks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838092"/>
            <a:ext cx="7761600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/>
              <a:t>Name entity Recognition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/>
              <a:t>Question Answering (QA)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/>
              <a:t>Relation Extraction</a:t>
            </a:r>
          </a:p>
          <a:p>
            <a:pPr marL="1085850" lvl="4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/>
              <a:t>Chemical and Protein entities interactions</a:t>
            </a:r>
          </a:p>
          <a:p>
            <a:pPr marL="1085850" lvl="4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/>
              <a:t>Drug-drug interactions </a:t>
            </a:r>
          </a:p>
          <a:p>
            <a:pPr marL="1085850" lvl="4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/>
              <a:t>Gene-disease associations </a:t>
            </a:r>
            <a:br>
              <a:rPr lang="en-US" sz="1200" dirty="0"/>
            </a:br>
            <a:r>
              <a:rPr lang="en-US" sz="1400" dirty="0"/>
              <a:t> </a:t>
            </a:r>
            <a:br>
              <a:rPr lang="en-US" sz="1400" dirty="0"/>
            </a:br>
            <a:br>
              <a:rPr lang="en-US" sz="1050" dirty="0"/>
            </a:br>
            <a:br>
              <a:rPr lang="en-US" sz="1100" dirty="0"/>
            </a:br>
            <a:br>
              <a:rPr lang="en-US" sz="1200" dirty="0"/>
            </a:br>
            <a:br>
              <a:rPr lang="en-US" sz="1400" dirty="0"/>
            </a:br>
            <a:endParaRPr lang="en-US" sz="1600" dirty="0"/>
          </a:p>
        </p:txBody>
      </p:sp>
      <p:sp>
        <p:nvSpPr>
          <p:cNvPr id="8" name="Google Shape;216;p27">
            <a:extLst>
              <a:ext uri="{FF2B5EF4-FFF2-40B4-BE49-F238E27FC236}">
                <a16:creationId xmlns:a16="http://schemas.microsoft.com/office/drawing/2014/main" id="{C19A4D20-A33F-4024-9373-1925CD594339}"/>
              </a:ext>
            </a:extLst>
          </p:cNvPr>
          <p:cNvSpPr txBox="1"/>
          <p:nvPr/>
        </p:nvSpPr>
        <p:spPr>
          <a:xfrm>
            <a:off x="6907567" y="691199"/>
            <a:ext cx="1634808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Name Entity Recognition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217;p27">
            <a:extLst>
              <a:ext uri="{FF2B5EF4-FFF2-40B4-BE49-F238E27FC236}">
                <a16:creationId xmlns:a16="http://schemas.microsoft.com/office/drawing/2014/main" id="{0A0DB25F-04FF-4700-BC33-FD1FD4852E66}"/>
              </a:ext>
            </a:extLst>
          </p:cNvPr>
          <p:cNvSpPr txBox="1"/>
          <p:nvPr/>
        </p:nvSpPr>
        <p:spPr>
          <a:xfrm>
            <a:off x="6907566" y="1408237"/>
            <a:ext cx="1634808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Question answering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218;p27">
            <a:extLst>
              <a:ext uri="{FF2B5EF4-FFF2-40B4-BE49-F238E27FC236}">
                <a16:creationId xmlns:a16="http://schemas.microsoft.com/office/drawing/2014/main" id="{451F1643-F514-4B39-9802-8AE09FE94787}"/>
              </a:ext>
            </a:extLst>
          </p:cNvPr>
          <p:cNvSpPr txBox="1"/>
          <p:nvPr/>
        </p:nvSpPr>
        <p:spPr>
          <a:xfrm>
            <a:off x="6907565" y="2125275"/>
            <a:ext cx="1634808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Relation extraction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" name="Google Shape;219;p27">
            <a:extLst>
              <a:ext uri="{FF2B5EF4-FFF2-40B4-BE49-F238E27FC236}">
                <a16:creationId xmlns:a16="http://schemas.microsoft.com/office/drawing/2014/main" id="{6C4847B6-2A2C-49DC-9739-F52D008538A4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7724970" y="1134030"/>
            <a:ext cx="1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  <p:cxnSp>
        <p:nvCxnSpPr>
          <p:cNvPr id="13" name="Google Shape;220;p27">
            <a:extLst>
              <a:ext uri="{FF2B5EF4-FFF2-40B4-BE49-F238E27FC236}">
                <a16:creationId xmlns:a16="http://schemas.microsoft.com/office/drawing/2014/main" id="{A6BD540B-546C-4AED-9E82-F3D08D862D6C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7724969" y="1851068"/>
            <a:ext cx="1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  <p:sp>
        <p:nvSpPr>
          <p:cNvPr id="14" name="Google Shape;216;p27">
            <a:extLst>
              <a:ext uri="{FF2B5EF4-FFF2-40B4-BE49-F238E27FC236}">
                <a16:creationId xmlns:a16="http://schemas.microsoft.com/office/drawing/2014/main" id="{21865278-32DA-4DCA-AC3B-223B27284A48}"/>
              </a:ext>
            </a:extLst>
          </p:cNvPr>
          <p:cNvSpPr txBox="1"/>
          <p:nvPr/>
        </p:nvSpPr>
        <p:spPr>
          <a:xfrm>
            <a:off x="6907565" y="2842313"/>
            <a:ext cx="1634808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Sentence Similarity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217;p27">
            <a:extLst>
              <a:ext uri="{FF2B5EF4-FFF2-40B4-BE49-F238E27FC236}">
                <a16:creationId xmlns:a16="http://schemas.microsoft.com/office/drawing/2014/main" id="{0F687062-7579-4DC4-BF2A-1F6AEDFCF55B}"/>
              </a:ext>
            </a:extLst>
          </p:cNvPr>
          <p:cNvSpPr txBox="1"/>
          <p:nvPr/>
        </p:nvSpPr>
        <p:spPr>
          <a:xfrm>
            <a:off x="6907564" y="3559351"/>
            <a:ext cx="1634811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 clasification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218;p27">
            <a:extLst>
              <a:ext uri="{FF2B5EF4-FFF2-40B4-BE49-F238E27FC236}">
                <a16:creationId xmlns:a16="http://schemas.microsoft.com/office/drawing/2014/main" id="{21363769-20FE-415D-8E33-02416CB890C0}"/>
              </a:ext>
            </a:extLst>
          </p:cNvPr>
          <p:cNvSpPr txBox="1"/>
          <p:nvPr/>
        </p:nvSpPr>
        <p:spPr>
          <a:xfrm>
            <a:off x="6907563" y="4276389"/>
            <a:ext cx="1634812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dical Information Extarction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" name="Google Shape;219;p27">
            <a:extLst>
              <a:ext uri="{FF2B5EF4-FFF2-40B4-BE49-F238E27FC236}">
                <a16:creationId xmlns:a16="http://schemas.microsoft.com/office/drawing/2014/main" id="{E451AE14-266D-4AD7-839B-C4DED56C7D43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7724969" y="3285144"/>
            <a:ext cx="1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  <p:cxnSp>
        <p:nvCxnSpPr>
          <p:cNvPr id="19" name="Google Shape;220;p27">
            <a:extLst>
              <a:ext uri="{FF2B5EF4-FFF2-40B4-BE49-F238E27FC236}">
                <a16:creationId xmlns:a16="http://schemas.microsoft.com/office/drawing/2014/main" id="{2DD24CF5-901A-4A54-AFC5-C5B460A92046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7724969" y="4002182"/>
            <a:ext cx="1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  <p:cxnSp>
        <p:nvCxnSpPr>
          <p:cNvPr id="20" name="Google Shape;219;p27">
            <a:extLst>
              <a:ext uri="{FF2B5EF4-FFF2-40B4-BE49-F238E27FC236}">
                <a16:creationId xmlns:a16="http://schemas.microsoft.com/office/drawing/2014/main" id="{766233FD-4372-422A-8934-4719C224880F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>
            <a:off x="7724969" y="2568106"/>
            <a:ext cx="0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</p:spTree>
    <p:extLst>
      <p:ext uri="{BB962C8B-B14F-4D97-AF65-F5344CB8AC3E}">
        <p14:creationId xmlns:p14="http://schemas.microsoft.com/office/powerpoint/2010/main" val="13470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691200" y="152400"/>
            <a:ext cx="7761600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360000" y="1748700"/>
            <a:ext cx="7761600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600" dirty="0"/>
              <a:t>pretraining large neural language models on unlabeled text 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454F5B"/>
                </a:solidFill>
                <a:latin typeface="Montserrat"/>
              </a:rPr>
              <a:t>successful strategy for transfer learning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454F5B"/>
              </a:solidFill>
              <a:latin typeface="Montserrat"/>
            </a:endParaRPr>
          </a:p>
          <a:p>
            <a:pPr marL="171450" lvl="3" indent="-1714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endParaRPr lang="en-US" sz="900" dirty="0">
              <a:solidFill>
                <a:srgbClr val="454F5B"/>
              </a:solidFill>
              <a:latin typeface="Montserrat"/>
            </a:endParaRPr>
          </a:p>
          <a:p>
            <a:pPr marL="171450" lvl="3" indent="-1714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endParaRPr lang="en-US" sz="900" dirty="0">
              <a:solidFill>
                <a:srgbClr val="454F5B"/>
              </a:solidFill>
              <a:latin typeface="Montserrat"/>
            </a:endParaRPr>
          </a:p>
          <a:p>
            <a:pPr marL="628650" lvl="3" indent="-171450">
              <a:spcAft>
                <a:spcPts val="600"/>
              </a:spcAft>
              <a:buSzPct val="11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endParaRPr lang="en-US" sz="900" dirty="0">
              <a:solidFill>
                <a:srgbClr val="454F5B"/>
              </a:solidFill>
              <a:latin typeface="Montserrat"/>
            </a:endParaRPr>
          </a:p>
          <a:p>
            <a:pPr marL="171450" lvl="2" indent="-171450">
              <a:spcBef>
                <a:spcPts val="600"/>
              </a:spcBef>
              <a:buClr>
                <a:schemeClr val="dk1"/>
              </a:buClr>
              <a:buSzPct val="11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endParaRPr lang="en-US" sz="900" dirty="0">
              <a:solidFill>
                <a:srgbClr val="454F5B"/>
              </a:solidFill>
              <a:latin typeface="Montserrat"/>
            </a:endParaRPr>
          </a:p>
          <a:p>
            <a:pPr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454F5B"/>
              </a:solidFill>
              <a:latin typeface="Montserrat"/>
            </a:endParaRPr>
          </a:p>
          <a:p>
            <a:pPr marL="533400" lvl="1" indent="0">
              <a:spcBef>
                <a:spcPts val="600"/>
              </a:spcBef>
              <a:buSzPct val="110000"/>
              <a:buNone/>
            </a:pPr>
            <a:endParaRPr lang="en-US" sz="1600" dirty="0"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AD6AD9-57D3-4661-8574-F54BA234AFC8}"/>
              </a:ext>
            </a:extLst>
          </p:cNvPr>
          <p:cNvSpPr txBox="1"/>
          <p:nvPr/>
        </p:nvSpPr>
        <p:spPr>
          <a:xfrm>
            <a:off x="824400" y="144092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Natural Language Processing (NLP)</a:t>
            </a:r>
            <a:endParaRPr lang="en-US">
              <a:solidFill>
                <a:srgbClr val="454F5B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7543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2800">
                <a:solidFill>
                  <a:srgbClr val="454F5B"/>
                </a:solidFill>
              </a:rPr>
              <a:t>BLURB tasks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838092"/>
            <a:ext cx="7253055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/>
              <a:t>Name entity Recognition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/>
              <a:t>Question Answering (QA)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/>
              <a:t>Relation Extraction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/>
              <a:t>Sentence Similarity</a:t>
            </a:r>
          </a:p>
          <a:p>
            <a:pPr marL="1085850" lvl="4" indent="-171450">
              <a:spcBef>
                <a:spcPts val="600"/>
              </a:spcBef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/>
              <a:t>PubMed sentences  which is annotated by five annotators </a:t>
            </a:r>
          </a:p>
          <a:p>
            <a:pPr marL="1085850" lvl="4" indent="-171450">
              <a:spcBef>
                <a:spcPts val="600"/>
              </a:spcBef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/>
              <a:t>estimated similarity score in the range from </a:t>
            </a:r>
            <a:br>
              <a:rPr lang="en-US" sz="1400" dirty="0"/>
            </a:br>
            <a:r>
              <a:rPr lang="en-US" sz="1400" dirty="0"/>
              <a:t>0 (no relation) to 4 (equivalent meanings) </a:t>
            </a:r>
          </a:p>
          <a:p>
            <a:pPr marL="1085850" lvl="4" indent="-171450">
              <a:spcBef>
                <a:spcPts val="600"/>
              </a:spcBef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/>
              <a:t>regression task </a:t>
            </a:r>
            <a:br>
              <a:rPr lang="en-US" sz="1050" dirty="0"/>
            </a:br>
            <a:br>
              <a:rPr lang="en-US" sz="1100" dirty="0"/>
            </a:br>
            <a:br>
              <a:rPr lang="en-US" sz="1200" dirty="0"/>
            </a:br>
            <a:br>
              <a:rPr lang="en-US" sz="1400" dirty="0"/>
            </a:br>
            <a:endParaRPr lang="en-US" sz="1600" dirty="0"/>
          </a:p>
        </p:txBody>
      </p:sp>
      <p:sp>
        <p:nvSpPr>
          <p:cNvPr id="8" name="Google Shape;216;p27">
            <a:extLst>
              <a:ext uri="{FF2B5EF4-FFF2-40B4-BE49-F238E27FC236}">
                <a16:creationId xmlns:a16="http://schemas.microsoft.com/office/drawing/2014/main" id="{C19A4D20-A33F-4024-9373-1925CD594339}"/>
              </a:ext>
            </a:extLst>
          </p:cNvPr>
          <p:cNvSpPr txBox="1"/>
          <p:nvPr/>
        </p:nvSpPr>
        <p:spPr>
          <a:xfrm>
            <a:off x="6907567" y="691199"/>
            <a:ext cx="1634808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Name Entity Recognition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217;p27">
            <a:extLst>
              <a:ext uri="{FF2B5EF4-FFF2-40B4-BE49-F238E27FC236}">
                <a16:creationId xmlns:a16="http://schemas.microsoft.com/office/drawing/2014/main" id="{0A0DB25F-04FF-4700-BC33-FD1FD4852E66}"/>
              </a:ext>
            </a:extLst>
          </p:cNvPr>
          <p:cNvSpPr txBox="1"/>
          <p:nvPr/>
        </p:nvSpPr>
        <p:spPr>
          <a:xfrm>
            <a:off x="6907566" y="1408237"/>
            <a:ext cx="1634808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Question answering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218;p27">
            <a:extLst>
              <a:ext uri="{FF2B5EF4-FFF2-40B4-BE49-F238E27FC236}">
                <a16:creationId xmlns:a16="http://schemas.microsoft.com/office/drawing/2014/main" id="{451F1643-F514-4B39-9802-8AE09FE94787}"/>
              </a:ext>
            </a:extLst>
          </p:cNvPr>
          <p:cNvSpPr txBox="1"/>
          <p:nvPr/>
        </p:nvSpPr>
        <p:spPr>
          <a:xfrm>
            <a:off x="6907565" y="2125275"/>
            <a:ext cx="1634808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Relation extraction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" name="Google Shape;219;p27">
            <a:extLst>
              <a:ext uri="{FF2B5EF4-FFF2-40B4-BE49-F238E27FC236}">
                <a16:creationId xmlns:a16="http://schemas.microsoft.com/office/drawing/2014/main" id="{6C4847B6-2A2C-49DC-9739-F52D008538A4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7724970" y="1134030"/>
            <a:ext cx="1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  <p:cxnSp>
        <p:nvCxnSpPr>
          <p:cNvPr id="13" name="Google Shape;220;p27">
            <a:extLst>
              <a:ext uri="{FF2B5EF4-FFF2-40B4-BE49-F238E27FC236}">
                <a16:creationId xmlns:a16="http://schemas.microsoft.com/office/drawing/2014/main" id="{A6BD540B-546C-4AED-9E82-F3D08D862D6C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7724969" y="1851068"/>
            <a:ext cx="1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  <p:sp>
        <p:nvSpPr>
          <p:cNvPr id="14" name="Google Shape;216;p27">
            <a:extLst>
              <a:ext uri="{FF2B5EF4-FFF2-40B4-BE49-F238E27FC236}">
                <a16:creationId xmlns:a16="http://schemas.microsoft.com/office/drawing/2014/main" id="{21865278-32DA-4DCA-AC3B-223B27284A48}"/>
              </a:ext>
            </a:extLst>
          </p:cNvPr>
          <p:cNvSpPr txBox="1"/>
          <p:nvPr/>
        </p:nvSpPr>
        <p:spPr>
          <a:xfrm>
            <a:off x="6907565" y="2842313"/>
            <a:ext cx="1634808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Sentence Similarity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217;p27">
            <a:extLst>
              <a:ext uri="{FF2B5EF4-FFF2-40B4-BE49-F238E27FC236}">
                <a16:creationId xmlns:a16="http://schemas.microsoft.com/office/drawing/2014/main" id="{0F687062-7579-4DC4-BF2A-1F6AEDFCF55B}"/>
              </a:ext>
            </a:extLst>
          </p:cNvPr>
          <p:cNvSpPr txBox="1"/>
          <p:nvPr/>
        </p:nvSpPr>
        <p:spPr>
          <a:xfrm>
            <a:off x="6907564" y="3559351"/>
            <a:ext cx="1634811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 clasification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218;p27">
            <a:extLst>
              <a:ext uri="{FF2B5EF4-FFF2-40B4-BE49-F238E27FC236}">
                <a16:creationId xmlns:a16="http://schemas.microsoft.com/office/drawing/2014/main" id="{21363769-20FE-415D-8E33-02416CB890C0}"/>
              </a:ext>
            </a:extLst>
          </p:cNvPr>
          <p:cNvSpPr txBox="1"/>
          <p:nvPr/>
        </p:nvSpPr>
        <p:spPr>
          <a:xfrm>
            <a:off x="6907563" y="4276389"/>
            <a:ext cx="1634812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dical Information Extarction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" name="Google Shape;219;p27">
            <a:extLst>
              <a:ext uri="{FF2B5EF4-FFF2-40B4-BE49-F238E27FC236}">
                <a16:creationId xmlns:a16="http://schemas.microsoft.com/office/drawing/2014/main" id="{E451AE14-266D-4AD7-839B-C4DED56C7D43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7724969" y="3285144"/>
            <a:ext cx="1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  <p:cxnSp>
        <p:nvCxnSpPr>
          <p:cNvPr id="19" name="Google Shape;220;p27">
            <a:extLst>
              <a:ext uri="{FF2B5EF4-FFF2-40B4-BE49-F238E27FC236}">
                <a16:creationId xmlns:a16="http://schemas.microsoft.com/office/drawing/2014/main" id="{2DD24CF5-901A-4A54-AFC5-C5B460A92046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7724969" y="4002182"/>
            <a:ext cx="1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  <p:cxnSp>
        <p:nvCxnSpPr>
          <p:cNvPr id="20" name="Google Shape;219;p27">
            <a:extLst>
              <a:ext uri="{FF2B5EF4-FFF2-40B4-BE49-F238E27FC236}">
                <a16:creationId xmlns:a16="http://schemas.microsoft.com/office/drawing/2014/main" id="{766233FD-4372-422A-8934-4719C224880F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>
            <a:off x="7724969" y="2568106"/>
            <a:ext cx="0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</p:spTree>
    <p:extLst>
      <p:ext uri="{BB962C8B-B14F-4D97-AF65-F5344CB8AC3E}">
        <p14:creationId xmlns:p14="http://schemas.microsoft.com/office/powerpoint/2010/main" val="228972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2800">
                <a:solidFill>
                  <a:srgbClr val="454F5B"/>
                </a:solidFill>
              </a:rPr>
              <a:t>BLURB tasks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838092"/>
            <a:ext cx="6019058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/>
              <a:t>Name entity Recognition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/>
              <a:t>Question Answering (QA)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/>
              <a:t>Relation Extraction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/>
              <a:t>Sentence Similarity. 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/>
              <a:t>Document Classification</a:t>
            </a:r>
          </a:p>
          <a:p>
            <a:pPr marL="1085850" lvl="4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/>
              <a:t>PubMed abstracts with binary labels</a:t>
            </a:r>
          </a:p>
          <a:p>
            <a:pPr marL="1085850" lvl="4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/>
              <a:t> each of which signifies the discussion of a specific cancer hallmark </a:t>
            </a:r>
            <a:br>
              <a:rPr lang="en-US" sz="1200" dirty="0"/>
            </a:br>
            <a:br>
              <a:rPr lang="en-US" sz="1400" dirty="0"/>
            </a:br>
            <a:br>
              <a:rPr lang="en-US" sz="1200" dirty="0"/>
            </a:br>
            <a:r>
              <a:rPr lang="en-US" sz="1400" dirty="0"/>
              <a:t> </a:t>
            </a:r>
            <a:br>
              <a:rPr lang="en-US" sz="1400" dirty="0"/>
            </a:br>
            <a:br>
              <a:rPr lang="en-US" sz="1050" dirty="0"/>
            </a:br>
            <a:br>
              <a:rPr lang="en-US" sz="1100" dirty="0"/>
            </a:br>
            <a:br>
              <a:rPr lang="en-US" sz="1200" dirty="0"/>
            </a:br>
            <a:br>
              <a:rPr lang="en-US" sz="1400" dirty="0"/>
            </a:br>
            <a:endParaRPr lang="en-US" sz="1600" dirty="0"/>
          </a:p>
        </p:txBody>
      </p:sp>
      <p:sp>
        <p:nvSpPr>
          <p:cNvPr id="8" name="Google Shape;216;p27">
            <a:extLst>
              <a:ext uri="{FF2B5EF4-FFF2-40B4-BE49-F238E27FC236}">
                <a16:creationId xmlns:a16="http://schemas.microsoft.com/office/drawing/2014/main" id="{C19A4D20-A33F-4024-9373-1925CD594339}"/>
              </a:ext>
            </a:extLst>
          </p:cNvPr>
          <p:cNvSpPr txBox="1"/>
          <p:nvPr/>
        </p:nvSpPr>
        <p:spPr>
          <a:xfrm>
            <a:off x="6907567" y="691199"/>
            <a:ext cx="1634808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Name Entity Recognition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217;p27">
            <a:extLst>
              <a:ext uri="{FF2B5EF4-FFF2-40B4-BE49-F238E27FC236}">
                <a16:creationId xmlns:a16="http://schemas.microsoft.com/office/drawing/2014/main" id="{0A0DB25F-04FF-4700-BC33-FD1FD4852E66}"/>
              </a:ext>
            </a:extLst>
          </p:cNvPr>
          <p:cNvSpPr txBox="1"/>
          <p:nvPr/>
        </p:nvSpPr>
        <p:spPr>
          <a:xfrm>
            <a:off x="6907566" y="1408237"/>
            <a:ext cx="1634808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Question answering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218;p27">
            <a:extLst>
              <a:ext uri="{FF2B5EF4-FFF2-40B4-BE49-F238E27FC236}">
                <a16:creationId xmlns:a16="http://schemas.microsoft.com/office/drawing/2014/main" id="{451F1643-F514-4B39-9802-8AE09FE94787}"/>
              </a:ext>
            </a:extLst>
          </p:cNvPr>
          <p:cNvSpPr txBox="1"/>
          <p:nvPr/>
        </p:nvSpPr>
        <p:spPr>
          <a:xfrm>
            <a:off x="6907565" y="2125275"/>
            <a:ext cx="1634808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Relation extraction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" name="Google Shape;219;p27">
            <a:extLst>
              <a:ext uri="{FF2B5EF4-FFF2-40B4-BE49-F238E27FC236}">
                <a16:creationId xmlns:a16="http://schemas.microsoft.com/office/drawing/2014/main" id="{6C4847B6-2A2C-49DC-9739-F52D008538A4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7724970" y="1134030"/>
            <a:ext cx="1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  <p:cxnSp>
        <p:nvCxnSpPr>
          <p:cNvPr id="13" name="Google Shape;220;p27">
            <a:extLst>
              <a:ext uri="{FF2B5EF4-FFF2-40B4-BE49-F238E27FC236}">
                <a16:creationId xmlns:a16="http://schemas.microsoft.com/office/drawing/2014/main" id="{A6BD540B-546C-4AED-9E82-F3D08D862D6C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7724969" y="1851068"/>
            <a:ext cx="1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  <p:sp>
        <p:nvSpPr>
          <p:cNvPr id="14" name="Google Shape;216;p27">
            <a:extLst>
              <a:ext uri="{FF2B5EF4-FFF2-40B4-BE49-F238E27FC236}">
                <a16:creationId xmlns:a16="http://schemas.microsoft.com/office/drawing/2014/main" id="{21865278-32DA-4DCA-AC3B-223B27284A48}"/>
              </a:ext>
            </a:extLst>
          </p:cNvPr>
          <p:cNvSpPr txBox="1"/>
          <p:nvPr/>
        </p:nvSpPr>
        <p:spPr>
          <a:xfrm>
            <a:off x="6907565" y="2842313"/>
            <a:ext cx="1634808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Sentence Similarity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217;p27">
            <a:extLst>
              <a:ext uri="{FF2B5EF4-FFF2-40B4-BE49-F238E27FC236}">
                <a16:creationId xmlns:a16="http://schemas.microsoft.com/office/drawing/2014/main" id="{0F687062-7579-4DC4-BF2A-1F6AEDFCF55B}"/>
              </a:ext>
            </a:extLst>
          </p:cNvPr>
          <p:cNvSpPr txBox="1"/>
          <p:nvPr/>
        </p:nvSpPr>
        <p:spPr>
          <a:xfrm>
            <a:off x="6907564" y="3559351"/>
            <a:ext cx="1634811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 clasification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218;p27">
            <a:extLst>
              <a:ext uri="{FF2B5EF4-FFF2-40B4-BE49-F238E27FC236}">
                <a16:creationId xmlns:a16="http://schemas.microsoft.com/office/drawing/2014/main" id="{21363769-20FE-415D-8E33-02416CB890C0}"/>
              </a:ext>
            </a:extLst>
          </p:cNvPr>
          <p:cNvSpPr txBox="1"/>
          <p:nvPr/>
        </p:nvSpPr>
        <p:spPr>
          <a:xfrm>
            <a:off x="6907563" y="4276389"/>
            <a:ext cx="1634812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dical Information Extarction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" name="Google Shape;219;p27">
            <a:extLst>
              <a:ext uri="{FF2B5EF4-FFF2-40B4-BE49-F238E27FC236}">
                <a16:creationId xmlns:a16="http://schemas.microsoft.com/office/drawing/2014/main" id="{E451AE14-266D-4AD7-839B-C4DED56C7D43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7724969" y="3285144"/>
            <a:ext cx="1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  <p:cxnSp>
        <p:nvCxnSpPr>
          <p:cNvPr id="19" name="Google Shape;220;p27">
            <a:extLst>
              <a:ext uri="{FF2B5EF4-FFF2-40B4-BE49-F238E27FC236}">
                <a16:creationId xmlns:a16="http://schemas.microsoft.com/office/drawing/2014/main" id="{2DD24CF5-901A-4A54-AFC5-C5B460A92046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7724969" y="4002182"/>
            <a:ext cx="1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  <p:cxnSp>
        <p:nvCxnSpPr>
          <p:cNvPr id="20" name="Google Shape;219;p27">
            <a:extLst>
              <a:ext uri="{FF2B5EF4-FFF2-40B4-BE49-F238E27FC236}">
                <a16:creationId xmlns:a16="http://schemas.microsoft.com/office/drawing/2014/main" id="{766233FD-4372-422A-8934-4719C224880F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>
            <a:off x="7724969" y="2568106"/>
            <a:ext cx="0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</p:spTree>
    <p:extLst>
      <p:ext uri="{BB962C8B-B14F-4D97-AF65-F5344CB8AC3E}">
        <p14:creationId xmlns:p14="http://schemas.microsoft.com/office/powerpoint/2010/main" val="289702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2800">
                <a:solidFill>
                  <a:srgbClr val="454F5B"/>
                </a:solidFill>
              </a:rPr>
              <a:t>BLURB tasks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838092"/>
            <a:ext cx="7048870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latin typeface="+mn-lt"/>
              </a:rPr>
              <a:t>Name entity Recognition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latin typeface="+mn-lt"/>
              </a:rPr>
              <a:t>Question Answering (QA)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latin typeface="+mn-lt"/>
              </a:rPr>
              <a:t>Relation Extraction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latin typeface="+mn-lt"/>
              </a:rPr>
              <a:t>Sentence Similarity. 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latin typeface="+mn-lt"/>
              </a:rPr>
              <a:t>Document Classification. 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latin typeface="+mn-lt"/>
              </a:rPr>
              <a:t>Evidence-based Medical Information Extraction (PICO)</a:t>
            </a:r>
          </a:p>
          <a:p>
            <a:pPr marL="1085850" lvl="4" indent="-171450"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latin typeface="+mn-lt"/>
              </a:rPr>
              <a:t>Abstracts on clinical trials annotated with</a:t>
            </a:r>
          </a:p>
          <a:p>
            <a:pPr marL="1543050" lvl="5" indent="-171450"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latin typeface="+mn-lt"/>
              </a:rPr>
              <a:t>Participants (e.g., diabetic patients), </a:t>
            </a:r>
          </a:p>
          <a:p>
            <a:pPr marL="1543050" lvl="5" indent="-171450"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latin typeface="+mn-lt"/>
              </a:rPr>
              <a:t>Intervention (e.g., insulin), </a:t>
            </a:r>
          </a:p>
          <a:p>
            <a:pPr marL="1543050" lvl="5" indent="-171450"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latin typeface="+mn-lt"/>
              </a:rPr>
              <a:t>Comparator (e.g., placebo), </a:t>
            </a:r>
          </a:p>
          <a:p>
            <a:pPr marL="1543050" lvl="5" indent="-171450"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latin typeface="+mn-lt"/>
              </a:rPr>
              <a:t>Outcome (e.g., blood glucose levels) </a:t>
            </a:r>
            <a:br>
              <a:rPr lang="en-US" sz="1400" dirty="0">
                <a:latin typeface="+mn-lt"/>
              </a:rPr>
            </a:br>
            <a:br>
              <a:rPr lang="en-US" sz="1400" dirty="0"/>
            </a:br>
            <a:br>
              <a:rPr lang="en-US" sz="1200" dirty="0"/>
            </a:br>
            <a:r>
              <a:rPr lang="en-US" sz="1400" dirty="0"/>
              <a:t> </a:t>
            </a:r>
            <a:br>
              <a:rPr lang="en-US" sz="1400" dirty="0"/>
            </a:br>
            <a:br>
              <a:rPr lang="en-US" sz="1050" dirty="0"/>
            </a:br>
            <a:br>
              <a:rPr lang="en-US" sz="1100" dirty="0"/>
            </a:br>
            <a:br>
              <a:rPr lang="en-US" sz="1200" dirty="0"/>
            </a:br>
            <a:br>
              <a:rPr lang="en-US" sz="1400" dirty="0"/>
            </a:br>
            <a:endParaRPr lang="en-US" sz="1600" dirty="0"/>
          </a:p>
        </p:txBody>
      </p:sp>
      <p:sp>
        <p:nvSpPr>
          <p:cNvPr id="8" name="Google Shape;216;p27">
            <a:extLst>
              <a:ext uri="{FF2B5EF4-FFF2-40B4-BE49-F238E27FC236}">
                <a16:creationId xmlns:a16="http://schemas.microsoft.com/office/drawing/2014/main" id="{C19A4D20-A33F-4024-9373-1925CD594339}"/>
              </a:ext>
            </a:extLst>
          </p:cNvPr>
          <p:cNvSpPr txBox="1"/>
          <p:nvPr/>
        </p:nvSpPr>
        <p:spPr>
          <a:xfrm>
            <a:off x="6907567" y="691199"/>
            <a:ext cx="1634808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Name Entity Recognition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217;p27">
            <a:extLst>
              <a:ext uri="{FF2B5EF4-FFF2-40B4-BE49-F238E27FC236}">
                <a16:creationId xmlns:a16="http://schemas.microsoft.com/office/drawing/2014/main" id="{0A0DB25F-04FF-4700-BC33-FD1FD4852E66}"/>
              </a:ext>
            </a:extLst>
          </p:cNvPr>
          <p:cNvSpPr txBox="1"/>
          <p:nvPr/>
        </p:nvSpPr>
        <p:spPr>
          <a:xfrm>
            <a:off x="6907566" y="1408237"/>
            <a:ext cx="1634808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Question answering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218;p27">
            <a:extLst>
              <a:ext uri="{FF2B5EF4-FFF2-40B4-BE49-F238E27FC236}">
                <a16:creationId xmlns:a16="http://schemas.microsoft.com/office/drawing/2014/main" id="{451F1643-F514-4B39-9802-8AE09FE94787}"/>
              </a:ext>
            </a:extLst>
          </p:cNvPr>
          <p:cNvSpPr txBox="1"/>
          <p:nvPr/>
        </p:nvSpPr>
        <p:spPr>
          <a:xfrm>
            <a:off x="6907565" y="2125275"/>
            <a:ext cx="1634808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Relation extraction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" name="Google Shape;219;p27">
            <a:extLst>
              <a:ext uri="{FF2B5EF4-FFF2-40B4-BE49-F238E27FC236}">
                <a16:creationId xmlns:a16="http://schemas.microsoft.com/office/drawing/2014/main" id="{6C4847B6-2A2C-49DC-9739-F52D008538A4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7724970" y="1134030"/>
            <a:ext cx="1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  <p:cxnSp>
        <p:nvCxnSpPr>
          <p:cNvPr id="13" name="Google Shape;220;p27">
            <a:extLst>
              <a:ext uri="{FF2B5EF4-FFF2-40B4-BE49-F238E27FC236}">
                <a16:creationId xmlns:a16="http://schemas.microsoft.com/office/drawing/2014/main" id="{A6BD540B-546C-4AED-9E82-F3D08D862D6C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7724969" y="1851068"/>
            <a:ext cx="1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  <p:sp>
        <p:nvSpPr>
          <p:cNvPr id="14" name="Google Shape;216;p27">
            <a:extLst>
              <a:ext uri="{FF2B5EF4-FFF2-40B4-BE49-F238E27FC236}">
                <a16:creationId xmlns:a16="http://schemas.microsoft.com/office/drawing/2014/main" id="{21865278-32DA-4DCA-AC3B-223B27284A48}"/>
              </a:ext>
            </a:extLst>
          </p:cNvPr>
          <p:cNvSpPr txBox="1"/>
          <p:nvPr/>
        </p:nvSpPr>
        <p:spPr>
          <a:xfrm>
            <a:off x="6907565" y="2842313"/>
            <a:ext cx="1634808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Sentence Similarity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217;p27">
            <a:extLst>
              <a:ext uri="{FF2B5EF4-FFF2-40B4-BE49-F238E27FC236}">
                <a16:creationId xmlns:a16="http://schemas.microsoft.com/office/drawing/2014/main" id="{0F687062-7579-4DC4-BF2A-1F6AEDFCF55B}"/>
              </a:ext>
            </a:extLst>
          </p:cNvPr>
          <p:cNvSpPr txBox="1"/>
          <p:nvPr/>
        </p:nvSpPr>
        <p:spPr>
          <a:xfrm>
            <a:off x="6907564" y="3559351"/>
            <a:ext cx="1634811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 clasification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218;p27">
            <a:extLst>
              <a:ext uri="{FF2B5EF4-FFF2-40B4-BE49-F238E27FC236}">
                <a16:creationId xmlns:a16="http://schemas.microsoft.com/office/drawing/2014/main" id="{21363769-20FE-415D-8E33-02416CB890C0}"/>
              </a:ext>
            </a:extLst>
          </p:cNvPr>
          <p:cNvSpPr txBox="1"/>
          <p:nvPr/>
        </p:nvSpPr>
        <p:spPr>
          <a:xfrm>
            <a:off x="6907563" y="4276389"/>
            <a:ext cx="1634812" cy="442831"/>
          </a:xfrm>
          <a:prstGeom prst="rect">
            <a:avLst/>
          </a:prstGeom>
          <a:noFill/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dical Information Extarction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" name="Google Shape;219;p27">
            <a:extLst>
              <a:ext uri="{FF2B5EF4-FFF2-40B4-BE49-F238E27FC236}">
                <a16:creationId xmlns:a16="http://schemas.microsoft.com/office/drawing/2014/main" id="{E451AE14-266D-4AD7-839B-C4DED56C7D43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7724969" y="3285144"/>
            <a:ext cx="1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  <p:cxnSp>
        <p:nvCxnSpPr>
          <p:cNvPr id="19" name="Google Shape;220;p27">
            <a:extLst>
              <a:ext uri="{FF2B5EF4-FFF2-40B4-BE49-F238E27FC236}">
                <a16:creationId xmlns:a16="http://schemas.microsoft.com/office/drawing/2014/main" id="{2DD24CF5-901A-4A54-AFC5-C5B460A92046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7724969" y="4002182"/>
            <a:ext cx="1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  <p:cxnSp>
        <p:nvCxnSpPr>
          <p:cNvPr id="20" name="Google Shape;219;p27">
            <a:extLst>
              <a:ext uri="{FF2B5EF4-FFF2-40B4-BE49-F238E27FC236}">
                <a16:creationId xmlns:a16="http://schemas.microsoft.com/office/drawing/2014/main" id="{766233FD-4372-422A-8934-4719C224880F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>
            <a:off x="7724969" y="2568106"/>
            <a:ext cx="0" cy="274207"/>
          </a:xfrm>
          <a:prstGeom prst="straightConnector1">
            <a:avLst/>
          </a:prstGeom>
          <a:noFill/>
          <a:ln w="38100" cap="rnd" cmpd="sng">
            <a:solidFill>
              <a:schemeClr val="dk1"/>
            </a:solidFill>
            <a:prstDash val="solid"/>
            <a:round/>
            <a:headEnd type="diamond" w="sm" len="sm"/>
            <a:tailEnd type="diamond" w="sm" len="sm"/>
          </a:ln>
        </p:spPr>
      </p:cxnSp>
    </p:spTree>
    <p:extLst>
      <p:ext uri="{BB962C8B-B14F-4D97-AF65-F5344CB8AC3E}">
        <p14:creationId xmlns:p14="http://schemas.microsoft.com/office/powerpoint/2010/main" val="377295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2800">
                <a:solidFill>
                  <a:srgbClr val="454F5B"/>
                </a:solidFill>
              </a:rPr>
              <a:t>Task-Specific Fine-Tuning 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42792" y="842131"/>
            <a:ext cx="8964850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latin typeface="+mn-lt"/>
              </a:rPr>
              <a:t>A task-specific prediction model is then layered on top of contextualized representation to generate the final output for a task-specific application.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endParaRPr lang="en-US" sz="1400" dirty="0">
              <a:latin typeface="+mn-lt"/>
            </a:endParaRP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latin typeface="+mn-lt"/>
              </a:rPr>
              <a:t>learn the task-specific model parameters </a:t>
            </a:r>
          </a:p>
          <a:p>
            <a:pPr marL="1085850" lvl="4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latin typeface="+mn-lt"/>
              </a:rPr>
              <a:t>Refine the BERT model parameters by gradient descent using backpropagation. 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endParaRPr lang="en-US" sz="1400" dirty="0">
              <a:latin typeface="+mn-lt"/>
            </a:endParaRP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latin typeface="+mn-lt"/>
              </a:rPr>
              <a:t>fix the task-specific model architecture, </a:t>
            </a:r>
          </a:p>
          <a:p>
            <a:pPr marL="1085850" lvl="4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latin typeface="+mn-lt"/>
              </a:rPr>
              <a:t>facilitate a head-to-head comparison among the pretrained neural language models. </a:t>
            </a:r>
            <a:br>
              <a:rPr lang="en-US" sz="1400" dirty="0"/>
            </a:br>
            <a:br>
              <a:rPr lang="en-US" sz="1600" dirty="0">
                <a:latin typeface="+mn-lt"/>
              </a:rPr>
            </a:br>
            <a:br>
              <a:rPr lang="en-US" sz="1050" dirty="0">
                <a:latin typeface="+mn-lt"/>
              </a:rPr>
            </a:br>
            <a:br>
              <a:rPr lang="en-US" sz="1100" dirty="0"/>
            </a:br>
            <a:br>
              <a:rPr lang="en-US" sz="1200" dirty="0"/>
            </a:br>
            <a:br>
              <a:rPr lang="en-US" sz="14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89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2800">
                <a:solidFill>
                  <a:srgbClr val="454F5B"/>
                </a:solidFill>
              </a:rPr>
              <a:t>Task-Specific Fine-Tuning 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734DDB-2400-4318-8E80-491DE3B27A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95"/>
          <a:stretch/>
        </p:blipFill>
        <p:spPr>
          <a:xfrm>
            <a:off x="4420123" y="1343245"/>
            <a:ext cx="4544575" cy="33461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9AFE08-14C6-40CA-B6B9-54FF09E59802}"/>
              </a:ext>
            </a:extLst>
          </p:cNvPr>
          <p:cNvSpPr txBox="1"/>
          <p:nvPr/>
        </p:nvSpPr>
        <p:spPr>
          <a:xfrm>
            <a:off x="-115411" y="1312979"/>
            <a:ext cx="445659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The same fine-tuning procedure for all BERT models and tasks 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Classification tasks : Cross Entropy loss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Regression tasks: Mean square error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89F211-4781-4CC0-BDDC-2410C43C0A03}"/>
              </a:ext>
            </a:extLst>
          </p:cNvPr>
          <p:cNvSpPr txBox="1"/>
          <p:nvPr/>
        </p:nvSpPr>
        <p:spPr>
          <a:xfrm>
            <a:off x="52925" y="912165"/>
            <a:ext cx="90910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3">
              <a:spcBef>
                <a:spcPts val="600"/>
              </a:spcBef>
              <a:spcAft>
                <a:spcPts val="600"/>
              </a:spcAft>
              <a:buSzPct val="120000"/>
              <a:tabLst>
                <a:tab pos="1252538" algn="l"/>
              </a:tabLst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G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eneral architecture of fine-tuning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neural language models for downstream applications </a:t>
            </a:r>
          </a:p>
        </p:txBody>
      </p:sp>
    </p:spTree>
    <p:extLst>
      <p:ext uri="{BB962C8B-B14F-4D97-AF65-F5344CB8AC3E}">
        <p14:creationId xmlns:p14="http://schemas.microsoft.com/office/powerpoint/2010/main" val="258342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2800">
                <a:solidFill>
                  <a:srgbClr val="454F5B"/>
                </a:solidFill>
              </a:rPr>
              <a:t>Task-Specific Fine-Tuning 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0798" y="842131"/>
            <a:ext cx="7761600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3" indent="0">
              <a:spcBef>
                <a:spcPts val="600"/>
              </a:spcBef>
              <a:spcAft>
                <a:spcPts val="600"/>
              </a:spcAft>
              <a:buSzPct val="120000"/>
              <a:buNone/>
              <a:tabLst>
                <a:tab pos="1252538" algn="l"/>
              </a:tabLst>
            </a:pPr>
            <a:br>
              <a:rPr lang="en-US" sz="1050"/>
            </a:br>
            <a:br>
              <a:rPr lang="en-US" sz="1100"/>
            </a:br>
            <a:br>
              <a:rPr lang="en-US" sz="1200"/>
            </a:br>
            <a:br>
              <a:rPr lang="en-US" sz="1400"/>
            </a:br>
            <a:endParaRPr lang="en-US" sz="1600"/>
          </a:p>
        </p:txBody>
      </p:sp>
      <p:graphicFrame>
        <p:nvGraphicFramePr>
          <p:cNvPr id="22" name="Google Shape;170;p23">
            <a:extLst>
              <a:ext uri="{FF2B5EF4-FFF2-40B4-BE49-F238E27FC236}">
                <a16:creationId xmlns:a16="http://schemas.microsoft.com/office/drawing/2014/main" id="{89071720-CD53-4A10-93FD-996E02B6C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848811"/>
              </p:ext>
            </p:extLst>
          </p:nvPr>
        </p:nvGraphicFramePr>
        <p:xfrm>
          <a:off x="763483" y="920122"/>
          <a:ext cx="7682118" cy="3900962"/>
        </p:xfrm>
        <a:graphic>
          <a:graphicData uri="http://schemas.openxmlformats.org/drawingml/2006/table">
            <a:tbl>
              <a:tblPr>
                <a:noFill/>
                <a:tableStyleId>{BBB713A6-5156-4448-B144-822046962AE8}</a:tableStyleId>
              </a:tblPr>
              <a:tblGrid>
                <a:gridCol w="2357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4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99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929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14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1143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Problem</a:t>
                      </a:r>
                      <a:br>
                        <a:rPr lang="en" sz="14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" sz="14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Formulation</a:t>
                      </a:r>
                      <a:endParaRPr sz="14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Modeling Choices</a:t>
                      </a:r>
                      <a:endParaRPr sz="14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7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Named Entity </a:t>
                      </a:r>
                      <a:br>
                        <a:rPr lang="en" sz="11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" sz="11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Recognition</a:t>
                      </a:r>
                      <a:endParaRPr sz="11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1143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200" b="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Token</a:t>
                      </a:r>
                      <a:br>
                        <a:rPr lang="en" sz="1200" b="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" sz="1200" b="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classification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Tagging Scheme</a:t>
                      </a:r>
                      <a:b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Classification Layer</a:t>
                      </a: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14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Question </a:t>
                      </a:r>
                      <a:br>
                        <a:rPr lang="en" sz="11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" sz="11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answering</a:t>
                      </a:r>
                      <a:endParaRPr sz="11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1143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Sequence</a:t>
                      </a:r>
                      <a:b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classification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Question/Text Representation</a:t>
                      </a:r>
                      <a:b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Classification Layer</a:t>
                      </a: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14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Relation</a:t>
                      </a:r>
                      <a:br>
                        <a:rPr lang="en-US" sz="11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US" sz="11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Extraction</a:t>
                      </a:r>
                      <a:endParaRPr sz="11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1143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Sequence</a:t>
                      </a:r>
                      <a:b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classification</a:t>
                      </a: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Entity-Relation Representation</a:t>
                      </a:r>
                      <a:b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Classification Layer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05054"/>
                  </a:ext>
                </a:extLst>
              </a:tr>
              <a:tr h="4357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Sentence</a:t>
                      </a:r>
                      <a:br>
                        <a:rPr lang="en-US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US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Similarity</a:t>
                      </a:r>
                      <a:endParaRPr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1143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Sequence</a:t>
                      </a:r>
                      <a:b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Regression</a:t>
                      </a: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Sentence Representation</a:t>
                      </a:r>
                      <a:b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Regression Loss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867575"/>
                  </a:ext>
                </a:extLst>
              </a:tr>
              <a:tr h="43570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Document</a:t>
                      </a:r>
                      <a:br>
                        <a:rPr lang="en-US" sz="11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US" sz="11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Classification</a:t>
                      </a:r>
                      <a:endParaRPr sz="11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1143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Sequence</a:t>
                      </a:r>
                      <a:b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classification</a:t>
                      </a: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Document Representation</a:t>
                      </a:r>
                      <a:b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Classification Layer</a:t>
                      </a:r>
                      <a:endParaRPr sz="1200" b="0" i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632353"/>
                  </a:ext>
                </a:extLst>
              </a:tr>
              <a:tr h="55453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" sz="11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vidence-based</a:t>
                      </a:r>
                      <a:br>
                        <a:rPr lang="en" sz="11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" sz="11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Medical Information</a:t>
                      </a:r>
                      <a:br>
                        <a:rPr lang="en" sz="11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" sz="1100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Extraction</a:t>
                      </a:r>
                      <a:endParaRPr sz="11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1143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Token</a:t>
                      </a:r>
                      <a:b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classification</a:t>
                      </a: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Tagging Scheme</a:t>
                      </a:r>
                      <a:br>
                        <a:rPr lang="en" sz="12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" sz="1200" b="0" i="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Classification Layer</a:t>
                      </a:r>
                      <a:endParaRPr sz="12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636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21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2800">
                <a:solidFill>
                  <a:srgbClr val="454F5B"/>
                </a:solidFill>
              </a:rPr>
              <a:t>Experimental Settings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99852" y="842131"/>
            <a:ext cx="8240542" cy="4018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Training a biomedical language model from scratch on PubMed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Latest collection of PubMed</a:t>
            </a:r>
            <a:r>
              <a:rPr lang="en-US" sz="1800" b="0" i="0" dirty="0">
                <a:solidFill>
                  <a:srgbClr val="005596"/>
                </a:solidFill>
                <a:effectLst/>
                <a:latin typeface="LinLibertineT"/>
              </a:rPr>
              <a:t>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abstracts</a:t>
            </a:r>
            <a:r>
              <a:rPr lang="en-US" sz="1600" dirty="0"/>
              <a:t> </a:t>
            </a:r>
          </a:p>
          <a:p>
            <a:pPr marL="1085850" lvl="4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14 million abstracts</a:t>
            </a:r>
          </a:p>
          <a:p>
            <a:pPr marL="1085850" lvl="4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3.2 billion words</a:t>
            </a:r>
          </a:p>
          <a:p>
            <a:pPr marL="1085850" lvl="4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21 GB</a:t>
            </a:r>
            <a:r>
              <a:rPr lang="en-US" sz="1200" dirty="0"/>
              <a:t> 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 Training takes about </a:t>
            </a:r>
          </a:p>
          <a:p>
            <a:pPr marL="1085850" lvl="4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5 days </a:t>
            </a:r>
          </a:p>
          <a:p>
            <a:pPr marL="1085850" lvl="4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on DGX-2 machine ( ~ 400K USD) </a:t>
            </a:r>
          </a:p>
          <a:p>
            <a:pPr marL="1085850" lvl="4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16 V100 GPUs</a:t>
            </a:r>
            <a:br>
              <a:rPr lang="en-US" sz="1100" dirty="0"/>
            </a:br>
            <a:br>
              <a:rPr lang="en-US" sz="1200" dirty="0"/>
            </a:br>
            <a:br>
              <a:rPr lang="en-US" sz="1000" dirty="0"/>
            </a:br>
            <a:br>
              <a:rPr lang="en-US" sz="1050" dirty="0"/>
            </a:br>
            <a:br>
              <a:rPr lang="en-US" sz="1100" dirty="0"/>
            </a:br>
            <a:br>
              <a:rPr lang="en-US" sz="1200" dirty="0"/>
            </a:br>
            <a:br>
              <a:rPr lang="en-US" sz="14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781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2800">
                <a:solidFill>
                  <a:srgbClr val="454F5B"/>
                </a:solidFill>
              </a:rPr>
              <a:t>Experimental Settings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25077" y="842131"/>
            <a:ext cx="8941802" cy="4018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800" b="0" i="0" dirty="0">
                <a:solidFill>
                  <a:srgbClr val="242021"/>
                </a:solidFill>
                <a:effectLst/>
                <a:latin typeface="LinBiolinumT"/>
              </a:rPr>
              <a:t>Summary of Pretraining Details for the Various BERT Models Used in Experiments</a:t>
            </a:r>
            <a:r>
              <a:rPr lang="en-US" sz="1600" dirty="0"/>
              <a:t> </a:t>
            </a:r>
            <a:br>
              <a:rPr lang="en-US" sz="1600" dirty="0"/>
            </a:br>
            <a:br>
              <a:rPr lang="en-US" sz="1100" dirty="0"/>
            </a:br>
            <a:br>
              <a:rPr lang="en-US" sz="1200" dirty="0"/>
            </a:br>
            <a:br>
              <a:rPr lang="en-US" sz="1000" dirty="0"/>
            </a:br>
            <a:br>
              <a:rPr lang="en-US" sz="1050" dirty="0"/>
            </a:br>
            <a:br>
              <a:rPr lang="en-US" sz="1100" dirty="0"/>
            </a:br>
            <a:br>
              <a:rPr lang="en-US" sz="1200" dirty="0"/>
            </a:br>
            <a:br>
              <a:rPr lang="en-US" sz="1400" dirty="0"/>
            </a:b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45DF81-7F70-4B97-B35B-C533A6F71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4" y="1409319"/>
            <a:ext cx="8249801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2800">
                <a:solidFill>
                  <a:srgbClr val="454F5B"/>
                </a:solidFill>
              </a:rPr>
              <a:t>Results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0797" y="842131"/>
            <a:ext cx="8311563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0" i="0">
                <a:solidFill>
                  <a:srgbClr val="242021"/>
                </a:solidFill>
                <a:effectLst/>
                <a:latin typeface="+mn-lt"/>
              </a:rPr>
              <a:t>conduct the same fine-tuning process using the standard task-specific model</a:t>
            </a:r>
            <a:r>
              <a:rPr lang="en-US" sz="1400">
                <a:latin typeface="+mn-lt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A3ADCF-0940-4190-9F13-BAAA6669FC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5"/>
          <a:stretch/>
        </p:blipFill>
        <p:spPr>
          <a:xfrm>
            <a:off x="772358" y="1491449"/>
            <a:ext cx="7599284" cy="328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2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2800">
                <a:solidFill>
                  <a:srgbClr val="454F5B"/>
                </a:solidFill>
              </a:rPr>
              <a:t>Results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0797" y="842131"/>
            <a:ext cx="8311563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0" i="0">
                <a:solidFill>
                  <a:srgbClr val="242021"/>
                </a:solidFill>
                <a:effectLst/>
                <a:latin typeface="+mn-lt"/>
              </a:rPr>
              <a:t>conduct the same fine-tuning process using the standard task-specific model</a:t>
            </a:r>
            <a:r>
              <a:rPr lang="en-US" sz="1400">
                <a:latin typeface="+mn-lt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A3ADCF-0940-4190-9F13-BAAA6669FC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5"/>
          <a:stretch/>
        </p:blipFill>
        <p:spPr>
          <a:xfrm>
            <a:off x="772358" y="1491449"/>
            <a:ext cx="7599284" cy="3284740"/>
          </a:xfrm>
          <a:prstGeom prst="rect">
            <a:avLst/>
          </a:prstGeom>
        </p:spPr>
      </p:pic>
      <p:sp>
        <p:nvSpPr>
          <p:cNvPr id="10" name="Google Shape;216;p27">
            <a:extLst>
              <a:ext uri="{FF2B5EF4-FFF2-40B4-BE49-F238E27FC236}">
                <a16:creationId xmlns:a16="http://schemas.microsoft.com/office/drawing/2014/main" id="{E4577686-138E-4911-81C8-FEEF186CCC34}"/>
              </a:ext>
            </a:extLst>
          </p:cNvPr>
          <p:cNvSpPr txBox="1"/>
          <p:nvPr/>
        </p:nvSpPr>
        <p:spPr>
          <a:xfrm flipH="1">
            <a:off x="1979720" y="1571352"/>
            <a:ext cx="6258758" cy="421211"/>
          </a:xfrm>
          <a:prstGeom prst="rect">
            <a:avLst/>
          </a:prstGeom>
          <a:solidFill>
            <a:srgbClr val="FFFF99">
              <a:alpha val="24706"/>
            </a:srgbClr>
          </a:solidFill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216;p27">
            <a:extLst>
              <a:ext uri="{FF2B5EF4-FFF2-40B4-BE49-F238E27FC236}">
                <a16:creationId xmlns:a16="http://schemas.microsoft.com/office/drawing/2014/main" id="{8526307B-596E-436F-B5B9-6EF6C7D0C070}"/>
              </a:ext>
            </a:extLst>
          </p:cNvPr>
          <p:cNvSpPr txBox="1"/>
          <p:nvPr/>
        </p:nvSpPr>
        <p:spPr>
          <a:xfrm>
            <a:off x="905522" y="1992562"/>
            <a:ext cx="1074198" cy="2515835"/>
          </a:xfrm>
          <a:prstGeom prst="rect">
            <a:avLst/>
          </a:prstGeom>
          <a:solidFill>
            <a:srgbClr val="FFFF99">
              <a:alpha val="24706"/>
            </a:srgbClr>
          </a:solidFill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216;p27">
            <a:extLst>
              <a:ext uri="{FF2B5EF4-FFF2-40B4-BE49-F238E27FC236}">
                <a16:creationId xmlns:a16="http://schemas.microsoft.com/office/drawing/2014/main" id="{A3DE52D3-CC55-43DE-8D3C-378EA08A710E}"/>
              </a:ext>
            </a:extLst>
          </p:cNvPr>
          <p:cNvSpPr txBox="1"/>
          <p:nvPr/>
        </p:nvSpPr>
        <p:spPr>
          <a:xfrm>
            <a:off x="924758" y="4487793"/>
            <a:ext cx="7313720" cy="309000"/>
          </a:xfrm>
          <a:prstGeom prst="rect">
            <a:avLst/>
          </a:prstGeom>
          <a:solidFill>
            <a:srgbClr val="FFFF99">
              <a:alpha val="24706"/>
            </a:srgbClr>
          </a:solidFill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3299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691200" y="152400"/>
            <a:ext cx="7761600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360000" y="1748700"/>
            <a:ext cx="7761600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600" dirty="0"/>
              <a:t>pretraining large neural language models on unlabeled text 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454F5B"/>
                </a:solidFill>
                <a:latin typeface="Montserrat"/>
              </a:rPr>
              <a:t>successful strategy for transfer learning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454F5B"/>
                </a:solidFill>
              </a:rPr>
              <a:t>Bidirectional Encoder Representations from Transformers (BERT)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454F5B"/>
              </a:solidFill>
              <a:latin typeface="Montserrat"/>
            </a:endParaRPr>
          </a:p>
          <a:p>
            <a:pPr marL="171450" lvl="3" indent="-1714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endParaRPr lang="en-US" sz="900" dirty="0">
              <a:solidFill>
                <a:srgbClr val="454F5B"/>
              </a:solidFill>
              <a:latin typeface="Montserrat"/>
            </a:endParaRPr>
          </a:p>
          <a:p>
            <a:pPr marL="171450" lvl="3" indent="-1714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endParaRPr lang="en-US" sz="900" dirty="0">
              <a:solidFill>
                <a:srgbClr val="454F5B"/>
              </a:solidFill>
              <a:latin typeface="Montserrat"/>
            </a:endParaRPr>
          </a:p>
          <a:p>
            <a:pPr marL="628650" lvl="3" indent="-171450">
              <a:spcAft>
                <a:spcPts val="600"/>
              </a:spcAft>
              <a:buSzPct val="11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endParaRPr lang="en-US" sz="900" dirty="0">
              <a:solidFill>
                <a:srgbClr val="454F5B"/>
              </a:solidFill>
              <a:latin typeface="Montserrat"/>
            </a:endParaRPr>
          </a:p>
          <a:p>
            <a:pPr marL="171450" lvl="2" indent="-171450">
              <a:spcBef>
                <a:spcPts val="600"/>
              </a:spcBef>
              <a:buClr>
                <a:schemeClr val="dk1"/>
              </a:buClr>
              <a:buSzPct val="11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endParaRPr lang="en-US" sz="900" dirty="0">
              <a:solidFill>
                <a:srgbClr val="454F5B"/>
              </a:solidFill>
              <a:latin typeface="Montserrat"/>
            </a:endParaRPr>
          </a:p>
          <a:p>
            <a:pPr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454F5B"/>
              </a:solidFill>
              <a:latin typeface="Montserrat"/>
            </a:endParaRPr>
          </a:p>
          <a:p>
            <a:pPr marL="533400" lvl="1" indent="0">
              <a:spcBef>
                <a:spcPts val="600"/>
              </a:spcBef>
              <a:buSzPct val="110000"/>
              <a:buNone/>
            </a:pPr>
            <a:endParaRPr lang="en-US" sz="1600" dirty="0"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AD6AD9-57D3-4661-8574-F54BA234AFC8}"/>
              </a:ext>
            </a:extLst>
          </p:cNvPr>
          <p:cNvSpPr txBox="1"/>
          <p:nvPr/>
        </p:nvSpPr>
        <p:spPr>
          <a:xfrm>
            <a:off x="817200" y="144092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Natural Language Processing (NLP)</a:t>
            </a:r>
            <a:endParaRPr lang="en-US">
              <a:solidFill>
                <a:srgbClr val="454F5B"/>
              </a:solidFill>
              <a:latin typeface="Montserrat"/>
            </a:endParaRPr>
          </a:p>
        </p:txBody>
      </p:sp>
      <p:pic>
        <p:nvPicPr>
          <p:cNvPr id="7" name="Picture 6" descr="A picture containing toy, yellow, doll, dark&#10;&#10;Description automatically generated">
            <a:extLst>
              <a:ext uri="{FF2B5EF4-FFF2-40B4-BE49-F238E27FC236}">
                <a16:creationId xmlns:a16="http://schemas.microsoft.com/office/drawing/2014/main" id="{7C0688E8-CF58-4AE3-BB08-B37BC301B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668" y="1121400"/>
            <a:ext cx="1524132" cy="1530229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CC16518C-F7F7-429C-8888-B49451C1F21F}"/>
              </a:ext>
            </a:extLst>
          </p:cNvPr>
          <p:cNvSpPr/>
          <p:nvPr/>
        </p:nvSpPr>
        <p:spPr>
          <a:xfrm flipH="1">
            <a:off x="6042900" y="302172"/>
            <a:ext cx="1864800" cy="84681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454F5B"/>
                </a:solidFill>
                <a:latin typeface="Montserrat"/>
              </a:rPr>
              <a:t>I am the Prime Example!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9026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2800">
                <a:solidFill>
                  <a:srgbClr val="454F5B"/>
                </a:solidFill>
              </a:rPr>
              <a:t>Results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0797" y="842131"/>
            <a:ext cx="8311563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0" i="0" dirty="0">
                <a:solidFill>
                  <a:srgbClr val="242021"/>
                </a:solidFill>
                <a:effectLst/>
                <a:latin typeface="+mj-lt"/>
              </a:rPr>
              <a:t>Models using biomedical text in pretraining generally perform better.</a:t>
            </a:r>
            <a:r>
              <a:rPr lang="en-US" sz="1400" dirty="0">
                <a:latin typeface="+mj-lt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34EDCF-BFDA-4FBF-9E4D-F705F717E7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5"/>
          <a:stretch/>
        </p:blipFill>
        <p:spPr>
          <a:xfrm>
            <a:off x="772358" y="1628193"/>
            <a:ext cx="7599284" cy="3284740"/>
          </a:xfrm>
          <a:prstGeom prst="rect">
            <a:avLst/>
          </a:prstGeom>
        </p:spPr>
      </p:pic>
      <p:sp>
        <p:nvSpPr>
          <p:cNvPr id="9" name="Google Shape;216;p27">
            <a:extLst>
              <a:ext uri="{FF2B5EF4-FFF2-40B4-BE49-F238E27FC236}">
                <a16:creationId xmlns:a16="http://schemas.microsoft.com/office/drawing/2014/main" id="{85D6507B-DDD1-4C3E-874D-9F8E769F5C14}"/>
              </a:ext>
            </a:extLst>
          </p:cNvPr>
          <p:cNvSpPr txBox="1"/>
          <p:nvPr/>
        </p:nvSpPr>
        <p:spPr>
          <a:xfrm>
            <a:off x="3737500" y="1571352"/>
            <a:ext cx="4483222" cy="3387250"/>
          </a:xfrm>
          <a:prstGeom prst="rect">
            <a:avLst/>
          </a:prstGeom>
          <a:solidFill>
            <a:srgbClr val="FFFF99">
              <a:alpha val="24706"/>
            </a:srgbClr>
          </a:solidFill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617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2800">
                <a:solidFill>
                  <a:srgbClr val="454F5B"/>
                </a:solidFill>
              </a:rPr>
              <a:t>Results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0797" y="842131"/>
            <a:ext cx="8311563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0" i="0" dirty="0">
                <a:solidFill>
                  <a:srgbClr val="242021"/>
                </a:solidFill>
                <a:effectLst/>
                <a:latin typeface="+mj-lt"/>
              </a:rPr>
              <a:t>although the pretraining corpus is the largest for </a:t>
            </a:r>
            <a:r>
              <a:rPr lang="en-US" sz="1400" b="0" i="0" dirty="0" err="1">
                <a:solidFill>
                  <a:srgbClr val="242021"/>
                </a:solidFill>
                <a:effectLst/>
                <a:latin typeface="+mj-lt"/>
              </a:rPr>
              <a:t>RoBERTa</a:t>
            </a:r>
            <a:r>
              <a:rPr lang="en-US" sz="1400" b="0" i="0" dirty="0">
                <a:solidFill>
                  <a:srgbClr val="242021"/>
                </a:solidFill>
                <a:effectLst/>
                <a:latin typeface="+mj-lt"/>
              </a:rPr>
              <a:t>,</a:t>
            </a:r>
            <a:br>
              <a:rPr lang="en-US" sz="1400" b="0" i="0" dirty="0">
                <a:solidFill>
                  <a:srgbClr val="242021"/>
                </a:solidFill>
                <a:effectLst/>
                <a:latin typeface="+mj-lt"/>
              </a:rPr>
            </a:br>
            <a:r>
              <a:rPr lang="en-US" sz="1400" b="0" i="0" dirty="0">
                <a:solidFill>
                  <a:srgbClr val="242021"/>
                </a:solidFill>
                <a:effectLst/>
                <a:latin typeface="+mj-lt"/>
              </a:rPr>
              <a:t>its performance on biomedical NLP tasks is among the worst,</a:t>
            </a:r>
            <a:endParaRPr lang="en-US" sz="1400" dirty="0">
              <a:latin typeface="+mj-lt"/>
            </a:endParaRP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br>
              <a:rPr lang="en-US" sz="1400" dirty="0">
                <a:latin typeface="+mj-lt"/>
              </a:rPr>
            </a:br>
            <a:br>
              <a:rPr lang="en-US" sz="900" dirty="0">
                <a:latin typeface="+mj-lt"/>
              </a:rPr>
            </a:br>
            <a:br>
              <a:rPr lang="en-US" sz="1000" dirty="0">
                <a:latin typeface="+mj-lt"/>
              </a:rPr>
            </a:br>
            <a:br>
              <a:rPr lang="en-US" sz="1050" dirty="0">
                <a:latin typeface="+mj-lt"/>
              </a:rPr>
            </a:br>
            <a:br>
              <a:rPr lang="en-US" sz="1100" dirty="0">
                <a:latin typeface="+mj-lt"/>
              </a:rPr>
            </a:br>
            <a:br>
              <a:rPr lang="en-US" sz="1200" dirty="0">
                <a:latin typeface="+mj-lt"/>
              </a:rPr>
            </a:br>
            <a:r>
              <a:rPr lang="en-US" sz="1400" dirty="0">
                <a:latin typeface="+mj-lt"/>
              </a:rPr>
              <a:t> </a:t>
            </a:r>
            <a:br>
              <a:rPr lang="en-US" sz="1400" dirty="0">
                <a:latin typeface="+mj-lt"/>
              </a:rPr>
            </a:br>
            <a:br>
              <a:rPr lang="en-US" sz="1400" dirty="0">
                <a:latin typeface="+mj-lt"/>
              </a:rPr>
            </a:br>
            <a:br>
              <a:rPr lang="en-US" sz="1400" dirty="0">
                <a:latin typeface="+mj-lt"/>
              </a:rPr>
            </a:br>
            <a:br>
              <a:rPr lang="en-US" sz="1400" dirty="0">
                <a:latin typeface="+mj-lt"/>
              </a:rPr>
            </a:br>
            <a:endParaRPr lang="en-US" sz="14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34EDCF-BFDA-4FBF-9E4D-F705F717E7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5"/>
          <a:stretch/>
        </p:blipFill>
        <p:spPr>
          <a:xfrm>
            <a:off x="772358" y="1628193"/>
            <a:ext cx="7599284" cy="3284740"/>
          </a:xfrm>
          <a:prstGeom prst="rect">
            <a:avLst/>
          </a:prstGeom>
        </p:spPr>
      </p:pic>
      <p:sp>
        <p:nvSpPr>
          <p:cNvPr id="9" name="Google Shape;216;p27">
            <a:extLst>
              <a:ext uri="{FF2B5EF4-FFF2-40B4-BE49-F238E27FC236}">
                <a16:creationId xmlns:a16="http://schemas.microsoft.com/office/drawing/2014/main" id="{ECD3D470-5120-49DD-826C-06F094587EA0}"/>
              </a:ext>
            </a:extLst>
          </p:cNvPr>
          <p:cNvSpPr txBox="1"/>
          <p:nvPr/>
        </p:nvSpPr>
        <p:spPr>
          <a:xfrm flipH="1">
            <a:off x="3062796" y="1571352"/>
            <a:ext cx="674704" cy="3387250"/>
          </a:xfrm>
          <a:prstGeom prst="rect">
            <a:avLst/>
          </a:prstGeom>
          <a:solidFill>
            <a:srgbClr val="FFFF99">
              <a:alpha val="24706"/>
            </a:srgbClr>
          </a:solidFill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3945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2800">
                <a:solidFill>
                  <a:srgbClr val="454F5B"/>
                </a:solidFill>
              </a:rPr>
              <a:t>Results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0797" y="842131"/>
            <a:ext cx="10282407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0" i="0">
                <a:solidFill>
                  <a:srgbClr val="242021"/>
                </a:solidFill>
                <a:effectLst/>
                <a:latin typeface="+mj-lt"/>
              </a:rPr>
              <a:t>mixing out-domain data in pretraining generally leads to worse performance</a:t>
            </a:r>
            <a:r>
              <a:rPr lang="en-US" sz="1400">
                <a:latin typeface="+mj-lt"/>
              </a:rPr>
              <a:t> </a:t>
            </a:r>
            <a:br>
              <a:rPr lang="en-US" sz="1000">
                <a:latin typeface="+mj-lt"/>
              </a:rPr>
            </a:br>
            <a:br>
              <a:rPr lang="en-US" sz="1050">
                <a:latin typeface="+mj-lt"/>
              </a:rPr>
            </a:br>
            <a:br>
              <a:rPr lang="en-US" sz="1100">
                <a:latin typeface="+mj-lt"/>
              </a:rPr>
            </a:br>
            <a:br>
              <a:rPr lang="en-US" sz="1200">
                <a:latin typeface="+mj-lt"/>
              </a:rPr>
            </a:br>
            <a:r>
              <a:rPr lang="en-US" sz="1400">
                <a:latin typeface="+mj-lt"/>
              </a:rPr>
              <a:t> </a:t>
            </a:r>
            <a:br>
              <a:rPr lang="en-US" sz="1400">
                <a:latin typeface="+mj-lt"/>
              </a:rPr>
            </a:br>
            <a:br>
              <a:rPr lang="en-US" sz="1400">
                <a:latin typeface="+mj-lt"/>
              </a:rPr>
            </a:br>
            <a:br>
              <a:rPr lang="en-US" sz="1400">
                <a:latin typeface="+mj-lt"/>
              </a:rPr>
            </a:br>
            <a:br>
              <a:rPr lang="en-US" sz="1400">
                <a:latin typeface="+mj-lt"/>
              </a:rPr>
            </a:br>
            <a:endParaRPr lang="en-US" sz="140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34EDCF-BFDA-4FBF-9E4D-F705F717E7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5"/>
          <a:stretch/>
        </p:blipFill>
        <p:spPr>
          <a:xfrm>
            <a:off x="772358" y="1415121"/>
            <a:ext cx="7599284" cy="3284740"/>
          </a:xfrm>
          <a:prstGeom prst="rect">
            <a:avLst/>
          </a:prstGeom>
        </p:spPr>
      </p:pic>
      <p:sp>
        <p:nvSpPr>
          <p:cNvPr id="9" name="Google Shape;216;p27">
            <a:extLst>
              <a:ext uri="{FF2B5EF4-FFF2-40B4-BE49-F238E27FC236}">
                <a16:creationId xmlns:a16="http://schemas.microsoft.com/office/drawing/2014/main" id="{835A8E94-28A1-498A-9192-230ECB2785C3}"/>
              </a:ext>
            </a:extLst>
          </p:cNvPr>
          <p:cNvSpPr txBox="1"/>
          <p:nvPr/>
        </p:nvSpPr>
        <p:spPr>
          <a:xfrm flipH="1">
            <a:off x="7412854" y="1897524"/>
            <a:ext cx="594804" cy="401794"/>
          </a:xfrm>
          <a:prstGeom prst="rect">
            <a:avLst/>
          </a:prstGeom>
          <a:solidFill>
            <a:srgbClr val="FFFF99">
              <a:alpha val="24706"/>
            </a:srgbClr>
          </a:solidFill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216;p27">
            <a:extLst>
              <a:ext uri="{FF2B5EF4-FFF2-40B4-BE49-F238E27FC236}">
                <a16:creationId xmlns:a16="http://schemas.microsoft.com/office/drawing/2014/main" id="{52D492A2-2EC0-4E72-A6C8-80DAF97B7878}"/>
              </a:ext>
            </a:extLst>
          </p:cNvPr>
          <p:cNvSpPr txBox="1"/>
          <p:nvPr/>
        </p:nvSpPr>
        <p:spPr>
          <a:xfrm flipH="1">
            <a:off x="7412854" y="2498628"/>
            <a:ext cx="594804" cy="1540712"/>
          </a:xfrm>
          <a:prstGeom prst="rect">
            <a:avLst/>
          </a:prstGeom>
          <a:solidFill>
            <a:srgbClr val="FFFF99">
              <a:alpha val="24706"/>
            </a:srgbClr>
          </a:solidFill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216;p27">
            <a:extLst>
              <a:ext uri="{FF2B5EF4-FFF2-40B4-BE49-F238E27FC236}">
                <a16:creationId xmlns:a16="http://schemas.microsoft.com/office/drawing/2014/main" id="{03297024-A3E9-47D0-8264-7EDEF901B027}"/>
              </a:ext>
            </a:extLst>
          </p:cNvPr>
          <p:cNvSpPr txBox="1"/>
          <p:nvPr/>
        </p:nvSpPr>
        <p:spPr>
          <a:xfrm flipH="1" flipV="1">
            <a:off x="7412854" y="4238649"/>
            <a:ext cx="594804" cy="461300"/>
          </a:xfrm>
          <a:prstGeom prst="rect">
            <a:avLst/>
          </a:prstGeom>
          <a:solidFill>
            <a:srgbClr val="FFFF99">
              <a:alpha val="24706"/>
            </a:srgbClr>
          </a:solidFill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216;p27">
            <a:extLst>
              <a:ext uri="{FF2B5EF4-FFF2-40B4-BE49-F238E27FC236}">
                <a16:creationId xmlns:a16="http://schemas.microsoft.com/office/drawing/2014/main" id="{CC904627-74B6-4998-96B6-F15742F0D653}"/>
              </a:ext>
            </a:extLst>
          </p:cNvPr>
          <p:cNvSpPr txBox="1"/>
          <p:nvPr/>
        </p:nvSpPr>
        <p:spPr>
          <a:xfrm flipH="1" flipV="1">
            <a:off x="3795204" y="4049786"/>
            <a:ext cx="594804" cy="254016"/>
          </a:xfrm>
          <a:prstGeom prst="rect">
            <a:avLst/>
          </a:prstGeom>
          <a:solidFill>
            <a:srgbClr val="FFFF99">
              <a:alpha val="24706"/>
            </a:srgbClr>
          </a:solidFill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216;p27">
            <a:extLst>
              <a:ext uri="{FF2B5EF4-FFF2-40B4-BE49-F238E27FC236}">
                <a16:creationId xmlns:a16="http://schemas.microsoft.com/office/drawing/2014/main" id="{97E7CDAB-306A-490A-9830-FDDF944DC99B}"/>
              </a:ext>
            </a:extLst>
          </p:cNvPr>
          <p:cNvSpPr txBox="1"/>
          <p:nvPr/>
        </p:nvSpPr>
        <p:spPr>
          <a:xfrm flipH="1" flipV="1">
            <a:off x="3825319" y="2244612"/>
            <a:ext cx="594804" cy="254016"/>
          </a:xfrm>
          <a:prstGeom prst="rect">
            <a:avLst/>
          </a:prstGeom>
          <a:solidFill>
            <a:srgbClr val="FFFF99">
              <a:alpha val="24706"/>
            </a:srgbClr>
          </a:solidFill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8264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2800">
                <a:solidFill>
                  <a:srgbClr val="454F5B"/>
                </a:solidFill>
              </a:rPr>
              <a:t>Results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6422" y="776057"/>
            <a:ext cx="8709003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242021"/>
                </a:solidFill>
                <a:latin typeface="+mj-lt"/>
              </a:rPr>
              <a:t>C</a:t>
            </a:r>
            <a:r>
              <a:rPr lang="en-US" sz="1400" b="0" i="0" dirty="0">
                <a:solidFill>
                  <a:srgbClr val="242021"/>
                </a:solidFill>
                <a:effectLst/>
                <a:latin typeface="+mj-lt"/>
              </a:rPr>
              <a:t>linical notes are more relevant to the biomedical domain than general-domain text, however, adding them does not confer any advantage .</a:t>
            </a:r>
            <a:endParaRPr lang="en-US" sz="14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34EDCF-BFDA-4FBF-9E4D-F705F717E7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5"/>
          <a:stretch/>
        </p:blipFill>
        <p:spPr>
          <a:xfrm>
            <a:off x="772358" y="1628193"/>
            <a:ext cx="7599284" cy="3284740"/>
          </a:xfrm>
          <a:prstGeom prst="rect">
            <a:avLst/>
          </a:prstGeom>
        </p:spPr>
      </p:pic>
      <p:sp>
        <p:nvSpPr>
          <p:cNvPr id="9" name="Google Shape;216;p27">
            <a:extLst>
              <a:ext uri="{FF2B5EF4-FFF2-40B4-BE49-F238E27FC236}">
                <a16:creationId xmlns:a16="http://schemas.microsoft.com/office/drawing/2014/main" id="{02BF9159-A2ED-4038-B474-ABA00A44D786}"/>
              </a:ext>
            </a:extLst>
          </p:cNvPr>
          <p:cNvSpPr txBox="1"/>
          <p:nvPr/>
        </p:nvSpPr>
        <p:spPr>
          <a:xfrm flipH="1">
            <a:off x="5504154" y="1557172"/>
            <a:ext cx="1704513" cy="3459237"/>
          </a:xfrm>
          <a:prstGeom prst="rect">
            <a:avLst/>
          </a:prstGeom>
          <a:solidFill>
            <a:srgbClr val="FFFF99">
              <a:alpha val="24706"/>
            </a:srgbClr>
          </a:solidFill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4934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2800">
                <a:solidFill>
                  <a:srgbClr val="454F5B"/>
                </a:solidFill>
              </a:rPr>
              <a:t>Results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258409" y="691200"/>
            <a:ext cx="9491186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0" i="0">
                <a:solidFill>
                  <a:srgbClr val="242021"/>
                </a:solidFill>
                <a:effectLst/>
                <a:latin typeface="+mj-lt"/>
              </a:rPr>
              <a:t>Not surprisingly, BioBERT is the closest to PubMedBERT, </a:t>
            </a:r>
            <a:r>
              <a:rPr lang="en-US" sz="1400">
                <a:solidFill>
                  <a:srgbClr val="242021"/>
                </a:solidFill>
                <a:latin typeface="+mj-lt"/>
              </a:rPr>
              <a:t> </a:t>
            </a:r>
            <a:br>
              <a:rPr lang="en-US" sz="1400">
                <a:solidFill>
                  <a:srgbClr val="242021"/>
                </a:solidFill>
                <a:latin typeface="+mj-lt"/>
              </a:rPr>
            </a:br>
            <a:r>
              <a:rPr lang="en-US" sz="1400" b="0" i="0">
                <a:solidFill>
                  <a:srgbClr val="242021"/>
                </a:solidFill>
                <a:effectLst/>
                <a:latin typeface="+mj-lt"/>
              </a:rPr>
              <a:t>as it also uses PubMed text for pretraining</a:t>
            </a:r>
            <a:r>
              <a:rPr lang="en-US" sz="1400">
                <a:latin typeface="+mj-lt"/>
              </a:rPr>
              <a:t> 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0" i="0">
                <a:solidFill>
                  <a:srgbClr val="242021"/>
                </a:solidFill>
                <a:effectLst/>
                <a:latin typeface="+mj-lt"/>
              </a:rPr>
              <a:t>By conducting domain-specific pretraining from scratch, including using the PubMedvocabulary, PubMedBERT is able to obtain consistent gains over BioBERT in most tasks.</a:t>
            </a:r>
            <a:r>
              <a:rPr lang="en-US" sz="1400">
                <a:latin typeface="+mj-lt"/>
              </a:rPr>
              <a:t> </a:t>
            </a:r>
            <a:br>
              <a:rPr lang="en-US" sz="1400">
                <a:latin typeface="+mj-lt"/>
              </a:rPr>
            </a:br>
            <a:br>
              <a:rPr lang="en-US" sz="1400">
                <a:latin typeface="+mj-lt"/>
              </a:rPr>
            </a:br>
            <a:br>
              <a:rPr lang="en-US" sz="1400">
                <a:latin typeface="+mj-lt"/>
              </a:rPr>
            </a:br>
            <a:br>
              <a:rPr lang="en-US" sz="1400">
                <a:latin typeface="+mj-lt"/>
              </a:rPr>
            </a:br>
            <a:br>
              <a:rPr lang="en-US" sz="1400">
                <a:latin typeface="+mj-lt"/>
              </a:rPr>
            </a:br>
            <a:br>
              <a:rPr lang="en-US" sz="1400">
                <a:latin typeface="+mj-lt"/>
              </a:rPr>
            </a:br>
            <a:r>
              <a:rPr lang="en-US" sz="1400">
                <a:latin typeface="+mj-lt"/>
              </a:rPr>
              <a:t> </a:t>
            </a:r>
            <a:br>
              <a:rPr lang="en-US" sz="1400">
                <a:latin typeface="+mj-lt"/>
              </a:rPr>
            </a:br>
            <a:br>
              <a:rPr lang="en-US" sz="1400">
                <a:latin typeface="+mj-lt"/>
              </a:rPr>
            </a:br>
            <a:br>
              <a:rPr lang="en-US" sz="1400">
                <a:latin typeface="+mj-lt"/>
              </a:rPr>
            </a:br>
            <a:br>
              <a:rPr lang="en-US" sz="1400">
                <a:latin typeface="+mj-lt"/>
              </a:rPr>
            </a:br>
            <a:endParaRPr lang="en-US" sz="140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34EDCF-BFDA-4FBF-9E4D-F705F717E7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5"/>
          <a:stretch/>
        </p:blipFill>
        <p:spPr>
          <a:xfrm>
            <a:off x="834804" y="1867890"/>
            <a:ext cx="7599284" cy="3199543"/>
          </a:xfrm>
          <a:prstGeom prst="rect">
            <a:avLst/>
          </a:prstGeom>
        </p:spPr>
      </p:pic>
      <p:sp>
        <p:nvSpPr>
          <p:cNvPr id="9" name="Google Shape;216;p27">
            <a:extLst>
              <a:ext uri="{FF2B5EF4-FFF2-40B4-BE49-F238E27FC236}">
                <a16:creationId xmlns:a16="http://schemas.microsoft.com/office/drawing/2014/main" id="{0F49443D-D752-4883-92E9-275AAF6D9035}"/>
              </a:ext>
            </a:extLst>
          </p:cNvPr>
          <p:cNvSpPr txBox="1"/>
          <p:nvPr/>
        </p:nvSpPr>
        <p:spPr>
          <a:xfrm>
            <a:off x="3737156" y="1867891"/>
            <a:ext cx="745725" cy="3199543"/>
          </a:xfrm>
          <a:prstGeom prst="rect">
            <a:avLst/>
          </a:prstGeom>
          <a:solidFill>
            <a:srgbClr val="FFFF99">
              <a:alpha val="24706"/>
            </a:srgbClr>
          </a:solidFill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216;p27">
            <a:extLst>
              <a:ext uri="{FF2B5EF4-FFF2-40B4-BE49-F238E27FC236}">
                <a16:creationId xmlns:a16="http://schemas.microsoft.com/office/drawing/2014/main" id="{CAFD1F4F-75FA-4989-9EDA-C2722E9F7EFA}"/>
              </a:ext>
            </a:extLst>
          </p:cNvPr>
          <p:cNvSpPr txBox="1"/>
          <p:nvPr/>
        </p:nvSpPr>
        <p:spPr>
          <a:xfrm>
            <a:off x="7209804" y="1867890"/>
            <a:ext cx="1099392" cy="3199543"/>
          </a:xfrm>
          <a:prstGeom prst="rect">
            <a:avLst/>
          </a:prstGeom>
          <a:solidFill>
            <a:srgbClr val="FFFF99">
              <a:alpha val="24706"/>
            </a:srgbClr>
          </a:solidFill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1938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1800" b="0" i="0">
                <a:solidFill>
                  <a:srgbClr val="242021"/>
                </a:solidFill>
                <a:effectLst/>
                <a:latin typeface="LinBiolinumT"/>
              </a:rPr>
              <a:t> </a:t>
            </a:r>
            <a:r>
              <a:rPr lang="en-US" sz="2800">
                <a:solidFill>
                  <a:srgbClr val="454F5B"/>
                </a:solidFill>
              </a:rPr>
              <a:t>Ablation Study on Pretraining Techniques 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34008" y="1401706"/>
            <a:ext cx="4028959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0" i="0" dirty="0">
                <a:solidFill>
                  <a:srgbClr val="242021"/>
                </a:solidFill>
                <a:effectLst/>
                <a:latin typeface="+mn-lt"/>
              </a:rPr>
              <a:t>Using the original BERT vocabulary</a:t>
            </a:r>
            <a:r>
              <a:rPr lang="en-US" sz="1400" dirty="0">
                <a:latin typeface="+mn-lt"/>
              </a:rPr>
              <a:t> </a:t>
            </a:r>
            <a:r>
              <a:rPr lang="en-US" sz="1400" b="0" i="0" dirty="0">
                <a:solidFill>
                  <a:srgbClr val="242021"/>
                </a:solidFill>
                <a:effectLst/>
                <a:latin typeface="+mn-lt"/>
              </a:rPr>
              <a:t>the results are significantly worse than using an in-domain vocabulary from PubMed</a:t>
            </a:r>
            <a:r>
              <a:rPr lang="en-US" sz="1400" dirty="0">
                <a:latin typeface="+mn-lt"/>
              </a:rPr>
              <a:t> </a:t>
            </a:r>
          </a:p>
          <a:p>
            <a:pPr marL="457200" lvl="3" indent="0">
              <a:spcBef>
                <a:spcPts val="600"/>
              </a:spcBef>
              <a:spcAft>
                <a:spcPts val="600"/>
              </a:spcAft>
              <a:buSzPct val="120000"/>
              <a:buNone/>
              <a:tabLst>
                <a:tab pos="1252538" algn="l"/>
              </a:tabLst>
            </a:pP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 </a:t>
            </a: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endParaRPr lang="en-US" sz="14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E7E433-3D06-45B8-8F61-8D6172244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951" y="1288692"/>
            <a:ext cx="4931566" cy="3197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62800A-A083-446D-ADEB-310FBE417259}"/>
              </a:ext>
            </a:extLst>
          </p:cNvPr>
          <p:cNvSpPr txBox="1"/>
          <p:nvPr/>
        </p:nvSpPr>
        <p:spPr>
          <a:xfrm>
            <a:off x="0" y="878486"/>
            <a:ext cx="53177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dirty="0">
                <a:solidFill>
                  <a:srgbClr val="242021"/>
                </a:solidFill>
                <a:latin typeface="+mn-lt"/>
              </a:rPr>
              <a:t>A</a:t>
            </a:r>
            <a:r>
              <a:rPr lang="en-US" sz="1400" b="0" i="0" dirty="0">
                <a:solidFill>
                  <a:srgbClr val="242021"/>
                </a:solidFill>
                <a:effectLst/>
                <a:latin typeface="+mn-lt"/>
              </a:rPr>
              <a:t>ssessing the effect of vocabulary and WWM.</a:t>
            </a:r>
            <a:r>
              <a:rPr lang="en-US" sz="1400" dirty="0">
                <a:latin typeface="+mn-lt"/>
              </a:rPr>
              <a:t> </a:t>
            </a:r>
          </a:p>
        </p:txBody>
      </p:sp>
      <p:sp>
        <p:nvSpPr>
          <p:cNvPr id="13" name="Google Shape;216;p27">
            <a:extLst>
              <a:ext uri="{FF2B5EF4-FFF2-40B4-BE49-F238E27FC236}">
                <a16:creationId xmlns:a16="http://schemas.microsoft.com/office/drawing/2014/main" id="{0BCA620F-F6D9-4B33-B831-2624743FC797}"/>
              </a:ext>
            </a:extLst>
          </p:cNvPr>
          <p:cNvSpPr txBox="1"/>
          <p:nvPr/>
        </p:nvSpPr>
        <p:spPr>
          <a:xfrm>
            <a:off x="5150075" y="1288692"/>
            <a:ext cx="1738997" cy="3199543"/>
          </a:xfrm>
          <a:prstGeom prst="rect">
            <a:avLst/>
          </a:prstGeom>
          <a:solidFill>
            <a:srgbClr val="FF0000">
              <a:alpha val="10000"/>
            </a:srgbClr>
          </a:solidFill>
          <a:ln w="57150" cap="rnd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216;p27">
            <a:extLst>
              <a:ext uri="{FF2B5EF4-FFF2-40B4-BE49-F238E27FC236}">
                <a16:creationId xmlns:a16="http://schemas.microsoft.com/office/drawing/2014/main" id="{B49652F0-21A0-45B8-84B6-3469537C5F4B}"/>
              </a:ext>
            </a:extLst>
          </p:cNvPr>
          <p:cNvSpPr txBox="1"/>
          <p:nvPr/>
        </p:nvSpPr>
        <p:spPr>
          <a:xfrm>
            <a:off x="6971477" y="1286785"/>
            <a:ext cx="1738997" cy="3199543"/>
          </a:xfrm>
          <a:prstGeom prst="rect">
            <a:avLst/>
          </a:prstGeom>
          <a:solidFill>
            <a:srgbClr val="00B050">
              <a:alpha val="10000"/>
            </a:srgbClr>
          </a:solidFill>
          <a:ln w="57150" cap="rnd" cmpd="sng">
            <a:solidFill>
              <a:srgbClr val="00B05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6192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1800" b="0" i="0">
                <a:solidFill>
                  <a:srgbClr val="242021"/>
                </a:solidFill>
                <a:effectLst/>
                <a:latin typeface="LinBiolinumT"/>
              </a:rPr>
              <a:t> </a:t>
            </a:r>
            <a:r>
              <a:rPr lang="en-US" sz="2800">
                <a:solidFill>
                  <a:srgbClr val="454F5B"/>
                </a:solidFill>
              </a:rPr>
              <a:t>Ablation Study on Pretraining Techniques 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34008" y="1401706"/>
            <a:ext cx="4028959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0" i="0" dirty="0">
                <a:solidFill>
                  <a:srgbClr val="242021"/>
                </a:solidFill>
                <a:effectLst/>
                <a:latin typeface="+mn-lt"/>
              </a:rPr>
              <a:t>Using the original BERT vocabulary</a:t>
            </a:r>
            <a:r>
              <a:rPr lang="en-US" sz="1400" dirty="0">
                <a:latin typeface="+mn-lt"/>
              </a:rPr>
              <a:t> </a:t>
            </a:r>
            <a:r>
              <a:rPr lang="en-US" sz="1400" b="0" i="0" dirty="0">
                <a:solidFill>
                  <a:srgbClr val="242021"/>
                </a:solidFill>
                <a:effectLst/>
                <a:latin typeface="+mn-lt"/>
              </a:rPr>
              <a:t>the results are significantly worse than using an in-domain vocabulary from PubMed</a:t>
            </a:r>
            <a:r>
              <a:rPr lang="en-US" sz="1400" dirty="0">
                <a:latin typeface="+mn-lt"/>
              </a:rPr>
              <a:t> 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0" i="0" dirty="0">
                <a:solidFill>
                  <a:srgbClr val="242021"/>
                </a:solidFill>
                <a:effectLst/>
                <a:latin typeface="+mn-lt"/>
              </a:rPr>
              <a:t>WWM leads to consistent improvement across the board, regardless of the vocabulary in use</a:t>
            </a:r>
            <a:r>
              <a:rPr lang="en-US" sz="1400" dirty="0">
                <a:latin typeface="+mn-lt"/>
              </a:rPr>
              <a:t> </a:t>
            </a:r>
          </a:p>
          <a:p>
            <a:pPr marL="457200" lvl="3" indent="0">
              <a:spcBef>
                <a:spcPts val="600"/>
              </a:spcBef>
              <a:spcAft>
                <a:spcPts val="600"/>
              </a:spcAft>
              <a:buSzPct val="120000"/>
              <a:buNone/>
              <a:tabLst>
                <a:tab pos="1252538" algn="l"/>
              </a:tabLst>
            </a:pP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 </a:t>
            </a: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endParaRPr lang="en-US" sz="14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E7E433-3D06-45B8-8F61-8D6172244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951" y="1288692"/>
            <a:ext cx="4931566" cy="3197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62800A-A083-446D-ADEB-310FBE417259}"/>
              </a:ext>
            </a:extLst>
          </p:cNvPr>
          <p:cNvSpPr txBox="1"/>
          <p:nvPr/>
        </p:nvSpPr>
        <p:spPr>
          <a:xfrm>
            <a:off x="0" y="878486"/>
            <a:ext cx="53177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dirty="0">
                <a:solidFill>
                  <a:srgbClr val="242021"/>
                </a:solidFill>
                <a:latin typeface="+mn-lt"/>
              </a:rPr>
              <a:t>A</a:t>
            </a:r>
            <a:r>
              <a:rPr lang="en-US" sz="1400" b="0" i="0" dirty="0">
                <a:solidFill>
                  <a:srgbClr val="242021"/>
                </a:solidFill>
                <a:effectLst/>
                <a:latin typeface="+mn-lt"/>
              </a:rPr>
              <a:t>ssessing the effect of vocabulary and WWM.</a:t>
            </a:r>
            <a:r>
              <a:rPr lang="en-US" sz="1400" dirty="0">
                <a:latin typeface="+mn-lt"/>
              </a:rPr>
              <a:t> </a:t>
            </a:r>
          </a:p>
        </p:txBody>
      </p:sp>
      <p:sp>
        <p:nvSpPr>
          <p:cNvPr id="9" name="Google Shape;216;p27">
            <a:extLst>
              <a:ext uri="{FF2B5EF4-FFF2-40B4-BE49-F238E27FC236}">
                <a16:creationId xmlns:a16="http://schemas.microsoft.com/office/drawing/2014/main" id="{D5140682-363F-40EF-A907-65D3F8EF815E}"/>
              </a:ext>
            </a:extLst>
          </p:cNvPr>
          <p:cNvSpPr txBox="1"/>
          <p:nvPr/>
        </p:nvSpPr>
        <p:spPr>
          <a:xfrm>
            <a:off x="5184563" y="1288692"/>
            <a:ext cx="784959" cy="3199543"/>
          </a:xfrm>
          <a:prstGeom prst="rect">
            <a:avLst/>
          </a:prstGeom>
          <a:solidFill>
            <a:srgbClr val="FF0000">
              <a:alpha val="10000"/>
            </a:srgbClr>
          </a:solidFill>
          <a:ln w="57150" cap="rnd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216;p27">
            <a:extLst>
              <a:ext uri="{FF2B5EF4-FFF2-40B4-BE49-F238E27FC236}">
                <a16:creationId xmlns:a16="http://schemas.microsoft.com/office/drawing/2014/main" id="{46F4B185-C8A7-4925-8D97-3FED7EF24240}"/>
              </a:ext>
            </a:extLst>
          </p:cNvPr>
          <p:cNvSpPr txBox="1"/>
          <p:nvPr/>
        </p:nvSpPr>
        <p:spPr>
          <a:xfrm>
            <a:off x="6023948" y="1286785"/>
            <a:ext cx="904496" cy="3199543"/>
          </a:xfrm>
          <a:prstGeom prst="rect">
            <a:avLst/>
          </a:prstGeom>
          <a:solidFill>
            <a:srgbClr val="00B050">
              <a:alpha val="10000"/>
            </a:srgbClr>
          </a:solidFill>
          <a:ln w="57150" cap="rnd" cmpd="sng">
            <a:solidFill>
              <a:srgbClr val="00B05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216;p27">
            <a:extLst>
              <a:ext uri="{FF2B5EF4-FFF2-40B4-BE49-F238E27FC236}">
                <a16:creationId xmlns:a16="http://schemas.microsoft.com/office/drawing/2014/main" id="{049323A7-61BC-4B88-A5A0-20D5EBCAFBCF}"/>
              </a:ext>
            </a:extLst>
          </p:cNvPr>
          <p:cNvSpPr txBox="1"/>
          <p:nvPr/>
        </p:nvSpPr>
        <p:spPr>
          <a:xfrm>
            <a:off x="6995602" y="1286785"/>
            <a:ext cx="755763" cy="3199543"/>
          </a:xfrm>
          <a:prstGeom prst="rect">
            <a:avLst/>
          </a:prstGeom>
          <a:solidFill>
            <a:srgbClr val="FF0000">
              <a:alpha val="10000"/>
            </a:srgbClr>
          </a:solidFill>
          <a:ln w="57150" cap="rnd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216;p27">
            <a:extLst>
              <a:ext uri="{FF2B5EF4-FFF2-40B4-BE49-F238E27FC236}">
                <a16:creationId xmlns:a16="http://schemas.microsoft.com/office/drawing/2014/main" id="{8C9EAD9D-07CA-4E97-95FF-D5E1269F350F}"/>
              </a:ext>
            </a:extLst>
          </p:cNvPr>
          <p:cNvSpPr txBox="1"/>
          <p:nvPr/>
        </p:nvSpPr>
        <p:spPr>
          <a:xfrm>
            <a:off x="7786877" y="1286785"/>
            <a:ext cx="904496" cy="3199543"/>
          </a:xfrm>
          <a:prstGeom prst="rect">
            <a:avLst/>
          </a:prstGeom>
          <a:solidFill>
            <a:srgbClr val="00B050">
              <a:alpha val="10000"/>
            </a:srgbClr>
          </a:solidFill>
          <a:ln w="57150" cap="rnd" cmpd="sng">
            <a:solidFill>
              <a:srgbClr val="00B05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155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1800" b="0" i="0">
                <a:solidFill>
                  <a:srgbClr val="242021"/>
                </a:solidFill>
                <a:effectLst/>
                <a:latin typeface="LinBiolinumT"/>
              </a:rPr>
              <a:t> </a:t>
            </a:r>
            <a:r>
              <a:rPr lang="en-US" sz="2800">
                <a:solidFill>
                  <a:srgbClr val="454F5B"/>
                </a:solidFill>
              </a:rPr>
              <a:t>Ablation Study on Pretraining Techniques 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8603" y="828952"/>
            <a:ext cx="4988976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800" dirty="0">
                <a:solidFill>
                  <a:srgbClr val="242021"/>
                </a:solidFill>
                <a:latin typeface="LinLibertineT"/>
              </a:rPr>
              <a:t>A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dvantage in using an in-domain vocabulary</a:t>
            </a:r>
          </a:p>
          <a:p>
            <a:pPr marL="1085850" lvl="4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600" b="0" i="0" dirty="0">
                <a:solidFill>
                  <a:srgbClr val="242021"/>
                </a:solidFill>
                <a:effectLst/>
                <a:latin typeface="LinLibertineT"/>
              </a:rPr>
              <a:t>Shorter input </a:t>
            </a:r>
          </a:p>
          <a:p>
            <a:pPr marL="1085850" lvl="4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600" b="0" i="0" dirty="0">
                <a:solidFill>
                  <a:srgbClr val="242021"/>
                </a:solidFill>
                <a:effectLst/>
                <a:latin typeface="LinLibertineT"/>
              </a:rPr>
              <a:t>makes learning easier</a:t>
            </a:r>
            <a:r>
              <a:rPr lang="en-US" sz="1050" dirty="0"/>
              <a:t> </a:t>
            </a:r>
            <a:r>
              <a:rPr lang="en-US" sz="1600" dirty="0">
                <a:solidFill>
                  <a:srgbClr val="242021"/>
                </a:solidFill>
                <a:latin typeface="LinLibertineT"/>
              </a:rPr>
              <a:t>in downstream tasks</a:t>
            </a:r>
            <a:br>
              <a:rPr lang="en-US" sz="1050" dirty="0"/>
            </a:br>
            <a:br>
              <a:rPr lang="en-US" sz="1200" dirty="0"/>
            </a:br>
            <a:br>
              <a:rPr lang="en-US" sz="800" dirty="0"/>
            </a:br>
            <a:br>
              <a:rPr lang="en-US" sz="900" dirty="0"/>
            </a:br>
            <a:br>
              <a:rPr lang="en-US" sz="1000" dirty="0"/>
            </a:br>
            <a:br>
              <a:rPr lang="en-US" sz="1050" dirty="0"/>
            </a:br>
            <a:br>
              <a:rPr lang="en-US" sz="700" dirty="0"/>
            </a:br>
            <a:br>
              <a:rPr lang="en-US" sz="800" dirty="0"/>
            </a:br>
            <a:br>
              <a:rPr lang="en-US" sz="900" dirty="0"/>
            </a:br>
            <a:br>
              <a:rPr lang="en-US" sz="1000" dirty="0"/>
            </a:br>
            <a:br>
              <a:rPr lang="en-US" sz="1050" dirty="0"/>
            </a:br>
            <a:r>
              <a:rPr lang="en-US" sz="1100" dirty="0"/>
              <a:t> </a:t>
            </a: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endParaRPr lang="en-US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36B32-431A-4F33-A953-A4E8ECA78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388" y="1278872"/>
            <a:ext cx="3629532" cy="35342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573704-1498-4CDE-855F-AB4F1D1B0B31}"/>
              </a:ext>
            </a:extLst>
          </p:cNvPr>
          <p:cNvSpPr txBox="1"/>
          <p:nvPr/>
        </p:nvSpPr>
        <p:spPr>
          <a:xfrm>
            <a:off x="5379868" y="82895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42021"/>
                </a:solidFill>
                <a:effectLst/>
                <a:latin typeface="LinLibertineT"/>
              </a:rPr>
              <a:t>Average input length in </a:t>
            </a:r>
            <a:r>
              <a:rPr lang="en-US" sz="1400" b="0" i="0" dirty="0" err="1">
                <a:solidFill>
                  <a:srgbClr val="242021"/>
                </a:solidFill>
                <a:effectLst/>
                <a:latin typeface="LinLibertineT"/>
              </a:rPr>
              <a:t>wordpiece</a:t>
            </a:r>
            <a:r>
              <a:rPr lang="en-US" sz="1400" b="0" i="0" dirty="0">
                <a:solidFill>
                  <a:srgbClr val="242021"/>
                </a:solidFill>
                <a:effectLst/>
                <a:latin typeface="LinLibertineT"/>
              </a:rPr>
              <a:t> using </a:t>
            </a:r>
            <a:br>
              <a:rPr lang="en-US" sz="1400" b="0" i="0" dirty="0">
                <a:solidFill>
                  <a:srgbClr val="242021"/>
                </a:solidFill>
                <a:effectLst/>
                <a:latin typeface="LinLibertineT"/>
              </a:rPr>
            </a:br>
            <a:r>
              <a:rPr lang="en-US" sz="1400" b="0" i="0" dirty="0">
                <a:solidFill>
                  <a:srgbClr val="242021"/>
                </a:solidFill>
                <a:effectLst/>
                <a:latin typeface="LinLibertineT"/>
              </a:rPr>
              <a:t>general domain vs in domain vocabulary</a:t>
            </a:r>
            <a:endParaRPr lang="en-US" dirty="0"/>
          </a:p>
        </p:txBody>
      </p:sp>
      <p:sp>
        <p:nvSpPr>
          <p:cNvPr id="13" name="Google Shape;216;p27">
            <a:extLst>
              <a:ext uri="{FF2B5EF4-FFF2-40B4-BE49-F238E27FC236}">
                <a16:creationId xmlns:a16="http://schemas.microsoft.com/office/drawing/2014/main" id="{09125733-2E40-4FEE-A3C6-60E0D473B9B2}"/>
              </a:ext>
            </a:extLst>
          </p:cNvPr>
          <p:cNvSpPr txBox="1"/>
          <p:nvPr/>
        </p:nvSpPr>
        <p:spPr>
          <a:xfrm>
            <a:off x="6513930" y="1340053"/>
            <a:ext cx="1203932" cy="3471648"/>
          </a:xfrm>
          <a:prstGeom prst="rect">
            <a:avLst/>
          </a:prstGeom>
          <a:solidFill>
            <a:srgbClr val="FF0000">
              <a:alpha val="10000"/>
            </a:srgbClr>
          </a:solidFill>
          <a:ln w="57150" cap="rnd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216;p27">
            <a:extLst>
              <a:ext uri="{FF2B5EF4-FFF2-40B4-BE49-F238E27FC236}">
                <a16:creationId xmlns:a16="http://schemas.microsoft.com/office/drawing/2014/main" id="{0E99A37E-CF90-4BC0-8CA3-5D96A56EC2DC}"/>
              </a:ext>
            </a:extLst>
          </p:cNvPr>
          <p:cNvSpPr txBox="1"/>
          <p:nvPr/>
        </p:nvSpPr>
        <p:spPr>
          <a:xfrm>
            <a:off x="7786877" y="1340053"/>
            <a:ext cx="904496" cy="3471648"/>
          </a:xfrm>
          <a:prstGeom prst="rect">
            <a:avLst/>
          </a:prstGeom>
          <a:solidFill>
            <a:srgbClr val="00B050">
              <a:alpha val="10000"/>
            </a:srgbClr>
          </a:solidFill>
          <a:ln w="57150" cap="rnd" cmpd="sng">
            <a:solidFill>
              <a:srgbClr val="00B05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6313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1800" b="0" i="0">
                <a:solidFill>
                  <a:srgbClr val="242021"/>
                </a:solidFill>
                <a:effectLst/>
                <a:latin typeface="LinBiolinumT"/>
              </a:rPr>
              <a:t> </a:t>
            </a:r>
            <a:r>
              <a:rPr lang="en-US" sz="2800">
                <a:solidFill>
                  <a:srgbClr val="454F5B"/>
                </a:solidFill>
              </a:rPr>
              <a:t>Ablation Study on Pretraining Techniques 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0798" y="842131"/>
            <a:ext cx="7263998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examples of how domain-specific pretraining with in-domain</a:t>
            </a:r>
            <a:b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</a:b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vocabulary helps correct errors from mixed-domain pretraining.</a:t>
            </a:r>
            <a:r>
              <a:rPr lang="en-US" sz="1600" dirty="0"/>
              <a:t> </a:t>
            </a:r>
            <a:br>
              <a:rPr lang="en-US" sz="1600" dirty="0"/>
            </a:br>
            <a:endParaRPr lang="en-US" sz="1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3A564F-E589-4BF6-9CD3-3B7E888269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20" b="49653"/>
          <a:stretch/>
        </p:blipFill>
        <p:spPr>
          <a:xfrm>
            <a:off x="1235475" y="1671061"/>
            <a:ext cx="6542304" cy="308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2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1800" b="0" i="0">
                <a:solidFill>
                  <a:srgbClr val="242021"/>
                </a:solidFill>
                <a:effectLst/>
                <a:latin typeface="LinBiolinumT"/>
              </a:rPr>
              <a:t> </a:t>
            </a:r>
            <a:r>
              <a:rPr lang="en-US" sz="2800">
                <a:solidFill>
                  <a:srgbClr val="454F5B"/>
                </a:solidFill>
              </a:rPr>
              <a:t>Ablation Study on Pretraining Techniques 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0797" y="842131"/>
            <a:ext cx="7930125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examples of how domain-specific pretraining with in-domain</a:t>
            </a:r>
            <a:b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</a:b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vocabulary helps correct errors from mixed-domain pretraining.</a:t>
            </a:r>
            <a:r>
              <a:rPr lang="en-US" sz="1600" dirty="0"/>
              <a:t> </a:t>
            </a:r>
            <a:br>
              <a:rPr lang="en-US" sz="1600" dirty="0"/>
            </a:br>
            <a:endParaRPr lang="en-US" sz="11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935FCB-FD87-447B-85EC-3B70FD31FF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834" r="6659" b="539"/>
          <a:stretch/>
        </p:blipFill>
        <p:spPr>
          <a:xfrm>
            <a:off x="1392535" y="1849262"/>
            <a:ext cx="6160616" cy="296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691200" y="152400"/>
            <a:ext cx="7761600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360000" y="1748700"/>
            <a:ext cx="7761600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600" dirty="0"/>
              <a:t>pretraining large neural language models on unlabeled text 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454F5B"/>
                </a:solidFill>
                <a:latin typeface="Montserrat"/>
              </a:rPr>
              <a:t>successful strategy for transfer learning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454F5B"/>
                </a:solidFill>
              </a:rPr>
              <a:t>Bidirectional Encoder Representations from Transformers (BERT)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endParaRPr lang="en-US" sz="1400" dirty="0">
              <a:solidFill>
                <a:srgbClr val="454F5B"/>
              </a:solidFill>
              <a:latin typeface="Montserrat"/>
            </a:endParaRPr>
          </a:p>
          <a:p>
            <a:pPr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600" dirty="0"/>
              <a:t>Existing pretraining language models </a:t>
            </a:r>
            <a:endParaRPr lang="en-US" sz="900" dirty="0">
              <a:solidFill>
                <a:srgbClr val="454F5B"/>
              </a:solidFill>
            </a:endParaRPr>
          </a:p>
          <a:p>
            <a:pPr lvl="1"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454F5B"/>
                </a:solidFill>
                <a:latin typeface="Montserrat"/>
              </a:rPr>
              <a:t>Newswire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454F5B"/>
                </a:solidFill>
                <a:latin typeface="Montserrat"/>
              </a:rPr>
              <a:t>Web domains</a:t>
            </a:r>
          </a:p>
          <a:p>
            <a:pPr marL="171450" lvl="3" indent="-1714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endParaRPr lang="en-US" sz="900" dirty="0">
              <a:solidFill>
                <a:srgbClr val="454F5B"/>
              </a:solidFill>
              <a:latin typeface="Montserrat"/>
            </a:endParaRPr>
          </a:p>
          <a:p>
            <a:pPr marL="171450" lvl="3" indent="-171450">
              <a:spcBef>
                <a:spcPts val="600"/>
              </a:spcBef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endParaRPr lang="en-US" sz="900" dirty="0">
              <a:solidFill>
                <a:srgbClr val="454F5B"/>
              </a:solidFill>
              <a:latin typeface="Montserrat"/>
            </a:endParaRPr>
          </a:p>
          <a:p>
            <a:pPr marL="628650" lvl="3" indent="-171450">
              <a:spcAft>
                <a:spcPts val="600"/>
              </a:spcAft>
              <a:buSzPct val="11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endParaRPr lang="en-US" sz="900" dirty="0">
              <a:solidFill>
                <a:srgbClr val="454F5B"/>
              </a:solidFill>
              <a:latin typeface="Montserrat"/>
            </a:endParaRPr>
          </a:p>
          <a:p>
            <a:pPr marL="171450" lvl="2" indent="-171450">
              <a:spcBef>
                <a:spcPts val="600"/>
              </a:spcBef>
              <a:buClr>
                <a:schemeClr val="dk1"/>
              </a:buClr>
              <a:buSzPct val="11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endParaRPr lang="en-US" sz="900" dirty="0">
              <a:solidFill>
                <a:srgbClr val="454F5B"/>
              </a:solidFill>
              <a:latin typeface="Montserrat"/>
            </a:endParaRPr>
          </a:p>
          <a:p>
            <a:pPr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454F5B"/>
              </a:solidFill>
              <a:latin typeface="Montserrat"/>
            </a:endParaRPr>
          </a:p>
          <a:p>
            <a:pPr marL="533400" lvl="1" indent="0">
              <a:spcBef>
                <a:spcPts val="600"/>
              </a:spcBef>
              <a:buSzPct val="110000"/>
              <a:buNone/>
            </a:pPr>
            <a:endParaRPr lang="en-US" sz="1600" dirty="0"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AD6AD9-57D3-4661-8574-F54BA234AFC8}"/>
              </a:ext>
            </a:extLst>
          </p:cNvPr>
          <p:cNvSpPr txBox="1"/>
          <p:nvPr/>
        </p:nvSpPr>
        <p:spPr>
          <a:xfrm>
            <a:off x="838800" y="144002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Natural Language Processing (NLP)</a:t>
            </a:r>
            <a:endParaRPr lang="en-US">
              <a:solidFill>
                <a:srgbClr val="454F5B"/>
              </a:solidFill>
              <a:latin typeface="Montserrat"/>
            </a:endParaRPr>
          </a:p>
        </p:txBody>
      </p:sp>
      <p:pic>
        <p:nvPicPr>
          <p:cNvPr id="7" name="Picture 6" descr="A picture containing toy, yellow, doll, dark&#10;&#10;Description automatically generated">
            <a:extLst>
              <a:ext uri="{FF2B5EF4-FFF2-40B4-BE49-F238E27FC236}">
                <a16:creationId xmlns:a16="http://schemas.microsoft.com/office/drawing/2014/main" id="{7C0688E8-CF58-4AE3-BB08-B37BC301B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668" y="1121400"/>
            <a:ext cx="1524132" cy="1530229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CC16518C-F7F7-429C-8888-B49451C1F21F}"/>
              </a:ext>
            </a:extLst>
          </p:cNvPr>
          <p:cNvSpPr/>
          <p:nvPr/>
        </p:nvSpPr>
        <p:spPr>
          <a:xfrm flipH="1">
            <a:off x="6042900" y="302172"/>
            <a:ext cx="1864800" cy="84681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454F5B"/>
                </a:solidFill>
                <a:latin typeface="Montserrat"/>
              </a:rPr>
              <a:t>I am the Prime Example!</a:t>
            </a:r>
            <a:endParaRPr lang="en-US" sz="120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61779A6-8C44-4EBB-91B4-281E69B36C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0332010"/>
              </p:ext>
            </p:extLst>
          </p:nvPr>
        </p:nvGraphicFramePr>
        <p:xfrm>
          <a:off x="5410800" y="2970253"/>
          <a:ext cx="3601005" cy="1647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309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1200" b="0" i="0">
                <a:solidFill>
                  <a:srgbClr val="242021"/>
                </a:solidFill>
                <a:effectLst/>
                <a:latin typeface="LinBiolinumT"/>
              </a:rPr>
              <a:t> </a:t>
            </a:r>
            <a:r>
              <a:rPr lang="en-US" sz="1800">
                <a:solidFill>
                  <a:srgbClr val="454F5B"/>
                </a:solidFill>
              </a:rPr>
              <a:t>Ablation Study on Pretraining Techniques </a:t>
            </a:r>
            <a:endParaRPr lang="en-US" sz="2800">
              <a:solidFill>
                <a:srgbClr val="454F5B"/>
              </a:solidFill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842131"/>
            <a:ext cx="8569016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0" i="0" dirty="0">
                <a:solidFill>
                  <a:srgbClr val="242021"/>
                </a:solidFill>
                <a:effectLst/>
                <a:latin typeface="+mn-lt"/>
              </a:rPr>
              <a:t>pretraining on general-domain text</a:t>
            </a:r>
          </a:p>
          <a:p>
            <a:pPr marL="1085850" lvl="4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0" i="0" dirty="0">
                <a:solidFill>
                  <a:srgbClr val="242021"/>
                </a:solidFill>
                <a:effectLst/>
                <a:latin typeface="+mn-lt"/>
              </a:rPr>
              <a:t> provides no benefit even if we use the in-domain vocabulary </a:t>
            </a:r>
          </a:p>
          <a:p>
            <a:pPr marL="457200" lvl="3" indent="0">
              <a:spcBef>
                <a:spcPts val="600"/>
              </a:spcBef>
              <a:spcAft>
                <a:spcPts val="600"/>
              </a:spcAft>
              <a:buSzPct val="120000"/>
              <a:buNone/>
              <a:tabLst>
                <a:tab pos="1252538" algn="l"/>
              </a:tabLst>
            </a:pP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 </a:t>
            </a: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endParaRPr lang="en-US" sz="14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86D6F-F172-460D-AB1E-AF7D236BA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727" y="2117815"/>
            <a:ext cx="4614545" cy="2640618"/>
          </a:xfrm>
          <a:prstGeom prst="rect">
            <a:avLst/>
          </a:prstGeom>
        </p:spPr>
      </p:pic>
      <p:sp>
        <p:nvSpPr>
          <p:cNvPr id="9" name="Google Shape;216;p27">
            <a:extLst>
              <a:ext uri="{FF2B5EF4-FFF2-40B4-BE49-F238E27FC236}">
                <a16:creationId xmlns:a16="http://schemas.microsoft.com/office/drawing/2014/main" id="{FE39A32A-C7A8-4AEA-8931-E72961EA9EF8}"/>
              </a:ext>
            </a:extLst>
          </p:cNvPr>
          <p:cNvSpPr txBox="1"/>
          <p:nvPr/>
        </p:nvSpPr>
        <p:spPr>
          <a:xfrm>
            <a:off x="3200301" y="2073795"/>
            <a:ext cx="883428" cy="2839138"/>
          </a:xfrm>
          <a:prstGeom prst="rect">
            <a:avLst/>
          </a:prstGeom>
          <a:solidFill>
            <a:srgbClr val="FF0000">
              <a:alpha val="10000"/>
            </a:srgbClr>
          </a:solidFill>
          <a:ln w="57150" cap="rnd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216;p27">
            <a:extLst>
              <a:ext uri="{FF2B5EF4-FFF2-40B4-BE49-F238E27FC236}">
                <a16:creationId xmlns:a16="http://schemas.microsoft.com/office/drawing/2014/main" id="{FE796EE9-B0CA-4E61-86C4-8FD6D500B681}"/>
              </a:ext>
            </a:extLst>
          </p:cNvPr>
          <p:cNvSpPr txBox="1"/>
          <p:nvPr/>
        </p:nvSpPr>
        <p:spPr>
          <a:xfrm>
            <a:off x="4236364" y="2073795"/>
            <a:ext cx="468801" cy="2839138"/>
          </a:xfrm>
          <a:prstGeom prst="rect">
            <a:avLst/>
          </a:prstGeom>
          <a:solidFill>
            <a:srgbClr val="00B050">
              <a:alpha val="10000"/>
            </a:srgbClr>
          </a:solidFill>
          <a:ln w="57150" cap="rnd" cmpd="sng">
            <a:solidFill>
              <a:srgbClr val="00B05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216;p27">
            <a:extLst>
              <a:ext uri="{FF2B5EF4-FFF2-40B4-BE49-F238E27FC236}">
                <a16:creationId xmlns:a16="http://schemas.microsoft.com/office/drawing/2014/main" id="{16133F49-741F-4CB9-AAE3-6299D878AEF2}"/>
              </a:ext>
            </a:extLst>
          </p:cNvPr>
          <p:cNvSpPr txBox="1"/>
          <p:nvPr/>
        </p:nvSpPr>
        <p:spPr>
          <a:xfrm flipH="1">
            <a:off x="2264726" y="2117815"/>
            <a:ext cx="839273" cy="390621"/>
          </a:xfrm>
          <a:prstGeom prst="rect">
            <a:avLst/>
          </a:prstGeom>
          <a:solidFill>
            <a:srgbClr val="FFFF99">
              <a:alpha val="24706"/>
            </a:srgbClr>
          </a:solidFill>
          <a:ln w="57150" cap="rnd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61220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1200" b="0" i="0">
                <a:solidFill>
                  <a:srgbClr val="242021"/>
                </a:solidFill>
                <a:effectLst/>
                <a:latin typeface="LinBiolinumT"/>
              </a:rPr>
              <a:t> </a:t>
            </a:r>
            <a:r>
              <a:rPr lang="en-US" sz="1800">
                <a:solidFill>
                  <a:srgbClr val="454F5B"/>
                </a:solidFill>
              </a:rPr>
              <a:t>Ablation Study on Pretraining Techniques </a:t>
            </a:r>
            <a:endParaRPr lang="en-US" sz="2800">
              <a:solidFill>
                <a:srgbClr val="454F5B"/>
              </a:solidFill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" y="842131"/>
            <a:ext cx="9223899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0" i="0" dirty="0">
                <a:solidFill>
                  <a:srgbClr val="242021"/>
                </a:solidFill>
                <a:effectLst/>
                <a:latin typeface="+mn-lt"/>
              </a:rPr>
              <a:t>by conducting pretraining from scratch on PubMed</a:t>
            </a:r>
          </a:p>
          <a:p>
            <a:pPr marL="1085850" lvl="4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0" i="0" dirty="0">
                <a:solidFill>
                  <a:srgbClr val="242021"/>
                </a:solidFill>
                <a:effectLst/>
                <a:latin typeface="+mn-lt"/>
              </a:rPr>
              <a:t>similar performance even with half of the compute </a:t>
            </a:r>
          </a:p>
          <a:p>
            <a:pPr marL="1085850" lvl="4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0" i="0" dirty="0">
                <a:solidFill>
                  <a:srgbClr val="242021"/>
                </a:solidFill>
                <a:effectLst/>
                <a:latin typeface="+mn-lt"/>
              </a:rPr>
              <a:t>general-domain pretraining confers no advantage here in domain-specific pretraining.</a:t>
            </a:r>
            <a:r>
              <a:rPr lang="en-US" sz="1400" dirty="0">
                <a:latin typeface="+mn-lt"/>
              </a:rPr>
              <a:t> </a:t>
            </a: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 </a:t>
            </a: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endParaRPr lang="en-US" sz="14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86D6F-F172-460D-AB1E-AF7D236BA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727" y="2117815"/>
            <a:ext cx="4614545" cy="2640618"/>
          </a:xfrm>
          <a:prstGeom prst="rect">
            <a:avLst/>
          </a:prstGeom>
        </p:spPr>
      </p:pic>
      <p:sp>
        <p:nvSpPr>
          <p:cNvPr id="9" name="Google Shape;216;p27">
            <a:extLst>
              <a:ext uri="{FF2B5EF4-FFF2-40B4-BE49-F238E27FC236}">
                <a16:creationId xmlns:a16="http://schemas.microsoft.com/office/drawing/2014/main" id="{1A4DFCF7-C104-4F91-88E8-74CA76CA827D}"/>
              </a:ext>
            </a:extLst>
          </p:cNvPr>
          <p:cNvSpPr txBox="1"/>
          <p:nvPr/>
        </p:nvSpPr>
        <p:spPr>
          <a:xfrm>
            <a:off x="4777902" y="2117815"/>
            <a:ext cx="1116871" cy="2839138"/>
          </a:xfrm>
          <a:prstGeom prst="rect">
            <a:avLst/>
          </a:prstGeom>
          <a:solidFill>
            <a:srgbClr val="00B050">
              <a:alpha val="10000"/>
            </a:srgbClr>
          </a:solidFill>
          <a:ln w="57150" cap="rnd" cmpd="sng">
            <a:solidFill>
              <a:srgbClr val="00B05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9036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1200" b="0" i="0">
                <a:solidFill>
                  <a:srgbClr val="242021"/>
                </a:solidFill>
                <a:effectLst/>
                <a:latin typeface="LinBiolinumT"/>
              </a:rPr>
              <a:t> </a:t>
            </a:r>
            <a:r>
              <a:rPr lang="en-US" sz="1800">
                <a:solidFill>
                  <a:srgbClr val="454F5B"/>
                </a:solidFill>
              </a:rPr>
              <a:t>Ablation Study on Pretraining Techniques </a:t>
            </a:r>
            <a:endParaRPr lang="en-US" sz="2800">
              <a:solidFill>
                <a:srgbClr val="454F5B"/>
              </a:solidFill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04084" y="779987"/>
            <a:ext cx="8569016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3" indent="0">
              <a:spcBef>
                <a:spcPts val="600"/>
              </a:spcBef>
              <a:spcAft>
                <a:spcPts val="600"/>
              </a:spcAft>
              <a:buSzPct val="120000"/>
              <a:buNone/>
              <a:tabLst>
                <a:tab pos="1252538" algn="l"/>
              </a:tabLst>
            </a:pPr>
            <a:r>
              <a:rPr lang="en-US" sz="1400" dirty="0">
                <a:solidFill>
                  <a:srgbClr val="242021"/>
                </a:solidFill>
                <a:latin typeface="+mn-lt"/>
              </a:rPr>
              <a:t>Investigating the effect of pretrained text – amount and quality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0" i="0" dirty="0">
                <a:solidFill>
                  <a:srgbClr val="242021"/>
                </a:solidFill>
                <a:effectLst/>
                <a:latin typeface="+mn-lt"/>
              </a:rPr>
              <a:t>adding full-text articles from </a:t>
            </a:r>
            <a:r>
              <a:rPr lang="en-US" sz="1600" b="1" i="0" dirty="0">
                <a:solidFill>
                  <a:srgbClr val="242021"/>
                </a:solidFill>
                <a:effectLst/>
                <a:latin typeface="LinLibertineTB"/>
              </a:rPr>
              <a:t>PubMed Central (PMC)</a:t>
            </a:r>
            <a:r>
              <a:rPr lang="en-US" sz="1100" dirty="0"/>
              <a:t> </a:t>
            </a:r>
            <a:endParaRPr lang="en-US" sz="1400" b="0" i="0" dirty="0">
              <a:solidFill>
                <a:srgbClr val="242021"/>
              </a:solidFill>
              <a:effectLst/>
              <a:latin typeface="+mn-lt"/>
            </a:endParaRPr>
          </a:p>
          <a:p>
            <a:pPr marL="1085850" lvl="4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242021"/>
                </a:solidFill>
                <a:latin typeface="+mn-lt"/>
              </a:rPr>
              <a:t>I</a:t>
            </a:r>
            <a:r>
              <a:rPr lang="en-US" sz="1400" b="0" i="0" dirty="0">
                <a:solidFill>
                  <a:srgbClr val="242021"/>
                </a:solidFill>
                <a:effectLst/>
                <a:latin typeface="+mn-lt"/>
              </a:rPr>
              <a:t>ncreased pretraining text to 16.8 billion words  ( </a:t>
            </a:r>
            <a:r>
              <a:rPr lang="en-US" sz="1200" dirty="0">
                <a:solidFill>
                  <a:srgbClr val="242021"/>
                </a:solidFill>
                <a:latin typeface="+mn-lt"/>
              </a:rPr>
              <a:t>21 GB -&gt; </a:t>
            </a:r>
            <a:r>
              <a:rPr lang="en-US" sz="1200" b="0" i="0" dirty="0">
                <a:solidFill>
                  <a:srgbClr val="242021"/>
                </a:solidFill>
                <a:effectLst/>
                <a:latin typeface="+mn-lt"/>
              </a:rPr>
              <a:t>107 GB 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3C082E-9A2F-4B7C-B00C-FC5383289A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07"/>
          <a:stretch/>
        </p:blipFill>
        <p:spPr>
          <a:xfrm>
            <a:off x="3826275" y="1948794"/>
            <a:ext cx="5317726" cy="29641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921473-980E-41F7-B19D-98CD82F9617F}"/>
              </a:ext>
            </a:extLst>
          </p:cNvPr>
          <p:cNvSpPr txBox="1"/>
          <p:nvPr/>
        </p:nvSpPr>
        <p:spPr>
          <a:xfrm>
            <a:off x="-104083" y="2047940"/>
            <a:ext cx="3930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5850" lvl="4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200" dirty="0">
                <a:solidFill>
                  <a:srgbClr val="242021"/>
                </a:solidFill>
                <a:latin typeface="+mn-lt"/>
                <a:sym typeface="Montserrat"/>
              </a:rPr>
              <a:t>leads to a slight degradation in performance across the board !</a:t>
            </a:r>
          </a:p>
        </p:txBody>
      </p:sp>
      <p:sp>
        <p:nvSpPr>
          <p:cNvPr id="13" name="Google Shape;216;p27">
            <a:extLst>
              <a:ext uri="{FF2B5EF4-FFF2-40B4-BE49-F238E27FC236}">
                <a16:creationId xmlns:a16="http://schemas.microsoft.com/office/drawing/2014/main" id="{072DF733-D151-418B-A32A-E40E0D422122}"/>
              </a:ext>
            </a:extLst>
          </p:cNvPr>
          <p:cNvSpPr txBox="1"/>
          <p:nvPr/>
        </p:nvSpPr>
        <p:spPr>
          <a:xfrm>
            <a:off x="5686033" y="2011294"/>
            <a:ext cx="1060995" cy="2839138"/>
          </a:xfrm>
          <a:prstGeom prst="rect">
            <a:avLst/>
          </a:prstGeom>
          <a:solidFill>
            <a:srgbClr val="FF0000">
              <a:alpha val="10000"/>
            </a:srgbClr>
          </a:solidFill>
          <a:ln w="57150" cap="rnd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216;p27">
            <a:extLst>
              <a:ext uri="{FF2B5EF4-FFF2-40B4-BE49-F238E27FC236}">
                <a16:creationId xmlns:a16="http://schemas.microsoft.com/office/drawing/2014/main" id="{DAD30103-D616-4531-BED1-09B65D26AFB9}"/>
              </a:ext>
            </a:extLst>
          </p:cNvPr>
          <p:cNvSpPr txBox="1"/>
          <p:nvPr/>
        </p:nvSpPr>
        <p:spPr>
          <a:xfrm>
            <a:off x="5088620" y="2021805"/>
            <a:ext cx="468801" cy="2839138"/>
          </a:xfrm>
          <a:prstGeom prst="rect">
            <a:avLst/>
          </a:prstGeom>
          <a:solidFill>
            <a:srgbClr val="00B050">
              <a:alpha val="10000"/>
            </a:srgbClr>
          </a:solidFill>
          <a:ln w="57150" cap="rnd" cmpd="sng">
            <a:solidFill>
              <a:srgbClr val="00B05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32539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1200" b="0" i="0">
                <a:solidFill>
                  <a:srgbClr val="242021"/>
                </a:solidFill>
                <a:effectLst/>
                <a:latin typeface="LinBiolinumT"/>
              </a:rPr>
              <a:t> </a:t>
            </a:r>
            <a:r>
              <a:rPr lang="en-US" sz="1800">
                <a:solidFill>
                  <a:srgbClr val="454F5B"/>
                </a:solidFill>
              </a:rPr>
              <a:t>Ablation Study on Pretraining Techniques </a:t>
            </a:r>
            <a:endParaRPr lang="en-US" sz="2800">
              <a:solidFill>
                <a:srgbClr val="454F5B"/>
              </a:solidFill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04084" y="700085"/>
            <a:ext cx="8569016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3" indent="0">
              <a:spcBef>
                <a:spcPts val="600"/>
              </a:spcBef>
              <a:spcAft>
                <a:spcPts val="600"/>
              </a:spcAft>
              <a:buSzPct val="120000"/>
              <a:buNone/>
              <a:tabLst>
                <a:tab pos="1252538" algn="l"/>
              </a:tabLst>
            </a:pPr>
            <a:r>
              <a:rPr lang="en-US" sz="1400" dirty="0">
                <a:solidFill>
                  <a:srgbClr val="242021"/>
                </a:solidFill>
                <a:latin typeface="+mn-lt"/>
              </a:rPr>
              <a:t>Investigating the effect of pretrained text – amount and quality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b="0" i="0" dirty="0">
                <a:solidFill>
                  <a:srgbClr val="242021"/>
                </a:solidFill>
                <a:effectLst/>
                <a:latin typeface="+mn-lt"/>
              </a:rPr>
              <a:t>adding full-text articles from </a:t>
            </a:r>
            <a:r>
              <a:rPr lang="en-US" sz="1600" b="1" i="0" dirty="0">
                <a:solidFill>
                  <a:srgbClr val="242021"/>
                </a:solidFill>
                <a:effectLst/>
                <a:latin typeface="LinLibertineTB"/>
              </a:rPr>
              <a:t>PubMed Central (PMC)</a:t>
            </a:r>
            <a:r>
              <a:rPr lang="en-US" sz="1100" dirty="0"/>
              <a:t> </a:t>
            </a:r>
            <a:endParaRPr lang="en-US" sz="1400" b="0" i="0" dirty="0">
              <a:solidFill>
                <a:srgbClr val="242021"/>
              </a:solidFill>
              <a:effectLst/>
              <a:latin typeface="+mn-lt"/>
            </a:endParaRPr>
          </a:p>
          <a:p>
            <a:pPr marL="1085850" lvl="4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242021"/>
                </a:solidFill>
                <a:latin typeface="+mn-lt"/>
              </a:rPr>
              <a:t>I</a:t>
            </a:r>
            <a:r>
              <a:rPr lang="en-US" sz="1400" b="0" i="0" dirty="0">
                <a:solidFill>
                  <a:srgbClr val="242021"/>
                </a:solidFill>
                <a:effectLst/>
                <a:latin typeface="+mn-lt"/>
              </a:rPr>
              <a:t>ncreased pretraining text to 16.8 billion words  ( </a:t>
            </a:r>
            <a:r>
              <a:rPr lang="en-US" sz="1200" dirty="0">
                <a:solidFill>
                  <a:srgbClr val="242021"/>
                </a:solidFill>
                <a:latin typeface="+mn-lt"/>
              </a:rPr>
              <a:t>21 GB -&gt; </a:t>
            </a:r>
            <a:r>
              <a:rPr lang="en-US" sz="1200" b="0" i="0" dirty="0">
                <a:solidFill>
                  <a:srgbClr val="242021"/>
                </a:solidFill>
                <a:effectLst/>
                <a:latin typeface="+mn-lt"/>
              </a:rPr>
              <a:t>107 GB 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3C082E-9A2F-4B7C-B00C-FC5383289A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07"/>
          <a:stretch/>
        </p:blipFill>
        <p:spPr>
          <a:xfrm>
            <a:off x="3826275" y="1948794"/>
            <a:ext cx="5317726" cy="29641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921473-980E-41F7-B19D-98CD82F9617F}"/>
              </a:ext>
            </a:extLst>
          </p:cNvPr>
          <p:cNvSpPr txBox="1"/>
          <p:nvPr/>
        </p:nvSpPr>
        <p:spPr>
          <a:xfrm>
            <a:off x="-104084" y="1948794"/>
            <a:ext cx="393035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5850" lvl="4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200" dirty="0">
                <a:solidFill>
                  <a:srgbClr val="242021"/>
                </a:solidFill>
                <a:latin typeface="+mn-lt"/>
                <a:sym typeface="Montserrat"/>
              </a:rPr>
              <a:t>leads to a slight degradation in performance across the board !</a:t>
            </a:r>
          </a:p>
          <a:p>
            <a:pPr marL="1085850" lvl="2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200" dirty="0">
                <a:solidFill>
                  <a:srgbClr val="242021"/>
                </a:solidFill>
                <a:latin typeface="+mn-lt"/>
                <a:sym typeface="Montserrat"/>
              </a:rPr>
              <a:t>extending pretraining</a:t>
            </a:r>
            <a:br>
              <a:rPr lang="en-US" sz="1200" dirty="0">
                <a:solidFill>
                  <a:srgbClr val="242021"/>
                </a:solidFill>
                <a:latin typeface="+mn-lt"/>
                <a:sym typeface="Montserrat"/>
              </a:rPr>
            </a:br>
            <a:r>
              <a:rPr lang="en-US" sz="1200" dirty="0">
                <a:solidFill>
                  <a:srgbClr val="242021"/>
                </a:solidFill>
                <a:latin typeface="+mn-lt"/>
                <a:sym typeface="Montserrat"/>
              </a:rPr>
              <a:t>for 60% longer, the overall results improve and slightly outperform the standard </a:t>
            </a:r>
            <a:r>
              <a:rPr lang="en-US" sz="1200" dirty="0" err="1">
                <a:solidFill>
                  <a:srgbClr val="242021"/>
                </a:solidFill>
                <a:latin typeface="+mn-lt"/>
                <a:sym typeface="Montserrat"/>
              </a:rPr>
              <a:t>PubMedBERT</a:t>
            </a:r>
            <a:r>
              <a:rPr lang="en-US" sz="1200" dirty="0">
                <a:solidFill>
                  <a:srgbClr val="242021"/>
                </a:solidFill>
                <a:latin typeface="+mn-lt"/>
                <a:sym typeface="Montserrat"/>
              </a:rPr>
              <a:t> using only abstracts </a:t>
            </a:r>
          </a:p>
          <a:p>
            <a:pPr marL="1085850" lvl="2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200" dirty="0">
                <a:solidFill>
                  <a:srgbClr val="242021"/>
                </a:solidFill>
                <a:latin typeface="+mn-lt"/>
              </a:rPr>
              <a:t>full texts generally contain more noise than abstracts.</a:t>
            </a:r>
          </a:p>
          <a:p>
            <a:pPr marL="1085850" lvl="2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200" dirty="0">
                <a:solidFill>
                  <a:srgbClr val="242021"/>
                </a:solidFill>
                <a:latin typeface="+mn-lt"/>
              </a:rPr>
              <a:t>if full texts are potentially helpful, their inclusion requires additional pretraining cycles to make use of the extra information. </a:t>
            </a:r>
            <a:br>
              <a:rPr lang="en-US" sz="1600" dirty="0"/>
            </a:br>
            <a:br>
              <a:rPr lang="en-US" sz="1200" dirty="0">
                <a:solidFill>
                  <a:srgbClr val="242021"/>
                </a:solidFill>
                <a:latin typeface="+mn-lt"/>
                <a:sym typeface="Montserrat"/>
              </a:rPr>
            </a:br>
            <a:endParaRPr lang="en-US" sz="1200" dirty="0">
              <a:solidFill>
                <a:srgbClr val="242021"/>
              </a:solidFill>
              <a:latin typeface="+mn-lt"/>
              <a:sym typeface="Montserrat"/>
            </a:endParaRPr>
          </a:p>
        </p:txBody>
      </p:sp>
      <p:sp>
        <p:nvSpPr>
          <p:cNvPr id="13" name="Google Shape;216;p27">
            <a:extLst>
              <a:ext uri="{FF2B5EF4-FFF2-40B4-BE49-F238E27FC236}">
                <a16:creationId xmlns:a16="http://schemas.microsoft.com/office/drawing/2014/main" id="{072DF733-D151-418B-A32A-E40E0D422122}"/>
              </a:ext>
            </a:extLst>
          </p:cNvPr>
          <p:cNvSpPr txBox="1"/>
          <p:nvPr/>
        </p:nvSpPr>
        <p:spPr>
          <a:xfrm>
            <a:off x="5686033" y="2011294"/>
            <a:ext cx="1060995" cy="2839138"/>
          </a:xfrm>
          <a:prstGeom prst="rect">
            <a:avLst/>
          </a:prstGeom>
          <a:solidFill>
            <a:srgbClr val="FF0000">
              <a:alpha val="10000"/>
            </a:srgbClr>
          </a:solidFill>
          <a:ln w="57150" cap="rnd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216;p27">
            <a:extLst>
              <a:ext uri="{FF2B5EF4-FFF2-40B4-BE49-F238E27FC236}">
                <a16:creationId xmlns:a16="http://schemas.microsoft.com/office/drawing/2014/main" id="{DAD30103-D616-4531-BED1-09B65D26AFB9}"/>
              </a:ext>
            </a:extLst>
          </p:cNvPr>
          <p:cNvSpPr txBox="1"/>
          <p:nvPr/>
        </p:nvSpPr>
        <p:spPr>
          <a:xfrm>
            <a:off x="6852162" y="2021805"/>
            <a:ext cx="2114285" cy="2839138"/>
          </a:xfrm>
          <a:prstGeom prst="rect">
            <a:avLst/>
          </a:prstGeom>
          <a:solidFill>
            <a:srgbClr val="00B050">
              <a:alpha val="10000"/>
            </a:srgbClr>
          </a:solidFill>
          <a:ln w="57150" cap="rnd" cmpd="sng">
            <a:solidFill>
              <a:srgbClr val="00B05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90217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1200" b="0" i="0">
                <a:solidFill>
                  <a:srgbClr val="242021"/>
                </a:solidFill>
                <a:effectLst/>
                <a:latin typeface="LinBiolinumT"/>
              </a:rPr>
              <a:t> </a:t>
            </a:r>
            <a:r>
              <a:rPr lang="en-US" sz="1800">
                <a:solidFill>
                  <a:srgbClr val="454F5B"/>
                </a:solidFill>
              </a:rPr>
              <a:t>Ablation Study on Pretraining Techniques </a:t>
            </a:r>
            <a:endParaRPr lang="en-US" sz="2800">
              <a:solidFill>
                <a:srgbClr val="454F5B"/>
              </a:solidFill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26641" y="767012"/>
            <a:ext cx="8569016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Adversarial pretraining </a:t>
            </a:r>
          </a:p>
          <a:p>
            <a:pPr marL="1085850" lvl="4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effective in boosting performance in general-domain applications </a:t>
            </a:r>
            <a:endParaRPr lang="en-US" sz="1200" b="0" i="0" dirty="0">
              <a:solidFill>
                <a:srgbClr val="242021"/>
              </a:solidFill>
              <a:effectLst/>
              <a:latin typeface="LinLibertineT"/>
            </a:endParaRP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adversarial pretraining in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LinLibertineT"/>
              </a:rPr>
              <a:t>PubMedBERT</a:t>
            </a:r>
            <a:r>
              <a:rPr lang="en-US" sz="1200" dirty="0"/>
              <a:t> </a:t>
            </a:r>
          </a:p>
          <a:p>
            <a:pPr marL="1085850" lvl="4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leads to a slight degradation</a:t>
            </a:r>
            <a:r>
              <a:rPr lang="en-US" sz="12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7E7D8-56C4-459B-B677-F0510533B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737" y="1923307"/>
            <a:ext cx="3529263" cy="27873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9603A3-C4A0-425F-B526-C55ED6CE363C}"/>
              </a:ext>
            </a:extLst>
          </p:cNvPr>
          <p:cNvSpPr txBox="1"/>
          <p:nvPr/>
        </p:nvSpPr>
        <p:spPr>
          <a:xfrm>
            <a:off x="0" y="2580972"/>
            <a:ext cx="5458968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+mn-lt"/>
                <a:sym typeface="Montserrat"/>
              </a:rPr>
              <a:t>adversarial training is useful if the</a:t>
            </a:r>
          </a:p>
          <a:p>
            <a:pPr marL="457200" lvl="4">
              <a:buSzPct val="120000"/>
              <a:tabLst>
                <a:tab pos="1252538" algn="l"/>
              </a:tabLst>
            </a:pPr>
            <a:br>
              <a:rPr lang="en-US" dirty="0">
                <a:solidFill>
                  <a:schemeClr val="tx1">
                    <a:lumMod val="75000"/>
                  </a:schemeClr>
                </a:solidFill>
                <a:latin typeface="+mn-lt"/>
                <a:sym typeface="Montserrat"/>
              </a:rPr>
            </a:br>
            <a:endParaRPr lang="en-US" dirty="0">
              <a:solidFill>
                <a:schemeClr val="tx1">
                  <a:lumMod val="75000"/>
                </a:schemeClr>
              </a:solidFill>
              <a:latin typeface="+mn-lt"/>
              <a:sym typeface="Montserra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0EC718-CF78-4443-8DC8-55B25F08AD3F}"/>
              </a:ext>
            </a:extLst>
          </p:cNvPr>
          <p:cNvSpPr txBox="1"/>
          <p:nvPr/>
        </p:nvSpPr>
        <p:spPr>
          <a:xfrm>
            <a:off x="366844" y="2900144"/>
            <a:ext cx="45857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lvl="4" indent="-171450"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+mn-lt"/>
                <a:sym typeface="Montserrat"/>
              </a:rPr>
              <a:t>pretraining corpus is more diverse </a:t>
            </a:r>
          </a:p>
          <a:p>
            <a:pPr marL="628650" lvl="4" indent="-171450"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+mn-lt"/>
                <a:sym typeface="Montserrat"/>
              </a:rPr>
              <a:t> relatively out-domain compared to the application tasks </a:t>
            </a:r>
            <a:endParaRPr lang="en-US" dirty="0"/>
          </a:p>
        </p:txBody>
      </p:sp>
      <p:sp>
        <p:nvSpPr>
          <p:cNvPr id="14" name="Google Shape;216;p27">
            <a:extLst>
              <a:ext uri="{FF2B5EF4-FFF2-40B4-BE49-F238E27FC236}">
                <a16:creationId xmlns:a16="http://schemas.microsoft.com/office/drawing/2014/main" id="{79F96FF3-463F-40D0-8CBB-22DE6FCBA37B}"/>
              </a:ext>
            </a:extLst>
          </p:cNvPr>
          <p:cNvSpPr txBox="1"/>
          <p:nvPr/>
        </p:nvSpPr>
        <p:spPr>
          <a:xfrm>
            <a:off x="7894331" y="1849907"/>
            <a:ext cx="960844" cy="2839138"/>
          </a:xfrm>
          <a:prstGeom prst="rect">
            <a:avLst/>
          </a:prstGeom>
          <a:solidFill>
            <a:srgbClr val="FF0000">
              <a:alpha val="10000"/>
            </a:srgbClr>
          </a:solidFill>
          <a:ln w="57150" cap="rnd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216;p27">
            <a:extLst>
              <a:ext uri="{FF2B5EF4-FFF2-40B4-BE49-F238E27FC236}">
                <a16:creationId xmlns:a16="http://schemas.microsoft.com/office/drawing/2014/main" id="{4173BAD7-B62D-4E6B-AC15-023B87B20B19}"/>
              </a:ext>
            </a:extLst>
          </p:cNvPr>
          <p:cNvSpPr txBox="1"/>
          <p:nvPr/>
        </p:nvSpPr>
        <p:spPr>
          <a:xfrm>
            <a:off x="6818324" y="1849907"/>
            <a:ext cx="938526" cy="2839138"/>
          </a:xfrm>
          <a:prstGeom prst="rect">
            <a:avLst/>
          </a:prstGeom>
          <a:solidFill>
            <a:srgbClr val="00B050">
              <a:alpha val="10000"/>
            </a:srgbClr>
          </a:solidFill>
          <a:ln w="57150" cap="rnd" cmpd="sng">
            <a:solidFill>
              <a:srgbClr val="00B05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276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tabLst>
                <a:tab pos="1252538" algn="l"/>
              </a:tabLst>
            </a:pPr>
            <a:r>
              <a:rPr lang="en-US" sz="1800" b="0" i="0">
                <a:solidFill>
                  <a:srgbClr val="242021"/>
                </a:solidFill>
                <a:effectLst/>
                <a:latin typeface="LinBiolinumT"/>
              </a:rPr>
              <a:t> </a:t>
            </a:r>
            <a:r>
              <a:rPr lang="en-US" sz="2800">
                <a:solidFill>
                  <a:srgbClr val="454F5B"/>
                </a:solidFill>
              </a:rPr>
              <a:t>Ablation Study on Fine-tuning Methods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09017" y="842131"/>
            <a:ext cx="9119851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Study the effect of modeling choices in task-specific fine-tuning, by fixing</a:t>
            </a:r>
            <a:b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</a:b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the underlying pretrained language model to our standard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LinLibertineT"/>
              </a:rPr>
              <a:t>PubMedBERT</a:t>
            </a:r>
            <a:r>
              <a:rPr lang="en-US" sz="1400" dirty="0"/>
              <a:t> 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With the advent of BERT models and the self-attention mechanism, the utility of explicit sequential modeling becomes questionable</a:t>
            </a:r>
          </a:p>
          <a:p>
            <a:pPr marL="628650" lvl="3" indent="-171450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800" b="0" i="0" dirty="0">
                <a:solidFill>
                  <a:srgbClr val="242021"/>
                </a:solidFill>
                <a:effectLst/>
                <a:latin typeface="LinLibertineT"/>
              </a:rPr>
              <a:t> The use of a bidirectional LSTM (Bi-LSTM) does not lead to any substantial gain compared to linear layer</a:t>
            </a:r>
            <a:r>
              <a:rPr lang="en-US" sz="1200" dirty="0"/>
              <a:t> </a:t>
            </a:r>
            <a:br>
              <a:rPr lang="en-US" sz="1200" dirty="0"/>
            </a:br>
            <a:br>
              <a:rPr lang="en-US" sz="1400" dirty="0"/>
            </a:br>
            <a:br>
              <a:rPr lang="en-US" sz="1600" dirty="0"/>
            </a:br>
            <a:endParaRPr lang="en-US" sz="1200" b="0" i="0" dirty="0">
              <a:solidFill>
                <a:srgbClr val="242021"/>
              </a:solidFill>
              <a:effectLst/>
              <a:latin typeface="LinLibertine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7FC47-EF88-4DEF-9381-4B534B3D7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211" y="2984256"/>
            <a:ext cx="4220164" cy="1876687"/>
          </a:xfrm>
          <a:prstGeom prst="rect">
            <a:avLst/>
          </a:prstGeom>
        </p:spPr>
      </p:pic>
      <p:sp>
        <p:nvSpPr>
          <p:cNvPr id="10" name="Google Shape;216;p27">
            <a:extLst>
              <a:ext uri="{FF2B5EF4-FFF2-40B4-BE49-F238E27FC236}">
                <a16:creationId xmlns:a16="http://schemas.microsoft.com/office/drawing/2014/main" id="{05693C3E-B901-43F0-8CBC-E76B82A63C68}"/>
              </a:ext>
            </a:extLst>
          </p:cNvPr>
          <p:cNvSpPr txBox="1"/>
          <p:nvPr/>
        </p:nvSpPr>
        <p:spPr>
          <a:xfrm>
            <a:off x="7419980" y="2984255"/>
            <a:ext cx="960844" cy="1876687"/>
          </a:xfrm>
          <a:prstGeom prst="rect">
            <a:avLst/>
          </a:prstGeom>
          <a:solidFill>
            <a:srgbClr val="FF0000">
              <a:alpha val="10000"/>
            </a:srgbClr>
          </a:solidFill>
          <a:ln w="57150" cap="rnd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216;p27">
            <a:extLst>
              <a:ext uri="{FF2B5EF4-FFF2-40B4-BE49-F238E27FC236}">
                <a16:creationId xmlns:a16="http://schemas.microsoft.com/office/drawing/2014/main" id="{2C8507FA-6BD7-43E7-8692-745EDB9C83DF}"/>
              </a:ext>
            </a:extLst>
          </p:cNvPr>
          <p:cNvSpPr txBox="1"/>
          <p:nvPr/>
        </p:nvSpPr>
        <p:spPr>
          <a:xfrm>
            <a:off x="6264071" y="2984255"/>
            <a:ext cx="1076007" cy="1876687"/>
          </a:xfrm>
          <a:prstGeom prst="rect">
            <a:avLst/>
          </a:prstGeom>
          <a:solidFill>
            <a:srgbClr val="00B050">
              <a:alpha val="10000"/>
            </a:srgbClr>
          </a:solidFill>
          <a:ln w="57150" cap="rnd" cmpd="sng">
            <a:solidFill>
              <a:srgbClr val="00B05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3947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4"/>
          <p:cNvSpPr txBox="1">
            <a:spLocks noGrp="1"/>
          </p:cNvSpPr>
          <p:nvPr>
            <p:ph type="title"/>
          </p:nvPr>
        </p:nvSpPr>
        <p:spPr>
          <a:xfrm>
            <a:off x="691200" y="152400"/>
            <a:ext cx="7761600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Take-away</a:t>
            </a:r>
            <a:endParaRPr/>
          </a:p>
        </p:txBody>
      </p:sp>
      <p:sp>
        <p:nvSpPr>
          <p:cNvPr id="383" name="Google Shape;383;p34"/>
          <p:cNvSpPr txBox="1">
            <a:spLocks noGrp="1"/>
          </p:cNvSpPr>
          <p:nvPr>
            <p:ph type="body" idx="1"/>
          </p:nvPr>
        </p:nvSpPr>
        <p:spPr>
          <a:xfrm>
            <a:off x="691200" y="1511100"/>
            <a:ext cx="7991161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54F5B"/>
                </a:solidFill>
              </a:rPr>
              <a:t>Domain-specific pretraining from scratch</a:t>
            </a:r>
            <a:br>
              <a:rPr lang="en-US" dirty="0">
                <a:solidFill>
                  <a:srgbClr val="454F5B"/>
                </a:solidFill>
              </a:rPr>
            </a:br>
            <a:r>
              <a:rPr lang="en-US" dirty="0">
                <a:solidFill>
                  <a:srgbClr val="454F5B"/>
                </a:solidFill>
              </a:rPr>
              <a:t>substantially outperforms continual pretraining of generic language models, thus demonstrating that the prevailing assumption in support of mixed-domain pretraining is not always applicable </a:t>
            </a:r>
            <a:br>
              <a:rPr lang="en-US" dirty="0">
                <a:solidFill>
                  <a:srgbClr val="454F5B"/>
                </a:solidFill>
              </a:rPr>
            </a:br>
            <a:endParaRPr dirty="0">
              <a:solidFill>
                <a:srgbClr val="454F5B"/>
              </a:solidFill>
            </a:endParaRPr>
          </a:p>
        </p:txBody>
      </p:sp>
      <p:sp>
        <p:nvSpPr>
          <p:cNvPr id="384" name="Google Shape;384;p34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35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3"/>
          <p:cNvSpPr/>
          <p:nvPr/>
        </p:nvSpPr>
        <p:spPr>
          <a:xfrm>
            <a:off x="0" y="0"/>
            <a:ext cx="9144000" cy="196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3"/>
          <p:cNvSpPr txBox="1">
            <a:spLocks noGrp="1"/>
          </p:cNvSpPr>
          <p:nvPr>
            <p:ph type="ctrTitle" idx="4294967295"/>
          </p:nvPr>
        </p:nvSpPr>
        <p:spPr>
          <a:xfrm>
            <a:off x="582500" y="1390256"/>
            <a:ext cx="6746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1"/>
                </a:solidFill>
              </a:rPr>
              <a:t>Thanks!</a:t>
            </a:r>
            <a:endParaRPr sz="12000">
              <a:solidFill>
                <a:schemeClr val="accent1"/>
              </a:solidFill>
            </a:endParaRPr>
          </a:p>
        </p:txBody>
      </p:sp>
      <p:sp>
        <p:nvSpPr>
          <p:cNvPr id="374" name="Google Shape;374;p33"/>
          <p:cNvSpPr txBox="1">
            <a:spLocks noGrp="1"/>
          </p:cNvSpPr>
          <p:nvPr>
            <p:ph type="subTitle" idx="4294967295"/>
          </p:nvPr>
        </p:nvSpPr>
        <p:spPr>
          <a:xfrm>
            <a:off x="701982" y="2188411"/>
            <a:ext cx="50253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b="1"/>
              <a:t>Any questions?</a:t>
            </a:r>
            <a:endParaRPr sz="4000" b="1"/>
          </a:p>
        </p:txBody>
      </p:sp>
      <p:sp>
        <p:nvSpPr>
          <p:cNvPr id="375" name="Google Shape;375;p33"/>
          <p:cNvSpPr txBox="1">
            <a:spLocks noGrp="1"/>
          </p:cNvSpPr>
          <p:nvPr>
            <p:ph type="body" idx="4294967295"/>
          </p:nvPr>
        </p:nvSpPr>
        <p:spPr>
          <a:xfrm>
            <a:off x="701975" y="3448988"/>
            <a:ext cx="6665100" cy="14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Negar Arabzadehghahyazi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Narabzad@uwaterloo.ca</a:t>
            </a:r>
            <a:endParaRPr sz="2000"/>
          </a:p>
        </p:txBody>
      </p:sp>
      <p:sp>
        <p:nvSpPr>
          <p:cNvPr id="376" name="Google Shape;376;p33"/>
          <p:cNvSpPr/>
          <p:nvPr/>
        </p:nvSpPr>
        <p:spPr>
          <a:xfrm>
            <a:off x="813273" y="3075198"/>
            <a:ext cx="1533600" cy="10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4F5B"/>
              </a:solidFill>
            </a:endParaRPr>
          </a:p>
        </p:txBody>
      </p:sp>
      <p:sp>
        <p:nvSpPr>
          <p:cNvPr id="377" name="Google Shape;377;p33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26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5198" y="1299195"/>
            <a:ext cx="8920801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 S</a:t>
            </a:r>
            <a:r>
              <a:rPr lang="en-US" sz="1400" dirty="0">
                <a:solidFill>
                  <a:srgbClr val="454F5B"/>
                </a:solidFill>
                <a:latin typeface="Montserrat"/>
              </a:rPr>
              <a:t>pecialized domains like biomedicine</a:t>
            </a:r>
            <a:endParaRPr lang="en-US" sz="1600" dirty="0">
              <a:solidFill>
                <a:srgbClr val="454F5B"/>
              </a:solidFill>
              <a:latin typeface="Montserrat"/>
            </a:endParaRPr>
          </a:p>
          <a:p>
            <a:pPr marL="742950" lvl="4" indent="-28575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200" dirty="0">
                <a:solidFill>
                  <a:srgbClr val="454F5B"/>
                </a:solidFill>
                <a:latin typeface="Montserrat"/>
              </a:rPr>
              <a:t>in-domain text can help over general-domain language models</a:t>
            </a:r>
          </a:p>
          <a:p>
            <a:pPr marL="742950" lvl="4" indent="-28575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200" dirty="0">
                <a:solidFill>
                  <a:srgbClr val="454F5B"/>
                </a:solidFill>
                <a:latin typeface="Montserrat"/>
              </a:rPr>
              <a:t>out-domain text is still helpful </a:t>
            </a:r>
          </a:p>
          <a:p>
            <a:pPr marL="742950" lvl="4" indent="-28575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200" dirty="0">
                <a:solidFill>
                  <a:srgbClr val="454F5B"/>
                </a:solidFill>
                <a:latin typeface="Montserrat"/>
              </a:rPr>
              <a:t>start domain-specific pretraining from an existing general-domain language model </a:t>
            </a:r>
          </a:p>
        </p:txBody>
      </p:sp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Introduction</a:t>
            </a:r>
            <a:endParaRPr sz="3600"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6189FD-86CC-4616-AABD-6CDE0D6D9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84" y="282557"/>
            <a:ext cx="2316891" cy="1678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Google Shape;68;p12"/>
          <p:cNvSpPr txBox="1"/>
          <p:nvPr/>
        </p:nvSpPr>
        <p:spPr>
          <a:xfrm>
            <a:off x="417599" y="889232"/>
            <a:ext cx="4428000" cy="36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Natural Language Processing (NLP)</a:t>
            </a:r>
            <a:endParaRPr lang="en-US">
              <a:solidFill>
                <a:srgbClr val="454F5B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5563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5198" y="1299195"/>
            <a:ext cx="8920801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 S</a:t>
            </a:r>
            <a:r>
              <a:rPr lang="en-US" sz="1400" dirty="0">
                <a:solidFill>
                  <a:srgbClr val="454F5B"/>
                </a:solidFill>
                <a:latin typeface="Montserrat"/>
              </a:rPr>
              <a:t>pecialized domains like biomedicine</a:t>
            </a:r>
            <a:endParaRPr lang="en-US" sz="1600" dirty="0">
              <a:solidFill>
                <a:srgbClr val="454F5B"/>
              </a:solidFill>
              <a:latin typeface="Montserrat"/>
            </a:endParaRPr>
          </a:p>
          <a:p>
            <a:pPr marL="742950" lvl="4" indent="-28575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200" dirty="0">
                <a:solidFill>
                  <a:srgbClr val="454F5B"/>
                </a:solidFill>
                <a:latin typeface="Montserrat"/>
              </a:rPr>
              <a:t>in-domain text can help over general-domain language models</a:t>
            </a:r>
          </a:p>
          <a:p>
            <a:pPr marL="742950" lvl="4" indent="-28575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200" dirty="0">
                <a:solidFill>
                  <a:srgbClr val="454F5B"/>
                </a:solidFill>
                <a:latin typeface="Montserrat"/>
              </a:rPr>
              <a:t>out-domain text is still helpful </a:t>
            </a:r>
          </a:p>
          <a:p>
            <a:pPr marL="742950" lvl="4" indent="-28575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200" dirty="0">
                <a:solidFill>
                  <a:srgbClr val="454F5B"/>
                </a:solidFill>
                <a:highlight>
                  <a:srgbClr val="FFFF00"/>
                </a:highlight>
                <a:latin typeface="Montserrat"/>
              </a:rPr>
              <a:t>start domain-specific pretraining from an existing general-domain language model </a:t>
            </a:r>
          </a:p>
        </p:txBody>
      </p:sp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Introduction</a:t>
            </a:r>
            <a:endParaRPr sz="3600"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6189FD-86CC-4616-AABD-6CDE0D6D9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84" y="282557"/>
            <a:ext cx="2316891" cy="1678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7A0112FD-8EC5-413E-92F9-081CC266F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846" y="3323150"/>
            <a:ext cx="850954" cy="12798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1212BA3-3C30-4C3D-AE35-E57D29A42EB3}"/>
              </a:ext>
            </a:extLst>
          </p:cNvPr>
          <p:cNvSpPr txBox="1"/>
          <p:nvPr/>
        </p:nvSpPr>
        <p:spPr>
          <a:xfrm>
            <a:off x="6222252" y="3699885"/>
            <a:ext cx="20786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C00000"/>
                </a:solidFill>
                <a:latin typeface="Montserrat"/>
              </a:rPr>
              <a:t>Let’s </a:t>
            </a:r>
            <a:br>
              <a:rPr lang="en-US" sz="1400" b="1">
                <a:solidFill>
                  <a:srgbClr val="C00000"/>
                </a:solidFill>
                <a:latin typeface="Montserrat"/>
              </a:rPr>
            </a:br>
            <a:r>
              <a:rPr lang="en-US" sz="1400" b="1">
                <a:solidFill>
                  <a:srgbClr val="C00000"/>
                </a:solidFill>
                <a:latin typeface="Montserrat"/>
              </a:rPr>
              <a:t>question  </a:t>
            </a:r>
            <a:br>
              <a:rPr lang="en-US" sz="1400" b="1">
                <a:solidFill>
                  <a:srgbClr val="C00000"/>
                </a:solidFill>
                <a:latin typeface="Montserrat"/>
              </a:rPr>
            </a:br>
            <a:r>
              <a:rPr lang="en-US" sz="1400" b="1">
                <a:solidFill>
                  <a:srgbClr val="C00000"/>
                </a:solidFill>
                <a:latin typeface="Montserrat"/>
              </a:rPr>
              <a:t>this</a:t>
            </a:r>
            <a:br>
              <a:rPr lang="en-US" sz="1400" b="1">
                <a:solidFill>
                  <a:srgbClr val="C00000"/>
                </a:solidFill>
                <a:latin typeface="Montserrat"/>
              </a:rPr>
            </a:br>
            <a:r>
              <a:rPr lang="en-US" sz="1400" b="1">
                <a:solidFill>
                  <a:srgbClr val="C00000"/>
                </a:solidFill>
                <a:latin typeface="Montserrat"/>
              </a:rPr>
              <a:t> assumption!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Google Shape;68;p12"/>
          <p:cNvSpPr txBox="1"/>
          <p:nvPr/>
        </p:nvSpPr>
        <p:spPr>
          <a:xfrm>
            <a:off x="417599" y="889232"/>
            <a:ext cx="4428000" cy="36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Natural Language Processing (NLP)</a:t>
            </a:r>
            <a:endParaRPr lang="en-US">
              <a:solidFill>
                <a:srgbClr val="454F5B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8880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5198" y="1299195"/>
            <a:ext cx="8920801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 dirty="0">
                <a:solidFill>
                  <a:srgbClr val="454F5B"/>
                </a:solidFill>
              </a:rPr>
              <a:t> S</a:t>
            </a:r>
            <a:r>
              <a:rPr lang="en-US" sz="1400" dirty="0">
                <a:solidFill>
                  <a:srgbClr val="454F5B"/>
                </a:solidFill>
                <a:latin typeface="Montserrat"/>
              </a:rPr>
              <a:t>pecialized domains like biomedicine</a:t>
            </a:r>
            <a:endParaRPr lang="en-US" sz="1600" dirty="0">
              <a:solidFill>
                <a:srgbClr val="454F5B"/>
              </a:solidFill>
              <a:latin typeface="Montserrat"/>
            </a:endParaRPr>
          </a:p>
          <a:p>
            <a:pPr marL="742950" lvl="4" indent="-28575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200" dirty="0">
                <a:solidFill>
                  <a:srgbClr val="454F5B"/>
                </a:solidFill>
                <a:latin typeface="Montserrat"/>
              </a:rPr>
              <a:t>in-domain text can help over general-domain language models</a:t>
            </a:r>
          </a:p>
          <a:p>
            <a:pPr marL="742950" lvl="4" indent="-28575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200" dirty="0">
                <a:solidFill>
                  <a:srgbClr val="454F5B"/>
                </a:solidFill>
                <a:latin typeface="Montserrat"/>
              </a:rPr>
              <a:t>out-domain text is still helpful </a:t>
            </a:r>
          </a:p>
          <a:p>
            <a:pPr marL="742950" lvl="4" indent="-28575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200" dirty="0">
                <a:solidFill>
                  <a:srgbClr val="454F5B"/>
                </a:solidFill>
                <a:highlight>
                  <a:srgbClr val="FFFF00"/>
                </a:highlight>
                <a:latin typeface="Montserrat"/>
              </a:rPr>
              <a:t>start domain-specific pretraining from an existing general-domain language model </a:t>
            </a:r>
          </a:p>
          <a:p>
            <a:pPr marL="1200150" lvl="5" indent="-285750">
              <a:spcBef>
                <a:spcPts val="600"/>
              </a:spcBef>
              <a:buSzPts val="1100"/>
              <a:buFont typeface="Wingdings" panose="05000000000000000000" pitchFamily="2" charset="2"/>
              <a:buChar char="Ø"/>
              <a:tabLst>
                <a:tab pos="1252538" algn="l"/>
                <a:tab pos="3859213" algn="l"/>
              </a:tabLst>
            </a:pPr>
            <a:r>
              <a:rPr lang="en-US" sz="1100" dirty="0">
                <a:solidFill>
                  <a:srgbClr val="454F5B"/>
                </a:solidFill>
              </a:rPr>
              <a:t>Transfer learning 			</a:t>
            </a:r>
          </a:p>
          <a:p>
            <a:pPr marL="1657350" lvl="6" indent="-285750">
              <a:spcBef>
                <a:spcPts val="600"/>
              </a:spcBef>
              <a:buSzPts val="11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100" dirty="0">
                <a:solidFill>
                  <a:srgbClr val="454F5B"/>
                </a:solidFill>
              </a:rPr>
              <a:t>Source domain = general text	</a:t>
            </a:r>
          </a:p>
          <a:p>
            <a:pPr marL="1657350" lvl="6" indent="-285750">
              <a:spcBef>
                <a:spcPts val="600"/>
              </a:spcBef>
              <a:buSzPts val="11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100" dirty="0">
                <a:solidFill>
                  <a:srgbClr val="454F5B"/>
                </a:solidFill>
              </a:rPr>
              <a:t>Target domain = specialized text	</a:t>
            </a:r>
          </a:p>
          <a:p>
            <a:pPr marL="1200150" lvl="5" indent="-285750">
              <a:spcBef>
                <a:spcPts val="600"/>
              </a:spcBef>
              <a:buSzPts val="11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endParaRPr lang="en-US" sz="300" dirty="0">
              <a:solidFill>
                <a:srgbClr val="454F5B"/>
              </a:solidFill>
            </a:endParaRPr>
          </a:p>
          <a:p>
            <a:pPr marL="1200150" lvl="5" indent="-285750">
              <a:spcBef>
                <a:spcPts val="600"/>
              </a:spcBef>
              <a:buSzPts val="11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100" dirty="0">
                <a:solidFill>
                  <a:srgbClr val="454F5B"/>
                </a:solidFill>
              </a:rPr>
              <a:t>Biomedicine </a:t>
            </a:r>
          </a:p>
          <a:p>
            <a:pPr marL="1657350" lvl="6" indent="-285750">
              <a:spcBef>
                <a:spcPts val="600"/>
              </a:spcBef>
              <a:buSzPts val="11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100" dirty="0">
                <a:solidFill>
                  <a:srgbClr val="454F5B"/>
                </a:solidFill>
              </a:rPr>
              <a:t>Abundant unlabeled text </a:t>
            </a:r>
          </a:p>
          <a:p>
            <a:pPr marL="1657350" lvl="6" indent="-285750">
              <a:spcBef>
                <a:spcPts val="600"/>
              </a:spcBef>
              <a:buSzPts val="11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100" dirty="0">
                <a:solidFill>
                  <a:srgbClr val="454F5B"/>
                </a:solidFill>
              </a:rPr>
              <a:t>Benefit by transfer from general domains is not clear</a:t>
            </a:r>
            <a:br>
              <a:rPr lang="en-US" sz="1050" dirty="0"/>
            </a:br>
            <a:br>
              <a:rPr lang="en-US" sz="1100" dirty="0">
                <a:solidFill>
                  <a:srgbClr val="454F5B"/>
                </a:solidFill>
              </a:rPr>
            </a:br>
            <a:endParaRPr lang="en-US" sz="1100" dirty="0">
              <a:solidFill>
                <a:srgbClr val="454F5B"/>
              </a:solidFill>
            </a:endParaRPr>
          </a:p>
        </p:txBody>
      </p:sp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Introduction</a:t>
            </a:r>
            <a:endParaRPr sz="3600"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6189FD-86CC-4616-AABD-6CDE0D6D9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84" y="282557"/>
            <a:ext cx="2316891" cy="1678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7A0112FD-8EC5-413E-92F9-081CC266F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846" y="3323150"/>
            <a:ext cx="850954" cy="12798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1212BA3-3C30-4C3D-AE35-E57D29A42EB3}"/>
              </a:ext>
            </a:extLst>
          </p:cNvPr>
          <p:cNvSpPr txBox="1"/>
          <p:nvPr/>
        </p:nvSpPr>
        <p:spPr>
          <a:xfrm>
            <a:off x="6222252" y="3699885"/>
            <a:ext cx="20786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C00000"/>
                </a:solidFill>
                <a:latin typeface="Montserrat"/>
              </a:rPr>
              <a:t>Let’s </a:t>
            </a:r>
            <a:br>
              <a:rPr lang="en-US" sz="1400" b="1">
                <a:solidFill>
                  <a:srgbClr val="C00000"/>
                </a:solidFill>
                <a:latin typeface="Montserrat"/>
              </a:rPr>
            </a:br>
            <a:r>
              <a:rPr lang="en-US" sz="1400" b="1">
                <a:solidFill>
                  <a:srgbClr val="C00000"/>
                </a:solidFill>
                <a:latin typeface="Montserrat"/>
              </a:rPr>
              <a:t>question  </a:t>
            </a:r>
            <a:br>
              <a:rPr lang="en-US" sz="1400" b="1">
                <a:solidFill>
                  <a:srgbClr val="C00000"/>
                </a:solidFill>
                <a:latin typeface="Montserrat"/>
              </a:rPr>
            </a:br>
            <a:r>
              <a:rPr lang="en-US" sz="1400" b="1">
                <a:solidFill>
                  <a:srgbClr val="C00000"/>
                </a:solidFill>
                <a:latin typeface="Montserrat"/>
              </a:rPr>
              <a:t>this</a:t>
            </a:r>
            <a:br>
              <a:rPr lang="en-US" sz="1400" b="1">
                <a:solidFill>
                  <a:srgbClr val="C00000"/>
                </a:solidFill>
                <a:latin typeface="Montserrat"/>
              </a:rPr>
            </a:br>
            <a:r>
              <a:rPr lang="en-US" sz="1400" b="1">
                <a:solidFill>
                  <a:srgbClr val="C00000"/>
                </a:solidFill>
                <a:latin typeface="Montserrat"/>
              </a:rPr>
              <a:t> assumption!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Google Shape;68;p12"/>
          <p:cNvSpPr txBox="1"/>
          <p:nvPr/>
        </p:nvSpPr>
        <p:spPr>
          <a:xfrm>
            <a:off x="417599" y="889232"/>
            <a:ext cx="4428000" cy="36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Natural Language Processing (NLP)</a:t>
            </a:r>
            <a:endParaRPr lang="en-US">
              <a:solidFill>
                <a:srgbClr val="454F5B"/>
              </a:solidFill>
              <a:latin typeface="Montserra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01356F-4A4C-406E-AEF0-7C0649F4357B}"/>
              </a:ext>
            </a:extLst>
          </p:cNvPr>
          <p:cNvSpPr txBox="1"/>
          <p:nvPr/>
        </p:nvSpPr>
        <p:spPr>
          <a:xfrm>
            <a:off x="5428800" y="2848676"/>
            <a:ext cx="4651200" cy="656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">
              <a:lnSpc>
                <a:spcPts val="1500"/>
              </a:lnSpc>
            </a:pPr>
            <a:r>
              <a:rPr lang="en-US" sz="1100">
                <a:solidFill>
                  <a:schemeClr val="accent2">
                    <a:lumMod val="50000"/>
                  </a:schemeClr>
                </a:solidFill>
                <a:latin typeface="+mj-lt"/>
              </a:rPr>
              <a:t>successful</a:t>
            </a:r>
          </a:p>
          <a:p>
            <a:pPr marL="36000">
              <a:lnSpc>
                <a:spcPts val="1500"/>
              </a:lnSpc>
            </a:pPr>
            <a:r>
              <a:rPr lang="en-US" sz="1100">
                <a:solidFill>
                  <a:schemeClr val="accent2">
                    <a:lumMod val="50000"/>
                  </a:schemeClr>
                </a:solidFill>
                <a:latin typeface="+mj-lt"/>
              </a:rPr>
              <a:t>relevant to the target</a:t>
            </a:r>
          </a:p>
          <a:p>
            <a:pPr marL="36000">
              <a:lnSpc>
                <a:spcPts val="1500"/>
              </a:lnSpc>
            </a:pPr>
            <a:r>
              <a:rPr lang="en-US" sz="1100">
                <a:solidFill>
                  <a:schemeClr val="accent2">
                    <a:lumMod val="50000"/>
                  </a:schemeClr>
                </a:solidFill>
                <a:latin typeface="+mj-lt"/>
              </a:rPr>
              <a:t>scarce target data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376DA34-AD68-456D-920D-6FDB0C6ABE7F}"/>
              </a:ext>
            </a:extLst>
          </p:cNvPr>
          <p:cNvCxnSpPr/>
          <p:nvPr/>
        </p:nvCxnSpPr>
        <p:spPr>
          <a:xfrm>
            <a:off x="3124800" y="2977330"/>
            <a:ext cx="230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8E7422B-3D5C-4A14-9BF6-19AF01B7680E}"/>
              </a:ext>
            </a:extLst>
          </p:cNvPr>
          <p:cNvCxnSpPr>
            <a:cxnSpLocks/>
          </p:cNvCxnSpPr>
          <p:nvPr/>
        </p:nvCxnSpPr>
        <p:spPr>
          <a:xfrm>
            <a:off x="4420123" y="3181947"/>
            <a:ext cx="10086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D20F637-F134-472D-B43E-5AB49D606BBE}"/>
              </a:ext>
            </a:extLst>
          </p:cNvPr>
          <p:cNvCxnSpPr>
            <a:cxnSpLocks/>
          </p:cNvCxnSpPr>
          <p:nvPr/>
        </p:nvCxnSpPr>
        <p:spPr>
          <a:xfrm>
            <a:off x="4572523" y="3406347"/>
            <a:ext cx="8562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80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539323" y="282557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Problem Definition</a:t>
            </a:r>
            <a:endParaRPr sz="3600"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423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BD74D-F496-4A16-98D3-5BD4D3BACBAA}"/>
              </a:ext>
            </a:extLst>
          </p:cNvPr>
          <p:cNvSpPr/>
          <p:nvPr/>
        </p:nvSpPr>
        <p:spPr>
          <a:xfrm>
            <a:off x="684000" y="691200"/>
            <a:ext cx="1843200" cy="848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8602F-E5D8-4C26-8941-5D125A244BA1}"/>
              </a:ext>
            </a:extLst>
          </p:cNvPr>
          <p:cNvSpPr/>
          <p:nvPr/>
        </p:nvSpPr>
        <p:spPr>
          <a:xfrm>
            <a:off x="684000" y="1049160"/>
            <a:ext cx="1843200" cy="29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82C532-0DBE-447F-85CA-DC8BEF71F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00" y="1343245"/>
            <a:ext cx="5248800" cy="3575525"/>
          </a:xfrm>
          <a:prstGeom prst="rect">
            <a:avLst/>
          </a:prstGeom>
        </p:spPr>
      </p:pic>
      <p:sp>
        <p:nvSpPr>
          <p:cNvPr id="18" name="Google Shape;100;p16">
            <a:extLst>
              <a:ext uri="{FF2B5EF4-FFF2-40B4-BE49-F238E27FC236}">
                <a16:creationId xmlns:a16="http://schemas.microsoft.com/office/drawing/2014/main" id="{710AF1CE-A581-425C-AF3B-21DE55CE5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0798" y="842131"/>
            <a:ext cx="8920801" cy="345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2" indent="-17145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  <a:tabLst>
                <a:tab pos="1252538" algn="l"/>
              </a:tabLst>
            </a:pPr>
            <a:r>
              <a:rPr lang="en-US" sz="1400">
                <a:solidFill>
                  <a:srgbClr val="454F5B"/>
                </a:solidFill>
              </a:rPr>
              <a:t>Studying domain-specific pretraining and its impact on downstream applications</a:t>
            </a:r>
            <a:endParaRPr lang="en-US" sz="1600">
              <a:solidFill>
                <a:srgbClr val="454F5B"/>
              </a:solidFill>
              <a:latin typeface="Montserra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D2E8B3-FDCE-4674-9098-60BBA6979648}"/>
              </a:ext>
            </a:extLst>
          </p:cNvPr>
          <p:cNvSpPr txBox="1"/>
          <p:nvPr/>
        </p:nvSpPr>
        <p:spPr>
          <a:xfrm>
            <a:off x="5855470" y="2452408"/>
            <a:ext cx="29177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b="0" i="0" dirty="0">
                <a:solidFill>
                  <a:schemeClr val="accent1">
                    <a:lumMod val="50000"/>
                  </a:schemeClr>
                </a:solidFill>
                <a:effectLst/>
                <a:latin typeface="BlinkMacSystemFont"/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7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esdemona template">
  <a:themeElements>
    <a:clrScheme name="Custom 347">
      <a:dk1>
        <a:srgbClr val="454F5B"/>
      </a:dk1>
      <a:lt1>
        <a:srgbClr val="FFFFFF"/>
      </a:lt1>
      <a:dk2>
        <a:srgbClr val="89929B"/>
      </a:dk2>
      <a:lt2>
        <a:srgbClr val="EFF1F3"/>
      </a:lt2>
      <a:accent1>
        <a:srgbClr val="4ECDC4"/>
      </a:accent1>
      <a:accent2>
        <a:srgbClr val="C7F464"/>
      </a:accent2>
      <a:accent3>
        <a:srgbClr val="454F5B"/>
      </a:accent3>
      <a:accent4>
        <a:srgbClr val="738498"/>
      </a:accent4>
      <a:accent5>
        <a:srgbClr val="A6B5C7"/>
      </a:accent5>
      <a:accent6>
        <a:srgbClr val="D4DAE0"/>
      </a:accent6>
      <a:hlink>
        <a:srgbClr val="454F5B"/>
      </a:hlink>
      <a:folHlink>
        <a:srgbClr val="6611CC"/>
      </a:folHlink>
    </a:clrScheme>
    <a:fontScheme name="Custom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3269</Words>
  <Application>Microsoft Office PowerPoint</Application>
  <PresentationFormat>On-screen Show (16:9)</PresentationFormat>
  <Paragraphs>509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BlinkMacSystemFont</vt:lpstr>
      <vt:lpstr>Arial</vt:lpstr>
      <vt:lpstr>Inconsolata-zi4r</vt:lpstr>
      <vt:lpstr>LinBiolinumT</vt:lpstr>
      <vt:lpstr>LinLibertineT</vt:lpstr>
      <vt:lpstr>Montserrat</vt:lpstr>
      <vt:lpstr>LinLibertineTB</vt:lpstr>
      <vt:lpstr>Wingdings</vt:lpstr>
      <vt:lpstr>Desdemona template</vt:lpstr>
      <vt:lpstr>Domain-specific language model pretraining  for biomedical natural language processing  Microsoft Research   Presented by: Negar Arabzadehghahyazi</vt:lpstr>
      <vt:lpstr>1. 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Problem Definition</vt:lpstr>
      <vt:lpstr>Problem Definition</vt:lpstr>
      <vt:lpstr>2. Methods</vt:lpstr>
      <vt:lpstr>PowerPoint Presentation</vt:lpstr>
      <vt:lpstr>Model Architecture:</vt:lpstr>
      <vt:lpstr>Self Supervision</vt:lpstr>
      <vt:lpstr>Self Supervision</vt:lpstr>
      <vt:lpstr>Biomedical Language Model Pretraining </vt:lpstr>
      <vt:lpstr>Biomedical Language Model Pretraining </vt:lpstr>
      <vt:lpstr>Mixed-Domain Pretraining </vt:lpstr>
      <vt:lpstr>Mixed-Domain Pretraining </vt:lpstr>
      <vt:lpstr>Mixed-Domain Pretraining </vt:lpstr>
      <vt:lpstr>Domain-Specific Pretraining from Scratch</vt:lpstr>
      <vt:lpstr>Domain-Specific Pretraining from Scratch</vt:lpstr>
      <vt:lpstr>Domain-Specific Pretraining from Scratch</vt:lpstr>
      <vt:lpstr>3. BLURB</vt:lpstr>
      <vt:lpstr>BLURB</vt:lpstr>
      <vt:lpstr>BLURB</vt:lpstr>
      <vt:lpstr>BLURB tasks</vt:lpstr>
      <vt:lpstr>BLURB tasks</vt:lpstr>
      <vt:lpstr>BLURB tasks</vt:lpstr>
      <vt:lpstr>BLURB tasks</vt:lpstr>
      <vt:lpstr>BLURB tasks</vt:lpstr>
      <vt:lpstr>BLURB tasks</vt:lpstr>
      <vt:lpstr>Task-Specific Fine-Tuning </vt:lpstr>
      <vt:lpstr>Task-Specific Fine-Tuning </vt:lpstr>
      <vt:lpstr>Task-Specific Fine-Tuning </vt:lpstr>
      <vt:lpstr>Experimental Settings</vt:lpstr>
      <vt:lpstr>Experimental Settings</vt:lpstr>
      <vt:lpstr>Results</vt:lpstr>
      <vt:lpstr>Results</vt:lpstr>
      <vt:lpstr>Results</vt:lpstr>
      <vt:lpstr>Results</vt:lpstr>
      <vt:lpstr>Results</vt:lpstr>
      <vt:lpstr>Results</vt:lpstr>
      <vt:lpstr>Results</vt:lpstr>
      <vt:lpstr> Ablation Study on Pretraining Techniques </vt:lpstr>
      <vt:lpstr> Ablation Study on Pretraining Techniques </vt:lpstr>
      <vt:lpstr> Ablation Study on Pretraining Techniques </vt:lpstr>
      <vt:lpstr> Ablation Study on Pretraining Techniques </vt:lpstr>
      <vt:lpstr> Ablation Study on Pretraining Techniques </vt:lpstr>
      <vt:lpstr> Ablation Study on Pretraining Techniques </vt:lpstr>
      <vt:lpstr> Ablation Study on Pretraining Techniques </vt:lpstr>
      <vt:lpstr> Ablation Study on Pretraining Techniques </vt:lpstr>
      <vt:lpstr> Ablation Study on Pretraining Techniques </vt:lpstr>
      <vt:lpstr> Ablation Study on Pretraining Techniques </vt:lpstr>
      <vt:lpstr> Ablation Study on Fine-tuning Methods</vt:lpstr>
      <vt:lpstr>Take-away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Domain-specific language model pretraining  for biomedical natural language processing  Microsoft Research   Presented by: Negar Arabzadehghahyazi</dc:title>
  <dc:creator>negar arabzadeh</dc:creator>
  <cp:lastModifiedBy>Negar Arabzadehghahyazi</cp:lastModifiedBy>
  <cp:revision>5</cp:revision>
  <dcterms:modified xsi:type="dcterms:W3CDTF">2022-03-04T14:02:14Z</dcterms:modified>
</cp:coreProperties>
</file>