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Averag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verage-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d8513de8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d8513de8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d8513de8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d8513de8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d8513de8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d8513de8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d8513de8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d8513de8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d8513de8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d8513de8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7d8513de8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d8513de8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d8513de8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d8513de8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d8513de8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d8513de8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d8513de8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d8513de8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7d8513de83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d8513de83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d8513de8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d8513de8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d8513de8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d8513de8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d8513de8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d8513de8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d8513de8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d8513de8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d8513de83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d8513de8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d8226198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d8226198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Average"/>
              <a:ea typeface="Average"/>
              <a:cs typeface="Average"/>
              <a:sym typeface="Averag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d8226198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d8226198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d8513de8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d8513de8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d8513de8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d8513de8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d8513de8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d8513de8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d8513de8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d8513de8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d8513de8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d8513de8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towardsdatascience.com/illustrating-the-reformer-393575ac6ba0" TargetMode="External"/><Relationship Id="rId4" Type="http://schemas.openxmlformats.org/officeDocument/2006/relationships/hyperlink" Target="http://jalammar.github.io/illustrated-transform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solidFill>
                  <a:srgbClr val="000000"/>
                </a:solidFill>
                <a:latin typeface="Average"/>
                <a:ea typeface="Average"/>
                <a:cs typeface="Average"/>
                <a:sym typeface="Average"/>
              </a:rPr>
              <a:t>REFORMER: THE EFFICIENT TRANSFORMER</a:t>
            </a:r>
            <a:endParaRPr sz="3600">
              <a:solidFill>
                <a:srgbClr val="000000"/>
              </a:solidFill>
              <a:latin typeface="Average"/>
              <a:ea typeface="Average"/>
              <a:cs typeface="Average"/>
              <a:sym typeface="Average"/>
            </a:endParaRPr>
          </a:p>
        </p:txBody>
      </p:sp>
      <p:sp>
        <p:nvSpPr>
          <p:cNvPr id="55" name="Google Shape;55;p13"/>
          <p:cNvSpPr txBox="1"/>
          <p:nvPr>
            <p:ph idx="1" type="subTitle"/>
          </p:nvPr>
        </p:nvSpPr>
        <p:spPr>
          <a:xfrm>
            <a:off x="4234800" y="3559575"/>
            <a:ext cx="4597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000000"/>
                </a:solidFill>
                <a:latin typeface="Average"/>
                <a:ea typeface="Average"/>
                <a:cs typeface="Average"/>
                <a:sym typeface="Average"/>
              </a:rPr>
              <a:t>Ruixue Zhang</a:t>
            </a:r>
            <a:endParaRPr>
              <a:solidFill>
                <a:srgbClr val="000000"/>
              </a:solidFill>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Average"/>
                <a:ea typeface="Average"/>
                <a:cs typeface="Average"/>
                <a:sym typeface="Average"/>
              </a:rPr>
              <a:t>Simplified Depiction of LSH Attention</a:t>
            </a:r>
            <a:endParaRPr/>
          </a:p>
        </p:txBody>
      </p:sp>
      <p:sp>
        <p:nvSpPr>
          <p:cNvPr id="108" name="Google Shape;108;p22"/>
          <p:cNvSpPr txBox="1"/>
          <p:nvPr>
            <p:ph idx="1" type="body"/>
          </p:nvPr>
        </p:nvSpPr>
        <p:spPr>
          <a:xfrm>
            <a:off x="311700" y="1152475"/>
            <a:ext cx="3941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1"/>
                </a:solidFill>
                <a:latin typeface="Average"/>
                <a:ea typeface="Average"/>
                <a:cs typeface="Average"/>
                <a:sym typeface="Average"/>
              </a:rPr>
              <a:t>Hash buckets in this formulation tend to be uneven in size, which makes it difficult to batch across buckets. Moreover, the number of queries and the number of keys within a bucket may be unequal – in fact, it is possible for a bucket to contain many queries but no keys. To alleviate these issues, we first ensure that h(k</a:t>
            </a:r>
            <a:r>
              <a:rPr baseline="-25000" lang="en-GB" sz="1600">
                <a:solidFill>
                  <a:schemeClr val="dk1"/>
                </a:solidFill>
                <a:latin typeface="Average"/>
                <a:ea typeface="Average"/>
                <a:cs typeface="Average"/>
                <a:sym typeface="Average"/>
              </a:rPr>
              <a:t>j </a:t>
            </a:r>
            <a:r>
              <a:rPr lang="en-GB" sz="1600">
                <a:solidFill>
                  <a:schemeClr val="dk1"/>
                </a:solidFill>
                <a:latin typeface="Average"/>
                <a:ea typeface="Average"/>
                <a:cs typeface="Average"/>
                <a:sym typeface="Average"/>
              </a:rPr>
              <a:t>) = h(q</a:t>
            </a:r>
            <a:r>
              <a:rPr baseline="-25000" lang="en-GB" sz="1600">
                <a:solidFill>
                  <a:schemeClr val="dk1"/>
                </a:solidFill>
                <a:latin typeface="Average"/>
                <a:ea typeface="Average"/>
                <a:cs typeface="Average"/>
                <a:sym typeface="Average"/>
              </a:rPr>
              <a:t>j </a:t>
            </a:r>
            <a:r>
              <a:rPr lang="en-GB" sz="1600">
                <a:solidFill>
                  <a:schemeClr val="dk1"/>
                </a:solidFill>
                <a:latin typeface="Average"/>
                <a:ea typeface="Average"/>
                <a:cs typeface="Average"/>
                <a:sym typeface="Average"/>
              </a:rPr>
              <a:t>) by setting </a:t>
            </a:r>
            <a:endParaRPr sz="1600">
              <a:solidFill>
                <a:schemeClr val="dk1"/>
              </a:solidFill>
              <a:latin typeface="Average"/>
              <a:ea typeface="Average"/>
              <a:cs typeface="Average"/>
              <a:sym typeface="Average"/>
            </a:endParaRPr>
          </a:p>
          <a:p>
            <a:pPr indent="0" lvl="0" marL="0" rtl="0" algn="l">
              <a:spcBef>
                <a:spcPts val="1600"/>
              </a:spcBef>
              <a:spcAft>
                <a:spcPts val="1600"/>
              </a:spcAft>
              <a:buNone/>
            </a:pPr>
            <a:r>
              <a:t/>
            </a:r>
            <a:endParaRPr sz="1600">
              <a:solidFill>
                <a:schemeClr val="dk1"/>
              </a:solidFill>
              <a:latin typeface="Average"/>
              <a:ea typeface="Average"/>
              <a:cs typeface="Average"/>
              <a:sym typeface="Average"/>
            </a:endParaRPr>
          </a:p>
        </p:txBody>
      </p:sp>
      <p:pic>
        <p:nvPicPr>
          <p:cNvPr id="109" name="Google Shape;109;p22"/>
          <p:cNvPicPr preferRelativeResize="0"/>
          <p:nvPr/>
        </p:nvPicPr>
        <p:blipFill>
          <a:blip r:embed="rId3">
            <a:alphaModFix/>
          </a:blip>
          <a:stretch>
            <a:fillRect/>
          </a:stretch>
        </p:blipFill>
        <p:spPr>
          <a:xfrm>
            <a:off x="4634100" y="941775"/>
            <a:ext cx="4028100" cy="4125925"/>
          </a:xfrm>
          <a:prstGeom prst="rect">
            <a:avLst/>
          </a:prstGeom>
          <a:noFill/>
          <a:ln>
            <a:noFill/>
          </a:ln>
        </p:spPr>
      </p:pic>
      <p:pic>
        <p:nvPicPr>
          <p:cNvPr id="110" name="Google Shape;110;p22"/>
          <p:cNvPicPr preferRelativeResize="0"/>
          <p:nvPr/>
        </p:nvPicPr>
        <p:blipFill>
          <a:blip r:embed="rId4">
            <a:alphaModFix/>
          </a:blip>
          <a:stretch>
            <a:fillRect/>
          </a:stretch>
        </p:blipFill>
        <p:spPr>
          <a:xfrm>
            <a:off x="394575" y="4036950"/>
            <a:ext cx="4125700" cy="407725"/>
          </a:xfrm>
          <a:prstGeom prst="rect">
            <a:avLst/>
          </a:prstGeom>
          <a:noFill/>
          <a:ln>
            <a:noFill/>
          </a:ln>
        </p:spPr>
      </p:pic>
      <p:pic>
        <p:nvPicPr>
          <p:cNvPr id="111" name="Google Shape;111;p22"/>
          <p:cNvPicPr preferRelativeResize="0"/>
          <p:nvPr/>
        </p:nvPicPr>
        <p:blipFill>
          <a:blip r:embed="rId5">
            <a:alphaModFix/>
          </a:blip>
          <a:stretch>
            <a:fillRect/>
          </a:stretch>
        </p:blipFill>
        <p:spPr>
          <a:xfrm>
            <a:off x="394575" y="3446200"/>
            <a:ext cx="950800" cy="33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Simplified Depiction of LSH Attention</a:t>
            </a:r>
            <a:endParaRPr>
              <a:latin typeface="Average"/>
              <a:ea typeface="Average"/>
              <a:cs typeface="Average"/>
              <a:sym typeface="Average"/>
            </a:endParaRPr>
          </a:p>
        </p:txBody>
      </p:sp>
      <p:pic>
        <p:nvPicPr>
          <p:cNvPr id="117" name="Google Shape;117;p23"/>
          <p:cNvPicPr preferRelativeResize="0"/>
          <p:nvPr/>
        </p:nvPicPr>
        <p:blipFill>
          <a:blip r:embed="rId3">
            <a:alphaModFix/>
          </a:blip>
          <a:stretch>
            <a:fillRect/>
          </a:stretch>
        </p:blipFill>
        <p:spPr>
          <a:xfrm>
            <a:off x="1273375" y="1403450"/>
            <a:ext cx="5836475" cy="3533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4"/>
          <p:cNvSpPr txBox="1"/>
          <p:nvPr>
            <p:ph idx="1" type="body"/>
          </p:nvPr>
        </p:nvSpPr>
        <p:spPr>
          <a:xfrm>
            <a:off x="311700" y="993525"/>
            <a:ext cx="8520600" cy="3575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Challenging about Transformer</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How to solve it</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Locality-Sensitive Hashing Attention</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000000"/>
              </a:buClr>
              <a:buSzPts val="2000"/>
              <a:buFont typeface="Average"/>
              <a:buChar char="○"/>
            </a:pPr>
            <a:r>
              <a:rPr lang="en-GB" sz="2000">
                <a:solidFill>
                  <a:srgbClr val="000000"/>
                </a:solidFill>
                <a:latin typeface="Average"/>
                <a:ea typeface="Average"/>
                <a:cs typeface="Average"/>
                <a:sym typeface="Average"/>
              </a:rPr>
              <a:t>Reversible Transformer</a:t>
            </a:r>
            <a:endParaRPr sz="2000">
              <a:solidFill>
                <a:srgbClr val="000000"/>
              </a:solidFill>
              <a:latin typeface="Average"/>
              <a:ea typeface="Average"/>
              <a:cs typeface="Average"/>
              <a:sym typeface="Average"/>
            </a:endParaRPr>
          </a:p>
          <a:p>
            <a:pPr indent="-355600" lvl="1" marL="9144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Chunking</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Experimental Results</a:t>
            </a:r>
            <a:endParaRPr sz="2000">
              <a:solidFill>
                <a:srgbClr val="666666"/>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Reversible Transformer</a:t>
            </a:r>
            <a:endParaRPr>
              <a:latin typeface="Average"/>
              <a:ea typeface="Average"/>
              <a:cs typeface="Average"/>
              <a:sym typeface="Average"/>
            </a:endParaRPr>
          </a:p>
        </p:txBody>
      </p:sp>
      <p:sp>
        <p:nvSpPr>
          <p:cNvPr id="128" name="Google Shape;128;p25"/>
          <p:cNvSpPr txBox="1"/>
          <p:nvPr>
            <p:ph idx="1" type="body"/>
          </p:nvPr>
        </p:nvSpPr>
        <p:spPr>
          <a:xfrm>
            <a:off x="5473225" y="1152475"/>
            <a:ext cx="2961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solidFill>
                  <a:schemeClr val="dk1"/>
                </a:solidFill>
                <a:highlight>
                  <a:srgbClr val="FFFFFF"/>
                </a:highlight>
                <a:latin typeface="Average"/>
                <a:ea typeface="Average"/>
                <a:cs typeface="Average"/>
                <a:sym typeface="Average"/>
              </a:rPr>
              <a:t>Memory consumption in residual block is a bottleneck as one needs to store the activations in each layer in memory in order to calculate gradients during backpropagation. The memory cost is proportional to the number of units in the network.</a:t>
            </a:r>
            <a:endParaRPr>
              <a:latin typeface="Average"/>
              <a:ea typeface="Average"/>
              <a:cs typeface="Average"/>
              <a:sym typeface="Average"/>
            </a:endParaRPr>
          </a:p>
        </p:txBody>
      </p:sp>
      <p:pic>
        <p:nvPicPr>
          <p:cNvPr id="129" name="Google Shape;129;p25"/>
          <p:cNvPicPr preferRelativeResize="0"/>
          <p:nvPr/>
        </p:nvPicPr>
        <p:blipFill>
          <a:blip r:embed="rId3">
            <a:alphaModFix/>
          </a:blip>
          <a:stretch>
            <a:fillRect/>
          </a:stretch>
        </p:blipFill>
        <p:spPr>
          <a:xfrm>
            <a:off x="362872" y="1152475"/>
            <a:ext cx="5110354"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Reversible Residual Networks</a:t>
            </a:r>
            <a:endParaRPr>
              <a:latin typeface="Average"/>
              <a:ea typeface="Average"/>
              <a:cs typeface="Average"/>
              <a:sym typeface="Average"/>
            </a:endParaRPr>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6" name="Google Shape;136;p26"/>
          <p:cNvPicPr preferRelativeResize="0"/>
          <p:nvPr/>
        </p:nvPicPr>
        <p:blipFill>
          <a:blip r:embed="rId3">
            <a:alphaModFix/>
          </a:blip>
          <a:stretch>
            <a:fillRect/>
          </a:stretch>
        </p:blipFill>
        <p:spPr>
          <a:xfrm>
            <a:off x="796875" y="1423776"/>
            <a:ext cx="7316800" cy="1522500"/>
          </a:xfrm>
          <a:prstGeom prst="rect">
            <a:avLst/>
          </a:prstGeom>
          <a:noFill/>
          <a:ln>
            <a:noFill/>
          </a:ln>
        </p:spPr>
      </p:pic>
      <p:pic>
        <p:nvPicPr>
          <p:cNvPr id="137" name="Google Shape;137;p26"/>
          <p:cNvPicPr preferRelativeResize="0"/>
          <p:nvPr/>
        </p:nvPicPr>
        <p:blipFill>
          <a:blip r:embed="rId4">
            <a:alphaModFix/>
          </a:blip>
          <a:stretch>
            <a:fillRect/>
          </a:stretch>
        </p:blipFill>
        <p:spPr>
          <a:xfrm>
            <a:off x="1390488" y="3192500"/>
            <a:ext cx="6129569" cy="625225"/>
          </a:xfrm>
          <a:prstGeom prst="rect">
            <a:avLst/>
          </a:prstGeom>
          <a:noFill/>
          <a:ln>
            <a:noFill/>
          </a:ln>
        </p:spPr>
      </p:pic>
      <p:pic>
        <p:nvPicPr>
          <p:cNvPr id="138" name="Google Shape;138;p26"/>
          <p:cNvPicPr preferRelativeResize="0"/>
          <p:nvPr/>
        </p:nvPicPr>
        <p:blipFill>
          <a:blip r:embed="rId5">
            <a:alphaModFix/>
          </a:blip>
          <a:stretch>
            <a:fillRect/>
          </a:stretch>
        </p:blipFill>
        <p:spPr>
          <a:xfrm>
            <a:off x="1389575" y="3776325"/>
            <a:ext cx="6131400" cy="572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idx="1" type="body"/>
          </p:nvPr>
        </p:nvSpPr>
        <p:spPr>
          <a:xfrm>
            <a:off x="311700" y="1117700"/>
            <a:ext cx="8520600" cy="3450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Challenging about Transformer</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How to solve it</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Locality-Sensitive Hashing Attention</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Reversible Transformer</a:t>
            </a:r>
            <a:endParaRPr sz="2000">
              <a:solidFill>
                <a:srgbClr val="666666"/>
              </a:solidFill>
              <a:latin typeface="Average"/>
              <a:ea typeface="Average"/>
              <a:cs typeface="Average"/>
              <a:sym typeface="Average"/>
            </a:endParaRPr>
          </a:p>
          <a:p>
            <a:pPr indent="-355600" lvl="1" marL="914400" rtl="0" algn="l">
              <a:spcBef>
                <a:spcPts val="0"/>
              </a:spcBef>
              <a:spcAft>
                <a:spcPts val="0"/>
              </a:spcAft>
              <a:buClr>
                <a:srgbClr val="000000"/>
              </a:buClr>
              <a:buSzPts val="2000"/>
              <a:buFont typeface="Average"/>
              <a:buChar char="○"/>
            </a:pPr>
            <a:r>
              <a:rPr lang="en-GB" sz="2000">
                <a:solidFill>
                  <a:srgbClr val="000000"/>
                </a:solidFill>
                <a:latin typeface="Average"/>
                <a:ea typeface="Average"/>
                <a:cs typeface="Average"/>
                <a:sym typeface="Average"/>
              </a:rPr>
              <a:t>Chunking</a:t>
            </a:r>
            <a:endParaRPr sz="2000">
              <a:solidFill>
                <a:srgbClr val="000000"/>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Experimental Results</a:t>
            </a:r>
            <a:endParaRPr sz="2000">
              <a:solidFill>
                <a:srgbClr val="666666"/>
              </a:solidFill>
              <a:latin typeface="Average"/>
              <a:ea typeface="Average"/>
              <a:cs typeface="Average"/>
              <a:sym typeface="Average"/>
            </a:endParaRPr>
          </a:p>
          <a:p>
            <a:pPr indent="0" lvl="0" marL="0" rtl="0" algn="l">
              <a:spcBef>
                <a:spcPts val="1600"/>
              </a:spcBef>
              <a:spcAft>
                <a:spcPts val="1600"/>
              </a:spcAft>
              <a:buNone/>
            </a:pPr>
            <a:r>
              <a:t/>
            </a:r>
            <a:endParaRPr sz="2000">
              <a:solidFill>
                <a:srgbClr val="666666"/>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Chunking</a:t>
            </a:r>
            <a:endParaRPr>
              <a:latin typeface="Average"/>
              <a:ea typeface="Average"/>
              <a:cs typeface="Average"/>
              <a:sym typeface="Average"/>
            </a:endParaRPr>
          </a:p>
        </p:txBody>
      </p:sp>
      <p:sp>
        <p:nvSpPr>
          <p:cNvPr id="149" name="Google Shape;149;p28"/>
          <p:cNvSpPr txBox="1"/>
          <p:nvPr>
            <p:ph idx="1" type="body"/>
          </p:nvPr>
        </p:nvSpPr>
        <p:spPr>
          <a:xfrm>
            <a:off x="311700" y="1159100"/>
            <a:ext cx="8520600" cy="3409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solidFill>
                  <a:schemeClr val="dk1"/>
                </a:solidFill>
                <a:highlight>
                  <a:srgbClr val="FFFFFF"/>
                </a:highlight>
                <a:latin typeface="Average"/>
                <a:ea typeface="Average"/>
                <a:cs typeface="Average"/>
                <a:sym typeface="Average"/>
              </a:rPr>
              <a:t>Due to the fact that computations in feed-forward layers are independent across positions in a sequence, the computations for the forward and backward passes as well as the reverse computation can be all split into c chunks. </a:t>
            </a:r>
            <a:endParaRPr>
              <a:latin typeface="Average"/>
              <a:ea typeface="Average"/>
              <a:cs typeface="Average"/>
              <a:sym typeface="Average"/>
            </a:endParaRPr>
          </a:p>
        </p:txBody>
      </p:sp>
      <p:pic>
        <p:nvPicPr>
          <p:cNvPr id="150" name="Google Shape;150;p28"/>
          <p:cNvPicPr preferRelativeResize="0"/>
          <p:nvPr/>
        </p:nvPicPr>
        <p:blipFill>
          <a:blip r:embed="rId3">
            <a:alphaModFix/>
          </a:blip>
          <a:stretch>
            <a:fillRect/>
          </a:stretch>
        </p:blipFill>
        <p:spPr>
          <a:xfrm>
            <a:off x="465700" y="2895975"/>
            <a:ext cx="7382488" cy="57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idx="1" type="body"/>
          </p:nvPr>
        </p:nvSpPr>
        <p:spPr>
          <a:xfrm>
            <a:off x="311700" y="1117700"/>
            <a:ext cx="8520600" cy="3450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Challenging about Transformer</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How to solve it</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Locality-Sensitive Hashing Attention</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Reversible Transformer</a:t>
            </a:r>
            <a:endParaRPr sz="2000">
              <a:solidFill>
                <a:srgbClr val="666666"/>
              </a:solidFill>
              <a:latin typeface="Average"/>
              <a:ea typeface="Average"/>
              <a:cs typeface="Average"/>
              <a:sym typeface="Average"/>
            </a:endParaRPr>
          </a:p>
          <a:p>
            <a:pPr indent="-355600" lvl="1" marL="9144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Chunking</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000000"/>
              </a:buClr>
              <a:buSzPts val="2000"/>
              <a:buFont typeface="Average"/>
              <a:buChar char="●"/>
            </a:pPr>
            <a:r>
              <a:rPr lang="en-GB" sz="2000">
                <a:solidFill>
                  <a:srgbClr val="000000"/>
                </a:solidFill>
                <a:latin typeface="Average"/>
                <a:ea typeface="Average"/>
                <a:cs typeface="Average"/>
                <a:sym typeface="Average"/>
              </a:rPr>
              <a:t>Experimental Results</a:t>
            </a:r>
            <a:endParaRPr sz="2000">
              <a:solidFill>
                <a:srgbClr val="000000"/>
              </a:solidFill>
              <a:latin typeface="Average"/>
              <a:ea typeface="Average"/>
              <a:cs typeface="Average"/>
              <a:sym typeface="Average"/>
            </a:endParaRPr>
          </a:p>
          <a:p>
            <a:pPr indent="0" lvl="0" marL="0" rtl="0" algn="l">
              <a:spcBef>
                <a:spcPts val="1600"/>
              </a:spcBef>
              <a:spcAft>
                <a:spcPts val="1600"/>
              </a:spcAft>
              <a:buNone/>
            </a:pPr>
            <a:r>
              <a:t/>
            </a:r>
            <a:endParaRPr sz="2000">
              <a:solidFill>
                <a:srgbClr val="666666"/>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Experimental Results</a:t>
            </a:r>
            <a:endParaRPr>
              <a:latin typeface="Average"/>
              <a:ea typeface="Average"/>
              <a:cs typeface="Average"/>
              <a:sym typeface="Average"/>
            </a:endParaRPr>
          </a:p>
        </p:txBody>
      </p:sp>
      <p:sp>
        <p:nvSpPr>
          <p:cNvPr id="161" name="Google Shape;161;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2" name="Google Shape;162;p30"/>
          <p:cNvPicPr preferRelativeResize="0"/>
          <p:nvPr/>
        </p:nvPicPr>
        <p:blipFill>
          <a:blip r:embed="rId3">
            <a:alphaModFix/>
          </a:blip>
          <a:stretch>
            <a:fillRect/>
          </a:stretch>
        </p:blipFill>
        <p:spPr>
          <a:xfrm>
            <a:off x="1139527" y="1090375"/>
            <a:ext cx="6611925" cy="3869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Experimental Results</a:t>
            </a:r>
            <a:endParaRPr/>
          </a:p>
        </p:txBody>
      </p:sp>
      <p:sp>
        <p:nvSpPr>
          <p:cNvPr id="168" name="Google Shape;168;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9" name="Google Shape;169;p31"/>
          <p:cNvPicPr preferRelativeResize="0"/>
          <p:nvPr/>
        </p:nvPicPr>
        <p:blipFill>
          <a:blip r:embed="rId3">
            <a:alphaModFix/>
          </a:blip>
          <a:stretch>
            <a:fillRect/>
          </a:stretch>
        </p:blipFill>
        <p:spPr>
          <a:xfrm>
            <a:off x="372575" y="1331040"/>
            <a:ext cx="8520600" cy="30592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993525"/>
            <a:ext cx="8520600" cy="3575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Average"/>
              <a:buChar char="●"/>
            </a:pPr>
            <a:r>
              <a:rPr lang="en-GB" sz="2000">
                <a:solidFill>
                  <a:srgbClr val="000000"/>
                </a:solidFill>
                <a:latin typeface="Average"/>
                <a:ea typeface="Average"/>
                <a:cs typeface="Average"/>
                <a:sym typeface="Average"/>
              </a:rPr>
              <a:t>Challenging about Transformer</a:t>
            </a:r>
            <a:endParaRPr sz="2000">
              <a:solidFill>
                <a:srgbClr val="000000"/>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How to solve it</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Locality-Sensitive Hashing Attention</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Reversible Transformer</a:t>
            </a:r>
            <a:endParaRPr sz="2000">
              <a:solidFill>
                <a:srgbClr val="666666"/>
              </a:solidFill>
              <a:latin typeface="Average"/>
              <a:ea typeface="Average"/>
              <a:cs typeface="Average"/>
              <a:sym typeface="Average"/>
            </a:endParaRPr>
          </a:p>
          <a:p>
            <a:pPr indent="-355600" lvl="1" marL="9144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Chunking</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Experimental Results</a:t>
            </a:r>
            <a:endParaRPr sz="2000">
              <a:solidFill>
                <a:srgbClr val="666666"/>
              </a:solidFill>
              <a:latin typeface="Average"/>
              <a:ea typeface="Average"/>
              <a:cs typeface="Average"/>
              <a:sym typeface="Averag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Experimental Results</a:t>
            </a:r>
            <a:endParaRPr/>
          </a:p>
        </p:txBody>
      </p:sp>
      <p:sp>
        <p:nvSpPr>
          <p:cNvPr id="175" name="Google Shape;175;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6" name="Google Shape;176;p32"/>
          <p:cNvPicPr preferRelativeResize="0"/>
          <p:nvPr/>
        </p:nvPicPr>
        <p:blipFill>
          <a:blip r:embed="rId3">
            <a:alphaModFix/>
          </a:blip>
          <a:stretch>
            <a:fillRect/>
          </a:stretch>
        </p:blipFill>
        <p:spPr>
          <a:xfrm>
            <a:off x="1234149" y="1059325"/>
            <a:ext cx="6377789" cy="3700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Average"/>
                <a:ea typeface="Average"/>
                <a:cs typeface="Average"/>
                <a:sym typeface="Average"/>
              </a:rPr>
              <a:t>Experimental Results</a:t>
            </a:r>
            <a:endParaRPr/>
          </a:p>
        </p:txBody>
      </p:sp>
      <p:sp>
        <p:nvSpPr>
          <p:cNvPr id="182" name="Google Shape;182;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3" name="Google Shape;183;p33"/>
          <p:cNvPicPr preferRelativeResize="0"/>
          <p:nvPr/>
        </p:nvPicPr>
        <p:blipFill>
          <a:blip r:embed="rId3">
            <a:alphaModFix/>
          </a:blip>
          <a:stretch>
            <a:fillRect/>
          </a:stretch>
        </p:blipFill>
        <p:spPr>
          <a:xfrm>
            <a:off x="939125" y="1079825"/>
            <a:ext cx="6755000" cy="3847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Reference</a:t>
            </a:r>
            <a:endParaRPr/>
          </a:p>
        </p:txBody>
      </p:sp>
      <p:sp>
        <p:nvSpPr>
          <p:cNvPr id="189" name="Google Shape;189;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Average"/>
                <a:ea typeface="Average"/>
                <a:cs typeface="Average"/>
                <a:sym typeface="Average"/>
              </a:rPr>
              <a:t>[1] </a:t>
            </a:r>
            <a:r>
              <a:rPr lang="en-GB">
                <a:solidFill>
                  <a:schemeClr val="dk1"/>
                </a:solidFill>
                <a:latin typeface="Average"/>
                <a:ea typeface="Average"/>
                <a:cs typeface="Average"/>
                <a:sym typeface="Average"/>
              </a:rPr>
              <a:t>REFORMER: THE EFFICIENT TRANSFORMER</a:t>
            </a:r>
            <a:endParaRPr/>
          </a:p>
          <a:p>
            <a:pPr indent="0" lvl="0" marL="0" rtl="0" algn="l">
              <a:spcBef>
                <a:spcPts val="1600"/>
              </a:spcBef>
              <a:spcAft>
                <a:spcPts val="0"/>
              </a:spcAft>
              <a:buNone/>
            </a:pPr>
            <a:r>
              <a:rPr lang="en-GB"/>
              <a:t>[2] </a:t>
            </a:r>
            <a:r>
              <a:rPr lang="en-GB">
                <a:solidFill>
                  <a:srgbClr val="000000"/>
                </a:solidFill>
                <a:uFill>
                  <a:noFill/>
                </a:uFill>
                <a:latin typeface="Average"/>
                <a:ea typeface="Average"/>
                <a:cs typeface="Average"/>
                <a:sym typeface="Average"/>
                <a:hlinkClick r:id="rId3"/>
              </a:rPr>
              <a:t>https://towardsdatascience.com/illustrating-the-reformer-393575ac6ba0</a:t>
            </a:r>
            <a:endParaRPr>
              <a:solidFill>
                <a:srgbClr val="000000"/>
              </a:solidFill>
              <a:latin typeface="Average"/>
              <a:ea typeface="Average"/>
              <a:cs typeface="Average"/>
              <a:sym typeface="Average"/>
            </a:endParaRPr>
          </a:p>
          <a:p>
            <a:pPr indent="0" lvl="0" marL="0" rtl="0" algn="l">
              <a:spcBef>
                <a:spcPts val="1600"/>
              </a:spcBef>
              <a:spcAft>
                <a:spcPts val="0"/>
              </a:spcAft>
              <a:buNone/>
            </a:pPr>
            <a:r>
              <a:rPr lang="en-GB">
                <a:solidFill>
                  <a:srgbClr val="000000"/>
                </a:solidFill>
                <a:latin typeface="Average"/>
                <a:ea typeface="Average"/>
                <a:cs typeface="Average"/>
                <a:sym typeface="Average"/>
              </a:rPr>
              <a:t>[3] </a:t>
            </a:r>
            <a:r>
              <a:rPr lang="en-GB">
                <a:solidFill>
                  <a:srgbClr val="000000"/>
                </a:solidFill>
                <a:uFill>
                  <a:noFill/>
                </a:uFill>
                <a:latin typeface="Average"/>
                <a:ea typeface="Average"/>
                <a:cs typeface="Average"/>
                <a:sym typeface="Average"/>
                <a:hlinkClick r:id="rId4"/>
              </a:rPr>
              <a:t>http://jalammar.github.io/illustrated-transformer/</a:t>
            </a:r>
            <a:endParaRPr>
              <a:solidFill>
                <a:srgbClr val="000000"/>
              </a:solidFill>
              <a:latin typeface="Average"/>
              <a:ea typeface="Average"/>
              <a:cs typeface="Average"/>
              <a:sym typeface="Average"/>
            </a:endParaRPr>
          </a:p>
          <a:p>
            <a:pPr indent="0" lvl="0" marL="0" rtl="0" algn="l">
              <a:spcBef>
                <a:spcPts val="1600"/>
              </a:spcBef>
              <a:spcAft>
                <a:spcPts val="0"/>
              </a:spcAft>
              <a:buNone/>
            </a:pPr>
            <a:r>
              <a:rPr lang="en-GB">
                <a:solidFill>
                  <a:srgbClr val="000000"/>
                </a:solidFill>
                <a:latin typeface="Average"/>
                <a:ea typeface="Average"/>
                <a:cs typeface="Average"/>
                <a:sym typeface="Average"/>
              </a:rPr>
              <a:t>[4] The Reversible Residual Network: Backpropagation Without Storing Activations</a:t>
            </a:r>
            <a:endParaRPr>
              <a:solidFill>
                <a:srgbClr val="000000"/>
              </a:solidFill>
              <a:latin typeface="Average"/>
              <a:ea typeface="Average"/>
              <a:cs typeface="Average"/>
              <a:sym typeface="Average"/>
            </a:endParaRPr>
          </a:p>
          <a:p>
            <a:pPr indent="0" lvl="0" marL="0" rtl="0" algn="l">
              <a:spcBef>
                <a:spcPts val="1600"/>
              </a:spcBef>
              <a:spcAft>
                <a:spcPts val="1600"/>
              </a:spcAft>
              <a:buNone/>
            </a:pPr>
            <a:r>
              <a:t/>
            </a:r>
            <a:endParaRPr>
              <a:solidFill>
                <a:srgbClr val="000000"/>
              </a:solidFill>
              <a:latin typeface="Average"/>
              <a:ea typeface="Average"/>
              <a:cs typeface="Average"/>
              <a:sym typeface="Averag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000000"/>
              </a:solidFill>
              <a:latin typeface="Average"/>
              <a:ea typeface="Average"/>
              <a:cs typeface="Average"/>
              <a:sym typeface="Average"/>
            </a:endParaRPr>
          </a:p>
          <a:p>
            <a:pPr indent="0" lvl="0" marL="0" rtl="0" algn="ctr">
              <a:spcBef>
                <a:spcPts val="1600"/>
              </a:spcBef>
              <a:spcAft>
                <a:spcPts val="1600"/>
              </a:spcAft>
              <a:buNone/>
            </a:pPr>
            <a:r>
              <a:rPr lang="en-GB" sz="4800">
                <a:solidFill>
                  <a:srgbClr val="000000"/>
                </a:solidFill>
                <a:latin typeface="Average"/>
                <a:ea typeface="Average"/>
                <a:cs typeface="Average"/>
                <a:sym typeface="Average"/>
              </a:rPr>
              <a:t>Thank you!</a:t>
            </a:r>
            <a:endParaRPr sz="4800">
              <a:solidFill>
                <a:srgbClr val="000000"/>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Average"/>
                <a:ea typeface="Average"/>
                <a:cs typeface="Average"/>
                <a:sym typeface="Average"/>
              </a:rPr>
              <a:t>Challenging about Transformer</a:t>
            </a:r>
            <a:endParaRPr>
              <a:latin typeface="Average"/>
              <a:ea typeface="Average"/>
              <a:cs typeface="Average"/>
              <a:sym typeface="Average"/>
            </a:endParaRPr>
          </a:p>
          <a:p>
            <a:pPr indent="0" lvl="0" marL="0" rtl="0" algn="l">
              <a:spcBef>
                <a:spcPts val="0"/>
              </a:spcBef>
              <a:spcAft>
                <a:spcPts val="0"/>
              </a:spcAft>
              <a:buNone/>
            </a:pPr>
            <a:r>
              <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200">
                <a:solidFill>
                  <a:srgbClr val="000000"/>
                </a:solidFill>
                <a:latin typeface="Average"/>
                <a:ea typeface="Average"/>
                <a:cs typeface="Average"/>
                <a:sym typeface="Average"/>
              </a:rPr>
              <a:t>Consider the following calculation: the 0.5B parameters used in the largest reported Transformer layer account for 2GB of memory. Activations for 64K tokens with embedding size 1024 and batch size 8 account for 64K × 1K × 8 = 0.5B floats, requiring another 2GB of memory. If our memory use was only per-layer, then we should fairly easily fit a large Transformer even on sequences of length 64K on a single accelerator. But…</a:t>
            </a:r>
            <a:endParaRPr sz="2200">
              <a:solidFill>
                <a:srgbClr val="000000"/>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Challenging about </a:t>
            </a:r>
            <a:r>
              <a:rPr lang="en-GB">
                <a:latin typeface="Average"/>
                <a:ea typeface="Average"/>
                <a:cs typeface="Average"/>
                <a:sym typeface="Average"/>
              </a:rPr>
              <a:t>Transformer</a:t>
            </a:r>
            <a:endParaRPr>
              <a:latin typeface="Average"/>
              <a:ea typeface="Average"/>
              <a:cs typeface="Average"/>
              <a:sym typeface="Average"/>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Average"/>
              <a:buChar char="●"/>
            </a:pPr>
            <a:r>
              <a:rPr lang="en-GB" sz="2000">
                <a:solidFill>
                  <a:schemeClr val="dk1"/>
                </a:solidFill>
                <a:latin typeface="Average"/>
                <a:ea typeface="Average"/>
                <a:cs typeface="Average"/>
                <a:sym typeface="Average"/>
              </a:rPr>
              <a:t>Memory in a model with N layers is N-times larger than in a single-layer model due to the fact that activations need to be stored for back-propagation.</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GB" sz="2000">
                <a:solidFill>
                  <a:schemeClr val="dk1"/>
                </a:solidFill>
                <a:latin typeface="Average"/>
                <a:ea typeface="Average"/>
                <a:cs typeface="Average"/>
                <a:sym typeface="Average"/>
              </a:rPr>
              <a:t>Since the depth d</a:t>
            </a:r>
            <a:r>
              <a:rPr baseline="-25000" lang="en-GB" sz="2000">
                <a:solidFill>
                  <a:schemeClr val="dk1"/>
                </a:solidFill>
                <a:latin typeface="Average"/>
                <a:ea typeface="Average"/>
                <a:cs typeface="Average"/>
                <a:sym typeface="Average"/>
              </a:rPr>
              <a:t>ff</a:t>
            </a:r>
            <a:r>
              <a:rPr lang="en-GB" sz="2000">
                <a:solidFill>
                  <a:schemeClr val="dk1"/>
                </a:solidFill>
                <a:latin typeface="Average"/>
                <a:ea typeface="Average"/>
                <a:cs typeface="Average"/>
                <a:sym typeface="Average"/>
              </a:rPr>
              <a:t> of intermediate feed-forward layers is often much larger than the depth d</a:t>
            </a:r>
            <a:r>
              <a:rPr baseline="-25000" lang="en-GB" sz="2000">
                <a:solidFill>
                  <a:schemeClr val="dk1"/>
                </a:solidFill>
                <a:latin typeface="Average"/>
                <a:ea typeface="Average"/>
                <a:cs typeface="Average"/>
                <a:sym typeface="Average"/>
              </a:rPr>
              <a:t>model</a:t>
            </a:r>
            <a:r>
              <a:rPr lang="en-GB" sz="2000">
                <a:solidFill>
                  <a:schemeClr val="dk1"/>
                </a:solidFill>
                <a:latin typeface="Average"/>
                <a:ea typeface="Average"/>
                <a:cs typeface="Average"/>
                <a:sym typeface="Average"/>
              </a:rPr>
              <a:t> of attention activations, it accounts for a large fraction of memory use.</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GB" sz="2000">
                <a:solidFill>
                  <a:schemeClr val="dk1"/>
                </a:solidFill>
                <a:latin typeface="Average"/>
                <a:ea typeface="Average"/>
                <a:cs typeface="Average"/>
                <a:sym typeface="Average"/>
              </a:rPr>
              <a:t>Attention on sequences of length L is O(L</a:t>
            </a:r>
            <a:r>
              <a:rPr baseline="30000" lang="en-GB" sz="2000">
                <a:solidFill>
                  <a:schemeClr val="dk1"/>
                </a:solidFill>
                <a:latin typeface="Average"/>
                <a:ea typeface="Average"/>
                <a:cs typeface="Average"/>
                <a:sym typeface="Average"/>
              </a:rPr>
              <a:t>2</a:t>
            </a:r>
            <a:r>
              <a:rPr lang="en-GB" sz="2000">
                <a:solidFill>
                  <a:schemeClr val="dk1"/>
                </a:solidFill>
                <a:latin typeface="Average"/>
                <a:ea typeface="Average"/>
                <a:cs typeface="Average"/>
                <a:sym typeface="Average"/>
              </a:rPr>
              <a:t>) in both computational and memory complexity, so even for a single sequence of 64K tokens can exhaust accelerator memory.</a:t>
            </a:r>
            <a:endParaRPr sz="2000">
              <a:solidFill>
                <a:schemeClr val="dk1"/>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7"/>
          <p:cNvSpPr txBox="1"/>
          <p:nvPr>
            <p:ph idx="1" type="body"/>
          </p:nvPr>
        </p:nvSpPr>
        <p:spPr>
          <a:xfrm>
            <a:off x="311700" y="993525"/>
            <a:ext cx="8520600" cy="3575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Challenging about Transformer</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000000"/>
              </a:buClr>
              <a:buSzPts val="2000"/>
              <a:buFont typeface="Average"/>
              <a:buChar char="●"/>
            </a:pPr>
            <a:r>
              <a:rPr lang="en-GB" sz="2000">
                <a:solidFill>
                  <a:srgbClr val="000000"/>
                </a:solidFill>
                <a:latin typeface="Average"/>
                <a:ea typeface="Average"/>
                <a:cs typeface="Average"/>
                <a:sym typeface="Average"/>
              </a:rPr>
              <a:t>How to solve it</a:t>
            </a:r>
            <a:endParaRPr sz="2000">
              <a:solidFill>
                <a:srgbClr val="000000"/>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Locality-Sensitive Hashing Attention</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Reversible Transformer</a:t>
            </a:r>
            <a:endParaRPr sz="2000">
              <a:solidFill>
                <a:srgbClr val="666666"/>
              </a:solidFill>
              <a:latin typeface="Average"/>
              <a:ea typeface="Average"/>
              <a:cs typeface="Average"/>
              <a:sym typeface="Average"/>
            </a:endParaRPr>
          </a:p>
          <a:p>
            <a:pPr indent="-355600" lvl="1" marL="9144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Chunking</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Experimental Results</a:t>
            </a:r>
            <a:endParaRPr sz="2000">
              <a:solidFill>
                <a:srgbClr val="666666"/>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How to solve it</a:t>
            </a:r>
            <a:endParaRPr>
              <a:latin typeface="Average"/>
              <a:ea typeface="Average"/>
              <a:cs typeface="Average"/>
              <a:sym typeface="Average"/>
            </a:endParaRPr>
          </a:p>
        </p:txBody>
      </p:sp>
      <p:sp>
        <p:nvSpPr>
          <p:cNvPr id="83" name="Google Shape;8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Average"/>
              <a:buChar char="●"/>
            </a:pPr>
            <a:r>
              <a:rPr lang="en-GB" sz="2000">
                <a:solidFill>
                  <a:schemeClr val="dk1"/>
                </a:solidFill>
                <a:latin typeface="Average"/>
                <a:ea typeface="Average"/>
                <a:cs typeface="Average"/>
                <a:sym typeface="Average"/>
              </a:rPr>
              <a:t>Reversible layers, first introduced in Gomez et al. (2017), enable storing only a single copy of activations in the whole model, so the N factor disappears.</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GB" sz="2000">
                <a:solidFill>
                  <a:schemeClr val="dk1"/>
                </a:solidFill>
                <a:latin typeface="Average"/>
                <a:ea typeface="Average"/>
                <a:cs typeface="Average"/>
                <a:sym typeface="Average"/>
              </a:rPr>
              <a:t>Splitting activations inside feed-forward layers and processing them in chunks removes the d</a:t>
            </a:r>
            <a:r>
              <a:rPr baseline="-25000" lang="en-GB" sz="2000">
                <a:solidFill>
                  <a:schemeClr val="dk1"/>
                </a:solidFill>
                <a:latin typeface="Average"/>
                <a:ea typeface="Average"/>
                <a:cs typeface="Average"/>
                <a:sym typeface="Average"/>
              </a:rPr>
              <a:t>ff</a:t>
            </a:r>
            <a:r>
              <a:rPr lang="en-GB" sz="2000">
                <a:solidFill>
                  <a:schemeClr val="dk1"/>
                </a:solidFill>
                <a:latin typeface="Average"/>
                <a:ea typeface="Average"/>
                <a:cs typeface="Average"/>
                <a:sym typeface="Average"/>
              </a:rPr>
              <a:t> factor and saves memory inside feed-forward layers.</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GB" sz="2000">
                <a:solidFill>
                  <a:schemeClr val="dk1"/>
                </a:solidFill>
                <a:latin typeface="Average"/>
                <a:ea typeface="Average"/>
                <a:cs typeface="Average"/>
                <a:sym typeface="Average"/>
              </a:rPr>
              <a:t>Approximate attention computation based on locality-sensitive hashing replaces the O(L</a:t>
            </a:r>
            <a:r>
              <a:rPr baseline="30000" lang="en-GB" sz="2000">
                <a:solidFill>
                  <a:schemeClr val="dk1"/>
                </a:solidFill>
                <a:latin typeface="Average"/>
                <a:ea typeface="Average"/>
                <a:cs typeface="Average"/>
                <a:sym typeface="Average"/>
              </a:rPr>
              <a:t>2</a:t>
            </a:r>
            <a:r>
              <a:rPr lang="en-GB" sz="2000">
                <a:solidFill>
                  <a:schemeClr val="dk1"/>
                </a:solidFill>
                <a:latin typeface="Average"/>
                <a:ea typeface="Average"/>
                <a:cs typeface="Average"/>
                <a:sym typeface="Average"/>
              </a:rPr>
              <a:t> ) factor in attention layers with O(L) and so allows operating on long sequences.</a:t>
            </a:r>
            <a:endParaRPr sz="2000">
              <a:solidFill>
                <a:schemeClr val="dk1"/>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9"/>
          <p:cNvSpPr txBox="1"/>
          <p:nvPr>
            <p:ph idx="1" type="body"/>
          </p:nvPr>
        </p:nvSpPr>
        <p:spPr>
          <a:xfrm>
            <a:off x="311700" y="993525"/>
            <a:ext cx="8520600" cy="3575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Challenging about Transformer</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How to solve it</a:t>
            </a:r>
            <a:endParaRPr sz="2000">
              <a:solidFill>
                <a:srgbClr val="666666"/>
              </a:solidFill>
              <a:latin typeface="Average"/>
              <a:ea typeface="Average"/>
              <a:cs typeface="Average"/>
              <a:sym typeface="Average"/>
            </a:endParaRPr>
          </a:p>
          <a:p>
            <a:pPr indent="-355600" lvl="1" marL="914400" rtl="0" algn="l">
              <a:lnSpc>
                <a:spcPct val="100000"/>
              </a:lnSpc>
              <a:spcBef>
                <a:spcPts val="0"/>
              </a:spcBef>
              <a:spcAft>
                <a:spcPts val="0"/>
              </a:spcAft>
              <a:buClr>
                <a:srgbClr val="000000"/>
              </a:buClr>
              <a:buSzPts val="2000"/>
              <a:buFont typeface="Average"/>
              <a:buChar char="○"/>
            </a:pPr>
            <a:r>
              <a:rPr lang="en-GB" sz="2000">
                <a:solidFill>
                  <a:srgbClr val="000000"/>
                </a:solidFill>
                <a:latin typeface="Average"/>
                <a:ea typeface="Average"/>
                <a:cs typeface="Average"/>
                <a:sym typeface="Average"/>
              </a:rPr>
              <a:t>Locality-Sensitive Hashing Attention</a:t>
            </a:r>
            <a:endParaRPr sz="2000">
              <a:solidFill>
                <a:srgbClr val="000000"/>
              </a:solidFill>
              <a:latin typeface="Average"/>
              <a:ea typeface="Average"/>
              <a:cs typeface="Average"/>
              <a:sym typeface="Average"/>
            </a:endParaRPr>
          </a:p>
          <a:p>
            <a:pPr indent="-355600" lvl="1" marL="914400" rtl="0" algn="l">
              <a:lnSpc>
                <a:spcPct val="100000"/>
              </a:lnSpc>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Reversible Transformer</a:t>
            </a:r>
            <a:endParaRPr sz="2000">
              <a:solidFill>
                <a:srgbClr val="666666"/>
              </a:solidFill>
              <a:latin typeface="Average"/>
              <a:ea typeface="Average"/>
              <a:cs typeface="Average"/>
              <a:sym typeface="Average"/>
            </a:endParaRPr>
          </a:p>
          <a:p>
            <a:pPr indent="-355600" lvl="1" marL="9144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Chunking</a:t>
            </a:r>
            <a:endParaRPr sz="2000">
              <a:solidFill>
                <a:srgbClr val="666666"/>
              </a:solidFill>
              <a:latin typeface="Average"/>
              <a:ea typeface="Average"/>
              <a:cs typeface="Average"/>
              <a:sym typeface="Average"/>
            </a:endParaRPr>
          </a:p>
          <a:p>
            <a:pPr indent="-355600" lvl="0" marL="457200" rtl="0" algn="l">
              <a:spcBef>
                <a:spcPts val="0"/>
              </a:spcBef>
              <a:spcAft>
                <a:spcPts val="0"/>
              </a:spcAft>
              <a:buClr>
                <a:srgbClr val="666666"/>
              </a:buClr>
              <a:buSzPts val="2000"/>
              <a:buFont typeface="Average"/>
              <a:buChar char="●"/>
            </a:pPr>
            <a:r>
              <a:rPr lang="en-GB" sz="2000">
                <a:solidFill>
                  <a:srgbClr val="666666"/>
                </a:solidFill>
                <a:latin typeface="Average"/>
                <a:ea typeface="Average"/>
                <a:cs typeface="Average"/>
                <a:sym typeface="Average"/>
              </a:rPr>
              <a:t>Experimental Results</a:t>
            </a:r>
            <a:endParaRPr sz="2000">
              <a:solidFill>
                <a:srgbClr val="666666"/>
              </a:solidFill>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Average"/>
                <a:ea typeface="Average"/>
                <a:cs typeface="Average"/>
                <a:sym typeface="Average"/>
              </a:rPr>
              <a:t>Locality-Sensitive Hashing Attention</a:t>
            </a:r>
            <a:endParaRPr>
              <a:latin typeface="Average"/>
              <a:ea typeface="Average"/>
              <a:cs typeface="Average"/>
              <a:sym typeface="Average"/>
            </a:endParaRPr>
          </a:p>
        </p:txBody>
      </p:sp>
      <p:sp>
        <p:nvSpPr>
          <p:cNvPr id="94" name="Google Shape;94;p20"/>
          <p:cNvSpPr txBox="1"/>
          <p:nvPr>
            <p:ph idx="1" type="body"/>
          </p:nvPr>
        </p:nvSpPr>
        <p:spPr>
          <a:xfrm>
            <a:off x="311700" y="2748050"/>
            <a:ext cx="8520600" cy="182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1"/>
                </a:solidFill>
                <a:highlight>
                  <a:srgbClr val="FFFFFF"/>
                </a:highlight>
                <a:latin typeface="Average"/>
                <a:ea typeface="Average"/>
                <a:cs typeface="Average"/>
                <a:sym typeface="Average"/>
              </a:rPr>
              <a:t>The computational and memory cost of multiplication QKᵀ (with the shape [L, L]) are both in O(L²), which is the main memory bottleneck.</a:t>
            </a:r>
            <a:endParaRPr sz="2000">
              <a:solidFill>
                <a:schemeClr val="dk1"/>
              </a:solidFill>
              <a:highlight>
                <a:srgbClr val="FFFFFF"/>
              </a:highlight>
              <a:latin typeface="Average"/>
              <a:ea typeface="Average"/>
              <a:cs typeface="Average"/>
              <a:sym typeface="Average"/>
            </a:endParaRPr>
          </a:p>
          <a:p>
            <a:pPr indent="0" lvl="0" marL="0" rtl="0" algn="l">
              <a:spcBef>
                <a:spcPts val="1600"/>
              </a:spcBef>
              <a:spcAft>
                <a:spcPts val="1600"/>
              </a:spcAft>
              <a:buNone/>
            </a:pPr>
            <a:r>
              <a:rPr lang="en-GB" sz="2000">
                <a:solidFill>
                  <a:schemeClr val="dk1"/>
                </a:solidFill>
                <a:highlight>
                  <a:srgbClr val="FFFFFF"/>
                </a:highlight>
                <a:latin typeface="Average"/>
                <a:ea typeface="Average"/>
                <a:cs typeface="Average"/>
                <a:sym typeface="Average"/>
              </a:rPr>
              <a:t>But is it necessary to compute and store the full matrix QKᵀ ?</a:t>
            </a:r>
            <a:endParaRPr sz="2000">
              <a:solidFill>
                <a:schemeClr val="dk1"/>
              </a:solidFill>
              <a:highlight>
                <a:srgbClr val="FFFFFF"/>
              </a:highlight>
              <a:latin typeface="Average"/>
              <a:ea typeface="Average"/>
              <a:cs typeface="Average"/>
              <a:sym typeface="Average"/>
            </a:endParaRPr>
          </a:p>
        </p:txBody>
      </p:sp>
      <p:pic>
        <p:nvPicPr>
          <p:cNvPr id="95" name="Google Shape;95;p20"/>
          <p:cNvPicPr preferRelativeResize="0"/>
          <p:nvPr/>
        </p:nvPicPr>
        <p:blipFill>
          <a:blip r:embed="rId3">
            <a:alphaModFix/>
          </a:blip>
          <a:stretch>
            <a:fillRect/>
          </a:stretch>
        </p:blipFill>
        <p:spPr>
          <a:xfrm>
            <a:off x="1052800" y="1319626"/>
            <a:ext cx="5777624" cy="112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Average"/>
                <a:ea typeface="Average"/>
                <a:cs typeface="Average"/>
                <a:sym typeface="Average"/>
              </a:rPr>
              <a:t>Locality-Sensitive Hashing</a:t>
            </a:r>
            <a:endParaRPr/>
          </a:p>
        </p:txBody>
      </p:sp>
      <p:sp>
        <p:nvSpPr>
          <p:cNvPr id="101" name="Google Shape;101;p21"/>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sz="1600">
                <a:solidFill>
                  <a:srgbClr val="222222"/>
                </a:solidFill>
                <a:highlight>
                  <a:srgbClr val="FFFFFF"/>
                </a:highlight>
                <a:latin typeface="Average"/>
                <a:ea typeface="Average"/>
                <a:cs typeface="Average"/>
                <a:sym typeface="Average"/>
              </a:rPr>
              <a:t>locality-sensitive hashing</a:t>
            </a:r>
            <a:r>
              <a:rPr lang="en-GB" sz="1600">
                <a:solidFill>
                  <a:srgbClr val="222222"/>
                </a:solidFill>
                <a:highlight>
                  <a:srgbClr val="FFFFFF"/>
                </a:highlight>
                <a:latin typeface="Average"/>
                <a:ea typeface="Average"/>
                <a:cs typeface="Average"/>
                <a:sym typeface="Average"/>
              </a:rPr>
              <a:t> (</a:t>
            </a:r>
            <a:r>
              <a:rPr b="1" lang="en-GB" sz="1600">
                <a:solidFill>
                  <a:srgbClr val="222222"/>
                </a:solidFill>
                <a:highlight>
                  <a:srgbClr val="FFFFFF"/>
                </a:highlight>
                <a:latin typeface="Average"/>
                <a:ea typeface="Average"/>
                <a:cs typeface="Average"/>
                <a:sym typeface="Average"/>
              </a:rPr>
              <a:t>LSH</a:t>
            </a:r>
            <a:r>
              <a:rPr lang="en-GB" sz="1600">
                <a:solidFill>
                  <a:srgbClr val="222222"/>
                </a:solidFill>
                <a:highlight>
                  <a:srgbClr val="FFFFFF"/>
                </a:highlight>
                <a:latin typeface="Average"/>
                <a:ea typeface="Average"/>
                <a:cs typeface="Average"/>
                <a:sym typeface="Average"/>
              </a:rPr>
              <a:t>) is an algorithmic technique that hashes similar input items into the same "buckets" with high probability.</a:t>
            </a:r>
            <a:endParaRPr sz="1600">
              <a:latin typeface="Average"/>
              <a:ea typeface="Average"/>
              <a:cs typeface="Average"/>
              <a:sym typeface="Average"/>
            </a:endParaRPr>
          </a:p>
        </p:txBody>
      </p:sp>
      <p:pic>
        <p:nvPicPr>
          <p:cNvPr id="102" name="Google Shape;102;p21"/>
          <p:cNvPicPr preferRelativeResize="0"/>
          <p:nvPr/>
        </p:nvPicPr>
        <p:blipFill>
          <a:blip r:embed="rId3">
            <a:alphaModFix/>
          </a:blip>
          <a:stretch>
            <a:fillRect/>
          </a:stretch>
        </p:blipFill>
        <p:spPr>
          <a:xfrm>
            <a:off x="434650" y="1751724"/>
            <a:ext cx="7478326" cy="32621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