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5"/>
  </p:notesMasterIdLst>
  <p:sldIdLst>
    <p:sldId id="256" r:id="rId2"/>
    <p:sldId id="257" r:id="rId3"/>
    <p:sldId id="311" r:id="rId4"/>
    <p:sldId id="258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2" r:id="rId15"/>
    <p:sldId id="412" r:id="rId16"/>
    <p:sldId id="413" r:id="rId17"/>
    <p:sldId id="414" r:id="rId18"/>
    <p:sldId id="415" r:id="rId19"/>
    <p:sldId id="401" r:id="rId20"/>
    <p:sldId id="411" r:id="rId21"/>
    <p:sldId id="408" r:id="rId22"/>
    <p:sldId id="403" r:id="rId23"/>
    <p:sldId id="410" r:id="rId24"/>
    <p:sldId id="404" r:id="rId25"/>
    <p:sldId id="406" r:id="rId26"/>
    <p:sldId id="407" r:id="rId27"/>
    <p:sldId id="416" r:id="rId28"/>
    <p:sldId id="417" r:id="rId29"/>
    <p:sldId id="418" r:id="rId30"/>
    <p:sldId id="421" r:id="rId31"/>
    <p:sldId id="384" r:id="rId32"/>
    <p:sldId id="419" r:id="rId33"/>
    <p:sldId id="420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E22"/>
    <a:srgbClr val="00288C"/>
    <a:srgbClr val="434343"/>
    <a:srgbClr val="D2DEEF"/>
    <a:srgbClr val="5B9BD5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4" autoAdjust="0"/>
  </p:normalViewPr>
  <p:slideViewPr>
    <p:cSldViewPr snapToGrid="0">
      <p:cViewPr varScale="1">
        <p:scale>
          <a:sx n="72" d="100"/>
          <a:sy n="72" d="100"/>
        </p:scale>
        <p:origin x="11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83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90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022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02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685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13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597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242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59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627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913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Google Shape;187;g8b7eccbfef_0_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87" name="Google Shape;187;g8b7eccbfef_0_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For finding the discriminative patches during the previous procedure. This strategies is employed by them. They argue that: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/>
                  <a:t>The discriminative patches will have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𝑃(𝐻_(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 |𝑋)</a:t>
                </a:r>
                <a:r>
                  <a:rPr lang="en-US" sz="1100" dirty="0"/>
                  <a:t> greater than a threshold,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𝑇_(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</a:t>
                </a:r>
                <a:r>
                  <a:rPr lang="en-US" sz="1100" dirty="0"/>
                  <a:t>. And this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𝑃(𝐻_(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 |𝑋) </a:t>
                </a:r>
                <a:r>
                  <a:rPr lang="en-US" sz="1100" dirty="0"/>
                  <a:t>is correlated with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𝑃(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𝑦_𝑖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   ┤| 𝑥_(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  ; 𝜃) </a:t>
                </a:r>
                <a:r>
                  <a:rPr lang="en-US" sz="1100" dirty="0"/>
                  <a:t>so patches with a smaller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𝑃(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𝑦_𝑖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   ┤| 𝑥_(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   </a:t>
                </a:r>
                <a:r>
                  <a:rPr lang="en-US" sz="1100" dirty="0"/>
                  <a:t>; θ) will have a smaller probability to be considered as discriminative. So, they use the predicted probability of the network in calculating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𝑇_(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𝑖,𝑗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)</a:t>
                </a:r>
                <a:r>
                  <a:rPr lang="en-US" sz="1100" b="1" dirty="0"/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b="0" dirty="0"/>
                  <a:t>Actually </a:t>
                </a:r>
                <a:r>
                  <a:rPr lang="pt-BR" sz="1100" b="0" i="0" dirty="0">
                    <a:latin typeface="Cambria Math" panose="02040503050406030204" pitchFamily="18" charset="0"/>
                  </a:rPr>
                  <a:t>𝑇_(𝑖,𝑗)=min⁡(𝐻_𝑖,𝑅_𝑖 )</a:t>
                </a:r>
                <a:r>
                  <a:rPr lang="en-US" sz="1100" b="0" dirty="0"/>
                  <a:t> (is the minimum of these two parameters).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b="0" dirty="0"/>
                  <a:t>Let’s see what are these parameters</a:t>
                </a:r>
              </a:p>
              <a:p>
                <a:pPr marL="0" lvl="0" indent="0" algn="just">
                  <a:buClr>
                    <a:schemeClr val="dk1"/>
                  </a:buClr>
                  <a:buSzPts val="1100"/>
                  <a:buNone/>
                </a:pPr>
                <a:endParaRPr lang="en-US" sz="1100" b="1" dirty="0"/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 </a:t>
                </a: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31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Google Shape;187;g8b7eccbfef_0_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87" name="Google Shape;187;g8b7eccbfef_0_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They use a metric named p-</a:t>
                </a:r>
                <a:r>
                  <a:rPr lang="en-CA" dirty="0" err="1"/>
                  <a:t>perthentile</a:t>
                </a:r>
                <a:r>
                  <a:rPr lang="en-CA" dirty="0"/>
                  <a:t> for finding those variable. And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𝐻_</a:t>
                </a:r>
                <a:r>
                  <a:rPr lang="en-US" sz="1100" i="0" dirty="0" err="1">
                    <a:latin typeface="Cambria Math" panose="02040503050406030204" pitchFamily="18" charset="0"/>
                  </a:rPr>
                  <a:t>𝑖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  </a:t>
                </a:r>
                <a:r>
                  <a:rPr lang="en-US" sz="1100" dirty="0"/>
                  <a:t>is the P1-th percentile of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𝑆_𝑖</a:t>
                </a:r>
                <a:r>
                  <a:rPr lang="en-US" sz="1100" dirty="0"/>
                  <a:t>, and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𝑅_𝑖</a:t>
                </a:r>
                <a:r>
                  <a:rPr lang="en-US" sz="1100" dirty="0"/>
                  <a:t>  is the P2-th percentile of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𝐸_𝑐</a:t>
                </a:r>
                <a:r>
                  <a:rPr lang="en-CA" dirty="0"/>
                  <a:t>. 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Now let’s see what are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𝑆_𝑖  </a:t>
                </a:r>
                <a:r>
                  <a:rPr lang="en-US" sz="1100" dirty="0"/>
                  <a:t>and </a:t>
                </a:r>
                <a:r>
                  <a:rPr lang="en-US" sz="1100" i="0" dirty="0">
                    <a:latin typeface="Cambria Math" panose="02040503050406030204" pitchFamily="18" charset="0"/>
                  </a:rPr>
                  <a:t>𝐸_𝑐</a:t>
                </a:r>
                <a:r>
                  <a:rPr lang="en-CA" dirty="0"/>
                  <a:t>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There are several patches per image, if we pass those image and store the out put of the network for them. Those values will create Si.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For each class of cancer, we have several images, and each of those images have some patches. We pass the whole patches related to a class of cancer to the model and store networks out put as Ec.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CA" dirty="0"/>
                  <a:t>Then by finding the p1percentile of </a:t>
                </a:r>
                <a:r>
                  <a:rPr lang="en-CA" dirty="0" err="1"/>
                  <a:t>si</a:t>
                </a:r>
                <a:r>
                  <a:rPr lang="en-CA" dirty="0"/>
                  <a:t>, and p2 </a:t>
                </a:r>
                <a:r>
                  <a:rPr lang="en-CA" dirty="0" err="1"/>
                  <a:t>percential</a:t>
                </a:r>
                <a:r>
                  <a:rPr lang="en-CA" dirty="0"/>
                  <a:t> of </a:t>
                </a:r>
                <a:r>
                  <a:rPr lang="en-CA" dirty="0" err="1"/>
                  <a:t>Ec</a:t>
                </a:r>
                <a:r>
                  <a:rPr lang="en-CA" dirty="0"/>
                  <a:t> we arrive at Hi and Ri.</a:t>
                </a: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59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892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831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6654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103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18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82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878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459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52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85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95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92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38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a4f75253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a4f75253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7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03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7eccbf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b7eccbf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2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3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640"/>
            <a:ext cx="5153705" cy="5134250"/>
            <a:chOff x="0" y="225"/>
            <a:chExt cx="5153705" cy="51528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3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3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8419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049900" y="2781925"/>
            <a:ext cx="4791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3973700" y="2525900"/>
            <a:ext cx="4791600" cy="141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18" name="Google Shape;118;p1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24" name="Google Shape;124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3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3"/>
          <p:cNvSpPr/>
          <p:nvPr/>
        </p:nvSpPr>
        <p:spPr>
          <a:xfrm rot="-5400000">
            <a:off x="7220275" y="3697551"/>
            <a:ext cx="808800" cy="808800"/>
          </a:xfrm>
          <a:prstGeom prst="diagStrip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3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 txBox="1">
            <a:spLocks noGrp="1"/>
          </p:cNvSpPr>
          <p:nvPr>
            <p:ph type="ctrTitle"/>
          </p:nvPr>
        </p:nvSpPr>
        <p:spPr>
          <a:xfrm>
            <a:off x="38419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4049900" y="2781925"/>
            <a:ext cx="4791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" name="Google Shape;152;p15"/>
          <p:cNvGrpSpPr/>
          <p:nvPr/>
        </p:nvGrpSpPr>
        <p:grpSpPr>
          <a:xfrm>
            <a:off x="0" y="640"/>
            <a:ext cx="5153705" cy="5134250"/>
            <a:chOff x="0" y="225"/>
            <a:chExt cx="5153705" cy="5152800"/>
          </a:xfrm>
        </p:grpSpPr>
        <p:sp>
          <p:nvSpPr>
            <p:cNvPr id="153" name="Google Shape;153;p15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3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3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15"/>
          <p:cNvCxnSpPr/>
          <p:nvPr/>
        </p:nvCxnSpPr>
        <p:spPr>
          <a:xfrm>
            <a:off x="3973700" y="2525900"/>
            <a:ext cx="4791600" cy="141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88700" y="1567550"/>
            <a:ext cx="72477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6525" y="393750"/>
            <a:ext cx="7239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2"/>
          </p:nvPr>
        </p:nvSpPr>
        <p:spPr>
          <a:xfrm>
            <a:off x="1096525" y="79187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35" name="Google Shape;35;p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519050" y="7576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5"/>
          <p:cNvSpPr/>
          <p:nvPr/>
        </p:nvSpPr>
        <p:spPr>
          <a:xfrm rot="-5400000">
            <a:off x="7220275" y="3697551"/>
            <a:ext cx="808800" cy="808800"/>
          </a:xfrm>
          <a:prstGeom prst="diagStrip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519050" y="2107525"/>
            <a:ext cx="5162100" cy="2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096525" y="393750"/>
            <a:ext cx="7239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096525" y="1415150"/>
            <a:ext cx="36348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  <a:defRPr sz="1500"/>
            </a:lvl1pPr>
            <a:lvl2pPr marL="91440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◆"/>
              <a:defRPr sz="1500"/>
            </a:lvl2pPr>
            <a:lvl3pPr marL="137160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4pPr>
            <a:lvl5pPr marL="228600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◆"/>
              <a:defRPr sz="1500"/>
            </a:lvl5pPr>
            <a:lvl6pPr marL="274320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6pPr>
            <a:lvl7pPr marL="320040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7pPr>
            <a:lvl8pPr marL="365760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◆"/>
              <a:defRPr sz="1500"/>
            </a:lvl8pPr>
            <a:lvl9pPr marL="411480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●"/>
              <a:defRPr sz="15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4865725" y="1415150"/>
            <a:ext cx="34707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u="none" strike="noStrike" cap="none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0" name="Google Shape;70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3"/>
          </p:nvPr>
        </p:nvSpPr>
        <p:spPr>
          <a:xfrm>
            <a:off x="1096525" y="79187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7" name="Google Shape;77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1083400" y="393750"/>
            <a:ext cx="4013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083300" y="1972550"/>
            <a:ext cx="40131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84" name="Google Shape;84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0"/>
          <p:cNvSpPr/>
          <p:nvPr/>
        </p:nvSpPr>
        <p:spPr>
          <a:xfrm rot="-5400000">
            <a:off x="7220275" y="3697551"/>
            <a:ext cx="808800" cy="808800"/>
          </a:xfrm>
          <a:prstGeom prst="diagStrip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91" name="Google Shape;91;p1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9"/>
              </a:schemeClr>
            </a:solidFill>
            <a:ln>
              <a:noFill/>
            </a:ln>
            <a:effectLst>
              <a:outerShdw dist="19050" dir="5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4" name="Google Shape;114;p1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ctrTitle"/>
          </p:nvPr>
        </p:nvSpPr>
        <p:spPr>
          <a:xfrm>
            <a:off x="3841950" y="1411424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Whole-slide Image (WSI)Analysis</a:t>
            </a:r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"/>
          </p:nvPr>
        </p:nvSpPr>
        <p:spPr>
          <a:xfrm>
            <a:off x="4049900" y="2781925"/>
            <a:ext cx="47910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 Deep Learning Models</a:t>
            </a:r>
            <a:endParaRPr dirty="0"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0CAC5A1-7D91-4CC0-8687-E7E795FE9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8" b="89663" l="1258" r="34906">
                        <a14:foregroundMark x1="12500" y1="24045" x2="27594" y2="20899"/>
                        <a14:foregroundMark x1="5660" y1="23146" x2="13443" y2="19551"/>
                        <a14:foregroundMark x1="1887" y1="27416" x2="2044" y2="27416"/>
                        <a14:foregroundMark x1="3223" y1="29438" x2="16352" y2="23371"/>
                        <a14:foregroundMark x1="15308" y1="50815" x2="25550" y2="44494"/>
                        <a14:foregroundMark x1="11714" y1="53034" x2="14028" y2="51606"/>
                        <a14:foregroundMark x1="6447" y1="89663" x2="12814" y2="88539"/>
                        <a14:foregroundMark x1="33412" y1="45169" x2="34906" y2="56629"/>
                        <a14:foregroundMark x1="22642" y1="21573" x2="28774" y2="5618"/>
                        <a14:foregroundMark x1="28445" y1="18782" x2="18711" y2="27416"/>
                        <a14:foregroundMark x1="32390" y1="15281" x2="30056" y2="17352"/>
                        <a14:foregroundMark x1="8731" y1="35651" x2="6457" y2="37752"/>
                        <a14:foregroundMark x1="19104" y1="26067" x2="13117" y2="31598"/>
                        <a14:foregroundMark x1="1494" y1="26517" x2="3616" y2="26517"/>
                        <a14:foregroundMark x1="2280" y1="28539" x2="6211" y2="33483"/>
                        <a14:foregroundMark x1="1258" y1="29888" x2="8216" y2="38471"/>
                        <a14:foregroundMark x1="27987" y1="1798" x2="27987" y2="1798"/>
                        <a14:foregroundMark x1="33077" y1="15284" x2="33333" y2="13708"/>
                        <a14:foregroundMark x1="18553" y1="49438" x2="18553" y2="62921"/>
                        <a14:foregroundMark x1="18239" y1="47865" x2="17610" y2="46292"/>
                        <a14:foregroundMark x1="12421" y1="67191" x2="12186" y2="53483"/>
                        <a14:backgroundMark x1="3223" y1="38652" x2="6053" y2="43596"/>
                        <a14:backgroundMark x1="8333" y1="12135" x2="19890" y2="3820"/>
                        <a14:backgroundMark x1="7547" y1="13258" x2="8884" y2="9438"/>
                        <a14:backgroundMark x1="23821" y1="28539" x2="34277" y2="27416"/>
                        <a14:backgroundMark x1="28931" y1="22472" x2="34513" y2="18652"/>
                        <a14:backgroundMark x1="27673" y1="22921" x2="29167" y2="21573"/>
                        <a14:backgroundMark x1="21777" y1="29888" x2="26258" y2="28539"/>
                        <a14:backgroundMark x1="16038" y1="35281" x2="24371" y2="28090"/>
                        <a14:backgroundMark x1="15802" y1="66292" x2="17217" y2="68539"/>
                        <a14:backgroundMark x1="14780" y1="48090" x2="13129" y2="46966"/>
                        <a14:backgroundMark x1="10692" y1="39101" x2="13129" y2="36629"/>
                        <a14:backgroundMark x1="9277" y1="38652" x2="17531" y2="32809"/>
                        <a14:backgroundMark x1="8019" y1="40225" x2="8019" y2="40225"/>
                        <a14:backgroundMark x1="8019" y1="39551" x2="12186" y2="35281"/>
                        <a14:backgroundMark x1="12186" y1="48989" x2="13758" y2="44719"/>
                      </a14:backgroundRemoval>
                    </a14:imgEffect>
                  </a14:imgLayer>
                </a14:imgProps>
              </a:ext>
            </a:extLst>
          </a:blip>
          <a:srcRect r="63552" b="6859"/>
          <a:stretch/>
        </p:blipFill>
        <p:spPr>
          <a:xfrm>
            <a:off x="922350" y="1283539"/>
            <a:ext cx="2944209" cy="2632109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F0C7F23-8913-4C84-AC3E-898EB31B7F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" name="Google Shape;165;p17">
            <a:extLst>
              <a:ext uri="{FF2B5EF4-FFF2-40B4-BE49-F238E27FC236}">
                <a16:creationId xmlns:a16="http://schemas.microsoft.com/office/drawing/2014/main" id="{88BFA876-5343-4E37-AD3D-874F1D91CD30}"/>
              </a:ext>
            </a:extLst>
          </p:cNvPr>
          <p:cNvSpPr txBox="1">
            <a:spLocks/>
          </p:cNvSpPr>
          <p:nvPr/>
        </p:nvSpPr>
        <p:spPr>
          <a:xfrm>
            <a:off x="4068450" y="3469521"/>
            <a:ext cx="4791000" cy="105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CA" dirty="0"/>
              <a:t> Maryam Yalsavar</a:t>
            </a:r>
          </a:p>
          <a:p>
            <a:pPr marL="0" indent="0" algn="l"/>
            <a:endParaRPr lang="en-CA" dirty="0"/>
          </a:p>
          <a:p>
            <a:pPr marL="0" indent="0" algn="l"/>
            <a:r>
              <a:rPr lang="en-CA" dirty="0"/>
              <a:t>March,18,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Model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Segmentation of WSI</a:t>
            </a:r>
          </a:p>
          <a:p>
            <a:pPr algn="r"/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11" name="Picture 2" descr="U-Net: Convolutional Networks for Biomedical Image Segmentation">
            <a:extLst>
              <a:ext uri="{FF2B5EF4-FFF2-40B4-BE49-F238E27FC236}">
                <a16:creationId xmlns:a16="http://schemas.microsoft.com/office/drawing/2014/main" id="{F89DA447-8C2F-49DE-81A5-9871AC13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71" y="1505586"/>
            <a:ext cx="5181858" cy="33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1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Model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Segmentation of WSI</a:t>
            </a:r>
          </a:p>
          <a:p>
            <a:pPr algn="r"/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EEF50-F6D7-42F2-B4B3-A78021B9F1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2" t="3750" r="3784"/>
          <a:stretch/>
        </p:blipFill>
        <p:spPr>
          <a:xfrm>
            <a:off x="2015067" y="1702959"/>
            <a:ext cx="5113866" cy="29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Results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Model</a:t>
            </a:r>
          </a:p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Segmentation of WSI</a:t>
            </a:r>
          </a:p>
          <a:p>
            <a:pPr algn="r"/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F59EF-ADCE-4004-AB21-91EC7E7D9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947" y="1970611"/>
            <a:ext cx="5798052" cy="18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Deep Learning for Detection in WSI 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189;p19">
            <a:extLst>
              <a:ext uri="{FF2B5EF4-FFF2-40B4-BE49-F238E27FC236}">
                <a16:creationId xmlns:a16="http://schemas.microsoft.com/office/drawing/2014/main" id="{35327474-401A-4D2D-9B8E-46FA45475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86"/>
            <a:ext cx="4462973" cy="847015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 Analysis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4EB12D-4891-4944-AD4B-475D96FA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" name="Google Shape;189;p19">
            <a:extLst>
              <a:ext uri="{FF2B5EF4-FFF2-40B4-BE49-F238E27FC236}">
                <a16:creationId xmlns:a16="http://schemas.microsoft.com/office/drawing/2014/main" id="{F030608E-7BB9-41E6-A0C6-77017D80F3C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Whole-slide Image (WSI)</a:t>
            </a:r>
          </a:p>
          <a:p>
            <a:r>
              <a:rPr lang="en-US" dirty="0"/>
              <a:t>Deep Learning for Segmentation of WSI</a:t>
            </a:r>
          </a:p>
          <a:p>
            <a:r>
              <a:rPr lang="en-US" dirty="0">
                <a:solidFill>
                  <a:schemeClr val="bg1"/>
                </a:solidFill>
              </a:rPr>
              <a:t>Deep Learning for Detection in WSI </a:t>
            </a:r>
          </a:p>
          <a:p>
            <a:r>
              <a:rPr lang="en-US" dirty="0"/>
              <a:t>Deep Learning for Classification of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7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Introduction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/>
              <a:t>Data Set</a:t>
            </a:r>
          </a:p>
          <a:p>
            <a:r>
              <a:rPr lang="en-US" dirty="0"/>
              <a:t>Extracting Patches</a:t>
            </a:r>
          </a:p>
          <a:p>
            <a:r>
              <a:rPr lang="en-US" dirty="0"/>
              <a:t>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Detection in WSI </a:t>
            </a:r>
          </a:p>
        </p:txBody>
      </p:sp>
      <p:sp>
        <p:nvSpPr>
          <p:cNvPr id="8" name="Google Shape;190;p19">
            <a:extLst>
              <a:ext uri="{FF2B5EF4-FFF2-40B4-BE49-F238E27FC236}">
                <a16:creationId xmlns:a16="http://schemas.microsoft.com/office/drawing/2014/main" id="{FDA15DC8-F3E8-4FB7-8F4C-4DD1979B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34" y="1664482"/>
            <a:ext cx="7375924" cy="9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classified normal and tumor slides in histology images of lymph nodes tissue</a:t>
            </a:r>
            <a:endParaRPr lang="en-US" sz="1600" b="1" dirty="0"/>
          </a:p>
        </p:txBody>
      </p:sp>
      <p:sp>
        <p:nvSpPr>
          <p:cNvPr id="10" name="Google Shape;190;p19">
            <a:extLst>
              <a:ext uri="{FF2B5EF4-FFF2-40B4-BE49-F238E27FC236}">
                <a16:creationId xmlns:a16="http://schemas.microsoft.com/office/drawing/2014/main" id="{569699A0-5510-4019-8239-43551A081E5C}"/>
              </a:ext>
            </a:extLst>
          </p:cNvPr>
          <p:cNvSpPr txBox="1">
            <a:spLocks/>
          </p:cNvSpPr>
          <p:nvPr/>
        </p:nvSpPr>
        <p:spPr>
          <a:xfrm>
            <a:off x="1096534" y="2526060"/>
            <a:ext cx="7375924" cy="149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Their method consists of two stages: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Detect possible tumor locations in the whole slide images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Extracting features to classify the slides into normal or tumorous slides</a:t>
            </a:r>
          </a:p>
        </p:txBody>
      </p:sp>
    </p:spTree>
    <p:extLst>
      <p:ext uri="{BB962C8B-B14F-4D97-AF65-F5344CB8AC3E}">
        <p14:creationId xmlns:p14="http://schemas.microsoft.com/office/powerpoint/2010/main" val="56941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Data Set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Data Set</a:t>
            </a:r>
          </a:p>
          <a:p>
            <a:r>
              <a:rPr lang="en-US" dirty="0"/>
              <a:t>Extracting Patches</a:t>
            </a:r>
          </a:p>
          <a:p>
            <a:r>
              <a:rPr lang="en-US" dirty="0"/>
              <a:t>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Detection in WSI </a:t>
            </a:r>
          </a:p>
        </p:txBody>
      </p:sp>
      <p:sp>
        <p:nvSpPr>
          <p:cNvPr id="8" name="Google Shape;190;p19">
            <a:extLst>
              <a:ext uri="{FF2B5EF4-FFF2-40B4-BE49-F238E27FC236}">
                <a16:creationId xmlns:a16="http://schemas.microsoft.com/office/drawing/2014/main" id="{FDA15DC8-F3E8-4FB7-8F4C-4DD1979B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34" y="1664482"/>
            <a:ext cx="7375924" cy="241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used Camelyon16 dataset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This dataset has 160 negative and 110 positive whole slide images for training, and 50 positive and 80 negative for testing.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 ground truth for the positive slides is in a form of binary mask image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40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Extracting Patches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Data Set</a:t>
            </a:r>
          </a:p>
          <a:p>
            <a:r>
              <a:rPr lang="en-US" dirty="0">
                <a:solidFill>
                  <a:schemeClr val="bg1"/>
                </a:solidFill>
              </a:rPr>
              <a:t>Extracting Patches</a:t>
            </a:r>
          </a:p>
          <a:p>
            <a:r>
              <a:rPr lang="en-US" dirty="0"/>
              <a:t>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Detection in WSI </a:t>
            </a:r>
          </a:p>
        </p:txBody>
      </p:sp>
      <p:sp>
        <p:nvSpPr>
          <p:cNvPr id="8" name="Google Shape;190;p19">
            <a:extLst>
              <a:ext uri="{FF2B5EF4-FFF2-40B4-BE49-F238E27FC236}">
                <a16:creationId xmlns:a16="http://schemas.microsoft.com/office/drawing/2014/main" id="{FDA15DC8-F3E8-4FB7-8F4C-4DD1979B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34" y="1664482"/>
            <a:ext cx="7375924" cy="241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extracted 40K patches of 64x64x3 from both positive and negative training images equally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600" dirty="0"/>
              <a:t>The positive patches are extracted from the location marked in the ground truth mask and then they are filtered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600" dirty="0"/>
              <a:t> For the negative patches, no filtering is used</a:t>
            </a:r>
          </a:p>
        </p:txBody>
      </p:sp>
    </p:spTree>
    <p:extLst>
      <p:ext uri="{BB962C8B-B14F-4D97-AF65-F5344CB8AC3E}">
        <p14:creationId xmlns:p14="http://schemas.microsoft.com/office/powerpoint/2010/main" val="2316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Model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Data Set</a:t>
            </a:r>
          </a:p>
          <a:p>
            <a:r>
              <a:rPr lang="en-US" dirty="0"/>
              <a:t>Extracting Patches</a:t>
            </a:r>
          </a:p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Detection in WSI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1AD18-1E36-4611-BCC4-C6A21A8B0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2" y="1899642"/>
            <a:ext cx="7038575" cy="2399496"/>
          </a:xfrm>
          <a:prstGeom prst="rect">
            <a:avLst/>
          </a:prstGeom>
        </p:spPr>
      </p:pic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Model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Data Set</a:t>
            </a:r>
          </a:p>
          <a:p>
            <a:r>
              <a:rPr lang="en-US" dirty="0"/>
              <a:t>Extracting Patches</a:t>
            </a:r>
          </a:p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Detection in WSI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0920B-7F9D-4D9A-BEB3-AFC94ACF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61" y="1885671"/>
            <a:ext cx="6646878" cy="2307944"/>
          </a:xfrm>
          <a:prstGeom prst="rect">
            <a:avLst/>
          </a:prstGeom>
        </p:spPr>
      </p:pic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Deep Learning for Classification of WSI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" name="Google Shape;189;p19">
            <a:extLst>
              <a:ext uri="{FF2B5EF4-FFF2-40B4-BE49-F238E27FC236}">
                <a16:creationId xmlns:a16="http://schemas.microsoft.com/office/drawing/2014/main" id="{35327474-401A-4D2D-9B8E-46FA45475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86"/>
            <a:ext cx="4462973" cy="847015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 Analysis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4EB12D-4891-4944-AD4B-475D96FA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" name="Google Shape;189;p19">
            <a:extLst>
              <a:ext uri="{FF2B5EF4-FFF2-40B4-BE49-F238E27FC236}">
                <a16:creationId xmlns:a16="http://schemas.microsoft.com/office/drawing/2014/main" id="{F030608E-7BB9-41E6-A0C6-77017D80F3C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Whole-slide Image (WSI)</a:t>
            </a:r>
          </a:p>
          <a:p>
            <a:r>
              <a:rPr lang="en-US" dirty="0"/>
              <a:t>Deep Learning for Segmentation of WSI</a:t>
            </a:r>
          </a:p>
          <a:p>
            <a:r>
              <a:rPr lang="en-US" dirty="0"/>
              <a:t>Deep Learning for Detection in WSI </a:t>
            </a:r>
          </a:p>
          <a:p>
            <a:r>
              <a:rPr lang="en-US" dirty="0">
                <a:solidFill>
                  <a:schemeClr val="bg1"/>
                </a:solidFill>
              </a:rPr>
              <a:t>Deep Learning for Classification of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1096500" y="1559599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1820120" y="1567706"/>
            <a:ext cx="2872989" cy="2910954"/>
            <a:chOff x="0" y="1189989"/>
            <a:chExt cx="3546900" cy="3482836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02060">
                <a:alpha val="57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500" dirty="0">
                  <a:solidFill>
                    <a:srgbClr val="FFFFFF"/>
                  </a:solidFill>
                  <a:latin typeface="Roboto"/>
                  <a:ea typeface="Roboto"/>
                  <a:sym typeface="Roboto"/>
                </a:rPr>
                <a:t>Whole-slide Image (WSI)Analysis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sym typeface="Roboto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3FC5157-D4E5-4075-A04D-BB668641AAC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46854" y="2186647"/>
            <a:ext cx="555051" cy="427082"/>
          </a:xfrm>
          <a:prstGeom prst="bentConnector3">
            <a:avLst>
              <a:gd name="adj1" fmla="val 98453"/>
            </a:avLst>
          </a:prstGeom>
          <a:ln w="28575">
            <a:solidFill>
              <a:srgbClr val="F15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C2E1E3F-7564-4BEC-9278-C02C6916E2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3123" y="2589963"/>
            <a:ext cx="522516" cy="427084"/>
          </a:xfrm>
          <a:prstGeom prst="bentConnector3">
            <a:avLst>
              <a:gd name="adj1" fmla="val 100000"/>
            </a:avLst>
          </a:prstGeom>
          <a:ln w="28575">
            <a:solidFill>
              <a:srgbClr val="F15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63037D9-FC03-4FBB-BB76-6254AED0CB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6607" y="2956241"/>
            <a:ext cx="522516" cy="427084"/>
          </a:xfrm>
          <a:prstGeom prst="bentConnector3">
            <a:avLst>
              <a:gd name="adj1" fmla="val 100000"/>
            </a:avLst>
          </a:prstGeom>
          <a:ln w="28575">
            <a:solidFill>
              <a:srgbClr val="F15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0E691C2-08CD-4CD8-B4FB-4D4A199979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6753" y="3351337"/>
            <a:ext cx="522516" cy="427084"/>
          </a:xfrm>
          <a:prstGeom prst="bentConnector3">
            <a:avLst>
              <a:gd name="adj1" fmla="val 100000"/>
            </a:avLst>
          </a:prstGeom>
          <a:ln w="28575">
            <a:solidFill>
              <a:srgbClr val="F15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4026C11-DDDE-49EB-9179-E8100D3C3D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3122" y="3704131"/>
            <a:ext cx="522516" cy="427084"/>
          </a:xfrm>
          <a:prstGeom prst="bentConnector3">
            <a:avLst>
              <a:gd name="adj1" fmla="val 100000"/>
            </a:avLst>
          </a:prstGeom>
          <a:ln w="28575">
            <a:solidFill>
              <a:srgbClr val="F15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F7FCFC-F910-42E5-B13E-AFDD6FB6F71C}"/>
              </a:ext>
            </a:extLst>
          </p:cNvPr>
          <p:cNvSpPr txBox="1"/>
          <p:nvPr/>
        </p:nvSpPr>
        <p:spPr>
          <a:xfrm>
            <a:off x="2383104" y="2505926"/>
            <a:ext cx="1552175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t" anchorCtr="0">
            <a:no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Roboto"/>
                <a:ea typeface="Roboto"/>
              </a:rPr>
              <a:t>Whole-slide Image (WSI)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1C3ED5-4C4A-48D3-AA34-ACC18F8F2F6F}"/>
              </a:ext>
            </a:extLst>
          </p:cNvPr>
          <p:cNvSpPr txBox="1"/>
          <p:nvPr/>
        </p:nvSpPr>
        <p:spPr>
          <a:xfrm>
            <a:off x="2383104" y="2885087"/>
            <a:ext cx="1552175" cy="31459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t" anchorCtr="0">
            <a:no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Roboto"/>
                <a:ea typeface="Roboto"/>
              </a:rPr>
              <a:t>Deep Learning for Segmentation of WSI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BCB811-5D89-48C6-8572-3AD9685A87B9}"/>
              </a:ext>
            </a:extLst>
          </p:cNvPr>
          <p:cNvSpPr txBox="1"/>
          <p:nvPr/>
        </p:nvSpPr>
        <p:spPr>
          <a:xfrm>
            <a:off x="2383104" y="3249017"/>
            <a:ext cx="1552175" cy="31212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t" anchorCtr="0">
            <a:no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Roboto"/>
                <a:ea typeface="Roboto"/>
              </a:rPr>
              <a:t>Deep Learning for Classification of WSI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C3293E-C2BB-4DFB-A5E5-EFED6DBCCB7A}"/>
              </a:ext>
            </a:extLst>
          </p:cNvPr>
          <p:cNvSpPr txBox="1"/>
          <p:nvPr/>
        </p:nvSpPr>
        <p:spPr>
          <a:xfrm>
            <a:off x="2383104" y="3640481"/>
            <a:ext cx="1552175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t" anchorCtr="0">
            <a:no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Roboto"/>
                <a:ea typeface="Roboto"/>
              </a:rPr>
              <a:t>Deep Learning for Detection in WSI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B6C297-B384-47E4-A587-DD8680BA6FD6}"/>
              </a:ext>
            </a:extLst>
          </p:cNvPr>
          <p:cNvSpPr txBox="1"/>
          <p:nvPr/>
        </p:nvSpPr>
        <p:spPr>
          <a:xfrm>
            <a:off x="2383104" y="3981566"/>
            <a:ext cx="1552175" cy="30032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t" anchorCtr="0">
            <a:no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Roboto"/>
                <a:ea typeface="Roboto"/>
              </a:rPr>
              <a:t>Potential Deep Models for WSI</a:t>
            </a:r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41428B12-0B09-4E1B-A180-6FB18A529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Introduction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/>
              <a:t>Locating the discriminative patches</a:t>
            </a:r>
          </a:p>
          <a:p>
            <a:r>
              <a:rPr lang="en-US" dirty="0"/>
              <a:t>Aggregation of patch-level classification results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Google Shape;190;p19">
            <a:extLst>
              <a:ext uri="{FF2B5EF4-FFF2-40B4-BE49-F238E27FC236}">
                <a16:creationId xmlns:a16="http://schemas.microsoft.com/office/drawing/2014/main" id="{FDA15DC8-F3E8-4FB7-8F4C-4DD1979B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25" y="1664482"/>
            <a:ext cx="7375924" cy="9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Using a patch level CNN can outperform an image level based one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9" name="Google Shape;190;p19">
            <a:extLst>
              <a:ext uri="{FF2B5EF4-FFF2-40B4-BE49-F238E27FC236}">
                <a16:creationId xmlns:a16="http://schemas.microsoft.com/office/drawing/2014/main" id="{5FE5DABA-B92D-4546-8410-2A170AB7F523}"/>
              </a:ext>
            </a:extLst>
          </p:cNvPr>
          <p:cNvSpPr txBox="1">
            <a:spLocks/>
          </p:cNvSpPr>
          <p:nvPr/>
        </p:nvSpPr>
        <p:spPr>
          <a:xfrm>
            <a:off x="1096519" y="2090229"/>
            <a:ext cx="7375924" cy="105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It is computationally impossible to use image level-based CNN due to high-resolution images there 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11" name="Google Shape;190;p19">
            <a:extLst>
              <a:ext uri="{FF2B5EF4-FFF2-40B4-BE49-F238E27FC236}">
                <a16:creationId xmlns:a16="http://schemas.microsoft.com/office/drawing/2014/main" id="{5AA72108-85CA-4EEE-A202-0E1C1591970D}"/>
              </a:ext>
            </a:extLst>
          </p:cNvPr>
          <p:cNvSpPr txBox="1">
            <a:spLocks/>
          </p:cNvSpPr>
          <p:nvPr/>
        </p:nvSpPr>
        <p:spPr>
          <a:xfrm>
            <a:off x="1096513" y="2753278"/>
            <a:ext cx="7375924" cy="120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 addressed challenges in patch level classification: aggregation of patch-level classification results and existence of non discriminative patches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4879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Locating the Discriminative Patches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Locating the Discriminative Patches</a:t>
            </a:r>
          </a:p>
          <a:p>
            <a:r>
              <a:rPr lang="en-US" dirty="0"/>
              <a:t>Aggregation of Patch-level Classification Results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DA15DB4-E5E7-4AF0-8F37-5EF9979D3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087" y="1755775"/>
            <a:ext cx="4757771" cy="29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Locating the Discriminative Patches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Locating the Discriminative Patches</a:t>
            </a:r>
          </a:p>
          <a:p>
            <a:r>
              <a:rPr lang="en-US" dirty="0"/>
              <a:t>Aggregation of Patch-level Classification Results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90;p19">
                <a:extLst>
                  <a:ext uri="{FF2B5EF4-FFF2-40B4-BE49-F238E27FC236}">
                    <a16:creationId xmlns:a16="http://schemas.microsoft.com/office/drawing/2014/main" id="{F0CB020F-B4BF-4237-8AEC-52A13D0F52B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704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lvl="0" indent="0" algn="just">
                  <a:buClr>
                    <a:schemeClr val="dk1"/>
                  </a:buClr>
                  <a:buSzPts val="1100"/>
                  <a:buNone/>
                </a:pPr>
                <a:r>
                  <a:rPr lang="en-US" sz="1600" dirty="0"/>
                  <a:t>The discriminative patches will have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greater than a threshold,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0" name="Google Shape;190;p19">
                <a:extLst>
                  <a:ext uri="{FF2B5EF4-FFF2-40B4-BE49-F238E27FC236}">
                    <a16:creationId xmlns:a16="http://schemas.microsoft.com/office/drawing/2014/main" id="{F0CB020F-B4BF-4237-8AEC-52A13D0F52B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704249"/>
              </a:xfrm>
              <a:prstGeom prst="rect">
                <a:avLst/>
              </a:prstGeom>
              <a:blipFill>
                <a:blip r:embed="rId5"/>
                <a:stretch>
                  <a:fillRect l="-496"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90;p19">
                <a:extLst>
                  <a:ext uri="{FF2B5EF4-FFF2-40B4-BE49-F238E27FC236}">
                    <a16:creationId xmlns:a16="http://schemas.microsoft.com/office/drawing/2014/main" id="{14F9B210-DD70-4E5E-AED2-232C40063B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525" y="2100337"/>
                <a:ext cx="7375924" cy="90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238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➔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indent="0" algn="just"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is correlated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so patches with a smaller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/>
                  <a:t>; θ) will have a smaller probability to be considered as discriminative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1" name="Google Shape;190;p19">
                <a:extLst>
                  <a:ext uri="{FF2B5EF4-FFF2-40B4-BE49-F238E27FC236}">
                    <a16:creationId xmlns:a16="http://schemas.microsoft.com/office/drawing/2014/main" id="{14F9B210-DD70-4E5E-AED2-232C4006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5" y="2100337"/>
                <a:ext cx="7375924" cy="904120"/>
              </a:xfrm>
              <a:prstGeom prst="rect">
                <a:avLst/>
              </a:prstGeom>
              <a:blipFill>
                <a:blip r:embed="rId6"/>
                <a:stretch>
                  <a:fillRect l="-496" r="-413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90;p19">
                <a:extLst>
                  <a:ext uri="{FF2B5EF4-FFF2-40B4-BE49-F238E27FC236}">
                    <a16:creationId xmlns:a16="http://schemas.microsoft.com/office/drawing/2014/main" id="{537D397A-40AC-4FEC-BFAF-DCEA4495D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525" y="2895756"/>
                <a:ext cx="7375924" cy="90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238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➔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indent="0" algn="just">
                  <a:buClr>
                    <a:schemeClr val="dk1"/>
                  </a:buClr>
                  <a:buSzPts val="11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16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2" name="Google Shape;190;p19">
                <a:extLst>
                  <a:ext uri="{FF2B5EF4-FFF2-40B4-BE49-F238E27FC236}">
                    <a16:creationId xmlns:a16="http://schemas.microsoft.com/office/drawing/2014/main" id="{537D397A-40AC-4FEC-BFAF-DCEA4495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5" y="2895756"/>
                <a:ext cx="7375924" cy="9041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91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Locating the Discriminative Patches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Locating the Discriminative Patches</a:t>
            </a:r>
          </a:p>
          <a:p>
            <a:r>
              <a:rPr lang="en-US" dirty="0"/>
              <a:t>Aggregation of Patch-level Classification Results</a:t>
            </a:r>
          </a:p>
          <a:p>
            <a:r>
              <a:rPr lang="en-US" dirty="0"/>
              <a:t>Results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90;p19">
                <a:extLst>
                  <a:ext uri="{FF2B5EF4-FFF2-40B4-BE49-F238E27FC236}">
                    <a16:creationId xmlns:a16="http://schemas.microsoft.com/office/drawing/2014/main" id="{9BC94347-F098-472F-8A9A-80A38A628AA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704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lvl="0" indent="0" algn="just"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the P1-th percentile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 is the P2-th percentile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Google Shape;190;p19">
                <a:extLst>
                  <a:ext uri="{FF2B5EF4-FFF2-40B4-BE49-F238E27FC236}">
                    <a16:creationId xmlns:a16="http://schemas.microsoft.com/office/drawing/2014/main" id="{9BC94347-F098-472F-8A9A-80A38A628AA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70424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0;p19">
                <a:extLst>
                  <a:ext uri="{FF2B5EF4-FFF2-40B4-BE49-F238E27FC236}">
                    <a16:creationId xmlns:a16="http://schemas.microsoft.com/office/drawing/2014/main" id="{BA23698D-0DAE-4EC6-A73F-05879F41A9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525" y="2583520"/>
                <a:ext cx="7375924" cy="704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238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➔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buClr>
                    <a:schemeClr val="dk1"/>
                  </a:buClr>
                  <a:buSzPts val="1100"/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are introduced as the set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values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/>
                  <a:t>of the </a:t>
                </a:r>
                <a:r>
                  <a:rPr lang="en-US" sz="1600" dirty="0" err="1"/>
                  <a:t>i-th</a:t>
                </a:r>
                <a:r>
                  <a:rPr lang="en-US" sz="1600" dirty="0"/>
                  <a:t> image and  the c-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class.</a:t>
                </a:r>
              </a:p>
              <a:p>
                <a:pPr marL="0" indent="0" algn="just">
                  <a:buClr>
                    <a:schemeClr val="dk1"/>
                  </a:buClr>
                  <a:buSzPts val="1100"/>
                  <a:buFont typeface="Lato"/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4" name="Google Shape;190;p19">
                <a:extLst>
                  <a:ext uri="{FF2B5EF4-FFF2-40B4-BE49-F238E27FC236}">
                    <a16:creationId xmlns:a16="http://schemas.microsoft.com/office/drawing/2014/main" id="{BA23698D-0DAE-4EC6-A73F-05879F41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5" y="2583520"/>
                <a:ext cx="7375924" cy="704249"/>
              </a:xfrm>
              <a:prstGeom prst="rect">
                <a:avLst/>
              </a:prstGeom>
              <a:blipFill>
                <a:blip r:embed="rId6"/>
                <a:stretch>
                  <a:fillRect l="-496" b="-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6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Aggregation of Patch-level Classification Results</a:t>
            </a:r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Locating the Discriminative Patches</a:t>
            </a:r>
          </a:p>
          <a:p>
            <a:r>
              <a:rPr lang="en-US" dirty="0">
                <a:solidFill>
                  <a:schemeClr val="bg1"/>
                </a:solidFill>
              </a:rPr>
              <a:t>Aggregation of Patch-level Classification Results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Google Shape;169;p26">
            <a:extLst>
              <a:ext uri="{FF2B5EF4-FFF2-40B4-BE49-F238E27FC236}">
                <a16:creationId xmlns:a16="http://schemas.microsoft.com/office/drawing/2014/main" id="{6E17F6B0-CE5A-4231-8B8A-AE062C1B73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348" t="1511" r="10066" b="20666"/>
          <a:stretch/>
        </p:blipFill>
        <p:spPr>
          <a:xfrm>
            <a:off x="3164825" y="1712147"/>
            <a:ext cx="2814349" cy="291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747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Results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pic>
        <p:nvPicPr>
          <p:cNvPr id="9" name="Google Shape;200;p29">
            <a:extLst>
              <a:ext uri="{FF2B5EF4-FFF2-40B4-BE49-F238E27FC236}">
                <a16:creationId xmlns:a16="http://schemas.microsoft.com/office/drawing/2014/main" id="{FD954D23-2DD1-49B8-A323-D9D5193ACA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465" y="1987574"/>
            <a:ext cx="2571705" cy="267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2;p31">
            <a:extLst>
              <a:ext uri="{FF2B5EF4-FFF2-40B4-BE49-F238E27FC236}">
                <a16:creationId xmlns:a16="http://schemas.microsoft.com/office/drawing/2014/main" id="{7457857B-A254-4EC5-9740-D9EA751FC77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1996" y="1987574"/>
            <a:ext cx="2500977" cy="2675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9;p19">
            <a:extLst>
              <a:ext uri="{FF2B5EF4-FFF2-40B4-BE49-F238E27FC236}">
                <a16:creationId xmlns:a16="http://schemas.microsoft.com/office/drawing/2014/main" id="{A1775625-7E37-4530-967D-74201F6EDEE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Locating the Discriminative Patches</a:t>
            </a:r>
          </a:p>
          <a:p>
            <a:r>
              <a:rPr lang="en-US" dirty="0"/>
              <a:t>Aggregation of Patch-level Classification Results</a:t>
            </a:r>
          </a:p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Google Shape;189;p19">
            <a:extLst>
              <a:ext uri="{FF2B5EF4-FFF2-40B4-BE49-F238E27FC236}">
                <a16:creationId xmlns:a16="http://schemas.microsoft.com/office/drawing/2014/main" id="{94C4F9C3-78B0-4E68-A923-1DA01FBDB97F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>
                <a:solidFill>
                  <a:schemeClr val="bg1"/>
                </a:solidFill>
              </a:rPr>
              <a:t>Deep Learning for Classification of WSI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F1F8D-410D-41C8-AEFB-8AF5E1316D6A}"/>
              </a:ext>
            </a:extLst>
          </p:cNvPr>
          <p:cNvSpPr txBox="1"/>
          <p:nvPr/>
        </p:nvSpPr>
        <p:spPr>
          <a:xfrm>
            <a:off x="4709737" y="1649020"/>
            <a:ext cx="28951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Glioma Classification Results</a:t>
            </a:r>
            <a:endParaRPr lang="en-CA"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5B642-D9BB-43BD-A4B2-90805042319B}"/>
              </a:ext>
            </a:extLst>
          </p:cNvPr>
          <p:cNvSpPr txBox="1"/>
          <p:nvPr/>
        </p:nvSpPr>
        <p:spPr>
          <a:xfrm>
            <a:off x="1821305" y="1650397"/>
            <a:ext cx="277022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Lato"/>
                <a:ea typeface="Lato"/>
                <a:cs typeface="Lato"/>
              </a:rPr>
              <a:t>NSCLC Classification Results</a:t>
            </a:r>
            <a:endParaRPr lang="en-CA" sz="1600" dirty="0">
              <a:solidFill>
                <a:srgbClr val="434343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545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Potential Deep Models for WSI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" name="Google Shape;189;p19">
            <a:extLst>
              <a:ext uri="{FF2B5EF4-FFF2-40B4-BE49-F238E27FC236}">
                <a16:creationId xmlns:a16="http://schemas.microsoft.com/office/drawing/2014/main" id="{35327474-401A-4D2D-9B8E-46FA45475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86"/>
            <a:ext cx="4462973" cy="847015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 Analysis</a:t>
            </a:r>
          </a:p>
        </p:txBody>
      </p:sp>
      <p:sp>
        <p:nvSpPr>
          <p:cNvPr id="4" name="Google Shape;189;p19">
            <a:extLst>
              <a:ext uri="{FF2B5EF4-FFF2-40B4-BE49-F238E27FC236}">
                <a16:creationId xmlns:a16="http://schemas.microsoft.com/office/drawing/2014/main" id="{D72578A3-26C9-4866-8B0D-C2A44B44AADE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Potential Deep Models for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4EB12D-4891-4944-AD4B-475D96FA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99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</a:t>
            </a:r>
            <a:r>
              <a:rPr lang="en-US"/>
              <a:t> </a:t>
            </a:r>
            <a:r>
              <a:rPr lang="en-US">
                <a:solidFill>
                  <a:schemeClr val="accent6"/>
                </a:solidFill>
              </a:rPr>
              <a:t>Deep Sets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11" name="Google Shape;189;p19">
            <a:extLst>
              <a:ext uri="{FF2B5EF4-FFF2-40B4-BE49-F238E27FC236}">
                <a16:creationId xmlns:a16="http://schemas.microsoft.com/office/drawing/2014/main" id="{A1775625-7E37-4530-967D-74201F6EDEE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Deep Sets</a:t>
            </a:r>
          </a:p>
          <a:p>
            <a:r>
              <a:rPr lang="en-US" dirty="0"/>
              <a:t>MLP-Mixer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Google Shape;189;p19">
            <a:extLst>
              <a:ext uri="{FF2B5EF4-FFF2-40B4-BE49-F238E27FC236}">
                <a16:creationId xmlns:a16="http://schemas.microsoft.com/office/drawing/2014/main" id="{94C4F9C3-78B0-4E68-A923-1DA01FBDB97F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Potential Deep Models for WSI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90;p19">
                <a:extLst>
                  <a:ext uri="{FF2B5EF4-FFF2-40B4-BE49-F238E27FC236}">
                    <a16:creationId xmlns:a16="http://schemas.microsoft.com/office/drawing/2014/main" id="{AA3576CB-18A7-4371-AA44-6CA83339B04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907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/>
                  <a:t>Each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is transformed (possibly by several layers) into some representation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Google Shape;190;p19">
                <a:extLst>
                  <a:ext uri="{FF2B5EF4-FFF2-40B4-BE49-F238E27FC236}">
                    <a16:creationId xmlns:a16="http://schemas.microsoft.com/office/drawing/2014/main" id="{AA3576CB-18A7-4371-AA44-6CA83339B0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6525" y="1664482"/>
                <a:ext cx="7375924" cy="907268"/>
              </a:xfrm>
              <a:prstGeom prst="rect">
                <a:avLst/>
              </a:prstGeom>
              <a:blipFill>
                <a:blip r:embed="rId5"/>
                <a:stretch>
                  <a:fillRect l="-496" r="-413" b="-14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90;p19">
                <a:extLst>
                  <a:ext uri="{FF2B5EF4-FFF2-40B4-BE49-F238E27FC236}">
                    <a16:creationId xmlns:a16="http://schemas.microsoft.com/office/drawing/2014/main" id="{83F6777F-9CEB-4153-85D3-1F4F9F11E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525" y="2526060"/>
                <a:ext cx="7375924" cy="1548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238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➔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○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500"/>
                  <a:buFont typeface="Lato"/>
                  <a:buChar char="◆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238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500"/>
                  <a:buFont typeface="Lato"/>
                  <a:buChar char="●"/>
                  <a:defRPr sz="1500" b="0" i="0" u="none" strike="noStrike" cap="none">
                    <a:solidFill>
                      <a:srgbClr val="434343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600" dirty="0"/>
              </a:p>
              <a:p>
                <a:pPr marL="0" indent="0" algn="just"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/>
                  <a:t>The representations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are added up and the output is processed using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/>
                  <a:t> network in the same manner as in any deep network </a:t>
                </a:r>
              </a:p>
            </p:txBody>
          </p:sp>
        </mc:Choice>
        <mc:Fallback xmlns="">
          <p:sp>
            <p:nvSpPr>
              <p:cNvPr id="10" name="Google Shape;190;p19">
                <a:extLst>
                  <a:ext uri="{FF2B5EF4-FFF2-40B4-BE49-F238E27FC236}">
                    <a16:creationId xmlns:a16="http://schemas.microsoft.com/office/drawing/2014/main" id="{83F6777F-9CEB-4153-85D3-1F4F9F11E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5" y="2526060"/>
                <a:ext cx="7375924" cy="1548789"/>
              </a:xfrm>
              <a:prstGeom prst="rect">
                <a:avLst/>
              </a:prstGeom>
              <a:blipFill>
                <a:blip r:embed="rId6"/>
                <a:stretch>
                  <a:fillRect l="-4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5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</a:t>
            </a:r>
            <a:r>
              <a:rPr lang="en-US"/>
              <a:t> </a:t>
            </a:r>
            <a:r>
              <a:rPr lang="en-US">
                <a:solidFill>
                  <a:schemeClr val="accent6"/>
                </a:solidFill>
              </a:rPr>
              <a:t>Deep Sets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11" name="Google Shape;189;p19">
            <a:extLst>
              <a:ext uri="{FF2B5EF4-FFF2-40B4-BE49-F238E27FC236}">
                <a16:creationId xmlns:a16="http://schemas.microsoft.com/office/drawing/2014/main" id="{A1775625-7E37-4530-967D-74201F6EDEE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Deep Sets</a:t>
            </a:r>
          </a:p>
          <a:p>
            <a:r>
              <a:rPr lang="en-US" dirty="0"/>
              <a:t>MLP-Mixer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Google Shape;189;p19">
            <a:extLst>
              <a:ext uri="{FF2B5EF4-FFF2-40B4-BE49-F238E27FC236}">
                <a16:creationId xmlns:a16="http://schemas.microsoft.com/office/drawing/2014/main" id="{94C4F9C3-78B0-4E68-A923-1DA01FBDB97F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Potential Deep Models for WSI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8449AB-11A1-4D1D-8429-A7F5AE625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10" y="2025206"/>
            <a:ext cx="5448980" cy="18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4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</a:t>
            </a:r>
            <a:r>
              <a:rPr lang="en-US" dirty="0">
                <a:solidFill>
                  <a:schemeClr val="accent6"/>
                </a:solidFill>
              </a:rPr>
              <a:t>MLP-Mixer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sp>
        <p:nvSpPr>
          <p:cNvPr id="11" name="Google Shape;189;p19">
            <a:extLst>
              <a:ext uri="{FF2B5EF4-FFF2-40B4-BE49-F238E27FC236}">
                <a16:creationId xmlns:a16="http://schemas.microsoft.com/office/drawing/2014/main" id="{A1775625-7E37-4530-967D-74201F6EDEE5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Deep Sets</a:t>
            </a:r>
          </a:p>
          <a:p>
            <a:r>
              <a:rPr lang="en-US" dirty="0">
                <a:solidFill>
                  <a:schemeClr val="bg1"/>
                </a:solidFill>
              </a:rPr>
              <a:t>MLP-Mixer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Google Shape;189;p19">
            <a:extLst>
              <a:ext uri="{FF2B5EF4-FFF2-40B4-BE49-F238E27FC236}">
                <a16:creationId xmlns:a16="http://schemas.microsoft.com/office/drawing/2014/main" id="{94C4F9C3-78B0-4E68-A923-1DA01FBDB97F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Potential Deep Models for WSI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E4419-95D4-491F-BA60-23EACA6B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82" y="1667220"/>
            <a:ext cx="5820636" cy="3192797"/>
          </a:xfrm>
          <a:prstGeom prst="rect">
            <a:avLst/>
          </a:prstGeom>
        </p:spPr>
      </p:pic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Whole-slide Image (WSI)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Google Shape;189;p19">
            <a:extLst>
              <a:ext uri="{FF2B5EF4-FFF2-40B4-BE49-F238E27FC236}">
                <a16:creationId xmlns:a16="http://schemas.microsoft.com/office/drawing/2014/main" id="{35327474-401A-4D2D-9B8E-46FA45475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86"/>
            <a:ext cx="4462973" cy="847015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 Analysis</a:t>
            </a:r>
          </a:p>
        </p:txBody>
      </p:sp>
      <p:sp>
        <p:nvSpPr>
          <p:cNvPr id="4" name="Google Shape;189;p19">
            <a:extLst>
              <a:ext uri="{FF2B5EF4-FFF2-40B4-BE49-F238E27FC236}">
                <a16:creationId xmlns:a16="http://schemas.microsoft.com/office/drawing/2014/main" id="{D72578A3-26C9-4866-8B0D-C2A44B44AADE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Whole-slide Image (WSI)</a:t>
            </a:r>
          </a:p>
          <a:p>
            <a:r>
              <a:rPr lang="en-US" dirty="0"/>
              <a:t>Deep Learning for Segmentation of WSI</a:t>
            </a:r>
          </a:p>
          <a:p>
            <a:r>
              <a:rPr lang="en-US" dirty="0"/>
              <a:t>Deep Learning for Detection in WSI </a:t>
            </a:r>
          </a:p>
          <a:p>
            <a:r>
              <a:rPr lang="en-US" dirty="0"/>
              <a:t>Deep Learning for Classification of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4EB12D-4891-4944-AD4B-475D96FA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7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Q/A</a:t>
            </a:r>
            <a:endParaRPr dirty="0"/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41428B12-0B09-4E1B-A180-6FB18A529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22" name="Google Shape;173;p18">
            <a:extLst>
              <a:ext uri="{FF2B5EF4-FFF2-40B4-BE49-F238E27FC236}">
                <a16:creationId xmlns:a16="http://schemas.microsoft.com/office/drawing/2014/main" id="{FCE886C2-4E77-4ADF-BEB1-F45F1FAE57F3}"/>
              </a:ext>
            </a:extLst>
          </p:cNvPr>
          <p:cNvSpPr txBox="1">
            <a:spLocks/>
          </p:cNvSpPr>
          <p:nvPr/>
        </p:nvSpPr>
        <p:spPr>
          <a:xfrm>
            <a:off x="3567874" y="1712169"/>
            <a:ext cx="2008253" cy="115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CA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1383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9" name="Google Shape;190;p19">
            <a:extLst>
              <a:ext uri="{FF2B5EF4-FFF2-40B4-BE49-F238E27FC236}">
                <a16:creationId xmlns:a16="http://schemas.microsoft.com/office/drawing/2014/main" id="{53947C96-3686-4538-9170-1C1705493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25" y="1505733"/>
            <a:ext cx="7375924" cy="262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 err="1"/>
              <a:t>Zarella</a:t>
            </a:r>
            <a:r>
              <a:rPr lang="en-US" sz="1400" dirty="0"/>
              <a:t> MD, Bowman D, </a:t>
            </a:r>
            <a:r>
              <a:rPr lang="en-US" sz="1400" dirty="0" err="1"/>
              <a:t>Aeffner</a:t>
            </a:r>
            <a:r>
              <a:rPr lang="en-US" sz="1400" dirty="0"/>
              <a:t> F, Farahani N, </a:t>
            </a:r>
            <a:r>
              <a:rPr lang="en-US" sz="1400" dirty="0" err="1"/>
              <a:t>Xthona</a:t>
            </a:r>
            <a:r>
              <a:rPr lang="en-US" sz="1400" dirty="0"/>
              <a:t> A, </a:t>
            </a:r>
            <a:r>
              <a:rPr lang="en-US" sz="1400" dirty="0" err="1"/>
              <a:t>Absar</a:t>
            </a:r>
            <a:r>
              <a:rPr lang="en-US" sz="1400" dirty="0"/>
              <a:t> SF, </a:t>
            </a:r>
            <a:r>
              <a:rPr lang="en-US" sz="1400" dirty="0" err="1"/>
              <a:t>Parwani</a:t>
            </a:r>
            <a:r>
              <a:rPr lang="en-US" sz="1400" dirty="0"/>
              <a:t> A, Bui M, Hartman DJ. A Practical Guide to Whole Slide Imaging: A White Paper From the Digital Pathology Association. Arch </a:t>
            </a:r>
            <a:r>
              <a:rPr lang="en-US" sz="1400" dirty="0" err="1"/>
              <a:t>Pathol</a:t>
            </a:r>
            <a:r>
              <a:rPr lang="en-US" sz="1400" dirty="0"/>
              <a:t> Lab Med. 2019 Feb;143(2):222-234. </a:t>
            </a:r>
            <a:r>
              <a:rPr lang="en-US" sz="1400" dirty="0" err="1"/>
              <a:t>doi</a:t>
            </a:r>
            <a:r>
              <a:rPr lang="en-US" sz="1400" dirty="0"/>
              <a:t>: 10.5858/arpa.2018-0343-RA. </a:t>
            </a:r>
            <a:r>
              <a:rPr lang="en-US" sz="1400" dirty="0" err="1"/>
              <a:t>Epub</a:t>
            </a:r>
            <a:r>
              <a:rPr lang="en-US" sz="1400" dirty="0"/>
              <a:t> 2018 Oct 11. PMID: 30307746.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/>
              <a:t>Seth, N., Akbar, S., </a:t>
            </a:r>
            <a:r>
              <a:rPr lang="en-US" sz="1400" dirty="0" err="1"/>
              <a:t>Nofech-Mozes</a:t>
            </a:r>
            <a:r>
              <a:rPr lang="en-US" sz="1400" dirty="0"/>
              <a:t>, S., Salama, S., &amp;amp; Martel, A. L. (2019). Automated segmentation of DCIS in whole slide images. Digital Pathology, 67–74. https://doi.org/10.1007/978-3-030-23937-4_8 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sz="16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9D465DE-389D-4A2C-9F35-157628A9B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7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9" name="Google Shape;190;p19">
            <a:extLst>
              <a:ext uri="{FF2B5EF4-FFF2-40B4-BE49-F238E27FC236}">
                <a16:creationId xmlns:a16="http://schemas.microsoft.com/office/drawing/2014/main" id="{53947C96-3686-4538-9170-1C1705493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25" y="1505733"/>
            <a:ext cx="7375924" cy="262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/>
              <a:t>Hou, L., Samaras, D., </a:t>
            </a:r>
            <a:r>
              <a:rPr lang="en-US" sz="1400" dirty="0" err="1"/>
              <a:t>Kurc</a:t>
            </a:r>
            <a:r>
              <a:rPr lang="en-US" sz="1400" dirty="0"/>
              <a:t>, T. M., Gao, Y., Davis, J. E., &amp;amp; </a:t>
            </a:r>
            <a:r>
              <a:rPr lang="en-US" sz="1400" dirty="0" err="1"/>
              <a:t>Saltz</a:t>
            </a:r>
            <a:r>
              <a:rPr lang="en-US" sz="1400" dirty="0"/>
              <a:t>, J. H. (2016). Patch-based convolutional neural network for whole slide tissue image classification. 2016 IEEE Conference on Computer Vision and Pattern Recognition (CVPR). https://doi.org/10.1109/cvpr.2016.266 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/>
              <a:t>M. F. Jamaluddin, M. F. A. </a:t>
            </a:r>
            <a:r>
              <a:rPr lang="en-US" sz="1400" dirty="0" err="1"/>
              <a:t>Fauzi</a:t>
            </a:r>
            <a:r>
              <a:rPr lang="en-US" sz="1400" dirty="0"/>
              <a:t> and F. S. Abas, "Tumor detection and whole slide classification of H&amp;E lymph node images using convolutional neural network," 2017 IEEE International Conference on Signal and Image Processing Applications (ICSIPA), 2017, pp. 90-95, </a:t>
            </a:r>
            <a:r>
              <a:rPr lang="en-US" sz="1400" dirty="0" err="1"/>
              <a:t>doi</a:t>
            </a:r>
            <a:r>
              <a:rPr lang="en-US" sz="1400" dirty="0"/>
              <a:t>: 10.1109/ICSIPA.2017.8120585.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sz="16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9D465DE-389D-4A2C-9F35-157628A9B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1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088575" y="393750"/>
            <a:ext cx="7247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9" name="Google Shape;190;p19">
            <a:extLst>
              <a:ext uri="{FF2B5EF4-FFF2-40B4-BE49-F238E27FC236}">
                <a16:creationId xmlns:a16="http://schemas.microsoft.com/office/drawing/2014/main" id="{53947C96-3686-4538-9170-1C1705493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25" y="1505733"/>
            <a:ext cx="7375924" cy="262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/>
              <a:t>Zaheer, Manzil, </a:t>
            </a:r>
            <a:r>
              <a:rPr lang="en-US" sz="1400" dirty="0" err="1"/>
              <a:t>Satwik</a:t>
            </a:r>
            <a:r>
              <a:rPr lang="en-US" sz="1400" dirty="0"/>
              <a:t> </a:t>
            </a:r>
            <a:r>
              <a:rPr lang="en-US" sz="1400" dirty="0" err="1"/>
              <a:t>Kottur</a:t>
            </a:r>
            <a:r>
              <a:rPr lang="en-US" sz="1400" dirty="0"/>
              <a:t>, </a:t>
            </a:r>
            <a:r>
              <a:rPr lang="en-US" sz="1400" dirty="0" err="1"/>
              <a:t>Siamak</a:t>
            </a:r>
            <a:r>
              <a:rPr lang="en-US" sz="1400" dirty="0"/>
              <a:t> </a:t>
            </a:r>
            <a:r>
              <a:rPr lang="en-US" sz="1400" dirty="0" err="1"/>
              <a:t>Ravanbakhsh</a:t>
            </a:r>
            <a:r>
              <a:rPr lang="en-US" sz="1400" dirty="0"/>
              <a:t>, Barnabas </a:t>
            </a:r>
            <a:r>
              <a:rPr lang="en-US" sz="1400" dirty="0" err="1"/>
              <a:t>Poczos</a:t>
            </a:r>
            <a:r>
              <a:rPr lang="en-US" sz="1400" dirty="0"/>
              <a:t>, Russ R </a:t>
            </a:r>
            <a:r>
              <a:rPr lang="en-US" sz="1400" dirty="0" err="1"/>
              <a:t>Salakhutdinov</a:t>
            </a:r>
            <a:r>
              <a:rPr lang="en-US" sz="1400" dirty="0"/>
              <a:t> and Alexander J </a:t>
            </a:r>
            <a:r>
              <a:rPr lang="en-US" sz="1400" dirty="0" err="1"/>
              <a:t>Smola</a:t>
            </a:r>
            <a:r>
              <a:rPr lang="en-US" sz="1400" dirty="0"/>
              <a:t>. 2017. Deep Sets. In Advances in Neural Information Processing Systems, ed. I. Guyon, U. V. </a:t>
            </a:r>
            <a:r>
              <a:rPr lang="en-US" sz="1400" dirty="0" err="1"/>
              <a:t>Luxburg</a:t>
            </a:r>
            <a:r>
              <a:rPr lang="en-US" sz="1400" dirty="0"/>
              <a:t>, S. </a:t>
            </a:r>
            <a:r>
              <a:rPr lang="en-US" sz="1400" dirty="0" err="1"/>
              <a:t>Bengio</a:t>
            </a:r>
            <a:r>
              <a:rPr lang="en-US" sz="1400" dirty="0"/>
              <a:t>, H. Wallach, R. Fergus, S. </a:t>
            </a:r>
            <a:r>
              <a:rPr lang="en-US" sz="1400" dirty="0" err="1"/>
              <a:t>Vishwanathan</a:t>
            </a:r>
            <a:r>
              <a:rPr lang="en-US" sz="1400" dirty="0"/>
              <a:t> and R. Garnett. Vol. 30 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n-US" sz="1400" dirty="0" err="1"/>
              <a:t>Tolstikhin</a:t>
            </a:r>
            <a:r>
              <a:rPr lang="en-US" sz="1400" dirty="0"/>
              <a:t>, Ilya, Neil </a:t>
            </a:r>
            <a:r>
              <a:rPr lang="en-US" sz="1400" dirty="0" err="1"/>
              <a:t>Houlsby</a:t>
            </a:r>
            <a:r>
              <a:rPr lang="en-US" sz="1400" dirty="0"/>
              <a:t>, Alexander Kolesnikov, Lucas Beyer, </a:t>
            </a:r>
            <a:r>
              <a:rPr lang="en-US" sz="1400" dirty="0" err="1"/>
              <a:t>Xiaohua</a:t>
            </a:r>
            <a:r>
              <a:rPr lang="en-US" sz="1400" dirty="0"/>
              <a:t> </a:t>
            </a:r>
            <a:r>
              <a:rPr lang="en-US" sz="1400" dirty="0" err="1"/>
              <a:t>Zhai</a:t>
            </a:r>
            <a:r>
              <a:rPr lang="en-US" sz="1400" dirty="0"/>
              <a:t>, Thomas </a:t>
            </a:r>
            <a:r>
              <a:rPr lang="en-US" sz="1400" dirty="0" err="1"/>
              <a:t>Unterthiner</a:t>
            </a:r>
            <a:r>
              <a:rPr lang="en-US" sz="1400" dirty="0"/>
              <a:t>, Jessica Yung, Andreas Steiner, Daniel </a:t>
            </a:r>
            <a:r>
              <a:rPr lang="en-US" sz="1400" dirty="0" err="1"/>
              <a:t>Keysers</a:t>
            </a:r>
            <a:r>
              <a:rPr lang="en-US" sz="1400" dirty="0"/>
              <a:t>, Jakob </a:t>
            </a:r>
            <a:r>
              <a:rPr lang="en-US" sz="1400" dirty="0" err="1"/>
              <a:t>Uszkoreit</a:t>
            </a:r>
            <a:r>
              <a:rPr lang="en-US" sz="1400" dirty="0"/>
              <a:t>, Mario </a:t>
            </a:r>
            <a:r>
              <a:rPr lang="en-US" sz="1400" dirty="0" err="1"/>
              <a:t>Lucic</a:t>
            </a:r>
            <a:r>
              <a:rPr lang="en-US" sz="1400" dirty="0"/>
              <a:t> and Alexey </a:t>
            </a:r>
            <a:r>
              <a:rPr lang="en-US" sz="1400" dirty="0" err="1"/>
              <a:t>Dosovitskiy</a:t>
            </a:r>
            <a:r>
              <a:rPr lang="en-US" sz="1400" dirty="0"/>
              <a:t>. 2021. “MLP-Mixer: An all-MLP Architecture for Vision.”</a:t>
            </a:r>
            <a:endParaRPr sz="16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9D465DE-389D-4A2C-9F35-157628A9B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1096525" y="1664482"/>
            <a:ext cx="7375924" cy="62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are somehow similar to google maps.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Introduction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887EF-D3B4-46D1-A224-077890D8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817" y="2396066"/>
            <a:ext cx="2517669" cy="1903071"/>
          </a:xfrm>
          <a:prstGeom prst="rect">
            <a:avLst/>
          </a:prstGeom>
        </p:spPr>
      </p:pic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7ED09D-EE89-45D3-8E54-8E63D2E938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0" t="4264" r="4841" b="3341"/>
          <a:stretch/>
        </p:blipFill>
        <p:spPr>
          <a:xfrm>
            <a:off x="5537199" y="2396066"/>
            <a:ext cx="2226733" cy="1903071"/>
          </a:xfrm>
          <a:prstGeom prst="rect">
            <a:avLst/>
          </a:prstGeom>
        </p:spPr>
      </p:pic>
      <p:sp>
        <p:nvSpPr>
          <p:cNvPr id="10" name="Google Shape;189;p19">
            <a:extLst>
              <a:ext uri="{FF2B5EF4-FFF2-40B4-BE49-F238E27FC236}">
                <a16:creationId xmlns:a16="http://schemas.microsoft.com/office/drawing/2014/main" id="{6398B0E6-AE9E-4885-8AA3-6B05A1E0B44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Whole-slide Image (WSI)</a:t>
            </a:r>
          </a:p>
          <a:p>
            <a:r>
              <a:rPr lang="en-US" dirty="0"/>
              <a:t>Deep Learning for Segmentation of WSI</a:t>
            </a:r>
          </a:p>
          <a:p>
            <a:r>
              <a:rPr lang="en-US" dirty="0"/>
              <a:t>Deep Learning for Detection in WSI </a:t>
            </a:r>
          </a:p>
          <a:p>
            <a:r>
              <a:rPr lang="en-US" dirty="0"/>
              <a:t>Deep Learning for Classification of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Introduction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9EF38-EC3C-4A70-9967-5853DB017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06" t="21634" b="12926"/>
          <a:stretch/>
        </p:blipFill>
        <p:spPr>
          <a:xfrm>
            <a:off x="2506134" y="1930401"/>
            <a:ext cx="4521200" cy="26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Challenges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</a:t>
            </a:r>
          </a:p>
        </p:txBody>
      </p:sp>
      <p:sp>
        <p:nvSpPr>
          <p:cNvPr id="8" name="Google Shape;190;p19">
            <a:extLst>
              <a:ext uri="{FF2B5EF4-FFF2-40B4-BE49-F238E27FC236}">
                <a16:creationId xmlns:a16="http://schemas.microsoft.com/office/drawing/2014/main" id="{FDA15DC8-F3E8-4FB7-8F4C-4DD1979BD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6525" y="1664482"/>
            <a:ext cx="7375924" cy="62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are high resolution images (gigapixel resolution).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9" name="Google Shape;190;p19">
            <a:extLst>
              <a:ext uri="{FF2B5EF4-FFF2-40B4-BE49-F238E27FC236}">
                <a16:creationId xmlns:a16="http://schemas.microsoft.com/office/drawing/2014/main" id="{5FE5DABA-B92D-4546-8410-2A170AB7F523}"/>
              </a:ext>
            </a:extLst>
          </p:cNvPr>
          <p:cNvSpPr txBox="1">
            <a:spLocks/>
          </p:cNvSpPr>
          <p:nvPr/>
        </p:nvSpPr>
        <p:spPr>
          <a:xfrm>
            <a:off x="1096519" y="2307951"/>
            <a:ext cx="7375924" cy="105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Background color is different for different devices that make the data different from this aspect. 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6777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1096500" y="1567550"/>
            <a:ext cx="7239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Deep Learning for Segmentation of WSI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Google Shape;189;p19">
            <a:extLst>
              <a:ext uri="{FF2B5EF4-FFF2-40B4-BE49-F238E27FC236}">
                <a16:creationId xmlns:a16="http://schemas.microsoft.com/office/drawing/2014/main" id="{35327474-401A-4D2D-9B8E-46FA45475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86"/>
            <a:ext cx="4462973" cy="847015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Whole-slide Image (WSI) Analysis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4EB12D-4891-4944-AD4B-475D96FA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" name="Google Shape;189;p19">
            <a:extLst>
              <a:ext uri="{FF2B5EF4-FFF2-40B4-BE49-F238E27FC236}">
                <a16:creationId xmlns:a16="http://schemas.microsoft.com/office/drawing/2014/main" id="{3FB84453-13FD-4414-B8EA-7BC34F101CB4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Whole-slide Image (WSI)</a:t>
            </a:r>
          </a:p>
          <a:p>
            <a:r>
              <a:rPr lang="en-US" dirty="0">
                <a:solidFill>
                  <a:schemeClr val="bg1"/>
                </a:solidFill>
              </a:rPr>
              <a:t>Deep Learning for Segmentation of WSI</a:t>
            </a:r>
          </a:p>
          <a:p>
            <a:r>
              <a:rPr lang="en-US" dirty="0"/>
              <a:t>Deep Learning for Detection in WSI </a:t>
            </a:r>
          </a:p>
          <a:p>
            <a:r>
              <a:rPr lang="en-US" dirty="0"/>
              <a:t>Deep Learning for Classification of WSI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1096525" y="1664482"/>
            <a:ext cx="7375924" cy="9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They developed a method of segmenting DCIS lesions in WSIs using a U-Net architecture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Introduction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/>
              <a:t>Model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Segmentation of WSI</a:t>
            </a:r>
          </a:p>
          <a:p>
            <a:pPr algn="r"/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0" name="Google Shape;190;p19">
            <a:extLst>
              <a:ext uri="{FF2B5EF4-FFF2-40B4-BE49-F238E27FC236}">
                <a16:creationId xmlns:a16="http://schemas.microsoft.com/office/drawing/2014/main" id="{C1338682-F5CA-4D77-9A3E-4C3D4FFDE2DF}"/>
              </a:ext>
            </a:extLst>
          </p:cNvPr>
          <p:cNvSpPr txBox="1">
            <a:spLocks/>
          </p:cNvSpPr>
          <p:nvPr/>
        </p:nvSpPr>
        <p:spPr>
          <a:xfrm>
            <a:off x="1097855" y="2325762"/>
            <a:ext cx="7375924" cy="9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Ductal carcinoma in situ (DCIS) is a non-invasive type of breast cancer with highly variable potential of becoming invasive and affecting mortality.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11" name="Google Shape;190;p19">
            <a:extLst>
              <a:ext uri="{FF2B5EF4-FFF2-40B4-BE49-F238E27FC236}">
                <a16:creationId xmlns:a16="http://schemas.microsoft.com/office/drawing/2014/main" id="{10B2A62B-298C-4F5E-8500-1E07D5C75F19}"/>
              </a:ext>
            </a:extLst>
          </p:cNvPr>
          <p:cNvSpPr txBox="1">
            <a:spLocks/>
          </p:cNvSpPr>
          <p:nvPr/>
        </p:nvSpPr>
        <p:spPr>
          <a:xfrm>
            <a:off x="1099181" y="3018850"/>
            <a:ext cx="7375924" cy="9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➔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Lato"/>
              <a:buChar char="◆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Noninvasive cancer is a type of cancer that has not spread past the tissue in which it first developed. Several cancers can first appear as noninvasive.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18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A5CC0F-12AB-40A1-91B2-CB57C1C36F5D}"/>
              </a:ext>
            </a:extLst>
          </p:cNvPr>
          <p:cNvSpPr/>
          <p:nvPr/>
        </p:nvSpPr>
        <p:spPr>
          <a:xfrm>
            <a:off x="2509145" y="3195314"/>
            <a:ext cx="3904625" cy="11362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BC5BC-297E-4A9D-8A9D-71772B70DA07}"/>
              </a:ext>
            </a:extLst>
          </p:cNvPr>
          <p:cNvSpPr/>
          <p:nvPr/>
        </p:nvSpPr>
        <p:spPr>
          <a:xfrm>
            <a:off x="2509145" y="1822315"/>
            <a:ext cx="3904625" cy="12126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4" name="Google Shape;189;p19">
            <a:extLst>
              <a:ext uri="{FF2B5EF4-FFF2-40B4-BE49-F238E27FC236}">
                <a16:creationId xmlns:a16="http://schemas.microsoft.com/office/drawing/2014/main" id="{89815DD5-215E-4E45-B43A-2C04F6E3FCB6}"/>
              </a:ext>
            </a:extLst>
          </p:cNvPr>
          <p:cNvSpPr txBox="1">
            <a:spLocks/>
          </p:cNvSpPr>
          <p:nvPr/>
        </p:nvSpPr>
        <p:spPr>
          <a:xfrm>
            <a:off x="1" y="844362"/>
            <a:ext cx="9144000" cy="497500"/>
          </a:xfrm>
          <a:prstGeom prst="rect">
            <a:avLst/>
          </a:prstGeom>
          <a:solidFill>
            <a:srgbClr val="EDE6C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240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	  </a:t>
            </a:r>
            <a:r>
              <a:rPr lang="en-US" dirty="0">
                <a:solidFill>
                  <a:schemeClr val="accent6"/>
                </a:solidFill>
                <a:sym typeface="Montserrat"/>
              </a:rPr>
              <a:t>Introduction</a:t>
            </a:r>
          </a:p>
          <a:p>
            <a:endParaRPr lang="en-US" dirty="0">
              <a:solidFill>
                <a:schemeClr val="accent6"/>
              </a:solidFill>
              <a:sym typeface="Montserrat"/>
            </a:endParaRPr>
          </a:p>
          <a:p>
            <a:endParaRPr lang="en-US" dirty="0"/>
          </a:p>
        </p:txBody>
      </p:sp>
      <p:pic>
        <p:nvPicPr>
          <p:cNvPr id="63" name="Picture 62" descr="Logo, company name&#10;&#10;Description automatically generated">
            <a:extLst>
              <a:ext uri="{FF2B5EF4-FFF2-40B4-BE49-F238E27FC236}">
                <a16:creationId xmlns:a16="http://schemas.microsoft.com/office/drawing/2014/main" id="{A9729903-9212-4EEA-8B18-B27C51B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00" y1="61333" x2="50600" y2="70667"/>
                        <a14:foregroundMark x1="44800" y1="68000" x2="50800" y2="58333"/>
                        <a14:foregroundMark x1="53200" y1="61667" x2="44400" y2="61333"/>
                        <a14:foregroundMark x1="44400" y1="61333" x2="43800" y2="60667"/>
                        <a14:foregroundMark x1="54400" y1="64667" x2="54400" y2="64667"/>
                        <a14:foregroundMark x1="44200" y1="65667" x2="44200" y2="65667"/>
                        <a14:foregroundMark x1="27000" y1="23667" x2="27000" y2="23667"/>
                        <a14:foregroundMark x1="30400" y1="22333" x2="30400" y2="22333"/>
                        <a14:foregroundMark x1="34800" y1="23333" x2="34800" y2="23333"/>
                        <a14:foregroundMark x1="38000" y1="23667" x2="38000" y2="23667"/>
                        <a14:foregroundMark x1="42400" y1="23000" x2="42400" y2="23000"/>
                        <a14:foregroundMark x1="46000" y1="22667" x2="46000" y2="22667"/>
                        <a14:foregroundMark x1="51800" y1="22667" x2="51800" y2="22667"/>
                        <a14:foregroundMark x1="54600" y1="22667" x2="54600" y2="22667"/>
                        <a14:foregroundMark x1="58200" y1="21000" x2="58200" y2="21000"/>
                        <a14:foregroundMark x1="61400" y1="22667" x2="61400" y2="22667"/>
                        <a14:foregroundMark x1="70000" y1="23333" x2="70000" y2="23333"/>
                        <a14:foregroundMark x1="72600" y1="24000" x2="72600" y2="24000"/>
                        <a14:foregroundMark x1="73200" y1="30667" x2="73200" y2="30667"/>
                        <a14:foregroundMark x1="65600" y1="30333" x2="65600" y2="30333"/>
                        <a14:foregroundMark x1="59600" y1="33333" x2="59600" y2="33333"/>
                        <a14:foregroundMark x1="55600" y1="32667" x2="55600" y2="32667"/>
                        <a14:foregroundMark x1="47800" y1="34333" x2="47800" y2="34333"/>
                        <a14:foregroundMark x1="41400" y1="33333" x2="41400" y2="33333"/>
                        <a14:foregroundMark x1="36400" y1="36667" x2="36400" y2="36667"/>
                        <a14:foregroundMark x1="28000" y1="36000" x2="28000" y2="36000"/>
                        <a14:backgroundMark x1="69000" y1="23333" x2="69000" y2="23333"/>
                        <a14:backgroundMark x1="54000" y1="32667" x2="54000" y2="32667"/>
                        <a14:backgroundMark x1="35000" y1="34333" x2="35000" y2="34333"/>
                        <a14:backgroundMark x1="46800" y1="22000" x2="46800" y2="22000"/>
                      </a14:backgroundRemoval>
                    </a14:imgEffect>
                  </a14:imgLayer>
                </a14:imgProps>
              </a:ext>
            </a:extLst>
          </a:blip>
          <a:srcRect l="20984" t="19545" r="21326" b="18787"/>
          <a:stretch/>
        </p:blipFill>
        <p:spPr>
          <a:xfrm>
            <a:off x="310327" y="3944690"/>
            <a:ext cx="1651669" cy="1059322"/>
          </a:xfrm>
          <a:prstGeom prst="rect">
            <a:avLst/>
          </a:prstGeom>
        </p:spPr>
      </p:pic>
      <p:sp>
        <p:nvSpPr>
          <p:cNvPr id="75" name="Google Shape;189;p19">
            <a:extLst>
              <a:ext uri="{FF2B5EF4-FFF2-40B4-BE49-F238E27FC236}">
                <a16:creationId xmlns:a16="http://schemas.microsoft.com/office/drawing/2014/main" id="{B297A36C-6EB7-4B14-9D0D-B6D69D1E4A60}"/>
              </a:ext>
            </a:extLst>
          </p:cNvPr>
          <p:cNvSpPr txBox="1">
            <a:spLocks/>
          </p:cNvSpPr>
          <p:nvPr/>
        </p:nvSpPr>
        <p:spPr>
          <a:xfrm>
            <a:off x="4462973" y="0"/>
            <a:ext cx="4681027" cy="843229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2000">
                  <a:srgbClr val="061934"/>
                </a:gs>
                <a:gs pos="56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434343"/>
              </a:buClr>
              <a:buSzPts val="2400"/>
              <a:buFont typeface="Montserrat"/>
              <a:buNone/>
              <a:defRPr sz="1200">
                <a:solidFill>
                  <a:srgbClr val="061934"/>
                </a:solidFill>
                <a:latin typeface="Montserrat"/>
                <a:ea typeface="Montserrat"/>
                <a:cs typeface="Montserrat"/>
              </a:defRPr>
            </a:lvl1pPr>
            <a:lvl2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/>
              <a:t>Model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Google Shape;189;p19">
            <a:extLst>
              <a:ext uri="{FF2B5EF4-FFF2-40B4-BE49-F238E27FC236}">
                <a16:creationId xmlns:a16="http://schemas.microsoft.com/office/drawing/2014/main" id="{82F28790-24B3-4164-A709-29F9F89A05A5}"/>
              </a:ext>
            </a:extLst>
          </p:cNvPr>
          <p:cNvSpPr txBox="1">
            <a:spLocks/>
          </p:cNvSpPr>
          <p:nvPr/>
        </p:nvSpPr>
        <p:spPr>
          <a:xfrm>
            <a:off x="0" y="-1133"/>
            <a:ext cx="4462973" cy="843228"/>
          </a:xfrm>
          <a:prstGeom prst="rect">
            <a:avLst/>
          </a:prstGeom>
          <a:solidFill>
            <a:srgbClr val="061934">
              <a:alpha val="57000"/>
            </a:srgbClr>
          </a:solidFill>
          <a:ln>
            <a:gradFill>
              <a:gsLst>
                <a:gs pos="0">
                  <a:srgbClr val="082248"/>
                </a:gs>
                <a:gs pos="30000">
                  <a:srgbClr val="0A2A5A"/>
                </a:gs>
                <a:gs pos="53000">
                  <a:srgbClr val="0A2A5A"/>
                </a:gs>
                <a:gs pos="100000">
                  <a:srgbClr val="EBF3FF"/>
                </a:gs>
              </a:gsLst>
              <a:lin ang="5400000" scaled="1"/>
            </a:gra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Deep Learning for Segmentation of WSI</a:t>
            </a:r>
          </a:p>
          <a:p>
            <a:pPr algn="r"/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C85A2-564C-47A5-8C0F-0AB6194EC3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7" t="8627" r="3988"/>
          <a:stretch/>
        </p:blipFill>
        <p:spPr>
          <a:xfrm>
            <a:off x="2541571" y="1854110"/>
            <a:ext cx="3842804" cy="114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D4CC8-A751-48A6-833B-208A0C75E4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2" t="7759"/>
          <a:stretch/>
        </p:blipFill>
        <p:spPr>
          <a:xfrm>
            <a:off x="2541571" y="3239816"/>
            <a:ext cx="3842804" cy="1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19970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l">
          <a:buFont typeface="Lato"/>
          <a:buNone/>
          <a:defRPr sz="17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1406</Words>
  <Application>Microsoft Office PowerPoint</Application>
  <PresentationFormat>On-screen Show (16:9)</PresentationFormat>
  <Paragraphs>270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Montserrat</vt:lpstr>
      <vt:lpstr>Roboto</vt:lpstr>
      <vt:lpstr>Lato</vt:lpstr>
      <vt:lpstr>Cambria Math</vt:lpstr>
      <vt:lpstr>Focus</vt:lpstr>
      <vt:lpstr>Whole-slide Image (WSI)Analysis</vt:lpstr>
      <vt:lpstr>Recap</vt:lpstr>
      <vt:lpstr>Whole-slide Image (WSI) Analysis</vt:lpstr>
      <vt:lpstr>PowerPoint Presentation</vt:lpstr>
      <vt:lpstr>PowerPoint Presentation</vt:lpstr>
      <vt:lpstr>PowerPoint Presentation</vt:lpstr>
      <vt:lpstr>Whole-slide Image (WSI)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Whole-slide Image (WSI)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Whole-slide Image (WSI)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Whole-slide Image (WSI) Analysis</vt:lpstr>
      <vt:lpstr>PowerPoint Presentation</vt:lpstr>
      <vt:lpstr>PowerPoint Presentation</vt:lpstr>
      <vt:lpstr>PowerPoint Presentation</vt:lpstr>
      <vt:lpstr>Q/A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Organization</dc:title>
  <dc:creator>maryam</dc:creator>
  <cp:lastModifiedBy>Maryam Yalsavar</cp:lastModifiedBy>
  <cp:revision>246</cp:revision>
  <dcterms:modified xsi:type="dcterms:W3CDTF">2022-03-08T19:06:16Z</dcterms:modified>
</cp:coreProperties>
</file>