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Outline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 whatever background that was not covered in the background of the previous paper that is required for this paper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 whatever background that was not covered in the background of the previous paper that is required for this paper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hape 2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 whatever background that was not covered in the background of the previous paper that is required for this paper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 whatever background that was not covered in the background of the previous paper that is required for this paper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7110" y="11341897"/>
            <a:ext cx="5662744" cy="144950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LICK TO EDIT MASTER TITLE SLIDE"/>
          <p:cNvSpPr txBox="1"/>
          <p:nvPr>
            <p:ph type="title" hasCustomPrompt="1"/>
          </p:nvPr>
        </p:nvSpPr>
        <p:spPr>
          <a:xfrm>
            <a:off x="3727113" y="2057886"/>
            <a:ext cx="13038300" cy="2948230"/>
          </a:xfrm>
          <a:prstGeom prst="rect">
            <a:avLst/>
          </a:prstGeom>
        </p:spPr>
        <p:txBody>
          <a:bodyPr lIns="0" tIns="0" rIns="0" bIns="0" anchor="b"/>
          <a:lstStyle>
            <a:lvl1pPr defTabSz="1828754">
              <a:lnSpc>
                <a:spcPct val="85000"/>
              </a:lnSpc>
              <a:defRPr b="0" spc="102" sz="108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CLICK TO EDIT MASTER TITLE SLIDE</a:t>
            </a:r>
          </a:p>
        </p:txBody>
      </p:sp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3727110" y="8533648"/>
            <a:ext cx="10225323" cy="1333099"/>
          </a:xfrm>
          <a:prstGeom prst="rect">
            <a:avLst/>
          </a:prstGeom>
        </p:spPr>
        <p:txBody>
          <a:bodyPr lIns="0" tIns="0" rIns="0" bIns="0"/>
          <a:lstStyle>
            <a:lvl1pPr marL="0" indent="0" defTabSz="1828754">
              <a:lnSpc>
                <a:spcPct val="100000"/>
              </a:lnSpc>
              <a:spcBef>
                <a:spcPts val="1600"/>
              </a:spcBef>
              <a:buSzTx/>
              <a:buNone/>
              <a:defRPr sz="4000">
                <a:solidFill>
                  <a:srgbClr val="80808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189" defTabSz="1828754">
              <a:lnSpc>
                <a:spcPct val="100000"/>
              </a:lnSpc>
              <a:spcBef>
                <a:spcPts val="1600"/>
              </a:spcBef>
              <a:buSzTx/>
              <a:buNone/>
              <a:defRPr sz="4000">
                <a:solidFill>
                  <a:srgbClr val="80808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377" defTabSz="1828754">
              <a:lnSpc>
                <a:spcPct val="100000"/>
              </a:lnSpc>
              <a:spcBef>
                <a:spcPts val="1600"/>
              </a:spcBef>
              <a:buSzTx/>
              <a:buNone/>
              <a:defRPr sz="4000">
                <a:solidFill>
                  <a:srgbClr val="80808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565" defTabSz="1828754">
              <a:lnSpc>
                <a:spcPct val="100000"/>
              </a:lnSpc>
              <a:spcBef>
                <a:spcPts val="1600"/>
              </a:spcBef>
              <a:buSzTx/>
              <a:buNone/>
              <a:defRPr sz="4000">
                <a:solidFill>
                  <a:srgbClr val="80808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754" defTabSz="1828754">
              <a:lnSpc>
                <a:spcPct val="100000"/>
              </a:lnSpc>
              <a:spcBef>
                <a:spcPts val="1600"/>
              </a:spcBef>
              <a:buSzTx/>
              <a:buNone/>
              <a:defRPr sz="4000">
                <a:solidFill>
                  <a:srgbClr val="808080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57" name="Group 15"/>
          <p:cNvGrpSpPr/>
          <p:nvPr/>
        </p:nvGrpSpPr>
        <p:grpSpPr>
          <a:xfrm>
            <a:off x="3048000" y="-1"/>
            <a:ext cx="18287999" cy="794330"/>
            <a:chOff x="0" y="0"/>
            <a:chExt cx="18287999" cy="794328"/>
          </a:xfrm>
        </p:grpSpPr>
        <p:sp>
          <p:nvSpPr>
            <p:cNvPr id="152" name="Rectangle 17"/>
            <p:cNvSpPr/>
            <p:nvPr/>
          </p:nvSpPr>
          <p:spPr>
            <a:xfrm>
              <a:off x="1" y="397164"/>
              <a:ext cx="4623296" cy="397165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53" name="Rectangle 19"/>
            <p:cNvSpPr/>
            <p:nvPr/>
          </p:nvSpPr>
          <p:spPr>
            <a:xfrm>
              <a:off x="4576227" y="397164"/>
              <a:ext cx="4570591" cy="397165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54" name="Rectangle 20"/>
            <p:cNvSpPr/>
            <p:nvPr/>
          </p:nvSpPr>
          <p:spPr>
            <a:xfrm>
              <a:off x="9146818" y="397164"/>
              <a:ext cx="4570591" cy="397165"/>
            </a:xfrm>
            <a:prstGeom prst="rect">
              <a:avLst/>
            </a:prstGeom>
            <a:solidFill>
              <a:srgbClr val="FFD54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55" name="Rectangle 21"/>
            <p:cNvSpPr/>
            <p:nvPr/>
          </p:nvSpPr>
          <p:spPr>
            <a:xfrm>
              <a:off x="13717409" y="397164"/>
              <a:ext cx="4570590" cy="397165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56" name="Rectangle 22"/>
            <p:cNvSpPr/>
            <p:nvPr/>
          </p:nvSpPr>
          <p:spPr>
            <a:xfrm>
              <a:off x="-1" y="-1"/>
              <a:ext cx="18288000" cy="3971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</p:grp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9512850" y="12760964"/>
            <a:ext cx="518538" cy="4876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5" descr="Picture 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03586" y="12295484"/>
            <a:ext cx="4120933" cy="1054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 14"/>
          <p:cNvGrpSpPr/>
          <p:nvPr/>
        </p:nvGrpSpPr>
        <p:grpSpPr>
          <a:xfrm>
            <a:off x="3048000" y="-1"/>
            <a:ext cx="18287999" cy="794330"/>
            <a:chOff x="0" y="0"/>
            <a:chExt cx="18287999" cy="794328"/>
          </a:xfrm>
        </p:grpSpPr>
        <p:sp>
          <p:nvSpPr>
            <p:cNvPr id="166" name="Rectangle 15"/>
            <p:cNvSpPr/>
            <p:nvPr/>
          </p:nvSpPr>
          <p:spPr>
            <a:xfrm>
              <a:off x="1" y="397164"/>
              <a:ext cx="4623296" cy="397165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67" name="Rectangle 16"/>
            <p:cNvSpPr/>
            <p:nvPr/>
          </p:nvSpPr>
          <p:spPr>
            <a:xfrm>
              <a:off x="4576227" y="397164"/>
              <a:ext cx="4570591" cy="397165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68" name="Rectangle 17"/>
            <p:cNvSpPr/>
            <p:nvPr/>
          </p:nvSpPr>
          <p:spPr>
            <a:xfrm>
              <a:off x="9146818" y="397164"/>
              <a:ext cx="4570591" cy="397165"/>
            </a:xfrm>
            <a:prstGeom prst="rect">
              <a:avLst/>
            </a:prstGeom>
            <a:solidFill>
              <a:srgbClr val="FFD54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69" name="Rectangle 18"/>
            <p:cNvSpPr/>
            <p:nvPr/>
          </p:nvSpPr>
          <p:spPr>
            <a:xfrm>
              <a:off x="13717409" y="397164"/>
              <a:ext cx="4570590" cy="397165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70" name="Rectangle 19"/>
            <p:cNvSpPr/>
            <p:nvPr/>
          </p:nvSpPr>
          <p:spPr>
            <a:xfrm>
              <a:off x="-1" y="-1"/>
              <a:ext cx="18288000" cy="3971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</p:grpSp>
      <p:sp>
        <p:nvSpPr>
          <p:cNvPr id="172" name="CLICK TO EDIT MASTER TITLE STYLE"/>
          <p:cNvSpPr txBox="1"/>
          <p:nvPr>
            <p:ph type="title" hasCustomPrompt="1"/>
          </p:nvPr>
        </p:nvSpPr>
        <p:spPr>
          <a:xfrm>
            <a:off x="3437827" y="868222"/>
            <a:ext cx="17354595" cy="1791855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754">
              <a:lnSpc>
                <a:spcPct val="85000"/>
              </a:lnSpc>
              <a:defRPr b="0" spc="102" sz="72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73" name="Body Level One…"/>
          <p:cNvSpPr txBox="1"/>
          <p:nvPr>
            <p:ph type="body" idx="1"/>
          </p:nvPr>
        </p:nvSpPr>
        <p:spPr>
          <a:xfrm>
            <a:off x="3437826" y="2826331"/>
            <a:ext cx="17354594" cy="9190236"/>
          </a:xfrm>
          <a:prstGeom prst="rect">
            <a:avLst/>
          </a:prstGeom>
        </p:spPr>
        <p:txBody>
          <a:bodyPr lIns="91439" tIns="91439" rIns="91439" bIns="91439"/>
          <a:lstStyle>
            <a:lvl1pPr marL="577835" indent="-577835" defTabSz="182875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SzPct val="85000"/>
              <a:buChar char="▪"/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005814" indent="-548625" defTabSz="182875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SzPct val="85000"/>
              <a:buChar char="▪"/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523961" indent="-609584" defTabSz="182875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SzPct val="85000"/>
              <a:buChar char="▪"/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2057348" indent="-685782" defTabSz="182875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SzPct val="85000"/>
              <a:buChar char="▪"/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514537" indent="-685781" defTabSz="1828754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SzPct val="85000"/>
              <a:buChar char="▪"/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2048439" y="12677120"/>
            <a:ext cx="518538" cy="4876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/>
          <p:nvPr>
            <p:ph type="title"/>
          </p:nvPr>
        </p:nvSpPr>
        <p:spPr>
          <a:xfrm>
            <a:off x="3727113" y="2057886"/>
            <a:ext cx="13038300" cy="2948231"/>
          </a:xfrm>
          <a:prstGeom prst="rect">
            <a:avLst/>
          </a:prstGeom>
        </p:spPr>
        <p:txBody>
          <a:bodyPr/>
          <a:lstStyle/>
          <a:p>
            <a:pPr>
              <a:defRPr spc="0"/>
            </a:pPr>
            <a:r>
              <a:t>Student Presentation:</a:t>
            </a:r>
            <a:br/>
            <a:r>
              <a:rPr sz="6400"/>
              <a:t>Privacy and Security in Biotech</a:t>
            </a:r>
          </a:p>
        </p:txBody>
      </p:sp>
      <p:sp>
        <p:nvSpPr>
          <p:cNvPr id="184" name="Subtitle 2"/>
          <p:cNvSpPr txBox="1"/>
          <p:nvPr>
            <p:ph type="body" sz="quarter" idx="1"/>
          </p:nvPr>
        </p:nvSpPr>
        <p:spPr>
          <a:xfrm>
            <a:off x="11039871" y="7146032"/>
            <a:ext cx="10081122" cy="56166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7000"/>
            </a:lvl1pPr>
          </a:lstStyle>
          <a:p>
            <a:pPr/>
            <a:r>
              <a:t>Presenter: Lucas Fenaux</a:t>
            </a:r>
            <a:endParaRPr sz="3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Multi-Party Computation</a:t>
            </a:r>
          </a:p>
        </p:txBody>
      </p:sp>
      <p:pic>
        <p:nvPicPr>
          <p:cNvPr id="217" name="Screen Shot 2022-03-24 at 7.37.44 PM.png" descr="Screen Shot 2022-03-24 at 7.37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2794" y="3001553"/>
            <a:ext cx="17818412" cy="854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Privacy Attacks on Genomic Data</a:t>
            </a:r>
          </a:p>
        </p:txBody>
      </p:sp>
      <p:sp>
        <p:nvSpPr>
          <p:cNvPr id="220" name="Content Placeholder 2"/>
          <p:cNvSpPr txBox="1"/>
          <p:nvPr>
            <p:ph type="body" sz="half" idx="1"/>
          </p:nvPr>
        </p:nvSpPr>
        <p:spPr>
          <a:xfrm>
            <a:off x="3144810" y="2321612"/>
            <a:ext cx="7452346" cy="974302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t>Identity Tracing</a:t>
            </a:r>
          </a:p>
          <a:p>
            <a:pPr>
              <a:lnSpc>
                <a:spcPct val="120000"/>
              </a:lnSpc>
            </a:pPr>
            <a:r>
              <a:t>Attribute Disclosure</a:t>
            </a:r>
          </a:p>
          <a:p>
            <a:pPr>
              <a:lnSpc>
                <a:spcPct val="120000"/>
              </a:lnSpc>
            </a:pPr>
            <a:r>
              <a:t>Completion Attacks</a:t>
            </a:r>
          </a:p>
        </p:txBody>
      </p:sp>
      <p:pic>
        <p:nvPicPr>
          <p:cNvPr id="221" name="Screen Shot 2022-03-24 at 5.57.34 PM.png" descr="Screen Shot 2022-03-24 at 5.57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3587" y="2733969"/>
            <a:ext cx="13319553" cy="8918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Identity Tracing</a:t>
            </a:r>
          </a:p>
        </p:txBody>
      </p:sp>
      <p:sp>
        <p:nvSpPr>
          <p:cNvPr id="224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Adversary obtains anonymized or de-identified DNA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Identifies the owner using publicly available quasi-identifiers (age, sex, surname, zip-code)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These can be found on social media or public records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Examples: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Personal Genome Project participants re-identified using demographic data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Surname Inference from Y chromosomes acquired from genealogical websites combined with other metadata (age, state,…)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Identity Tracing</a:t>
            </a:r>
          </a:p>
        </p:txBody>
      </p:sp>
      <p:sp>
        <p:nvSpPr>
          <p:cNvPr id="227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Potential Solution? Beacons (web service)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Holds a database of DNA sequences and answers yes or no queries on allele positions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Still insecure and has been attacked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Attribute Disclosure</a:t>
            </a:r>
          </a:p>
        </p:txBody>
      </p:sp>
      <p:sp>
        <p:nvSpPr>
          <p:cNvPr id="230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Predicting sensitive attributes of the victim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Phenotypes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Disease association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Drug abuse 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Attacker matches DNA sample with a public genetic study database or a Genome-Wide Association Studies (GWAS)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Takeaway: Statistics don’t hide identity (whole point of differential privacy)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Completion Attacks</a:t>
            </a:r>
          </a:p>
        </p:txBody>
      </p:sp>
      <p:sp>
        <p:nvSpPr>
          <p:cNvPr id="233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Genomic imputation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Reconstruct the victim’s genetic information from partial DNA data or a family member’s DNA sequence using the high correlation of genomic data between family members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Breaches kin privacy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Examples: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Individual’s genome -&gt; reconstructed his relative’s genome with statistical relationships (pairwise correlation)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Techniques for Genomic Data</a:t>
            </a:r>
          </a:p>
        </p:txBody>
      </p:sp>
      <p:sp>
        <p:nvSpPr>
          <p:cNvPr id="236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Choosing the right cryptographic primitive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Genetic testing: disease markers are tested and compared against encrypted genomes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HE for linear computation on encrypted data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SMPC for comparison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DP + SMPC to hide GWAS participants for secure computation of meta-analysis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 Shot 2022-03-23 at 8.24.00 PM.png" descr="Screen Shot 2022-03-23 at 8.24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0234" y="1160806"/>
            <a:ext cx="16543532" cy="1076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Techniques for Genomic Data</a:t>
            </a:r>
          </a:p>
        </p:txBody>
      </p:sp>
      <p:sp>
        <p:nvSpPr>
          <p:cNvPr id="241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Presented Techniques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genomic aggregation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Genome-Wide Association Studies (GWAS) and statistical analysis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sequence comparison and matching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genetic/genomic testing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genomic aggregation</a:t>
            </a:r>
          </a:p>
        </p:txBody>
      </p:sp>
      <p:sp>
        <p:nvSpPr>
          <p:cNvPr id="244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Aggregate operations (SNP or allele counts, frequencies…) are building blocks for genomic analysis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Used in: GWAS, disease susceptibility tests and paternity tests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Initially solved using HE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Slow, high computational cost &amp; high storage cost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Improved using a secure cryptographic coprocessor (SCP)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Memory and computational power limitations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Can improve efficiency by sacrificing security and only partially encrypting the database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Overview - Papers</a:t>
            </a:r>
          </a:p>
        </p:txBody>
      </p:sp>
      <p:sp>
        <p:nvSpPr>
          <p:cNvPr id="187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t>Ensuring privacy and security of genomic data and functionalities</a:t>
            </a:r>
          </a:p>
          <a:p>
            <a:pPr>
              <a:lnSpc>
                <a:spcPct val="120000"/>
              </a:lnSpc>
            </a:pPr>
            <a:r>
              <a:t>End-to-end privacy preserving deep learning on multi-institutional medical imaging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GWAS </a:t>
            </a:r>
          </a:p>
        </p:txBody>
      </p:sp>
      <p:sp>
        <p:nvSpPr>
          <p:cNvPr id="247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10323962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rPr u="sng"/>
              <a:t>GWAS</a:t>
            </a:r>
            <a:r>
              <a:t>: A Genome-wide association study is an approach used in genetics research to associate specific genetic variations with particular diseases.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Requires the genome from many different people to identify genetic markers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Disease susceptibility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Diabetes, cancer,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GWAS and Statistical analysis</a:t>
            </a:r>
          </a:p>
        </p:txBody>
      </p:sp>
      <p:sp>
        <p:nvSpPr>
          <p:cNvPr id="250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10323962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Secure GWAS can be achieved with the use of DP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Requires the addition of DP-noise -&gt; Lower utility but computationally achievable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Other solutions like performing principal component analysis (PCA) using SMPC paired with HE or Garbled-Circuits (GC) theoretically works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Impractical: would either take 30 years (HE) or 190PB of communication (GC) to run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sequence comparison and matching</a:t>
            </a:r>
          </a:p>
        </p:txBody>
      </p:sp>
      <p:sp>
        <p:nvSpPr>
          <p:cNvPr id="253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Well-know Dynamic Programming sequence comparison algorithms have been securely implemented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E.g.: Smith-Waterman alg. Implemented using SMPC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Computationally costly, especially for full genomes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Another study used the fact that 99.5% of the human genome is similar (and therefore not sensitive)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Only need to secure the 0.5% left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Risk of collusion when multiple third-party servers are involved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genetic/genomic testing</a:t>
            </a:r>
          </a:p>
        </p:txBody>
      </p:sp>
      <p:sp>
        <p:nvSpPr>
          <p:cNvPr id="256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481530" indent="-481530">
              <a:lnSpc>
                <a:spcPct val="120000"/>
              </a:lnSpc>
            </a:pPr>
            <a:r>
              <a:rPr sz="4000"/>
              <a:t>Genetic testing is the examination of variations in chromosomes, genes and proteins between an individual’s genome and some biomarkers to determine certain disease risk, parentage, genealogy, etc.</a:t>
            </a:r>
            <a:endParaRPr sz="4000"/>
          </a:p>
          <a:p>
            <a:pPr lvl="1" marL="938719" indent="-481530">
              <a:lnSpc>
                <a:spcPct val="120000"/>
              </a:lnSpc>
            </a:pPr>
            <a:r>
              <a:rPr sz="4000"/>
              <a:t>At the individual level compared to GWAS which are aggregate</a:t>
            </a:r>
            <a:endParaRPr sz="4000"/>
          </a:p>
          <a:p>
            <a:pPr marL="577835" indent="-577835">
              <a:lnSpc>
                <a:spcPct val="120000"/>
              </a:lnSpc>
              <a:defRPr sz="4000"/>
            </a:pPr>
            <a:r>
              <a:t>Securely implemented:</a:t>
            </a:r>
          </a:p>
          <a:p>
            <a:pPr lvl="1" marL="914376" indent="-457187">
              <a:lnSpc>
                <a:spcPct val="120000"/>
              </a:lnSpc>
              <a:defRPr sz="4000"/>
            </a:pPr>
            <a:r>
              <a:t>Disease susceptibility test</a:t>
            </a:r>
          </a:p>
          <a:p>
            <a:pPr lvl="1" marL="914376" indent="-457187">
              <a:lnSpc>
                <a:spcPct val="120000"/>
              </a:lnSpc>
              <a:defRPr sz="4000"/>
            </a:pPr>
            <a:r>
              <a:t>identity, paternity, genealogical tests</a:t>
            </a:r>
          </a:p>
          <a:p>
            <a:pPr lvl="1" marL="914376" indent="-457187">
              <a:lnSpc>
                <a:spcPct val="120000"/>
              </a:lnSpc>
              <a:defRPr sz="4000"/>
            </a:pPr>
            <a:r>
              <a:t>compatibility test (hereditary diseases)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Open Issues &amp; Challenges</a:t>
            </a:r>
          </a:p>
        </p:txBody>
      </p:sp>
      <p:sp>
        <p:nvSpPr>
          <p:cNvPr id="259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Gap between current approaches and their applicability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Possible in theory, practically impossible due to computation/communication requirements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Tradeoff between security and efficiency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Faster protocols usually have weaker security guarantees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Accuracy loss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E.g. Certain protocols don’t work with floating-point inputs. They need rings/fields elements -&gt; precision loss, can lead to accuracy loss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DP offers relatively low computation/communication costs, at the cost off either security or accuracy loss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Conclusion &amp; Future Work</a:t>
            </a:r>
          </a:p>
        </p:txBody>
      </p:sp>
      <p:sp>
        <p:nvSpPr>
          <p:cNvPr id="262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Secure genetic/genomic analysis is still in its infancy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Many secure protocols are yet to be used/tailored to genetic/genomic analysis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Additive secret-sharing for SMPC</a:t>
            </a:r>
          </a:p>
          <a:p>
            <a:pPr lvl="3" marL="1949401" indent="-577835">
              <a:lnSpc>
                <a:spcPct val="120000"/>
              </a:lnSpc>
              <a:defRPr sz="4000"/>
            </a:pPr>
            <a:r>
              <a:t>Would help with computational &amp; communication costs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Advances can lead to improved personalized medicine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Loads of data required to improve personalized medicine methods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Better security -&gt; people are more inclined to share their data -&gt; increased data availability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More data -&gt; improvements in ML model training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1"/>
          <p:cNvSpPr txBox="1"/>
          <p:nvPr>
            <p:ph type="title"/>
          </p:nvPr>
        </p:nvSpPr>
        <p:spPr>
          <a:xfrm>
            <a:off x="3437828" y="868222"/>
            <a:ext cx="17354594" cy="237144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End-to-end privacy preserving deep learning on multi-institutional medical imaging</a:t>
            </a:r>
          </a:p>
        </p:txBody>
      </p:sp>
      <p:sp>
        <p:nvSpPr>
          <p:cNvPr id="265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Multiple hospitals hold x-ray data of patients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They want to train a ML model together, but they do not want to share their data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They are all honest-but-curious (semi-honest)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The authors present PriMIA to solve this problem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Data</a:t>
            </a:r>
          </a:p>
        </p:txBody>
      </p:sp>
      <p:pic>
        <p:nvPicPr>
          <p:cNvPr id="268" name="Screen Shot 2022-03-23 at 8.58.14 PM.png" descr="Screen Shot 2022-03-23 at 8.58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2687" y="2284852"/>
            <a:ext cx="4120933" cy="4017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creen Shot 2022-03-23 at 8.58.57 PM.png" descr="Screen Shot 2022-03-23 at 8.58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6265" y="10139003"/>
            <a:ext cx="16637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creen Shot 2022-03-23 at 8.59.02 PM.png" descr="Screen Shot 2022-03-23 at 8.59.0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23105" y="8728930"/>
            <a:ext cx="16637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creen Shot 2022-03-23 at 8.59.11 PM.png" descr="Screen Shot 2022-03-23 at 8.59.1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81705" y="7546732"/>
            <a:ext cx="16637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22-03-23 at 8.59.20 PM.png" descr="Screen Shot 2022-03-23 at 8.59.20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32202" y="4003581"/>
            <a:ext cx="166370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Content Placeholder 2"/>
          <p:cNvSpPr txBox="1"/>
          <p:nvPr>
            <p:ph type="body" sz="quarter" idx="1"/>
          </p:nvPr>
        </p:nvSpPr>
        <p:spPr>
          <a:xfrm>
            <a:off x="3366707" y="1986488"/>
            <a:ext cx="6799850" cy="9743024"/>
          </a:xfrm>
          <a:prstGeom prst="rect">
            <a:avLst/>
          </a:prstGeom>
        </p:spPr>
        <p:txBody>
          <a:bodyPr anchor="ctr"/>
          <a:lstStyle>
            <a:lvl1pPr marL="577835" indent="-577835">
              <a:lnSpc>
                <a:spcPct val="120000"/>
              </a:lnSpc>
              <a:defRPr sz="4000"/>
            </a:lvl1pPr>
          </a:lstStyle>
          <a:p>
            <a:pPr/>
            <a:r>
              <a:t>X-ray image data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Background: Federated Learning</a:t>
            </a:r>
          </a:p>
        </p:txBody>
      </p:sp>
      <p:pic>
        <p:nvPicPr>
          <p:cNvPr id="276" name="Screen Shot 2022-03-23 at 8.43.05 PM.png" descr="Screen Shot 2022-03-23 at 8.43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8506" y="3516112"/>
            <a:ext cx="18806988" cy="8548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Problems</a:t>
            </a:r>
          </a:p>
        </p:txBody>
      </p:sp>
      <p:sp>
        <p:nvSpPr>
          <p:cNvPr id="279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As we saw in the previous paper, anonymization is not enough: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Re-identification attacks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It can be hard to update anonymized data with new information 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A patient with follow-up X-rays once the injury is healed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Gradient-based model inversion attack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Gradient-based privacy attacks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Aggregator reconstructs inputs from the provided gradients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Privacy &amp; Security of Genomics</a:t>
            </a:r>
          </a:p>
        </p:txBody>
      </p:sp>
      <p:sp>
        <p:nvSpPr>
          <p:cNvPr id="190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Necessary background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Biology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Cryptography</a:t>
            </a:r>
          </a:p>
          <a:p>
            <a:pPr marL="481530" indent="-481530">
              <a:lnSpc>
                <a:spcPct val="120000"/>
              </a:lnSpc>
              <a:defRPr sz="4000"/>
            </a:pPr>
            <a:r>
              <a:t>Privacy Attacks on Genomic Data</a:t>
            </a:r>
          </a:p>
          <a:p>
            <a:pPr marL="481530" indent="-481530">
              <a:lnSpc>
                <a:spcPct val="120000"/>
              </a:lnSpc>
              <a:defRPr sz="4000"/>
            </a:pPr>
            <a:r>
              <a:t>Secure Techniques for Genomic Data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Defence Techniques used by PriMIA</a:t>
            </a:r>
          </a:p>
        </p:txBody>
      </p:sp>
      <p:sp>
        <p:nvSpPr>
          <p:cNvPr id="282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DP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Adding DP-noise to the gradient updates 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SMPC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training with SecAgg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Only the aggregated gradient is shared with the central server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Secure inference (once the model is trained)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Experiments</a:t>
            </a:r>
          </a:p>
        </p:txBody>
      </p:sp>
      <p:sp>
        <p:nvSpPr>
          <p:cNvPr id="287" name="Content Placeholder 2"/>
          <p:cNvSpPr txBox="1"/>
          <p:nvPr>
            <p:ph type="body" sz="quarter" idx="1"/>
          </p:nvPr>
        </p:nvSpPr>
        <p:spPr>
          <a:xfrm>
            <a:off x="3437828" y="2399465"/>
            <a:ext cx="17354594" cy="148853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buClrTx/>
              <a:buSzTx/>
              <a:buNone/>
              <a:defRPr sz="4000"/>
            </a:lvl1pPr>
          </a:lstStyle>
          <a:p>
            <a:pPr/>
            <a:r>
              <a:t>They tested the model accuracy when trained under multiple configurations</a:t>
            </a:r>
          </a:p>
        </p:txBody>
      </p:sp>
      <p:pic>
        <p:nvPicPr>
          <p:cNvPr id="288" name="Screen Shot 2022-03-24 at 7.43.27 PM.png" descr="Screen Shot 2022-03-24 at 7.43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173" y="3901700"/>
            <a:ext cx="20427654" cy="591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Content Placeholder 2"/>
          <p:cNvSpPr txBox="1"/>
          <p:nvPr/>
        </p:nvSpPr>
        <p:spPr>
          <a:xfrm>
            <a:off x="3514703" y="10310623"/>
            <a:ext cx="17354594" cy="148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algn="l" defTabSz="1828754">
              <a:lnSpc>
                <a:spcPct val="120000"/>
              </a:lnSpc>
              <a:spcBef>
                <a:spcPts val="1600"/>
              </a:spcBef>
              <a:defRPr sz="4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Key Takeaway: very small accuracy and other metric drop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Attack Showcase</a:t>
            </a:r>
          </a:p>
        </p:txBody>
      </p:sp>
      <p:pic>
        <p:nvPicPr>
          <p:cNvPr id="294" name="Screen Shot 2022-03-23 at 9.04.37 PM.png" descr="Screen Shot 2022-03-23 at 9.04.3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600" y="2733969"/>
            <a:ext cx="13912710" cy="373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Content Placeholder 2"/>
          <p:cNvSpPr txBox="1"/>
          <p:nvPr>
            <p:ph type="body" sz="quarter" idx="1"/>
          </p:nvPr>
        </p:nvSpPr>
        <p:spPr>
          <a:xfrm>
            <a:off x="3289187" y="8010184"/>
            <a:ext cx="10153535" cy="2684989"/>
          </a:xfrm>
          <a:prstGeom prst="rect">
            <a:avLst/>
          </a:prstGeom>
        </p:spPr>
        <p:txBody>
          <a:bodyPr/>
          <a:lstStyle/>
          <a:p>
            <a:pPr marL="508000" indent="-508000">
              <a:lnSpc>
                <a:spcPct val="120000"/>
              </a:lnSpc>
              <a:buClrTx/>
              <a:buSzPct val="123000"/>
              <a:buChar char="•"/>
              <a:defRPr sz="4000"/>
            </a:pPr>
          </a:p>
          <a:p>
            <a:pPr marL="0" indent="0">
              <a:lnSpc>
                <a:spcPct val="120000"/>
              </a:lnSpc>
              <a:buClrTx/>
              <a:buSzTx/>
              <a:buNone/>
              <a:defRPr sz="4000"/>
            </a:pPr>
            <a:r>
              <a:t>Gradient-based attacks thwarted by PriMIA</a:t>
            </a:r>
          </a:p>
        </p:txBody>
      </p:sp>
      <p:pic>
        <p:nvPicPr>
          <p:cNvPr id="296" name="Screen Shot 2022-03-24 at 7.48.25 PM.png" descr="Screen Shot 2022-03-24 at 7.48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52341" y="966978"/>
            <a:ext cx="7340806" cy="11155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Downsides of PriMIA</a:t>
            </a:r>
          </a:p>
        </p:txBody>
      </p:sp>
      <p:sp>
        <p:nvSpPr>
          <p:cNvPr id="301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Still relatively slow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Requires large </a:t>
            </a:r>
            <a14:m>
              <m:oMath>
                <m:r>
                  <a:rPr xmlns:a="http://schemas.openxmlformats.org/drawingml/2006/main" sz="5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ϵ</m:t>
                </m:r>
              </m:oMath>
            </a14:m>
            <a:r>
              <a:t> values for DP to retain enough utility to obtain good accuracy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They use an </a:t>
            </a:r>
            <a14:m>
              <m:oMath>
                <m:r>
                  <a:rPr xmlns:a="http://schemas.openxmlformats.org/drawingml/2006/main" sz="5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ϵ</m:t>
                </m:r>
              </m:oMath>
            </a14:m>
            <a:r>
              <a:t> value of 6</a:t>
            </a:r>
          </a:p>
          <a:p>
            <a:pPr lvl="2" marL="1492212" indent="-577835">
              <a:lnSpc>
                <a:spcPct val="120000"/>
              </a:lnSpc>
              <a:defRPr sz="4000"/>
            </a:pPr>
            <a:r>
              <a:t>Less than 1 would be usually expected for real-world deployments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Training and Inference Benchmarking</a:t>
            </a:r>
          </a:p>
        </p:txBody>
      </p:sp>
      <p:pic>
        <p:nvPicPr>
          <p:cNvPr id="306" name="Screen Shot 2022-03-24 at 8.01.24 PM.png" descr="Screen Shot 2022-03-24 at 8.01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4101" y="2965434"/>
            <a:ext cx="13235798" cy="4468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22-03-24 at 8.02.46 PM.png" descr="Screen Shot 2022-03-24 at 8.02.4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1054" y="8034094"/>
            <a:ext cx="15741892" cy="3661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1"/>
          <p:cNvSpPr txBox="1"/>
          <p:nvPr>
            <p:ph type="title"/>
          </p:nvPr>
        </p:nvSpPr>
        <p:spPr>
          <a:xfrm>
            <a:off x="3514703" y="5962072"/>
            <a:ext cx="17354594" cy="1791855"/>
          </a:xfrm>
          <a:prstGeom prst="rect">
            <a:avLst/>
          </a:prstGeom>
        </p:spPr>
        <p:txBody>
          <a:bodyPr/>
          <a:lstStyle>
            <a:lvl1pPr algn="ctr">
              <a:defRPr spc="0"/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Background: DNA Sequencing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52985" y="1112113"/>
            <a:ext cx="8149190" cy="1086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660" y="3248377"/>
            <a:ext cx="14255772" cy="801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Background: Genome Risk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xfrm>
            <a:off x="3983087" y="2498086"/>
            <a:ext cx="16459201" cy="9743024"/>
          </a:xfrm>
          <a:prstGeom prst="rect">
            <a:avLst/>
          </a:prstGeom>
        </p:spPr>
        <p:txBody>
          <a:bodyPr anchor="ctr"/>
          <a:lstStyle/>
          <a:p>
            <a:pPr marL="577835" indent="-577835">
              <a:lnSpc>
                <a:spcPct val="120000"/>
              </a:lnSpc>
              <a:defRPr sz="4000"/>
            </a:pPr>
            <a:r>
              <a:t>Genome characteristics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Unique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Few changes over a lifetime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Non-revocable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Reflects ethnic and relative heritage</a:t>
            </a:r>
          </a:p>
          <a:p>
            <a:pPr lvl="1" marL="1035025" indent="-577835">
              <a:lnSpc>
                <a:spcPct val="120000"/>
              </a:lnSpc>
              <a:defRPr sz="4000"/>
            </a:pPr>
            <a:r>
              <a:t>Disease predisposition</a:t>
            </a:r>
          </a:p>
          <a:p>
            <a:pPr marL="577835" indent="-577835">
              <a:lnSpc>
                <a:spcPct val="120000"/>
              </a:lnSpc>
              <a:defRPr sz="4000"/>
            </a:pPr>
            <a:r>
              <a:t>-&gt; Risks of genome discrimination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Background: Cryptography</a:t>
            </a:r>
          </a:p>
        </p:txBody>
      </p:sp>
      <p:pic>
        <p:nvPicPr>
          <p:cNvPr id="202" name="Screen Shot 2022-03-23 at 7.57.05 PM.png" descr="Screen Shot 2022-03-23 at 7.57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169" y="3127679"/>
            <a:ext cx="14849662" cy="8700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Differential Privacy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2380695"/>
            <a:ext cx="130048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Homomorphic Encryption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125" y="2450332"/>
            <a:ext cx="18441750" cy="958772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ource: https://blog.openmined.org/what-is-homomorphic-encryption/"/>
          <p:cNvSpPr txBox="1"/>
          <p:nvPr/>
        </p:nvSpPr>
        <p:spPr>
          <a:xfrm>
            <a:off x="366575" y="12592224"/>
            <a:ext cx="974841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Source: https://blog.openmined.org/what-is-homomorphic-encryption/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/>
          <p:nvPr>
            <p:ph type="title"/>
          </p:nvPr>
        </p:nvSpPr>
        <p:spPr>
          <a:xfrm>
            <a:off x="3437828" y="868222"/>
            <a:ext cx="17354594" cy="179185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/>
            <a:r>
              <a:t>Secure Cryptographic Hardware - SGX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92758" y="2733969"/>
            <a:ext cx="9369408" cy="904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ntent Placeholder 2"/>
          <p:cNvSpPr txBox="1"/>
          <p:nvPr>
            <p:ph type="body" sz="half" idx="1"/>
          </p:nvPr>
        </p:nvSpPr>
        <p:spPr>
          <a:xfrm>
            <a:off x="1213254" y="2385957"/>
            <a:ext cx="11839623" cy="974302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t>Provides a secure enclave where neither a malicious OS or a malicious VM Manager can compromise the computation</a:t>
            </a:r>
          </a:p>
          <a:p>
            <a:pPr>
              <a:lnSpc>
                <a:spcPct val="120000"/>
              </a:lnSpc>
            </a:pPr>
            <a:r>
              <a:t>One example: Intel’s SGX</a:t>
            </a:r>
          </a:p>
        </p:txBody>
      </p:sp>
      <p:sp>
        <p:nvSpPr>
          <p:cNvPr id="214" name="Source: https://chrishicks.io/blog/"/>
          <p:cNvSpPr txBox="1"/>
          <p:nvPr/>
        </p:nvSpPr>
        <p:spPr>
          <a:xfrm>
            <a:off x="374167" y="12592224"/>
            <a:ext cx="472622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Source: https://chrishicks.io/blog/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