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453" r:id="rId2"/>
    <p:sldId id="432" r:id="rId3"/>
    <p:sldId id="363" r:id="rId4"/>
    <p:sldId id="518" r:id="rId5"/>
    <p:sldId id="509" r:id="rId6"/>
    <p:sldId id="457" r:id="rId7"/>
    <p:sldId id="488" r:id="rId8"/>
    <p:sldId id="489" r:id="rId9"/>
    <p:sldId id="490" r:id="rId10"/>
    <p:sldId id="517" r:id="rId11"/>
    <p:sldId id="519" r:id="rId12"/>
    <p:sldId id="492" r:id="rId13"/>
    <p:sldId id="493" r:id="rId14"/>
    <p:sldId id="510" r:id="rId15"/>
    <p:sldId id="495" r:id="rId16"/>
    <p:sldId id="494" r:id="rId17"/>
    <p:sldId id="515" r:id="rId18"/>
    <p:sldId id="516" r:id="rId19"/>
    <p:sldId id="496" r:id="rId20"/>
    <p:sldId id="503" r:id="rId21"/>
    <p:sldId id="499" r:id="rId22"/>
    <p:sldId id="498" r:id="rId23"/>
    <p:sldId id="497" r:id="rId24"/>
    <p:sldId id="500" r:id="rId25"/>
    <p:sldId id="501" r:id="rId26"/>
    <p:sldId id="502" r:id="rId27"/>
    <p:sldId id="504" r:id="rId28"/>
    <p:sldId id="505" r:id="rId29"/>
    <p:sldId id="511" r:id="rId30"/>
    <p:sldId id="512" r:id="rId31"/>
    <p:sldId id="506" r:id="rId32"/>
    <p:sldId id="514" r:id="rId33"/>
    <p:sldId id="578" r:id="rId34"/>
    <p:sldId id="579" r:id="rId35"/>
    <p:sldId id="580" r:id="rId36"/>
    <p:sldId id="581" r:id="rId37"/>
    <p:sldId id="582" r:id="rId38"/>
    <p:sldId id="583" r:id="rId39"/>
    <p:sldId id="586" r:id="rId40"/>
    <p:sldId id="507" r:id="rId41"/>
    <p:sldId id="508" r:id="rId42"/>
    <p:sldId id="520" r:id="rId43"/>
    <p:sldId id="4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864"/>
    <a:srgbClr val="26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90909" autoAdjust="0"/>
  </p:normalViewPr>
  <p:slideViewPr>
    <p:cSldViewPr snapToGrid="0" snapToObjects="1">
      <p:cViewPr>
        <p:scale>
          <a:sx n="110" d="100"/>
          <a:sy n="110" d="100"/>
        </p:scale>
        <p:origin x="792"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6B8CC-C3BB-654C-B76F-0A3D3B40204A}"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B2E86-532D-024C-A4C2-34F35699900A}" type="slidenum">
              <a:rPr lang="en-US" smtClean="0"/>
              <a:t>‹#›</a:t>
            </a:fld>
            <a:endParaRPr lang="en-US"/>
          </a:p>
        </p:txBody>
      </p:sp>
    </p:spTree>
    <p:extLst>
      <p:ext uri="{BB962C8B-B14F-4D97-AF65-F5344CB8AC3E}">
        <p14:creationId xmlns:p14="http://schemas.microsoft.com/office/powerpoint/2010/main" val="36677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188524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extLst>
      <p:ext uri="{BB962C8B-B14F-4D97-AF65-F5344CB8AC3E}">
        <p14:creationId xmlns:p14="http://schemas.microsoft.com/office/powerpoint/2010/main" val="33998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4B7B7-00D4-480D-9F83-2C051DC0349A}" type="slidenum">
              <a:rPr lang="en-CA" smtClean="0"/>
              <a:t>33</a:t>
            </a:fld>
            <a:endParaRPr lang="en-CA"/>
          </a:p>
        </p:txBody>
      </p:sp>
    </p:spTree>
    <p:extLst>
      <p:ext uri="{BB962C8B-B14F-4D97-AF65-F5344CB8AC3E}">
        <p14:creationId xmlns:p14="http://schemas.microsoft.com/office/powerpoint/2010/main" val="269743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4B7B7-00D4-480D-9F83-2C051DC0349A}" type="slidenum">
              <a:rPr lang="en-CA" smtClean="0"/>
              <a:t>34</a:t>
            </a:fld>
            <a:endParaRPr lang="en-CA"/>
          </a:p>
        </p:txBody>
      </p:sp>
    </p:spTree>
    <p:extLst>
      <p:ext uri="{BB962C8B-B14F-4D97-AF65-F5344CB8AC3E}">
        <p14:creationId xmlns:p14="http://schemas.microsoft.com/office/powerpoint/2010/main" val="30015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668935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CoLA</a:t>
            </a:r>
            <a:r>
              <a:rPr lang="en-US" dirty="0"/>
              <a:t>: language</a:t>
            </a:r>
            <a:r>
              <a:rPr lang="en-US" baseline="0" dirty="0"/>
              <a:t> acceptability, SST – sentiment, MRPC paraphrase, STS textual similarity, QQP: question paraphrase, RTE MNLI: textual entailment, NLI: question entailment.</a:t>
            </a:r>
            <a:endParaRPr lang="en-US" dirty="0"/>
          </a:p>
        </p:txBody>
      </p:sp>
      <p:sp>
        <p:nvSpPr>
          <p:cNvPr id="4" name="Slide Number Placeholder 3"/>
          <p:cNvSpPr>
            <a:spLocks noGrp="1"/>
          </p:cNvSpPr>
          <p:nvPr>
            <p:ph type="sldNum" sz="quarter" idx="10"/>
          </p:nvPr>
        </p:nvSpPr>
        <p:spPr/>
        <p:txBody>
          <a:bodyPr/>
          <a:lstStyle/>
          <a:p>
            <a:fld id="{6B34B7B7-00D4-480D-9F83-2C051DC0349A}" type="slidenum">
              <a:rPr lang="en-CA" smtClean="0"/>
              <a:t>35</a:t>
            </a:fld>
            <a:endParaRPr lang="en-CA"/>
          </a:p>
        </p:txBody>
      </p:sp>
    </p:spTree>
    <p:extLst>
      <p:ext uri="{BB962C8B-B14F-4D97-AF65-F5344CB8AC3E}">
        <p14:creationId xmlns:p14="http://schemas.microsoft.com/office/powerpoint/2010/main" val="4118449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4B7B7-00D4-480D-9F83-2C051DC0349A}" type="slidenum">
              <a:rPr lang="en-CA" smtClean="0"/>
              <a:t>36</a:t>
            </a:fld>
            <a:endParaRPr lang="en-CA"/>
          </a:p>
        </p:txBody>
      </p:sp>
    </p:spTree>
    <p:extLst>
      <p:ext uri="{BB962C8B-B14F-4D97-AF65-F5344CB8AC3E}">
        <p14:creationId xmlns:p14="http://schemas.microsoft.com/office/powerpoint/2010/main" val="60637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4B7B7-00D4-480D-9F83-2C051DC0349A}" type="slidenum">
              <a:rPr lang="en-CA" smtClean="0"/>
              <a:t>37</a:t>
            </a:fld>
            <a:endParaRPr lang="en-CA"/>
          </a:p>
        </p:txBody>
      </p:sp>
    </p:spTree>
    <p:extLst>
      <p:ext uri="{BB962C8B-B14F-4D97-AF65-F5344CB8AC3E}">
        <p14:creationId xmlns:p14="http://schemas.microsoft.com/office/powerpoint/2010/main" val="65043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4B7B7-00D4-480D-9F83-2C051DC0349A}" type="slidenum">
              <a:rPr lang="en-CA" smtClean="0"/>
              <a:t>38</a:t>
            </a:fld>
            <a:endParaRPr lang="en-CA"/>
          </a:p>
        </p:txBody>
      </p:sp>
    </p:spTree>
    <p:extLst>
      <p:ext uri="{BB962C8B-B14F-4D97-AF65-F5344CB8AC3E}">
        <p14:creationId xmlns:p14="http://schemas.microsoft.com/office/powerpoint/2010/main" val="953546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4B7B7-00D4-480D-9F83-2C051DC0349A}" type="slidenum">
              <a:rPr lang="en-CA" smtClean="0"/>
              <a:t>39</a:t>
            </a:fld>
            <a:endParaRPr lang="en-CA"/>
          </a:p>
        </p:txBody>
      </p:sp>
    </p:spTree>
    <p:extLst>
      <p:ext uri="{BB962C8B-B14F-4D97-AF65-F5344CB8AC3E}">
        <p14:creationId xmlns:p14="http://schemas.microsoft.com/office/powerpoint/2010/main" val="93255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41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0D88-6459-B04C-A8EE-0A4DADB8F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3DD8D-3BF8-1C45-A7C1-3ABC249DD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3C2A6-4EF4-BE4F-82E1-F2DF951478CD}"/>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5" name="Footer Placeholder 4">
            <a:extLst>
              <a:ext uri="{FF2B5EF4-FFF2-40B4-BE49-F238E27FC236}">
                <a16:creationId xmlns:a16="http://schemas.microsoft.com/office/drawing/2014/main" id="{3219A68F-BFB1-8A4F-AB26-22C6F136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89CD5-6125-8249-9AB4-8EDDB0CD7CB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2106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6FFB-4F8E-6845-A5B4-302931B03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268C8-30F6-EB4B-AB9B-3C174A91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41776-6C3C-034B-8B53-9895EDC802C1}"/>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5" name="Footer Placeholder 4">
            <a:extLst>
              <a:ext uri="{FF2B5EF4-FFF2-40B4-BE49-F238E27FC236}">
                <a16:creationId xmlns:a16="http://schemas.microsoft.com/office/drawing/2014/main" id="{B3D6123A-979E-9445-996D-E49AF1169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744F-181E-C74E-AE9D-FD1B260D8B01}"/>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4564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8F349-6851-E34F-8D6A-B0B0EF658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0AE66-F0E9-3640-A28F-CBBD7F48B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6862C-E715-CB45-8AAA-75993EEC25DE}"/>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5" name="Footer Placeholder 4">
            <a:extLst>
              <a:ext uri="{FF2B5EF4-FFF2-40B4-BE49-F238E27FC236}">
                <a16:creationId xmlns:a16="http://schemas.microsoft.com/office/drawing/2014/main" id="{307AEA59-4D9D-C847-9EB8-CB46F92C2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C8A68-BDBD-D748-8F2D-88FA1CE9C0B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298797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3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450015" y="244886"/>
            <a:ext cx="704500" cy="646383"/>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userDrawn="1"/>
        </p:nvGrpSpPr>
        <p:grpSpPr>
          <a:xfrm>
            <a:off x="5770161" y="6656158"/>
            <a:ext cx="692257" cy="126133"/>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355722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C67D-DD08-5147-A0E7-FE9F9A35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E5D77-075F-C940-B936-DED0CCA19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840C1-CA2C-D84F-BF80-45E759053E86}"/>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5" name="Footer Placeholder 4">
            <a:extLst>
              <a:ext uri="{FF2B5EF4-FFF2-40B4-BE49-F238E27FC236}">
                <a16:creationId xmlns:a16="http://schemas.microsoft.com/office/drawing/2014/main" id="{8B20023C-53D0-3F44-8BF4-66C399E2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B2C1D-8B23-B940-A73C-EDE8FF302C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6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9AA-152D-F74B-A560-296E1617A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6D014-91FE-6D43-87F2-3DF0D1EDD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9F79B5-339D-D049-9B1A-5FB50AB104BB}"/>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5" name="Footer Placeholder 4">
            <a:extLst>
              <a:ext uri="{FF2B5EF4-FFF2-40B4-BE49-F238E27FC236}">
                <a16:creationId xmlns:a16="http://schemas.microsoft.com/office/drawing/2014/main" id="{7BFB84F6-4081-8E4F-8510-8628F9FEF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A5B2-B2F2-C849-8676-38E43D62609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5460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46F-87A9-FE4C-9785-BAD2642C5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14624-D044-5D4E-A6EA-B933C8584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49A61-0C3D-BD42-B0DA-B02D8613C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1EB8F-17A9-0149-A15E-6510417340F5}"/>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6" name="Footer Placeholder 5">
            <a:extLst>
              <a:ext uri="{FF2B5EF4-FFF2-40B4-BE49-F238E27FC236}">
                <a16:creationId xmlns:a16="http://schemas.microsoft.com/office/drawing/2014/main" id="{3894B0C7-F3C2-A546-87DA-9636D9D35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156DB-DF1D-9941-8DC7-FD413BED39D3}"/>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7071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61F5-55E2-B047-B6CD-A43762A5F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1FF1B3-8997-BE47-827A-0F2EDB8F7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E186BA-CA8E-1547-B9DD-CC3C30E15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037A9-FD0F-B44F-AC2D-AA50BFA30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A356D7-8A82-4A48-9611-6EBB28F4E3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DDE6E7-F64F-874F-A4B6-40A3F8A34709}"/>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8" name="Footer Placeholder 7">
            <a:extLst>
              <a:ext uri="{FF2B5EF4-FFF2-40B4-BE49-F238E27FC236}">
                <a16:creationId xmlns:a16="http://schemas.microsoft.com/office/drawing/2014/main" id="{469E14FD-7CB2-EC4F-B3B4-6E11189CF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72DAD-EEFD-834A-B115-921F62CBE0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6746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1515-5661-934A-801D-2CB0D7F68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4AF9D-1F9B-364D-AA80-94D97792B22C}"/>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4" name="Footer Placeholder 3">
            <a:extLst>
              <a:ext uri="{FF2B5EF4-FFF2-40B4-BE49-F238E27FC236}">
                <a16:creationId xmlns:a16="http://schemas.microsoft.com/office/drawing/2014/main" id="{DAC5896D-57C9-DB4E-9B8B-143F14056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B08BE-5790-C645-8C3D-8CA1394CB4A0}"/>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716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44D5C-59FD-5747-B51A-359263B299BB}"/>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3" name="Footer Placeholder 2">
            <a:extLst>
              <a:ext uri="{FF2B5EF4-FFF2-40B4-BE49-F238E27FC236}">
                <a16:creationId xmlns:a16="http://schemas.microsoft.com/office/drawing/2014/main" id="{7DE6EC40-F80C-5442-BF84-825965AFA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0B2176-54BB-F040-AB6D-6E2AAB87BCC6}"/>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001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F19D-0B62-F44E-BDB5-35A16B92B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DA1BE-CB8D-9D42-8335-87B9950F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67621-E88F-FA43-8A7A-C2CA290C6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86E60-3507-7A46-A847-01BFAF11F87E}"/>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6" name="Footer Placeholder 5">
            <a:extLst>
              <a:ext uri="{FF2B5EF4-FFF2-40B4-BE49-F238E27FC236}">
                <a16:creationId xmlns:a16="http://schemas.microsoft.com/office/drawing/2014/main" id="{264203C6-D9E9-E84E-A7ED-5586144C6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EE11-85E1-C04C-A8C2-7979B36FF819}"/>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5664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547-DBD4-194F-9F94-B40A6849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3A793-B5F2-624D-8BBF-14063B65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B4669-7ACD-2348-98E9-41603C315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AC5549-2E48-824E-B37D-4D2F2828E822}"/>
              </a:ext>
            </a:extLst>
          </p:cNvPr>
          <p:cNvSpPr>
            <a:spLocks noGrp="1"/>
          </p:cNvSpPr>
          <p:nvPr>
            <p:ph type="dt" sz="half" idx="10"/>
          </p:nvPr>
        </p:nvSpPr>
        <p:spPr/>
        <p:txBody>
          <a:bodyPr/>
          <a:lstStyle/>
          <a:p>
            <a:fld id="{3933F1A5-12D2-A046-808E-57442533E4A9}" type="datetimeFigureOut">
              <a:rPr lang="en-US" smtClean="0"/>
              <a:t>1/18/22</a:t>
            </a:fld>
            <a:endParaRPr lang="en-US"/>
          </a:p>
        </p:txBody>
      </p:sp>
      <p:sp>
        <p:nvSpPr>
          <p:cNvPr id="6" name="Footer Placeholder 5">
            <a:extLst>
              <a:ext uri="{FF2B5EF4-FFF2-40B4-BE49-F238E27FC236}">
                <a16:creationId xmlns:a16="http://schemas.microsoft.com/office/drawing/2014/main" id="{1E059C9E-D165-A142-AF8B-9C1BD5B0B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BBEE9-4709-DD43-9B06-C9FDBA0131D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9027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45AF5-AE2E-2344-9F95-8A3D15BBE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F1242-3636-FF4E-89A1-1DD4E5598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F1FC1-8C7C-844A-AAED-7EF574511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3F1A5-12D2-A046-808E-57442533E4A9}" type="datetimeFigureOut">
              <a:rPr lang="en-US" smtClean="0"/>
              <a:t>1/18/22</a:t>
            </a:fld>
            <a:endParaRPr lang="en-US"/>
          </a:p>
        </p:txBody>
      </p:sp>
      <p:sp>
        <p:nvSpPr>
          <p:cNvPr id="5" name="Footer Placeholder 4">
            <a:extLst>
              <a:ext uri="{FF2B5EF4-FFF2-40B4-BE49-F238E27FC236}">
                <a16:creationId xmlns:a16="http://schemas.microsoft.com/office/drawing/2014/main" id="{824AEA2B-D32C-924B-976F-87DFA7631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0B588-1160-004A-90FC-0238C801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95CA-3B14-1743-9D77-3749F175CE17}" type="slidenum">
              <a:rPr lang="en-US" smtClean="0"/>
              <a:t>‹#›</a:t>
            </a:fld>
            <a:endParaRPr lang="en-US"/>
          </a:p>
        </p:txBody>
      </p:sp>
    </p:spTree>
    <p:extLst>
      <p:ext uri="{BB962C8B-B14F-4D97-AF65-F5344CB8AC3E}">
        <p14:creationId xmlns:p14="http://schemas.microsoft.com/office/powerpoint/2010/main" val="18521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openai/gpt-2"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s://jalammar.github.io/illustrated-gpt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2174112" y="2072682"/>
            <a:ext cx="9203927" cy="820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CA" altLang="en-US" sz="3600" b="1" kern="0" dirty="0">
                <a:solidFill>
                  <a:srgbClr val="2E4864"/>
                </a:solidFill>
                <a:latin typeface="Arial"/>
                <a:cs typeface="Arial"/>
              </a:rPr>
              <a:t>CS 886 Deep Learning for Biotechnology</a:t>
            </a:r>
          </a:p>
        </p:txBody>
      </p:sp>
      <p:sp>
        <p:nvSpPr>
          <p:cNvPr id="6" name="文本框 6"/>
          <p:cNvSpPr txBox="1">
            <a:spLocks noChangeArrowheads="1"/>
          </p:cNvSpPr>
          <p:nvPr/>
        </p:nvSpPr>
        <p:spPr bwMode="auto">
          <a:xfrm>
            <a:off x="4099064" y="4453598"/>
            <a:ext cx="4052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zh-CN" sz="1800" dirty="0">
                <a:solidFill>
                  <a:srgbClr val="265489"/>
                </a:solidFill>
                <a:latin typeface="+mn-lt"/>
                <a:ea typeface="方正兰亭黑_GBK"/>
              </a:rPr>
              <a:t>Ming Li</a:t>
            </a:r>
          </a:p>
        </p:txBody>
      </p:sp>
      <p:cxnSp>
        <p:nvCxnSpPr>
          <p:cNvPr id="8" name="直接连接符 7"/>
          <p:cNvCxnSpPr/>
          <p:nvPr/>
        </p:nvCxnSpPr>
        <p:spPr>
          <a:xfrm>
            <a:off x="5809638" y="3872737"/>
            <a:ext cx="604299"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E5750BB-1139-7A4A-B316-85AA96FAE114}"/>
              </a:ext>
            </a:extLst>
          </p:cNvPr>
          <p:cNvGrpSpPr>
            <a:grpSpLocks noChangeAspect="1"/>
          </p:cNvGrpSpPr>
          <p:nvPr/>
        </p:nvGrpSpPr>
        <p:grpSpPr>
          <a:xfrm>
            <a:off x="11022136" y="176464"/>
            <a:ext cx="1489596" cy="1018171"/>
            <a:chOff x="1669784" y="2578226"/>
            <a:chExt cx="3655480" cy="2498600"/>
          </a:xfrm>
        </p:grpSpPr>
        <p:sp>
          <p:nvSpPr>
            <p:cNvPr id="13" name="椭圆 7">
              <a:extLst>
                <a:ext uri="{FF2B5EF4-FFF2-40B4-BE49-F238E27FC236}">
                  <a16:creationId xmlns:a16="http://schemas.microsoft.com/office/drawing/2014/main" id="{FFC88CD1-6982-F942-8E4A-4FD57280E1CC}"/>
                </a:ext>
              </a:extLst>
            </p:cNvPr>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23">
              <a:extLst>
                <a:ext uri="{FF2B5EF4-FFF2-40B4-BE49-F238E27FC236}">
                  <a16:creationId xmlns:a16="http://schemas.microsoft.com/office/drawing/2014/main" id="{32E5E342-2429-ED4C-B106-F2C8F0B58E81}"/>
                </a:ext>
              </a:extLst>
            </p:cNvPr>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15" name="直接连接符 2">
              <a:extLst>
                <a:ext uri="{FF2B5EF4-FFF2-40B4-BE49-F238E27FC236}">
                  <a16:creationId xmlns:a16="http://schemas.microsoft.com/office/drawing/2014/main" id="{B9595050-FD09-BA46-B8E6-C5AB270B64D9}"/>
                </a:ext>
              </a:extLst>
            </p:cNvPr>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椭圆 24">
              <a:extLst>
                <a:ext uri="{FF2B5EF4-FFF2-40B4-BE49-F238E27FC236}">
                  <a16:creationId xmlns:a16="http://schemas.microsoft.com/office/drawing/2014/main" id="{07518128-FF2E-B34C-9A89-5949F0B40B3B}"/>
                </a:ext>
              </a:extLst>
            </p:cNvPr>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25">
              <a:extLst>
                <a:ext uri="{FF2B5EF4-FFF2-40B4-BE49-F238E27FC236}">
                  <a16:creationId xmlns:a16="http://schemas.microsoft.com/office/drawing/2014/main" id="{1B39468D-744A-F449-92E5-88A46761D28C}"/>
                </a:ext>
              </a:extLst>
            </p:cNvPr>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27">
              <a:extLst>
                <a:ext uri="{FF2B5EF4-FFF2-40B4-BE49-F238E27FC236}">
                  <a16:creationId xmlns:a16="http://schemas.microsoft.com/office/drawing/2014/main" id="{C2407801-29A1-2142-AFB6-61670D6BB9BA}"/>
                </a:ext>
              </a:extLst>
            </p:cNvPr>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28">
              <a:extLst>
                <a:ext uri="{FF2B5EF4-FFF2-40B4-BE49-F238E27FC236}">
                  <a16:creationId xmlns:a16="http://schemas.microsoft.com/office/drawing/2014/main" id="{3F852D37-BF8E-FE4B-927C-116A82A4A102}"/>
                </a:ext>
              </a:extLst>
            </p:cNvPr>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9">
              <a:extLst>
                <a:ext uri="{FF2B5EF4-FFF2-40B4-BE49-F238E27FC236}">
                  <a16:creationId xmlns:a16="http://schemas.microsoft.com/office/drawing/2014/main" id="{008804E9-75AF-6F47-9B64-2E1364902610}"/>
                </a:ext>
              </a:extLst>
            </p:cNvPr>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30">
              <a:extLst>
                <a:ext uri="{FF2B5EF4-FFF2-40B4-BE49-F238E27FC236}">
                  <a16:creationId xmlns:a16="http://schemas.microsoft.com/office/drawing/2014/main" id="{69F49EA9-8706-B24A-AB19-01B5E0ED5B8F}"/>
                </a:ext>
              </a:extLst>
            </p:cNvPr>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31">
              <a:extLst>
                <a:ext uri="{FF2B5EF4-FFF2-40B4-BE49-F238E27FC236}">
                  <a16:creationId xmlns:a16="http://schemas.microsoft.com/office/drawing/2014/main" id="{FD7DA6E3-B3C0-BF42-A5FD-87CE0CDD77BB}"/>
                </a:ext>
              </a:extLst>
            </p:cNvPr>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6">
            <a:extLst>
              <a:ext uri="{FF2B5EF4-FFF2-40B4-BE49-F238E27FC236}">
                <a16:creationId xmlns:a16="http://schemas.microsoft.com/office/drawing/2014/main" id="{F9FBD350-A084-44B5-9A1B-DA71CB41DC5B}"/>
              </a:ext>
            </a:extLst>
          </p:cNvPr>
          <p:cNvSpPr txBox="1">
            <a:spLocks noChangeArrowheads="1"/>
          </p:cNvSpPr>
          <p:nvPr/>
        </p:nvSpPr>
        <p:spPr bwMode="auto">
          <a:xfrm>
            <a:off x="564943" y="66938"/>
            <a:ext cx="1276311"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1600" dirty="0">
                <a:solidFill>
                  <a:srgbClr val="265489"/>
                </a:solidFill>
                <a:latin typeface="+mn-lt"/>
                <a:ea typeface="方正兰亭黑_GBK"/>
              </a:rPr>
              <a:t>Jan. 21, 2022</a:t>
            </a:r>
            <a:endParaRPr lang="en-US" altLang="ja-JP" sz="1600" dirty="0">
              <a:solidFill>
                <a:srgbClr val="265489"/>
              </a:solidFill>
              <a:latin typeface="+mn-lt"/>
              <a:ea typeface="方正兰亭黑_GBK"/>
            </a:endParaRPr>
          </a:p>
          <a:p>
            <a:pPr algn="ctr" fontAlgn="base">
              <a:spcBef>
                <a:spcPct val="0"/>
              </a:spcBef>
              <a:spcAft>
                <a:spcPct val="0"/>
              </a:spcAft>
              <a:defRPr/>
            </a:pPr>
            <a:endParaRPr lang="en-CA" altLang="ja-JP" sz="1800" dirty="0">
              <a:solidFill>
                <a:srgbClr val="265489"/>
              </a:solidFill>
              <a:latin typeface="+mn-lt"/>
              <a:ea typeface="方正兰亭黑_GBK"/>
            </a:endParaRPr>
          </a:p>
        </p:txBody>
      </p:sp>
    </p:spTree>
    <p:extLst>
      <p:ext uri="{BB962C8B-B14F-4D97-AF65-F5344CB8AC3E}">
        <p14:creationId xmlns:p14="http://schemas.microsoft.com/office/powerpoint/2010/main" val="2298956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6232" y="348439"/>
            <a:ext cx="4778772" cy="646331"/>
          </a:xfrm>
          <a:prstGeom prst="rect">
            <a:avLst/>
          </a:prstGeom>
          <a:noFill/>
        </p:spPr>
        <p:txBody>
          <a:bodyPr wrap="none" rtlCol="0">
            <a:spAutoFit/>
          </a:bodyPr>
          <a:lstStyle/>
          <a:p>
            <a:r>
              <a:rPr lang="en-US" sz="3600" dirty="0"/>
              <a:t>Byte Pair Encoding (BPE)</a:t>
            </a:r>
          </a:p>
        </p:txBody>
      </p:sp>
      <p:sp>
        <p:nvSpPr>
          <p:cNvPr id="6"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7"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 name="TextBox 1"/>
          <p:cNvSpPr txBox="1"/>
          <p:nvPr/>
        </p:nvSpPr>
        <p:spPr>
          <a:xfrm>
            <a:off x="211658" y="1755224"/>
            <a:ext cx="11602724" cy="4832093"/>
          </a:xfrm>
          <a:prstGeom prst="rect">
            <a:avLst/>
          </a:prstGeom>
          <a:noFill/>
        </p:spPr>
        <p:txBody>
          <a:bodyPr wrap="square" rtlCol="0">
            <a:spAutoFit/>
          </a:bodyPr>
          <a:lstStyle/>
          <a:p>
            <a:r>
              <a:rPr lang="en-US" sz="2800" dirty="0"/>
              <a:t>Word embedding sometimes is too high level, pure character embedding too low level. For example, if we have learned</a:t>
            </a:r>
          </a:p>
          <a:p>
            <a:r>
              <a:rPr lang="en-US" sz="2800" dirty="0"/>
              <a:t>     </a:t>
            </a:r>
            <a:r>
              <a:rPr lang="en-US" sz="2800" dirty="0">
                <a:solidFill>
                  <a:srgbClr val="FF0000"/>
                </a:solidFill>
              </a:rPr>
              <a:t>old       older        oldest</a:t>
            </a:r>
          </a:p>
          <a:p>
            <a:r>
              <a:rPr lang="en-US" sz="2800" dirty="0"/>
              <a:t>We might also wish the computer to infer</a:t>
            </a:r>
          </a:p>
          <a:p>
            <a:r>
              <a:rPr lang="en-US" sz="2800" dirty="0"/>
              <a:t>    </a:t>
            </a:r>
            <a:r>
              <a:rPr lang="en-US" sz="2800" dirty="0">
                <a:solidFill>
                  <a:srgbClr val="FF0000"/>
                </a:solidFill>
              </a:rPr>
              <a:t>smart    smarter    smartest</a:t>
            </a:r>
          </a:p>
          <a:p>
            <a:endParaRPr lang="en-US" sz="2800" dirty="0">
              <a:solidFill>
                <a:srgbClr val="FF0000"/>
              </a:solidFill>
            </a:endParaRPr>
          </a:p>
          <a:p>
            <a:r>
              <a:rPr lang="en-US" sz="2800" dirty="0"/>
              <a:t>But at the whole word level, this might not be so direct. Thus the idea is to break the words up into pieces like </a:t>
            </a:r>
            <a:r>
              <a:rPr lang="en-US" sz="2800" dirty="0" err="1"/>
              <a:t>er</a:t>
            </a:r>
            <a:r>
              <a:rPr lang="en-US" sz="2800" dirty="0"/>
              <a:t>, </a:t>
            </a:r>
            <a:r>
              <a:rPr lang="en-US" sz="2800" dirty="0" err="1"/>
              <a:t>est</a:t>
            </a:r>
            <a:r>
              <a:rPr lang="en-US" sz="2800" dirty="0"/>
              <a:t>, and embed frequent fragments of words.</a:t>
            </a:r>
          </a:p>
          <a:p>
            <a:r>
              <a:rPr lang="en-US" sz="2800" dirty="0"/>
              <a:t>     </a:t>
            </a:r>
          </a:p>
          <a:p>
            <a:r>
              <a:rPr lang="en-US" sz="2800" dirty="0"/>
              <a:t>GPT adapts this BPE scheme.</a:t>
            </a:r>
          </a:p>
        </p:txBody>
      </p:sp>
    </p:spTree>
    <p:extLst>
      <p:ext uri="{BB962C8B-B14F-4D97-AF65-F5344CB8AC3E}">
        <p14:creationId xmlns:p14="http://schemas.microsoft.com/office/powerpoint/2010/main" val="23117114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6232" y="348439"/>
            <a:ext cx="4778772" cy="646331"/>
          </a:xfrm>
          <a:prstGeom prst="rect">
            <a:avLst/>
          </a:prstGeom>
          <a:noFill/>
        </p:spPr>
        <p:txBody>
          <a:bodyPr wrap="none" rtlCol="0">
            <a:spAutoFit/>
          </a:bodyPr>
          <a:lstStyle/>
          <a:p>
            <a:r>
              <a:rPr lang="en-US" sz="3600" dirty="0"/>
              <a:t>Byte Pair Encoding (BPE)</a:t>
            </a:r>
          </a:p>
        </p:txBody>
      </p:sp>
      <p:sp>
        <p:nvSpPr>
          <p:cNvPr id="6"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7"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 name="TextBox 1"/>
          <p:cNvSpPr txBox="1"/>
          <p:nvPr/>
        </p:nvSpPr>
        <p:spPr>
          <a:xfrm>
            <a:off x="69216" y="1246835"/>
            <a:ext cx="12122784" cy="5262979"/>
          </a:xfrm>
          <a:prstGeom prst="rect">
            <a:avLst/>
          </a:prstGeom>
          <a:noFill/>
        </p:spPr>
        <p:txBody>
          <a:bodyPr wrap="square" rtlCol="0">
            <a:spAutoFit/>
          </a:bodyPr>
          <a:lstStyle/>
          <a:p>
            <a:r>
              <a:rPr lang="en-US" sz="2800" dirty="0"/>
              <a:t>GPT uses BPE scheme. The </a:t>
            </a:r>
            <a:r>
              <a:rPr lang="en-US" sz="2800" dirty="0" err="1"/>
              <a:t>subwords</a:t>
            </a:r>
            <a:r>
              <a:rPr lang="en-US" sz="2800" dirty="0"/>
              <a:t> are calculated by:</a:t>
            </a:r>
          </a:p>
          <a:p>
            <a:pPr marL="514350" indent="-514350">
              <a:buAutoNum type="arabicPeriod"/>
            </a:pPr>
            <a:r>
              <a:rPr lang="en-US" sz="2800" dirty="0"/>
              <a:t>Split word to sequence of characters (add &lt;/w&gt; char)</a:t>
            </a:r>
          </a:p>
          <a:p>
            <a:pPr marL="514350" indent="-514350">
              <a:buAutoNum type="arabicPeriod"/>
            </a:pPr>
            <a:r>
              <a:rPr lang="en-US" sz="2800" dirty="0"/>
              <a:t>Joining the highest frequency pattern.</a:t>
            </a:r>
          </a:p>
          <a:p>
            <a:pPr marL="514350" indent="-514350">
              <a:buAutoNum type="arabicPeriod"/>
            </a:pPr>
            <a:r>
              <a:rPr lang="en-US" sz="2800" dirty="0"/>
              <a:t>Keep doing step 2, until it hits the pre-defined maximum number of sub-words or iterations.</a:t>
            </a:r>
          </a:p>
          <a:p>
            <a:endParaRPr lang="en-US" sz="2800" dirty="0"/>
          </a:p>
          <a:p>
            <a:r>
              <a:rPr lang="en-US" sz="2800" dirty="0"/>
              <a:t>Example (5, 2, 6, 3 are number of occurrences) </a:t>
            </a:r>
          </a:p>
          <a:p>
            <a:r>
              <a:rPr lang="en-US" sz="2800" dirty="0"/>
              <a:t>{‘l o w &lt;/w&gt;’: 5, ‘l o w e r &lt;/w&gt;’: 2, ‘n e w e s t &lt;/w&gt;’: 6, ‘w </a:t>
            </a:r>
            <a:r>
              <a:rPr lang="en-US" sz="2800" dirty="0" err="1"/>
              <a:t>i</a:t>
            </a:r>
            <a:r>
              <a:rPr lang="en-US" sz="2800" dirty="0"/>
              <a:t> d e s t &lt;/w&gt;’: 3 }</a:t>
            </a:r>
          </a:p>
          <a:p>
            <a:r>
              <a:rPr lang="en-US" sz="2800" dirty="0"/>
              <a:t>{‘l o w &lt;/w&gt;’: 5, ‘l o w e r &lt;/w&gt;’: 2, ‘n e w es t &lt;/w&gt;’: 6, ‘w </a:t>
            </a:r>
            <a:r>
              <a:rPr lang="en-US" sz="2800" dirty="0" err="1"/>
              <a:t>i</a:t>
            </a:r>
            <a:r>
              <a:rPr lang="en-US" sz="2800" dirty="0"/>
              <a:t> d es t &lt;/w&gt;’: 3 }</a:t>
            </a:r>
          </a:p>
          <a:p>
            <a:r>
              <a:rPr lang="en-US" sz="2800" dirty="0"/>
              <a:t>{‘l o w &lt;/w&gt;’: 5, ‘l o w e r &lt;/w&gt;’: 2, ‘n e w </a:t>
            </a:r>
            <a:r>
              <a:rPr lang="en-US" sz="2800" dirty="0" err="1"/>
              <a:t>est</a:t>
            </a:r>
            <a:r>
              <a:rPr lang="en-US" sz="2800" dirty="0"/>
              <a:t> &lt;/w&gt;’: 6, ‘w </a:t>
            </a:r>
            <a:r>
              <a:rPr lang="en-US" sz="2800" dirty="0" err="1"/>
              <a:t>i</a:t>
            </a:r>
            <a:r>
              <a:rPr lang="en-US" sz="2800" dirty="0"/>
              <a:t> d </a:t>
            </a:r>
            <a:r>
              <a:rPr lang="en-US" sz="2800" dirty="0" err="1"/>
              <a:t>est</a:t>
            </a:r>
            <a:r>
              <a:rPr lang="en-US" sz="2800" dirty="0"/>
              <a:t> &lt;/w&gt;’: 3 } </a:t>
            </a:r>
            <a:r>
              <a:rPr lang="en-US" dirty="0"/>
              <a:t>(</a:t>
            </a:r>
            <a:r>
              <a:rPr lang="en-US" dirty="0" err="1"/>
              <a:t>est</a:t>
            </a:r>
            <a:r>
              <a:rPr lang="en-US" dirty="0"/>
              <a:t> freq. 9)</a:t>
            </a:r>
          </a:p>
          <a:p>
            <a:r>
              <a:rPr lang="en-US" sz="2800" dirty="0"/>
              <a:t>{‘lo w &lt;/w&gt;’: 5, ‘lo w e r &lt;/w&gt;’: 2, ‘n e w </a:t>
            </a:r>
            <a:r>
              <a:rPr lang="en-US" sz="2800" dirty="0" err="1"/>
              <a:t>est</a:t>
            </a:r>
            <a:r>
              <a:rPr lang="en-US" sz="2800" dirty="0"/>
              <a:t>&lt;/w&gt;’: 6, ‘w </a:t>
            </a:r>
            <a:r>
              <a:rPr lang="en-US" sz="2800" dirty="0" err="1"/>
              <a:t>i</a:t>
            </a:r>
            <a:r>
              <a:rPr lang="en-US" sz="2800" dirty="0"/>
              <a:t> d </a:t>
            </a:r>
            <a:r>
              <a:rPr lang="en-US" sz="2800" dirty="0" err="1"/>
              <a:t>est</a:t>
            </a:r>
            <a:r>
              <a:rPr lang="en-US" sz="2800" dirty="0"/>
              <a:t>&lt;/w&gt;’: 3 } </a:t>
            </a:r>
            <a:r>
              <a:rPr lang="en-US" dirty="0"/>
              <a:t>(lo </a:t>
            </a:r>
            <a:r>
              <a:rPr lang="en-US" dirty="0" err="1"/>
              <a:t>freq</a:t>
            </a:r>
            <a:r>
              <a:rPr lang="en-US" dirty="0"/>
              <a:t> 7)</a:t>
            </a:r>
          </a:p>
          <a:p>
            <a:r>
              <a:rPr lang="en-US" sz="2800" dirty="0"/>
              <a:t>….. </a:t>
            </a:r>
          </a:p>
        </p:txBody>
      </p:sp>
    </p:spTree>
    <p:extLst>
      <p:ext uri="{BB962C8B-B14F-4D97-AF65-F5344CB8AC3E}">
        <p14:creationId xmlns:p14="http://schemas.microsoft.com/office/powerpoint/2010/main" val="2480435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52938" y="709777"/>
            <a:ext cx="8204871" cy="662489"/>
          </a:xfrm>
          <a:prstGeom prst="rect">
            <a:avLst/>
          </a:prstGeom>
        </p:spPr>
        <p:txBody>
          <a:bodyPr wrap="square">
            <a:spAutoFit/>
          </a:bodyPr>
          <a:lstStyle/>
          <a:p>
            <a:pPr>
              <a:lnSpc>
                <a:spcPct val="150000"/>
              </a:lnSpc>
            </a:pPr>
            <a:r>
              <a:rPr lang="en-CA" altLang="zh-CN" sz="2800" dirty="0">
                <a:solidFill>
                  <a:srgbClr val="FF0000"/>
                </a:solidFill>
                <a:latin typeface="Microsoft YaHei" panose="020B0503020204020204" pitchFamily="34" charset="-122"/>
                <a:ea typeface="Microsoft YaHei" panose="020B0503020204020204" pitchFamily="34" charset="-122"/>
              </a:rPr>
              <a:t>Masked Self-Attention </a:t>
            </a:r>
            <a:r>
              <a:rPr lang="en-CA" altLang="zh-CN" sz="2000" dirty="0">
                <a:solidFill>
                  <a:srgbClr val="FF0000"/>
                </a:solidFill>
                <a:latin typeface="Microsoft YaHei" panose="020B0503020204020204" pitchFamily="34" charset="-122"/>
                <a:ea typeface="Microsoft YaHei" panose="020B0503020204020204" pitchFamily="34" charset="-122"/>
              </a:rPr>
              <a:t>(to compute more efficiently)</a:t>
            </a:r>
            <a:endParaRPr lang="en-US" altLang="zh-CN" sz="28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0" y="1769175"/>
            <a:ext cx="12192000" cy="4089400"/>
          </a:xfrm>
          <a:prstGeom prst="rect">
            <a:avLst/>
          </a:prstGeom>
        </p:spPr>
      </p:pic>
    </p:spTree>
    <p:extLst>
      <p:ext uri="{BB962C8B-B14F-4D97-AF65-F5344CB8AC3E}">
        <p14:creationId xmlns:p14="http://schemas.microsoft.com/office/powerpoint/2010/main" val="32413490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49978" y="496289"/>
            <a:ext cx="5308774" cy="789960"/>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Masked Self-Attention</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3" name="Picture 2"/>
          <p:cNvPicPr>
            <a:picLocks noChangeAspect="1"/>
          </p:cNvPicPr>
          <p:nvPr/>
        </p:nvPicPr>
        <p:blipFill>
          <a:blip r:embed="rId3"/>
          <a:stretch>
            <a:fillRect/>
          </a:stretch>
        </p:blipFill>
        <p:spPr>
          <a:xfrm>
            <a:off x="0" y="1320800"/>
            <a:ext cx="12192000" cy="5537200"/>
          </a:xfrm>
          <a:prstGeom prst="rect">
            <a:avLst/>
          </a:prstGeom>
        </p:spPr>
      </p:pic>
      <p:sp>
        <p:nvSpPr>
          <p:cNvPr id="5" name="TextBox 4"/>
          <p:cNvSpPr txBox="1"/>
          <p:nvPr/>
        </p:nvSpPr>
        <p:spPr>
          <a:xfrm>
            <a:off x="7427283" y="6358217"/>
            <a:ext cx="4558084" cy="369332"/>
          </a:xfrm>
          <a:prstGeom prst="rect">
            <a:avLst/>
          </a:prstGeom>
          <a:noFill/>
        </p:spPr>
        <p:txBody>
          <a:bodyPr wrap="none" rtlCol="0">
            <a:spAutoFit/>
          </a:bodyPr>
          <a:lstStyle/>
          <a:p>
            <a:r>
              <a:rPr lang="en-US" dirty="0"/>
              <a:t>Note: encoder-decoder attention block is gone</a:t>
            </a:r>
          </a:p>
        </p:txBody>
      </p:sp>
    </p:spTree>
    <p:extLst>
      <p:ext uri="{BB962C8B-B14F-4D97-AF65-F5344CB8AC3E}">
        <p14:creationId xmlns:p14="http://schemas.microsoft.com/office/powerpoint/2010/main" val="6580513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79762" y="709777"/>
            <a:ext cx="7200939" cy="743986"/>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Masked Self-Attention Calculation</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5" name="TextBox 4"/>
          <p:cNvSpPr txBox="1"/>
          <p:nvPr/>
        </p:nvSpPr>
        <p:spPr>
          <a:xfrm>
            <a:off x="7427283" y="6358217"/>
            <a:ext cx="4558084" cy="369332"/>
          </a:xfrm>
          <a:prstGeom prst="rect">
            <a:avLst/>
          </a:prstGeom>
          <a:noFill/>
        </p:spPr>
        <p:txBody>
          <a:bodyPr wrap="none" rtlCol="0">
            <a:spAutoFit/>
          </a:bodyPr>
          <a:lstStyle/>
          <a:p>
            <a:r>
              <a:rPr lang="en-US" dirty="0"/>
              <a:t>Note: encoder-decoder attention block is gone</a:t>
            </a:r>
          </a:p>
        </p:txBody>
      </p:sp>
      <p:sp>
        <p:nvSpPr>
          <p:cNvPr id="2" name="TextBox 1"/>
          <p:cNvSpPr txBox="1"/>
          <p:nvPr/>
        </p:nvSpPr>
        <p:spPr>
          <a:xfrm>
            <a:off x="1092079" y="1851376"/>
            <a:ext cx="10222016" cy="2308324"/>
          </a:xfrm>
          <a:prstGeom prst="rect">
            <a:avLst/>
          </a:prstGeom>
          <a:noFill/>
        </p:spPr>
        <p:txBody>
          <a:bodyPr wrap="square" rtlCol="0">
            <a:spAutoFit/>
          </a:bodyPr>
          <a:lstStyle/>
          <a:p>
            <a:r>
              <a:rPr lang="en-US" sz="3600" dirty="0"/>
              <a:t>Re-use previous computation results: at any step, only  need to results of q, k , v related to the new output word, no need to re-compute the others. Additional computation is linear, instead of quadratic.</a:t>
            </a:r>
          </a:p>
        </p:txBody>
      </p:sp>
    </p:spTree>
    <p:extLst>
      <p:ext uri="{BB962C8B-B14F-4D97-AF65-F5344CB8AC3E}">
        <p14:creationId xmlns:p14="http://schemas.microsoft.com/office/powerpoint/2010/main" val="17441927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805792" y="551998"/>
            <a:ext cx="10386208" cy="615553"/>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GPT-2 fully connected network has two layers (Example for GPT-2 small) </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5" name="Picture 4" descr="Screen Shot 2020-01-19 at 4.51.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7072"/>
            <a:ext cx="7696326" cy="3529165"/>
          </a:xfrm>
          <a:prstGeom prst="rect">
            <a:avLst/>
          </a:prstGeom>
        </p:spPr>
      </p:pic>
      <p:pic>
        <p:nvPicPr>
          <p:cNvPr id="6" name="Picture 5" descr="Screen Shot 2020-01-19 at 4.56.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391" y="3816782"/>
            <a:ext cx="6746608" cy="3041217"/>
          </a:xfrm>
          <a:prstGeom prst="rect">
            <a:avLst/>
          </a:prstGeom>
        </p:spPr>
      </p:pic>
      <p:sp>
        <p:nvSpPr>
          <p:cNvPr id="2" name="TextBox 1">
            <a:extLst>
              <a:ext uri="{FF2B5EF4-FFF2-40B4-BE49-F238E27FC236}">
                <a16:creationId xmlns:a16="http://schemas.microsoft.com/office/drawing/2014/main" id="{15454F06-257B-CE41-9831-3BC9470EC192}"/>
              </a:ext>
            </a:extLst>
          </p:cNvPr>
          <p:cNvSpPr txBox="1"/>
          <p:nvPr/>
        </p:nvSpPr>
        <p:spPr>
          <a:xfrm>
            <a:off x="401610" y="4718018"/>
            <a:ext cx="2321085" cy="369332"/>
          </a:xfrm>
          <a:prstGeom prst="rect">
            <a:avLst/>
          </a:prstGeom>
          <a:noFill/>
        </p:spPr>
        <p:txBody>
          <a:bodyPr wrap="none" rtlCol="0">
            <a:spAutoFit/>
          </a:bodyPr>
          <a:lstStyle/>
          <a:p>
            <a:r>
              <a:rPr lang="en-US" dirty="0"/>
              <a:t>768 is small model size</a:t>
            </a:r>
          </a:p>
        </p:txBody>
      </p:sp>
    </p:spTree>
    <p:extLst>
      <p:ext uri="{BB962C8B-B14F-4D97-AF65-F5344CB8AC3E}">
        <p14:creationId xmlns:p14="http://schemas.microsoft.com/office/powerpoint/2010/main" val="29746595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74308" y="431304"/>
            <a:ext cx="10017692" cy="1169551"/>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GPT-2 has a parameter top-k, so that we sample words from top k (highest probability from </a:t>
            </a:r>
            <a:r>
              <a:rPr lang="en-CA" altLang="zh-CN" sz="2400" dirty="0" err="1">
                <a:solidFill>
                  <a:srgbClr val="FF0000"/>
                </a:solidFill>
                <a:latin typeface="Microsoft YaHei" panose="020B0503020204020204" pitchFamily="34" charset="-122"/>
                <a:ea typeface="Microsoft YaHei" panose="020B0503020204020204" pitchFamily="34" charset="-122"/>
              </a:rPr>
              <a:t>softmax</a:t>
            </a:r>
            <a:r>
              <a:rPr lang="en-CA" altLang="zh-CN" sz="2400" dirty="0">
                <a:solidFill>
                  <a:srgbClr val="FF0000"/>
                </a:solidFill>
                <a:latin typeface="Microsoft YaHei" panose="020B0503020204020204" pitchFamily="34" charset="-122"/>
                <a:ea typeface="Microsoft YaHei" panose="020B0503020204020204" pitchFamily="34" charset="-122"/>
              </a:rPr>
              <a:t>) words for each output </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5" name="Picture 4"/>
          <p:cNvPicPr>
            <a:picLocks noChangeAspect="1"/>
          </p:cNvPicPr>
          <p:nvPr/>
        </p:nvPicPr>
        <p:blipFill>
          <a:blip r:embed="rId3"/>
          <a:stretch>
            <a:fillRect/>
          </a:stretch>
        </p:blipFill>
        <p:spPr>
          <a:xfrm>
            <a:off x="972679" y="1838256"/>
            <a:ext cx="10630046" cy="5019743"/>
          </a:xfrm>
          <a:prstGeom prst="rect">
            <a:avLst/>
          </a:prstGeom>
        </p:spPr>
      </p:pic>
    </p:spTree>
    <p:extLst>
      <p:ext uri="{BB962C8B-B14F-4D97-AF65-F5344CB8AC3E}">
        <p14:creationId xmlns:p14="http://schemas.microsoft.com/office/powerpoint/2010/main" val="13036840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74308" y="431304"/>
            <a:ext cx="10017692" cy="615553"/>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This top-k parameter, if k=1, we would have output like:</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2" name="Rectangle 1"/>
          <p:cNvSpPr/>
          <p:nvPr/>
        </p:nvSpPr>
        <p:spPr>
          <a:xfrm>
            <a:off x="2605442" y="1228367"/>
            <a:ext cx="7015392" cy="6740306"/>
          </a:xfrm>
          <a:prstGeom prst="rect">
            <a:avLst/>
          </a:prstGeom>
        </p:spPr>
        <p:txBody>
          <a:bodyPr wrap="square">
            <a:spAutoFit/>
          </a:bodyPr>
          <a:lstStyle/>
          <a:p>
            <a:r>
              <a:rPr lang="en-US" sz="2400" dirty="0"/>
              <a:t>The first time I saw the new version of the game, I was so excited.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 I was so excited to see the new version of the game,</a:t>
            </a:r>
          </a:p>
        </p:txBody>
      </p:sp>
    </p:spTree>
    <p:extLst>
      <p:ext uri="{BB962C8B-B14F-4D97-AF65-F5344CB8AC3E}">
        <p14:creationId xmlns:p14="http://schemas.microsoft.com/office/powerpoint/2010/main" val="16146635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48349" y="548845"/>
            <a:ext cx="3501967"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GPT Training</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3" name="TextBox 2"/>
          <p:cNvSpPr txBox="1"/>
          <p:nvPr/>
        </p:nvSpPr>
        <p:spPr>
          <a:xfrm>
            <a:off x="1392291" y="1885890"/>
            <a:ext cx="9209866" cy="3785652"/>
          </a:xfrm>
          <a:prstGeom prst="rect">
            <a:avLst/>
          </a:prstGeom>
          <a:noFill/>
        </p:spPr>
        <p:txBody>
          <a:bodyPr wrap="square" rtlCol="0">
            <a:spAutoFit/>
          </a:bodyPr>
          <a:lstStyle/>
          <a:p>
            <a:r>
              <a:rPr lang="en-US" sz="4000" dirty="0"/>
              <a:t>GPT-2 uses </a:t>
            </a:r>
            <a:r>
              <a:rPr lang="en-US" sz="4000" dirty="0">
                <a:solidFill>
                  <a:srgbClr val="FF0000"/>
                </a:solidFill>
              </a:rPr>
              <a:t>unsupervised </a:t>
            </a:r>
            <a:r>
              <a:rPr lang="en-US" sz="4000" dirty="0"/>
              <a:t>learning approach to training the language model.</a:t>
            </a:r>
          </a:p>
          <a:p>
            <a:endParaRPr lang="en-US" sz="4000" dirty="0"/>
          </a:p>
          <a:p>
            <a:r>
              <a:rPr lang="en-US" sz="4000" dirty="0"/>
              <a:t>There is no custom training for GPT-2, no separation of pre-training and fine-tuning like BERT.</a:t>
            </a:r>
          </a:p>
        </p:txBody>
      </p:sp>
    </p:spTree>
    <p:extLst>
      <p:ext uri="{BB962C8B-B14F-4D97-AF65-F5344CB8AC3E}">
        <p14:creationId xmlns:p14="http://schemas.microsoft.com/office/powerpoint/2010/main" val="42227786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805792" y="551998"/>
            <a:ext cx="10386208" cy="615553"/>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                     A story generated by GPT-2 </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6" name="TextBox 5"/>
          <p:cNvSpPr txBox="1"/>
          <p:nvPr/>
        </p:nvSpPr>
        <p:spPr>
          <a:xfrm>
            <a:off x="972925" y="1319859"/>
            <a:ext cx="10187241" cy="5601533"/>
          </a:xfrm>
          <a:prstGeom prst="rect">
            <a:avLst/>
          </a:prstGeom>
          <a:noFill/>
        </p:spPr>
        <p:txBody>
          <a:bodyPr wrap="square" rtlCol="0">
            <a:spAutoFit/>
          </a:bodyPr>
          <a:lstStyle/>
          <a:p>
            <a:r>
              <a:rPr lang="en-US" sz="2000" dirty="0"/>
              <a:t>“The scientist named the population, after their distinctive horn, Ovid’s Unicorn. These four-horned, silver-white unicorns were previously unknown to science.</a:t>
            </a:r>
          </a:p>
          <a:p>
            <a:endParaRPr lang="en-US" sz="2000" dirty="0"/>
          </a:p>
          <a:p>
            <a:r>
              <a:rPr lang="en-US" sz="2000" dirty="0"/>
              <a:t>Now, after almost two centuries, the mystery of what sparked this odd phenomenon is finally solved.</a:t>
            </a:r>
          </a:p>
          <a:p>
            <a:endParaRPr lang="en-US" sz="2000" dirty="0"/>
          </a:p>
          <a:p>
            <a:r>
              <a:rPr lang="en-US" sz="2000" dirty="0"/>
              <a:t>Dr. Jorge Pérez, an evolutionary biologist from the University of La Paz, and several companions, were exploring the Andes Mountains when they found a small valley, with no other animals or humans. Pérez noticed that the valley had what appeared to be a natural fountain, surrounded by two peaks of rock and silver snow.</a:t>
            </a:r>
          </a:p>
          <a:p>
            <a:endParaRPr lang="en-US" sz="2000" dirty="0"/>
          </a:p>
          <a:p>
            <a:r>
              <a:rPr lang="en-US" sz="2000" dirty="0"/>
              <a:t>Pérez and the others then ventured further into the valley. `By the time we reached the top of one peak, the water looked blue, with some crystals on top,’ said Pérez.</a:t>
            </a:r>
          </a:p>
          <a:p>
            <a:endParaRPr lang="en-US" sz="2000" dirty="0"/>
          </a:p>
          <a:p>
            <a:r>
              <a:rPr lang="en-US" sz="2000" dirty="0"/>
              <a:t>Pérez and his friends were astonished to see the unicorn herd. These creatures could be seen from the air without having to move too much to see them – they were so close they could touch their horns."</a:t>
            </a:r>
          </a:p>
          <a:p>
            <a:endParaRPr lang="en-US" sz="2000" dirty="0"/>
          </a:p>
        </p:txBody>
      </p:sp>
    </p:spTree>
    <p:extLst>
      <p:ext uri="{BB962C8B-B14F-4D97-AF65-F5344CB8AC3E}">
        <p14:creationId xmlns:p14="http://schemas.microsoft.com/office/powerpoint/2010/main" val="3544434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746158" y="2764846"/>
            <a:ext cx="22343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3200" b="1" dirty="0">
                <a:solidFill>
                  <a:srgbClr val="2E4864"/>
                </a:solidFill>
                <a:latin typeface="Microsoft YaHei" panose="020B0503020204020204" pitchFamily="34" charset="-122"/>
                <a:ea typeface="Microsoft YaHei" panose="020B0503020204020204" pitchFamily="34" charset="-122"/>
              </a:rPr>
              <a:t>CONTENT</a:t>
            </a:r>
            <a:endParaRPr lang="zh-CN" altLang="en-US" sz="3200" b="1" dirty="0">
              <a:solidFill>
                <a:srgbClr val="2E4864"/>
              </a:solidFill>
              <a:latin typeface="Microsoft YaHei" panose="020B0503020204020204" pitchFamily="34" charset="-122"/>
              <a:ea typeface="Microsoft YaHei" panose="020B0503020204020204" pitchFamily="34" charset="-122"/>
            </a:endParaRPr>
          </a:p>
        </p:txBody>
      </p:sp>
      <p:cxnSp>
        <p:nvCxnSpPr>
          <p:cNvPr id="30" name="直接连接符 29"/>
          <p:cNvCxnSpPr/>
          <p:nvPr/>
        </p:nvCxnSpPr>
        <p:spPr>
          <a:xfrm>
            <a:off x="926796" y="3515355"/>
            <a:ext cx="4720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740633D-3C75-054F-B629-F5B322107425}"/>
              </a:ext>
            </a:extLst>
          </p:cNvPr>
          <p:cNvGrpSpPr/>
          <p:nvPr/>
        </p:nvGrpSpPr>
        <p:grpSpPr>
          <a:xfrm>
            <a:off x="5258156" y="1523652"/>
            <a:ext cx="5829885" cy="3867013"/>
            <a:chOff x="5223113" y="695200"/>
            <a:chExt cx="2452759" cy="2900259"/>
          </a:xfrm>
        </p:grpSpPr>
        <p:grpSp>
          <p:nvGrpSpPr>
            <p:cNvPr id="2" name="Group 1">
              <a:extLst>
                <a:ext uri="{FF2B5EF4-FFF2-40B4-BE49-F238E27FC236}">
                  <a16:creationId xmlns:a16="http://schemas.microsoft.com/office/drawing/2014/main" id="{9CA1F876-CAA5-0040-B817-E23575DBC8EA}"/>
                </a:ext>
              </a:extLst>
            </p:cNvPr>
            <p:cNvGrpSpPr/>
            <p:nvPr/>
          </p:nvGrpSpPr>
          <p:grpSpPr>
            <a:xfrm>
              <a:off x="5227107" y="695200"/>
              <a:ext cx="1443203" cy="561730"/>
              <a:chOff x="5227113" y="774779"/>
              <a:chExt cx="1443203" cy="561730"/>
            </a:xfrm>
          </p:grpSpPr>
          <p:sp>
            <p:nvSpPr>
              <p:cNvPr id="21" name="椭圆 20"/>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42" name="矩形 41"/>
              <p:cNvSpPr/>
              <p:nvPr/>
            </p:nvSpPr>
            <p:spPr>
              <a:xfrm>
                <a:off x="5443851" y="774779"/>
                <a:ext cx="1226465" cy="561730"/>
              </a:xfrm>
              <a:prstGeom prst="rect">
                <a:avLst/>
              </a:prstGeom>
            </p:spPr>
            <p:txBody>
              <a:bodyPr wrap="squar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01. Word2Vec</a:t>
                </a:r>
                <a:endParaRPr lang="zh-CN" altLang="en-US" sz="1867" dirty="0">
                  <a:solidFill>
                    <a:srgbClr val="2E4864"/>
                  </a:solidFill>
                  <a:latin typeface="Microsoft YaHei" panose="020B0503020204020204" pitchFamily="34" charset="-122"/>
                  <a:ea typeface="Microsoft YaHei"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5" name="Group 54">
              <a:extLst>
                <a:ext uri="{FF2B5EF4-FFF2-40B4-BE49-F238E27FC236}">
                  <a16:creationId xmlns:a16="http://schemas.microsoft.com/office/drawing/2014/main" id="{73A69A33-421C-5842-9472-34AEB1A06E6B}"/>
                </a:ext>
              </a:extLst>
            </p:cNvPr>
            <p:cNvGrpSpPr/>
            <p:nvPr/>
          </p:nvGrpSpPr>
          <p:grpSpPr>
            <a:xfrm>
              <a:off x="5227107" y="1145151"/>
              <a:ext cx="1535774" cy="561730"/>
              <a:chOff x="5227113" y="774156"/>
              <a:chExt cx="1535774" cy="561730"/>
            </a:xfrm>
          </p:grpSpPr>
          <p:sp>
            <p:nvSpPr>
              <p:cNvPr id="56" name="椭圆 20">
                <a:extLst>
                  <a:ext uri="{FF2B5EF4-FFF2-40B4-BE49-F238E27FC236}">
                    <a16:creationId xmlns:a16="http://schemas.microsoft.com/office/drawing/2014/main" id="{378CCD35-B450-4B47-87DF-DFFE1C4EAFA4}"/>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57" name="矩形 41">
                <a:extLst>
                  <a:ext uri="{FF2B5EF4-FFF2-40B4-BE49-F238E27FC236}">
                    <a16:creationId xmlns:a16="http://schemas.microsoft.com/office/drawing/2014/main" id="{0B907542-E161-C145-83C3-20498D83551B}"/>
                  </a:ext>
                </a:extLst>
              </p:cNvPr>
              <p:cNvSpPr/>
              <p:nvPr/>
            </p:nvSpPr>
            <p:spPr>
              <a:xfrm>
                <a:off x="5447845" y="774156"/>
                <a:ext cx="1315042"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02.</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Attention / Transformers</a:t>
                </a:r>
                <a:endParaRPr lang="en-US" altLang="zh-CN" sz="1867" dirty="0">
                  <a:solidFill>
                    <a:srgbClr val="27506E"/>
                  </a:solidFill>
                  <a:latin typeface="微软雅黑" panose="020B0503020204020204" pitchFamily="34" charset="-122"/>
                  <a:ea typeface="微软雅黑"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8" name="Group 57">
              <a:extLst>
                <a:ext uri="{FF2B5EF4-FFF2-40B4-BE49-F238E27FC236}">
                  <a16:creationId xmlns:a16="http://schemas.microsoft.com/office/drawing/2014/main" id="{D2EE504E-67D9-6342-AC8C-5B5ACF76C6A3}"/>
                </a:ext>
              </a:extLst>
            </p:cNvPr>
            <p:cNvGrpSpPr/>
            <p:nvPr/>
          </p:nvGrpSpPr>
          <p:grpSpPr>
            <a:xfrm>
              <a:off x="5223113" y="1595725"/>
              <a:ext cx="1592445" cy="284742"/>
              <a:chOff x="5227113" y="774156"/>
              <a:chExt cx="1592445" cy="284742"/>
            </a:xfrm>
          </p:grpSpPr>
          <p:sp>
            <p:nvSpPr>
              <p:cNvPr id="59" name="椭圆 20">
                <a:extLst>
                  <a:ext uri="{FF2B5EF4-FFF2-40B4-BE49-F238E27FC236}">
                    <a16:creationId xmlns:a16="http://schemas.microsoft.com/office/drawing/2014/main" id="{D111BC5F-EEA3-3343-8AD5-5DC9F787F88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0" name="矩形 41">
                <a:extLst>
                  <a:ext uri="{FF2B5EF4-FFF2-40B4-BE49-F238E27FC236}">
                    <a16:creationId xmlns:a16="http://schemas.microsoft.com/office/drawing/2014/main" id="{84783BC4-6AA6-C849-B873-175EB6AA66D4}"/>
                  </a:ext>
                </a:extLst>
              </p:cNvPr>
              <p:cNvSpPr/>
              <p:nvPr/>
            </p:nvSpPr>
            <p:spPr>
              <a:xfrm>
                <a:off x="5447845" y="774156"/>
                <a:ext cx="1371713"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03.</a:t>
                </a:r>
                <a:r>
                  <a:rPr lang="en-US" altLang="zh-CN" sz="1867" dirty="0">
                    <a:solidFill>
                      <a:srgbClr val="27506E"/>
                    </a:solidFill>
                    <a:latin typeface="微软雅黑" panose="020B0503020204020204" pitchFamily="34" charset="-122"/>
                    <a:ea typeface="微软雅黑" panose="020B0503020204020204" pitchFamily="34" charset="-122"/>
                  </a:rPr>
                  <a:t> Pretraining: </a:t>
                </a:r>
                <a:r>
                  <a:rPr lang="en-CA" altLang="zh-CN" sz="1867" dirty="0">
                    <a:solidFill>
                      <a:srgbClr val="27506E"/>
                    </a:solidFill>
                    <a:latin typeface="微软雅黑" panose="020B0503020204020204" pitchFamily="34" charset="-122"/>
                    <a:ea typeface="微软雅黑" panose="020B0503020204020204" pitchFamily="34" charset="-122"/>
                  </a:rPr>
                  <a:t>GPT / BERT</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grpSp>
          <p:nvGrpSpPr>
            <p:cNvPr id="61" name="Group 60">
              <a:extLst>
                <a:ext uri="{FF2B5EF4-FFF2-40B4-BE49-F238E27FC236}">
                  <a16:creationId xmlns:a16="http://schemas.microsoft.com/office/drawing/2014/main" id="{00962D6B-0419-B549-BB67-2B2A375A748A}"/>
                </a:ext>
              </a:extLst>
            </p:cNvPr>
            <p:cNvGrpSpPr/>
            <p:nvPr/>
          </p:nvGrpSpPr>
          <p:grpSpPr>
            <a:xfrm>
              <a:off x="5223113" y="2046299"/>
              <a:ext cx="2452759" cy="284742"/>
              <a:chOff x="5227113" y="774156"/>
              <a:chExt cx="2452759" cy="284742"/>
            </a:xfrm>
          </p:grpSpPr>
          <p:sp>
            <p:nvSpPr>
              <p:cNvPr id="62" name="椭圆 20">
                <a:extLst>
                  <a:ext uri="{FF2B5EF4-FFF2-40B4-BE49-F238E27FC236}">
                    <a16:creationId xmlns:a16="http://schemas.microsoft.com/office/drawing/2014/main" id="{214999DE-2F8B-B14B-8C56-4BA48B91DC3B}"/>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3" name="矩形 41">
                <a:extLst>
                  <a:ext uri="{FF2B5EF4-FFF2-40B4-BE49-F238E27FC236}">
                    <a16:creationId xmlns:a16="http://schemas.microsoft.com/office/drawing/2014/main" id="{D060234C-FE86-C84C-8B47-8F5BC4250116}"/>
                  </a:ext>
                </a:extLst>
              </p:cNvPr>
              <p:cNvSpPr/>
              <p:nvPr/>
            </p:nvSpPr>
            <p:spPr>
              <a:xfrm>
                <a:off x="5447845" y="774156"/>
                <a:ext cx="2232027" cy="284742"/>
              </a:xfrm>
              <a:prstGeom prst="rect">
                <a:avLst/>
              </a:prstGeom>
            </p:spPr>
            <p:txBody>
              <a:bodyPr wrap="none">
                <a:spAutoFit/>
              </a:bodyPr>
              <a:lstStyle/>
              <a:p>
                <a:r>
                  <a:rPr lang="en-CA" altLang="zh-CN" sz="1867" dirty="0">
                    <a:solidFill>
                      <a:srgbClr val="2E4864"/>
                    </a:solidFill>
                    <a:latin typeface="Microsoft YaHei" panose="020B0503020204020204" pitchFamily="34" charset="-122"/>
                    <a:ea typeface="Microsoft YaHei" panose="020B0503020204020204" pitchFamily="34" charset="-122"/>
                  </a:rPr>
                  <a:t>04. Deep learning applications in proteomics</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sp>
          <p:nvSpPr>
            <p:cNvPr id="65" name="椭圆 20">
              <a:extLst>
                <a:ext uri="{FF2B5EF4-FFF2-40B4-BE49-F238E27FC236}">
                  <a16:creationId xmlns:a16="http://schemas.microsoft.com/office/drawing/2014/main" id="{5C989EE0-983C-7748-AD15-B14750C98EC2}"/>
                </a:ext>
              </a:extLst>
            </p:cNvPr>
            <p:cNvSpPr/>
            <p:nvPr/>
          </p:nvSpPr>
          <p:spPr>
            <a:xfrm>
              <a:off x="5223113" y="2582553"/>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8" name="椭圆 20">
              <a:extLst>
                <a:ext uri="{FF2B5EF4-FFF2-40B4-BE49-F238E27FC236}">
                  <a16:creationId xmlns:a16="http://schemas.microsoft.com/office/drawing/2014/main" id="{3A87964C-208A-5E4A-86B8-92AC3B252727}"/>
                </a:ext>
              </a:extLst>
            </p:cNvPr>
            <p:cNvSpPr/>
            <p:nvPr/>
          </p:nvSpPr>
          <p:spPr>
            <a:xfrm>
              <a:off x="5223113" y="3033127"/>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71" name="椭圆 20">
              <a:extLst>
                <a:ext uri="{FF2B5EF4-FFF2-40B4-BE49-F238E27FC236}">
                  <a16:creationId xmlns:a16="http://schemas.microsoft.com/office/drawing/2014/main" id="{24043297-3EAE-7F47-B4B1-0072F9428942}"/>
                </a:ext>
              </a:extLst>
            </p:cNvPr>
            <p:cNvSpPr/>
            <p:nvPr/>
          </p:nvSpPr>
          <p:spPr>
            <a:xfrm>
              <a:off x="5223113" y="3483701"/>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grpSp>
      <p:sp>
        <p:nvSpPr>
          <p:cNvPr id="26" name="矩形 41">
            <a:extLst>
              <a:ext uri="{FF2B5EF4-FFF2-40B4-BE49-F238E27FC236}">
                <a16:creationId xmlns:a16="http://schemas.microsoft.com/office/drawing/2014/main" id="{2E72C7FC-AA08-0B48-BA7D-415F0F247836}"/>
              </a:ext>
            </a:extLst>
          </p:cNvPr>
          <p:cNvSpPr/>
          <p:nvPr/>
        </p:nvSpPr>
        <p:spPr>
          <a:xfrm>
            <a:off x="5792300" y="3935887"/>
            <a:ext cx="3842270" cy="379656"/>
          </a:xfrm>
          <a:prstGeom prst="rect">
            <a:avLst/>
          </a:prstGeom>
        </p:spPr>
        <p:txBody>
          <a:bodyPr wrap="none">
            <a:spAutoFit/>
          </a:bodyPr>
          <a:lstStyle/>
          <a:p>
            <a:r>
              <a:rPr lang="en-CA" altLang="zh-CN" sz="1867" dirty="0">
                <a:solidFill>
                  <a:srgbClr val="2E4864"/>
                </a:solidFill>
                <a:latin typeface="Microsoft YaHei" panose="020B0503020204020204" pitchFamily="34" charset="-122"/>
                <a:ea typeface="Microsoft YaHei" panose="020B0503020204020204" pitchFamily="34" charset="-122"/>
              </a:rPr>
              <a:t>05. Student presentations begin</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44563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499506" y="-80340"/>
            <a:ext cx="7737637"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Transformer / GPT prediction</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3" name="Picture 2"/>
          <p:cNvPicPr>
            <a:picLocks noChangeAspect="1"/>
          </p:cNvPicPr>
          <p:nvPr/>
        </p:nvPicPr>
        <p:blipFill>
          <a:blip r:embed="rId3"/>
          <a:stretch>
            <a:fillRect/>
          </a:stretch>
        </p:blipFill>
        <p:spPr>
          <a:xfrm>
            <a:off x="2421962" y="1258679"/>
            <a:ext cx="7812544" cy="5497203"/>
          </a:xfrm>
          <a:prstGeom prst="rect">
            <a:avLst/>
          </a:prstGeom>
        </p:spPr>
      </p:pic>
    </p:spTree>
    <p:extLst>
      <p:ext uri="{BB962C8B-B14F-4D97-AF65-F5344CB8AC3E}">
        <p14:creationId xmlns:p14="http://schemas.microsoft.com/office/powerpoint/2010/main" val="17831657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805792" y="648218"/>
            <a:ext cx="10386208" cy="789960"/>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GPT-2 Application: Translation </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5" name="Picture 4"/>
          <p:cNvPicPr>
            <a:picLocks noChangeAspect="1"/>
          </p:cNvPicPr>
          <p:nvPr/>
        </p:nvPicPr>
        <p:blipFill>
          <a:blip r:embed="rId3"/>
          <a:stretch>
            <a:fillRect/>
          </a:stretch>
        </p:blipFill>
        <p:spPr>
          <a:xfrm>
            <a:off x="829871" y="1366308"/>
            <a:ext cx="10034453" cy="5309898"/>
          </a:xfrm>
          <a:prstGeom prst="rect">
            <a:avLst/>
          </a:prstGeom>
        </p:spPr>
      </p:pic>
    </p:spTree>
    <p:extLst>
      <p:ext uri="{BB962C8B-B14F-4D97-AF65-F5344CB8AC3E}">
        <p14:creationId xmlns:p14="http://schemas.microsoft.com/office/powerpoint/2010/main" val="2704700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44842" y="464795"/>
            <a:ext cx="10386208" cy="789960"/>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GPT-2 Application: Summarization </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1539333" y="1561732"/>
            <a:ext cx="9074850" cy="4865128"/>
          </a:xfrm>
          <a:prstGeom prst="rect">
            <a:avLst/>
          </a:prstGeom>
        </p:spPr>
      </p:pic>
    </p:spTree>
    <p:extLst>
      <p:ext uri="{BB962C8B-B14F-4D97-AF65-F5344CB8AC3E}">
        <p14:creationId xmlns:p14="http://schemas.microsoft.com/office/powerpoint/2010/main" val="27148055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61295" y="321648"/>
            <a:ext cx="5332429"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Using </a:t>
            </a:r>
            <a:r>
              <a:rPr lang="en-CA" altLang="zh-CN" sz="3600" dirty="0" err="1">
                <a:solidFill>
                  <a:srgbClr val="FF0000"/>
                </a:solidFill>
                <a:latin typeface="Microsoft YaHei" panose="020B0503020204020204" pitchFamily="34" charset="-122"/>
                <a:ea typeface="Microsoft YaHei" panose="020B0503020204020204" pitchFamily="34" charset="-122"/>
              </a:rPr>
              <a:t>wikipedia</a:t>
            </a:r>
            <a:r>
              <a:rPr lang="en-CA" altLang="zh-CN" sz="3600" dirty="0">
                <a:solidFill>
                  <a:srgbClr val="FF0000"/>
                </a:solidFill>
                <a:latin typeface="Microsoft YaHei" panose="020B0503020204020204" pitchFamily="34" charset="-122"/>
                <a:ea typeface="Microsoft YaHei" panose="020B0503020204020204" pitchFamily="34" charset="-122"/>
              </a:rPr>
              <a:t> data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5" name="Picture 4"/>
          <p:cNvPicPr>
            <a:picLocks noChangeAspect="1"/>
          </p:cNvPicPr>
          <p:nvPr/>
        </p:nvPicPr>
        <p:blipFill>
          <a:blip r:embed="rId3"/>
          <a:stretch>
            <a:fillRect/>
          </a:stretch>
        </p:blipFill>
        <p:spPr>
          <a:xfrm>
            <a:off x="2616866" y="1649558"/>
            <a:ext cx="9575134" cy="4874009"/>
          </a:xfrm>
          <a:prstGeom prst="rect">
            <a:avLst/>
          </a:prstGeom>
        </p:spPr>
      </p:pic>
    </p:spTree>
    <p:extLst>
      <p:ext uri="{BB962C8B-B14F-4D97-AF65-F5344CB8AC3E}">
        <p14:creationId xmlns:p14="http://schemas.microsoft.com/office/powerpoint/2010/main" val="11676095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61467" y="842254"/>
            <a:ext cx="10888259" cy="702756"/>
          </a:xfrm>
          <a:prstGeom prst="rect">
            <a:avLst/>
          </a:prstGeom>
        </p:spPr>
        <p:txBody>
          <a:bodyPr wrap="square">
            <a:spAutoFit/>
          </a:bodyPr>
          <a:lstStyle/>
          <a:p>
            <a:pPr>
              <a:lnSpc>
                <a:spcPct val="150000"/>
              </a:lnSpc>
            </a:pPr>
            <a:r>
              <a:rPr lang="en-CA" altLang="zh-CN" sz="2800" dirty="0">
                <a:solidFill>
                  <a:srgbClr val="FF0000"/>
                </a:solidFill>
                <a:latin typeface="Microsoft YaHei" panose="020B0503020204020204" pitchFamily="34" charset="-122"/>
                <a:ea typeface="Microsoft YaHei" panose="020B0503020204020204" pitchFamily="34" charset="-122"/>
              </a:rPr>
              <a:t>BERT (Bidirectional Encoder Representation from Transformers)</a:t>
            </a:r>
            <a:endParaRPr lang="en-US" altLang="zh-CN" sz="28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153933" y="1748729"/>
            <a:ext cx="12192000" cy="5126762"/>
          </a:xfrm>
          <a:prstGeom prst="rect">
            <a:avLst/>
          </a:prstGeom>
        </p:spPr>
      </p:pic>
    </p:spTree>
    <p:extLst>
      <p:ext uri="{BB962C8B-B14F-4D97-AF65-F5344CB8AC3E}">
        <p14:creationId xmlns:p14="http://schemas.microsoft.com/office/powerpoint/2010/main" val="25528209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53145" y="399642"/>
            <a:ext cx="7737637" cy="1169551"/>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Model input dimension 512</a:t>
            </a:r>
          </a:p>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Input and output vector size</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6" name="Picture 5"/>
          <p:cNvPicPr>
            <a:picLocks noChangeAspect="1"/>
          </p:cNvPicPr>
          <p:nvPr/>
        </p:nvPicPr>
        <p:blipFill>
          <a:blip r:embed="rId3"/>
          <a:stretch>
            <a:fillRect/>
          </a:stretch>
        </p:blipFill>
        <p:spPr>
          <a:xfrm>
            <a:off x="173175" y="1569193"/>
            <a:ext cx="12192000" cy="5099866"/>
          </a:xfrm>
          <a:prstGeom prst="rect">
            <a:avLst/>
          </a:prstGeom>
        </p:spPr>
      </p:pic>
    </p:spTree>
    <p:extLst>
      <p:ext uri="{BB962C8B-B14F-4D97-AF65-F5344CB8AC3E}">
        <p14:creationId xmlns:p14="http://schemas.microsoft.com/office/powerpoint/2010/main" val="21639985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53145" y="611326"/>
            <a:ext cx="7737637"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BERT </a:t>
            </a:r>
            <a:r>
              <a:rPr lang="en-CA" altLang="zh-CN" sz="3600" dirty="0" err="1">
                <a:solidFill>
                  <a:srgbClr val="FF0000"/>
                </a:solidFill>
                <a:latin typeface="Microsoft YaHei" panose="020B0503020204020204" pitchFamily="34" charset="-122"/>
                <a:ea typeface="Microsoft YaHei" panose="020B0503020204020204" pitchFamily="34" charset="-122"/>
              </a:rPr>
              <a:t>pretraining</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2" name="TextBox 1"/>
          <p:cNvSpPr txBox="1"/>
          <p:nvPr/>
        </p:nvSpPr>
        <p:spPr>
          <a:xfrm>
            <a:off x="1411533" y="2001353"/>
            <a:ext cx="9306074" cy="3539431"/>
          </a:xfrm>
          <a:prstGeom prst="rect">
            <a:avLst/>
          </a:prstGeom>
          <a:noFill/>
        </p:spPr>
        <p:txBody>
          <a:bodyPr wrap="square" rtlCol="0">
            <a:spAutoFit/>
          </a:bodyPr>
          <a:lstStyle/>
          <a:p>
            <a:r>
              <a:rPr lang="en-US" sz="2800" dirty="0">
                <a:solidFill>
                  <a:srgbClr val="FF0000"/>
                </a:solidFill>
              </a:rPr>
              <a:t>ULM-</a:t>
            </a:r>
            <a:r>
              <a:rPr lang="en-US" sz="2800" dirty="0" err="1">
                <a:solidFill>
                  <a:srgbClr val="FF0000"/>
                </a:solidFill>
              </a:rPr>
              <a:t>FiT</a:t>
            </a:r>
            <a:r>
              <a:rPr lang="en-US" sz="2800" dirty="0">
                <a:solidFill>
                  <a:srgbClr val="FF0000"/>
                </a:solidFill>
              </a:rPr>
              <a:t> (2018)</a:t>
            </a:r>
            <a:r>
              <a:rPr lang="en-US" sz="2800" dirty="0"/>
              <a:t>: Pre-training ideas, transfer learning in NLP.</a:t>
            </a:r>
          </a:p>
          <a:p>
            <a:r>
              <a:rPr lang="en-US" sz="2800" dirty="0" err="1">
                <a:solidFill>
                  <a:srgbClr val="FF0000"/>
                </a:solidFill>
              </a:rPr>
              <a:t>ELMo</a:t>
            </a:r>
            <a:r>
              <a:rPr lang="en-US" sz="2800" dirty="0"/>
              <a:t>: Bidirectional training (LSTM)</a:t>
            </a:r>
          </a:p>
          <a:p>
            <a:r>
              <a:rPr lang="en-US" sz="2800" dirty="0">
                <a:solidFill>
                  <a:srgbClr val="FF0000"/>
                </a:solidFill>
              </a:rPr>
              <a:t>Transformer</a:t>
            </a:r>
            <a:r>
              <a:rPr lang="en-US" sz="2800" dirty="0"/>
              <a:t>: Although used things from left, but still missing from the right.</a:t>
            </a:r>
          </a:p>
          <a:p>
            <a:r>
              <a:rPr lang="en-US" sz="2800" dirty="0">
                <a:solidFill>
                  <a:srgbClr val="FF0000"/>
                </a:solidFill>
              </a:rPr>
              <a:t>GPT</a:t>
            </a:r>
            <a:r>
              <a:rPr lang="en-US" sz="2800" dirty="0"/>
              <a:t>: Use Transformer Decoder half.</a:t>
            </a:r>
          </a:p>
          <a:p>
            <a:r>
              <a:rPr lang="en-US" sz="2800" dirty="0">
                <a:solidFill>
                  <a:srgbClr val="FF0000"/>
                </a:solidFill>
              </a:rPr>
              <a:t>BERT:</a:t>
            </a:r>
            <a:r>
              <a:rPr lang="en-US" sz="2800" dirty="0"/>
              <a:t> Switches from Decoder to Encoder, so that it can use both sides in training and invented corresponding training tasks: masked language model</a:t>
            </a:r>
            <a:endParaRPr lang="en-US" dirty="0"/>
          </a:p>
        </p:txBody>
      </p:sp>
    </p:spTree>
    <p:extLst>
      <p:ext uri="{BB962C8B-B14F-4D97-AF65-F5344CB8AC3E}">
        <p14:creationId xmlns:p14="http://schemas.microsoft.com/office/powerpoint/2010/main" val="37600160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290341" y="-99584"/>
            <a:ext cx="9825275"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BERT </a:t>
            </a:r>
            <a:r>
              <a:rPr lang="en-CA" altLang="zh-CN" sz="3600" dirty="0" err="1">
                <a:solidFill>
                  <a:srgbClr val="FF0000"/>
                </a:solidFill>
                <a:latin typeface="Microsoft YaHei" panose="020B0503020204020204" pitchFamily="34" charset="-122"/>
                <a:ea typeface="Microsoft YaHei" panose="020B0503020204020204" pitchFamily="34" charset="-122"/>
              </a:rPr>
              <a:t>Pretraining</a:t>
            </a:r>
            <a:r>
              <a:rPr lang="en-CA" altLang="zh-CN" sz="3600" dirty="0">
                <a:solidFill>
                  <a:srgbClr val="FF0000"/>
                </a:solidFill>
                <a:latin typeface="Microsoft YaHei" panose="020B0503020204020204" pitchFamily="34" charset="-122"/>
                <a:ea typeface="Microsoft YaHei" panose="020B0503020204020204" pitchFamily="34" charset="-122"/>
              </a:rPr>
              <a:t> Task 1: masked words</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1960162" y="1096895"/>
            <a:ext cx="8449742" cy="5551690"/>
          </a:xfrm>
          <a:prstGeom prst="rect">
            <a:avLst/>
          </a:prstGeom>
        </p:spPr>
      </p:pic>
      <p:sp>
        <p:nvSpPr>
          <p:cNvPr id="3" name="TextBox 2"/>
          <p:cNvSpPr txBox="1"/>
          <p:nvPr/>
        </p:nvSpPr>
        <p:spPr>
          <a:xfrm>
            <a:off x="38481" y="4695477"/>
            <a:ext cx="2006529" cy="1200329"/>
          </a:xfrm>
          <a:prstGeom prst="rect">
            <a:avLst/>
          </a:prstGeom>
          <a:noFill/>
        </p:spPr>
        <p:txBody>
          <a:bodyPr wrap="none" rtlCol="0">
            <a:spAutoFit/>
          </a:bodyPr>
          <a:lstStyle/>
          <a:p>
            <a:r>
              <a:rPr lang="en-US" dirty="0"/>
              <a:t>Out of this 15%,</a:t>
            </a:r>
          </a:p>
          <a:p>
            <a:r>
              <a:rPr lang="en-US" dirty="0"/>
              <a:t>80% are [Mask],</a:t>
            </a:r>
          </a:p>
          <a:p>
            <a:r>
              <a:rPr lang="en-US" dirty="0"/>
              <a:t>10% random words</a:t>
            </a:r>
          </a:p>
          <a:p>
            <a:r>
              <a:rPr lang="en-US" dirty="0"/>
              <a:t>10% original words</a:t>
            </a:r>
          </a:p>
        </p:txBody>
      </p:sp>
    </p:spTree>
    <p:extLst>
      <p:ext uri="{BB962C8B-B14F-4D97-AF65-F5344CB8AC3E}">
        <p14:creationId xmlns:p14="http://schemas.microsoft.com/office/powerpoint/2010/main" val="40870647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14666" y="35124"/>
            <a:ext cx="8930621"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BERT </a:t>
            </a:r>
            <a:r>
              <a:rPr lang="en-CA" altLang="zh-CN" sz="3600" dirty="0" err="1">
                <a:solidFill>
                  <a:srgbClr val="FF0000"/>
                </a:solidFill>
                <a:latin typeface="Microsoft YaHei" panose="020B0503020204020204" pitchFamily="34" charset="-122"/>
                <a:ea typeface="Microsoft YaHei" panose="020B0503020204020204" pitchFamily="34" charset="-122"/>
              </a:rPr>
              <a:t>Pretraining</a:t>
            </a:r>
            <a:r>
              <a:rPr lang="en-CA" altLang="zh-CN" sz="3600" dirty="0">
                <a:solidFill>
                  <a:srgbClr val="FF0000"/>
                </a:solidFill>
                <a:latin typeface="Microsoft YaHei" panose="020B0503020204020204" pitchFamily="34" charset="-122"/>
                <a:ea typeface="Microsoft YaHei" panose="020B0503020204020204" pitchFamily="34" charset="-122"/>
              </a:rPr>
              <a:t> Task 2: two sentences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3" name="Picture 2"/>
          <p:cNvPicPr>
            <a:picLocks noChangeAspect="1"/>
          </p:cNvPicPr>
          <p:nvPr/>
        </p:nvPicPr>
        <p:blipFill>
          <a:blip r:embed="rId3"/>
          <a:stretch>
            <a:fillRect/>
          </a:stretch>
        </p:blipFill>
        <p:spPr>
          <a:xfrm>
            <a:off x="2229545" y="1173871"/>
            <a:ext cx="7692861" cy="5289255"/>
          </a:xfrm>
          <a:prstGeom prst="rect">
            <a:avLst/>
          </a:prstGeom>
        </p:spPr>
      </p:pic>
    </p:spTree>
    <p:extLst>
      <p:ext uri="{BB962C8B-B14F-4D97-AF65-F5344CB8AC3E}">
        <p14:creationId xmlns:p14="http://schemas.microsoft.com/office/powerpoint/2010/main" val="32601956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14666" y="35124"/>
            <a:ext cx="8930621"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BERT </a:t>
            </a:r>
            <a:r>
              <a:rPr lang="en-CA" altLang="zh-CN" sz="3600" dirty="0" err="1">
                <a:solidFill>
                  <a:srgbClr val="FF0000"/>
                </a:solidFill>
                <a:latin typeface="Microsoft YaHei" panose="020B0503020204020204" pitchFamily="34" charset="-122"/>
                <a:ea typeface="Microsoft YaHei" panose="020B0503020204020204" pitchFamily="34" charset="-122"/>
              </a:rPr>
              <a:t>Pretraining</a:t>
            </a:r>
            <a:r>
              <a:rPr lang="en-CA" altLang="zh-CN" sz="3600" dirty="0">
                <a:solidFill>
                  <a:srgbClr val="FF0000"/>
                </a:solidFill>
                <a:latin typeface="Microsoft YaHei" panose="020B0503020204020204" pitchFamily="34" charset="-122"/>
                <a:ea typeface="Microsoft YaHei" panose="020B0503020204020204" pitchFamily="34" charset="-122"/>
              </a:rPr>
              <a:t> Task 2: two sentences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0" y="1511300"/>
            <a:ext cx="12192000" cy="3832068"/>
          </a:xfrm>
          <a:prstGeom prst="rect">
            <a:avLst/>
          </a:prstGeom>
        </p:spPr>
      </p:pic>
      <p:sp>
        <p:nvSpPr>
          <p:cNvPr id="5" name="TextBox 4"/>
          <p:cNvSpPr txBox="1"/>
          <p:nvPr/>
        </p:nvSpPr>
        <p:spPr>
          <a:xfrm>
            <a:off x="1921244" y="5484472"/>
            <a:ext cx="5348940" cy="1077218"/>
          </a:xfrm>
          <a:prstGeom prst="rect">
            <a:avLst/>
          </a:prstGeom>
          <a:noFill/>
        </p:spPr>
        <p:txBody>
          <a:bodyPr wrap="none" rtlCol="0">
            <a:spAutoFit/>
          </a:bodyPr>
          <a:lstStyle/>
          <a:p>
            <a:r>
              <a:rPr lang="en-US" sz="3200" dirty="0"/>
              <a:t>50% true second sentences</a:t>
            </a:r>
          </a:p>
          <a:p>
            <a:r>
              <a:rPr lang="en-US" sz="3200" dirty="0"/>
              <a:t>50% random second sentences</a:t>
            </a:r>
          </a:p>
        </p:txBody>
      </p:sp>
    </p:spTree>
    <p:extLst>
      <p:ext uri="{BB962C8B-B14F-4D97-AF65-F5344CB8AC3E}">
        <p14:creationId xmlns:p14="http://schemas.microsoft.com/office/powerpoint/2010/main" val="40732064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5"/>
          <p:cNvSpPr txBox="1">
            <a:spLocks noChangeArrowheads="1"/>
          </p:cNvSpPr>
          <p:nvPr/>
        </p:nvSpPr>
        <p:spPr bwMode="auto">
          <a:xfrm>
            <a:off x="2550929" y="3142065"/>
            <a:ext cx="109757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400" b="1" dirty="0">
                <a:solidFill>
                  <a:schemeClr val="bg1"/>
                </a:solidFill>
                <a:latin typeface="方正兰亭黑_GBK"/>
                <a:ea typeface="方正兰亭黑_GBK"/>
              </a:rPr>
              <a:t>03</a:t>
            </a:r>
            <a:endParaRPr lang="zh-CN" altLang="en-US" sz="6400" b="1" dirty="0">
              <a:solidFill>
                <a:schemeClr val="bg1"/>
              </a:solidFill>
              <a:latin typeface="方正兰亭黑_GBK"/>
              <a:ea typeface="方正兰亭黑_GBK"/>
            </a:endParaRPr>
          </a:p>
        </p:txBody>
      </p:sp>
      <p:cxnSp>
        <p:nvCxnSpPr>
          <p:cNvPr id="3" name="直接连接符 2"/>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72663" y="4233362"/>
            <a:ext cx="1482077" cy="407489"/>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j-lt"/>
              </a:rPr>
              <a:t>LECTURE THREE</a:t>
            </a:r>
            <a:endParaRPr lang="zh-CN" altLang="en-US" sz="1600" dirty="0">
              <a:latin typeface="+mj-lt"/>
            </a:endParaRPr>
          </a:p>
        </p:txBody>
      </p:sp>
      <p:sp>
        <p:nvSpPr>
          <p:cNvPr id="25" name="椭圆 24"/>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Rectangle 1"/>
          <p:cNvSpPr/>
          <p:nvPr/>
        </p:nvSpPr>
        <p:spPr>
          <a:xfrm>
            <a:off x="4773179" y="2767216"/>
            <a:ext cx="6420219" cy="646331"/>
          </a:xfrm>
          <a:prstGeom prst="rect">
            <a:avLst/>
          </a:prstGeom>
        </p:spPr>
        <p:txBody>
          <a:bodyPr wrap="none">
            <a:spAutoFit/>
          </a:bodyPr>
          <a:lstStyle/>
          <a:p>
            <a:r>
              <a:rPr lang="en-CA" altLang="zh-CN" sz="3600" dirty="0">
                <a:solidFill>
                  <a:srgbClr val="2E4864"/>
                </a:solidFill>
                <a:latin typeface="Microsoft YaHei" panose="020B0503020204020204" pitchFamily="34" charset="-122"/>
                <a:ea typeface="Microsoft YaHei" panose="020B0503020204020204" pitchFamily="34" charset="-122"/>
              </a:rPr>
              <a:t>Pretraining: GPT-2 and BERT</a:t>
            </a:r>
            <a:endParaRPr lang="zh-CN" altLang="en-US" sz="36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038266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95413" y="35124"/>
            <a:ext cx="9096587" cy="825419"/>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Fine-tuning BERT for other specific tasks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2151253" y="815670"/>
            <a:ext cx="8936064" cy="6030473"/>
          </a:xfrm>
          <a:prstGeom prst="rect">
            <a:avLst/>
          </a:prstGeom>
        </p:spPr>
      </p:pic>
      <p:sp>
        <p:nvSpPr>
          <p:cNvPr id="20" name="TextBox 19"/>
          <p:cNvSpPr txBox="1"/>
          <p:nvPr/>
        </p:nvSpPr>
        <p:spPr>
          <a:xfrm>
            <a:off x="9730854" y="1808187"/>
            <a:ext cx="2377606" cy="2246769"/>
          </a:xfrm>
          <a:prstGeom prst="rect">
            <a:avLst/>
          </a:prstGeom>
          <a:noFill/>
        </p:spPr>
        <p:txBody>
          <a:bodyPr wrap="square" rtlCol="0">
            <a:spAutoFit/>
          </a:bodyPr>
          <a:lstStyle/>
          <a:p>
            <a:r>
              <a:rPr lang="en-US" sz="2000" dirty="0">
                <a:solidFill>
                  <a:srgbClr val="FF0000"/>
                </a:solidFill>
              </a:rPr>
              <a:t>SST (Stanford sentiment </a:t>
            </a:r>
            <a:r>
              <a:rPr lang="en-US" sz="2000" dirty="0" err="1">
                <a:solidFill>
                  <a:srgbClr val="FF0000"/>
                </a:solidFill>
              </a:rPr>
              <a:t>treebank</a:t>
            </a:r>
            <a:r>
              <a:rPr lang="en-US" sz="2000" dirty="0">
                <a:solidFill>
                  <a:srgbClr val="FF0000"/>
                </a:solidFill>
              </a:rPr>
              <a:t>):</a:t>
            </a:r>
            <a:r>
              <a:rPr lang="en-US" sz="2000" dirty="0"/>
              <a:t>  215k phrases with fine-grained sentiment labels in the parse trees of 11k sentences.</a:t>
            </a:r>
          </a:p>
        </p:txBody>
      </p:sp>
      <p:sp>
        <p:nvSpPr>
          <p:cNvPr id="3" name="TextBox 2">
            <a:extLst>
              <a:ext uri="{FF2B5EF4-FFF2-40B4-BE49-F238E27FC236}">
                <a16:creationId xmlns:a16="http://schemas.microsoft.com/office/drawing/2014/main" id="{02B6CA22-F1CD-AC44-B010-10678C6441D0}"/>
              </a:ext>
            </a:extLst>
          </p:cNvPr>
          <p:cNvSpPr txBox="1"/>
          <p:nvPr/>
        </p:nvSpPr>
        <p:spPr>
          <a:xfrm>
            <a:off x="83540" y="1692323"/>
            <a:ext cx="3251018" cy="3139321"/>
          </a:xfrm>
          <a:prstGeom prst="rect">
            <a:avLst/>
          </a:prstGeom>
          <a:noFill/>
        </p:spPr>
        <p:txBody>
          <a:bodyPr wrap="none" rtlCol="0">
            <a:spAutoFit/>
          </a:bodyPr>
          <a:lstStyle/>
          <a:p>
            <a:r>
              <a:rPr lang="en-US" dirty="0"/>
              <a:t>MNLI</a:t>
            </a:r>
          </a:p>
          <a:p>
            <a:r>
              <a:rPr lang="en-US" dirty="0"/>
              <a:t>QQP (</a:t>
            </a:r>
            <a:r>
              <a:rPr lang="en-US" dirty="0" err="1"/>
              <a:t>Quaro</a:t>
            </a:r>
            <a:r>
              <a:rPr lang="en-US" dirty="0"/>
              <a:t> Question Pairs)</a:t>
            </a:r>
          </a:p>
          <a:p>
            <a:r>
              <a:rPr lang="en-US" dirty="0"/>
              <a:t> Semantic equivalence)</a:t>
            </a:r>
          </a:p>
          <a:p>
            <a:r>
              <a:rPr lang="en-US" dirty="0"/>
              <a:t>QNLI (NL inference dataset)</a:t>
            </a:r>
          </a:p>
          <a:p>
            <a:r>
              <a:rPr lang="en-US" dirty="0"/>
              <a:t>STS-B (texture similarity)</a:t>
            </a:r>
          </a:p>
          <a:p>
            <a:r>
              <a:rPr lang="en-US" dirty="0"/>
              <a:t>MRPC (paraphrase, Microsoft)</a:t>
            </a:r>
          </a:p>
          <a:p>
            <a:r>
              <a:rPr lang="en-US" dirty="0"/>
              <a:t>RTE (textual entailment)</a:t>
            </a:r>
          </a:p>
          <a:p>
            <a:r>
              <a:rPr lang="en-US" dirty="0"/>
              <a:t>SWAG (commonsense inference)</a:t>
            </a:r>
          </a:p>
          <a:p>
            <a:r>
              <a:rPr lang="en-US" dirty="0"/>
              <a:t>SST-2 (sentiment)</a:t>
            </a:r>
          </a:p>
          <a:p>
            <a:r>
              <a:rPr lang="en-US" dirty="0" err="1"/>
              <a:t>CoLA</a:t>
            </a:r>
            <a:r>
              <a:rPr lang="en-US" dirty="0"/>
              <a:t> (linguistic acceptability</a:t>
            </a:r>
          </a:p>
          <a:p>
            <a:r>
              <a:rPr lang="en-US" dirty="0" err="1"/>
              <a:t>SQuAD</a:t>
            </a:r>
            <a:r>
              <a:rPr lang="en-US" dirty="0"/>
              <a:t> (question and answer)</a:t>
            </a:r>
          </a:p>
        </p:txBody>
      </p:sp>
    </p:spTree>
    <p:extLst>
      <p:ext uri="{BB962C8B-B14F-4D97-AF65-F5344CB8AC3E}">
        <p14:creationId xmlns:p14="http://schemas.microsoft.com/office/powerpoint/2010/main" val="30973027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07075" y="35124"/>
            <a:ext cx="8930621"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NLP Tasks: </a:t>
            </a:r>
            <a:r>
              <a:rPr lang="en-CA" altLang="zh-CN" sz="2800" dirty="0">
                <a:solidFill>
                  <a:srgbClr val="FF0000"/>
                </a:solidFill>
                <a:latin typeface="Microsoft YaHei" panose="020B0503020204020204" pitchFamily="34" charset="-122"/>
                <a:ea typeface="Microsoft YaHei" panose="020B0503020204020204" pitchFamily="34" charset="-122"/>
              </a:rPr>
              <a:t>Multi-Genre Natural Lang. Inference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3" name="TextBox 2"/>
          <p:cNvSpPr txBox="1"/>
          <p:nvPr/>
        </p:nvSpPr>
        <p:spPr>
          <a:xfrm>
            <a:off x="224026" y="1473998"/>
            <a:ext cx="2159429" cy="3108544"/>
          </a:xfrm>
          <a:prstGeom prst="rect">
            <a:avLst/>
          </a:prstGeom>
          <a:noFill/>
        </p:spPr>
        <p:txBody>
          <a:bodyPr wrap="square" rtlCol="0">
            <a:spAutoFit/>
          </a:bodyPr>
          <a:lstStyle/>
          <a:p>
            <a:r>
              <a:rPr lang="en-US" sz="2800" dirty="0">
                <a:solidFill>
                  <a:srgbClr val="FF0000"/>
                </a:solidFill>
              </a:rPr>
              <a:t>MNLI:</a:t>
            </a:r>
            <a:r>
              <a:rPr lang="en-US" sz="2800" dirty="0"/>
              <a:t>  433k pairs of examples, labeled by entailment, neutral or contraction</a:t>
            </a:r>
          </a:p>
        </p:txBody>
      </p:sp>
      <p:pic>
        <p:nvPicPr>
          <p:cNvPr id="5" name="Picture 4" descr="Screen Shot 2020-01-19 at 12.2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40" y="1244442"/>
            <a:ext cx="9863759" cy="5272165"/>
          </a:xfrm>
          <a:prstGeom prst="rect">
            <a:avLst/>
          </a:prstGeom>
        </p:spPr>
      </p:pic>
    </p:spTree>
    <p:extLst>
      <p:ext uri="{BB962C8B-B14F-4D97-AF65-F5344CB8AC3E}">
        <p14:creationId xmlns:p14="http://schemas.microsoft.com/office/powerpoint/2010/main" val="26292830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64801" y="169832"/>
            <a:ext cx="8930621"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NLP Tasks </a:t>
            </a:r>
            <a:r>
              <a:rPr lang="en-CA" altLang="zh-CN" sz="2400" dirty="0">
                <a:solidFill>
                  <a:srgbClr val="FF0000"/>
                </a:solidFill>
                <a:latin typeface="Microsoft YaHei" panose="020B0503020204020204" pitchFamily="34" charset="-122"/>
                <a:ea typeface="Microsoft YaHei" panose="020B0503020204020204" pitchFamily="34" charset="-122"/>
              </a:rPr>
              <a:t>(</a:t>
            </a:r>
            <a:r>
              <a:rPr lang="en-US" sz="2400" dirty="0" err="1">
                <a:solidFill>
                  <a:srgbClr val="FF0000"/>
                </a:solidFill>
              </a:rPr>
              <a:t>SQuAD</a:t>
            </a:r>
            <a:r>
              <a:rPr lang="en-US" sz="2400" dirty="0">
                <a:solidFill>
                  <a:srgbClr val="FF0000"/>
                </a:solidFill>
              </a:rPr>
              <a:t> -- Stanford Question Answering Dataset): </a:t>
            </a:r>
            <a:r>
              <a:rPr lang="en-CA" altLang="zh-CN" sz="2400" dirty="0">
                <a:solidFill>
                  <a:srgbClr val="FF0000"/>
                </a:solidFill>
                <a:latin typeface="Microsoft YaHei" panose="020B0503020204020204" pitchFamily="34" charset="-122"/>
                <a:ea typeface="Microsoft YaHei" panose="020B0503020204020204" pitchFamily="34" charset="-122"/>
              </a:rPr>
              <a:t>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3" name="TextBox 2"/>
          <p:cNvSpPr txBox="1"/>
          <p:nvPr/>
        </p:nvSpPr>
        <p:spPr>
          <a:xfrm>
            <a:off x="224027" y="1473998"/>
            <a:ext cx="8280789" cy="4893647"/>
          </a:xfrm>
          <a:prstGeom prst="rect">
            <a:avLst/>
          </a:prstGeom>
          <a:noFill/>
        </p:spPr>
        <p:txBody>
          <a:bodyPr wrap="square" rtlCol="0">
            <a:spAutoFit/>
          </a:bodyPr>
          <a:lstStyle/>
          <a:p>
            <a:r>
              <a:rPr lang="en-US" sz="2400" dirty="0"/>
              <a:t>Sample: Super Bowl 50 was an American football game to determine the champion of the National Football League (NFL) for the 2015 season. The American Football Conference (AFC) champion Denver Broncos defeated the National Football Conference (NFC) champion Carolina Panthers 24–10 to earn their third Super Bowl title. The game was played on February 7, 2016, at Levi's Stadium in the San Francisco Bay Area at Santa Clara, California. As this was the 50th Super Bowl, the league emphasized the "golden anniversary" with various gold-themed initiatives, as well as temporarily suspending the tradition of naming each Super Bowl game with Roman numerals (under which the game would have been known as "Super Bowl L"), so that the logo could prominently feature the Arabic numerals 50. </a:t>
            </a:r>
          </a:p>
        </p:txBody>
      </p:sp>
      <p:sp>
        <p:nvSpPr>
          <p:cNvPr id="2" name="TextBox 1"/>
          <p:cNvSpPr txBox="1"/>
          <p:nvPr/>
        </p:nvSpPr>
        <p:spPr>
          <a:xfrm>
            <a:off x="8812684" y="1693458"/>
            <a:ext cx="3437042" cy="3139321"/>
          </a:xfrm>
          <a:prstGeom prst="rect">
            <a:avLst/>
          </a:prstGeom>
          <a:noFill/>
        </p:spPr>
        <p:txBody>
          <a:bodyPr wrap="square" rtlCol="0">
            <a:spAutoFit/>
          </a:bodyPr>
          <a:lstStyle/>
          <a:p>
            <a:r>
              <a:rPr lang="en-US" dirty="0"/>
              <a:t>Which NFL team represented the AFC at Super Bowl 50?</a:t>
            </a:r>
          </a:p>
          <a:p>
            <a:endParaRPr lang="en-US" dirty="0"/>
          </a:p>
          <a:p>
            <a:r>
              <a:rPr lang="en-US" dirty="0"/>
              <a:t>Ground Truth Answers: Denver Broncos</a:t>
            </a:r>
          </a:p>
          <a:p>
            <a:endParaRPr lang="en-US" dirty="0"/>
          </a:p>
          <a:p>
            <a:r>
              <a:rPr lang="en-US" dirty="0"/>
              <a:t>Which NFL team represented the NFC at Super Bowl 50?</a:t>
            </a:r>
          </a:p>
          <a:p>
            <a:endParaRPr lang="en-US" dirty="0"/>
          </a:p>
          <a:p>
            <a:r>
              <a:rPr lang="en-US" dirty="0"/>
              <a:t>Ground Truth Answers: Carolina Panthers</a:t>
            </a:r>
          </a:p>
        </p:txBody>
      </p:sp>
    </p:spTree>
    <p:extLst>
      <p:ext uri="{BB962C8B-B14F-4D97-AF65-F5344CB8AC3E}">
        <p14:creationId xmlns:p14="http://schemas.microsoft.com/office/powerpoint/2010/main" val="747234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4161572" y="-3744643"/>
            <a:ext cx="495296" cy="8822789"/>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1195099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chemeClr val="bg1"/>
                </a:solidFill>
              </a:rPr>
              <a:t>Add</a:t>
            </a:r>
            <a:r>
              <a:rPr lang="en-US" sz="3200" dirty="0">
                <a:solidFill>
                  <a:schemeClr val="bg1"/>
                </a:solidFill>
              </a:rPr>
              <a:t> </a:t>
            </a:r>
            <a:r>
              <a:rPr lang="en-CA" sz="3200" dirty="0">
                <a:solidFill>
                  <a:schemeClr val="bg1"/>
                </a:solidFill>
              </a:rPr>
              <a:t>indices</a:t>
            </a:r>
            <a:r>
              <a:rPr lang="en-US" sz="3200" dirty="0">
                <a:solidFill>
                  <a:schemeClr val="bg1"/>
                </a:solidFill>
              </a:rPr>
              <a:t> for sentences and paragraphs</a:t>
            </a:r>
            <a:endParaRPr lang="en-CA" sz="3200" dirty="0">
              <a:solidFill>
                <a:schemeClr val="bg1"/>
              </a:solidFill>
            </a:endParaRPr>
          </a:p>
        </p:txBody>
      </p:sp>
      <p:sp>
        <p:nvSpPr>
          <p:cNvPr id="7" name="TextBox 6"/>
          <p:cNvSpPr txBox="1"/>
          <p:nvPr/>
        </p:nvSpPr>
        <p:spPr>
          <a:xfrm>
            <a:off x="304810" y="1335456"/>
            <a:ext cx="2698175" cy="461665"/>
          </a:xfrm>
          <a:prstGeom prst="rect">
            <a:avLst/>
          </a:prstGeom>
          <a:noFill/>
        </p:spPr>
        <p:txBody>
          <a:bodyPr wrap="none" rtlCol="0">
            <a:spAutoFit/>
          </a:bodyPr>
          <a:lstStyle/>
          <a:p>
            <a:r>
              <a:rPr lang="en-CA" altLang="zh-CN" sz="2400" dirty="0" err="1"/>
              <a:t>SegaTron</a:t>
            </a:r>
            <a:r>
              <a:rPr lang="en-CA" altLang="zh-CN" sz="2400" dirty="0"/>
              <a:t>/</a:t>
            </a:r>
            <a:r>
              <a:rPr lang="en-CA" altLang="zh-CN" sz="2400" dirty="0" err="1"/>
              <a:t>SegaBERT</a:t>
            </a:r>
            <a:endParaRPr lang="en-CA" altLang="zh-CN" sz="2400" dirty="0"/>
          </a:p>
        </p:txBody>
      </p:sp>
      <p:sp>
        <p:nvSpPr>
          <p:cNvPr id="2" name="TextBox 1"/>
          <p:cNvSpPr txBox="1"/>
          <p:nvPr/>
        </p:nvSpPr>
        <p:spPr>
          <a:xfrm>
            <a:off x="312910" y="6220737"/>
            <a:ext cx="10916007" cy="646331"/>
          </a:xfrm>
          <a:prstGeom prst="rect">
            <a:avLst/>
          </a:prstGeom>
          <a:noFill/>
        </p:spPr>
        <p:txBody>
          <a:bodyPr wrap="none" rtlCol="0">
            <a:spAutoFit/>
          </a:bodyPr>
          <a:lstStyle/>
          <a:p>
            <a:r>
              <a:rPr lang="en-US" dirty="0"/>
              <a:t>H. </a:t>
            </a:r>
            <a:r>
              <a:rPr lang="en-US" dirty="0" err="1"/>
              <a:t>Bai</a:t>
            </a:r>
            <a:r>
              <a:rPr lang="en-US" dirty="0"/>
              <a:t>, S. </a:t>
            </a:r>
            <a:r>
              <a:rPr lang="en-US" dirty="0" err="1"/>
              <a:t>Peng</a:t>
            </a:r>
            <a:r>
              <a:rPr lang="en-US" dirty="0"/>
              <a:t>, J. Lin, L. Tan, K. </a:t>
            </a:r>
            <a:r>
              <a:rPr lang="en-US" dirty="0" err="1"/>
              <a:t>Xiong</a:t>
            </a:r>
            <a:r>
              <a:rPr lang="en-US" dirty="0"/>
              <a:t>, W. </a:t>
            </a:r>
            <a:r>
              <a:rPr lang="en-US" dirty="0" err="1"/>
              <a:t>Gao</a:t>
            </a:r>
            <a:r>
              <a:rPr lang="en-US" dirty="0"/>
              <a:t>, M. Li: </a:t>
            </a:r>
            <a:r>
              <a:rPr lang="en-US" dirty="0" err="1"/>
              <a:t>SgaTron</a:t>
            </a:r>
            <a:r>
              <a:rPr lang="en-US" dirty="0"/>
              <a:t>: Segment-aware transformer for language modeling</a:t>
            </a:r>
          </a:p>
          <a:p>
            <a:r>
              <a:rPr lang="en-US" dirty="0"/>
              <a:t> and understanding. AAAI’2021</a:t>
            </a:r>
          </a:p>
        </p:txBody>
      </p:sp>
      <p:pic>
        <p:nvPicPr>
          <p:cNvPr id="3" name="Picture 2" descr="Screen Shot 2020-09-22 at 12.42.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37" y="2064038"/>
            <a:ext cx="7493000" cy="3822700"/>
          </a:xfrm>
          <a:prstGeom prst="rect">
            <a:avLst/>
          </a:prstGeom>
        </p:spPr>
      </p:pic>
      <p:sp>
        <p:nvSpPr>
          <p:cNvPr id="4" name="Rectangle 3"/>
          <p:cNvSpPr/>
          <p:nvPr/>
        </p:nvSpPr>
        <p:spPr>
          <a:xfrm>
            <a:off x="2032000" y="3067538"/>
            <a:ext cx="7463692" cy="113323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23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3638737" y="-3160925"/>
            <a:ext cx="495296" cy="7660517"/>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975544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chemeClr val="bg1"/>
                </a:solidFill>
              </a:rPr>
              <a:t>Conversion speed much faster：</a:t>
            </a:r>
          </a:p>
        </p:txBody>
      </p:sp>
      <p:pic>
        <p:nvPicPr>
          <p:cNvPr id="4" name="Picture 3" descr="Screen Shot 2020-09-22 at 12.48.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88" y="1380343"/>
            <a:ext cx="9525000" cy="4635500"/>
          </a:xfrm>
          <a:prstGeom prst="rect">
            <a:avLst/>
          </a:prstGeom>
        </p:spPr>
      </p:pic>
    </p:spTree>
    <p:extLst>
      <p:ext uri="{BB962C8B-B14F-4D97-AF65-F5344CB8AC3E}">
        <p14:creationId xmlns:p14="http://schemas.microsoft.com/office/powerpoint/2010/main" val="591689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2304895" y="-1887966"/>
            <a:ext cx="495296" cy="5109436"/>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975544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chemeClr val="bg1"/>
                </a:solidFill>
              </a:rPr>
              <a:t>Testing</a:t>
            </a:r>
            <a:r>
              <a:rPr lang="en-US" sz="3200" dirty="0">
                <a:solidFill>
                  <a:schemeClr val="bg1"/>
                </a:solidFill>
              </a:rPr>
              <a:t> on </a:t>
            </a:r>
            <a:r>
              <a:rPr lang="en-CA" sz="3200" dirty="0">
                <a:solidFill>
                  <a:schemeClr val="bg1"/>
                </a:solidFill>
              </a:rPr>
              <a:t>GLUE</a:t>
            </a:r>
            <a:r>
              <a:rPr lang="en-US" sz="3200" dirty="0">
                <a:solidFill>
                  <a:schemeClr val="bg1"/>
                </a:solidFill>
              </a:rPr>
              <a:t> </a:t>
            </a:r>
            <a:r>
              <a:rPr lang="en-CA" sz="3200" dirty="0">
                <a:solidFill>
                  <a:schemeClr val="bg1"/>
                </a:solidFill>
              </a:rPr>
              <a:t>dataset</a:t>
            </a:r>
          </a:p>
        </p:txBody>
      </p:sp>
      <p:sp>
        <p:nvSpPr>
          <p:cNvPr id="2" name="TextBox 1"/>
          <p:cNvSpPr txBox="1"/>
          <p:nvPr/>
        </p:nvSpPr>
        <p:spPr>
          <a:xfrm>
            <a:off x="312910" y="6220737"/>
            <a:ext cx="10916007" cy="646331"/>
          </a:xfrm>
          <a:prstGeom prst="rect">
            <a:avLst/>
          </a:prstGeom>
          <a:noFill/>
        </p:spPr>
        <p:txBody>
          <a:bodyPr wrap="none" rtlCol="0">
            <a:spAutoFit/>
          </a:bodyPr>
          <a:lstStyle/>
          <a:p>
            <a:r>
              <a:rPr lang="en-US" dirty="0"/>
              <a:t>H. </a:t>
            </a:r>
            <a:r>
              <a:rPr lang="en-US" dirty="0" err="1"/>
              <a:t>Bai</a:t>
            </a:r>
            <a:r>
              <a:rPr lang="en-US" dirty="0"/>
              <a:t>, S. </a:t>
            </a:r>
            <a:r>
              <a:rPr lang="en-US" dirty="0" err="1"/>
              <a:t>Peng</a:t>
            </a:r>
            <a:r>
              <a:rPr lang="en-US" dirty="0"/>
              <a:t>, J. Lin, L. Tan, K. </a:t>
            </a:r>
            <a:r>
              <a:rPr lang="en-US" dirty="0" err="1"/>
              <a:t>Xiong</a:t>
            </a:r>
            <a:r>
              <a:rPr lang="en-US" dirty="0"/>
              <a:t>, W. </a:t>
            </a:r>
            <a:r>
              <a:rPr lang="en-US" dirty="0" err="1"/>
              <a:t>Gao</a:t>
            </a:r>
            <a:r>
              <a:rPr lang="en-US" dirty="0"/>
              <a:t>, M. Li: </a:t>
            </a:r>
            <a:r>
              <a:rPr lang="en-US" dirty="0" err="1"/>
              <a:t>SgaTron</a:t>
            </a:r>
            <a:r>
              <a:rPr lang="en-US" dirty="0"/>
              <a:t>: Segment-aware transformer for language modeling</a:t>
            </a:r>
          </a:p>
          <a:p>
            <a:r>
              <a:rPr lang="en-US" dirty="0"/>
              <a:t> and understanding. AAAI’2021</a:t>
            </a:r>
          </a:p>
        </p:txBody>
      </p:sp>
      <p:pic>
        <p:nvPicPr>
          <p:cNvPr id="3" name="Picture 2" descr="Screen Shot 2020-09-22 at 12.55.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2" y="1045122"/>
            <a:ext cx="10612605" cy="5028384"/>
          </a:xfrm>
          <a:prstGeom prst="rect">
            <a:avLst/>
          </a:prstGeom>
        </p:spPr>
      </p:pic>
    </p:spTree>
    <p:extLst>
      <p:ext uri="{BB962C8B-B14F-4D97-AF65-F5344CB8AC3E}">
        <p14:creationId xmlns:p14="http://schemas.microsoft.com/office/powerpoint/2010/main" val="4077723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3727762" y="-3364416"/>
            <a:ext cx="495296" cy="7950824"/>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975544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chemeClr val="bg1"/>
                </a:solidFill>
              </a:rPr>
              <a:t>Reading </a:t>
            </a:r>
            <a:r>
              <a:rPr lang="en-CA" sz="3200" dirty="0" err="1">
                <a:solidFill>
                  <a:schemeClr val="bg1"/>
                </a:solidFill>
              </a:rPr>
              <a:t>comprehesion</a:t>
            </a:r>
            <a:r>
              <a:rPr lang="en-CA" sz="3200" dirty="0">
                <a:solidFill>
                  <a:schemeClr val="bg1"/>
                </a:solidFill>
              </a:rPr>
              <a:t> – SQUAD tasks</a:t>
            </a:r>
          </a:p>
        </p:txBody>
      </p:sp>
      <p:pic>
        <p:nvPicPr>
          <p:cNvPr id="5" name="Picture 4" descr="Screen Shot 2020-09-22 at 12.58.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322" y="1511353"/>
            <a:ext cx="5615516" cy="4230869"/>
          </a:xfrm>
          <a:prstGeom prst="rect">
            <a:avLst/>
          </a:prstGeom>
        </p:spPr>
      </p:pic>
      <p:pic>
        <p:nvPicPr>
          <p:cNvPr id="6" name="Picture 5" descr="Screen Shot 2020-09-22 at 12.58.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30" y="1516311"/>
            <a:ext cx="5116824" cy="4261721"/>
          </a:xfrm>
          <a:prstGeom prst="rect">
            <a:avLst/>
          </a:prstGeom>
        </p:spPr>
      </p:pic>
      <p:sp>
        <p:nvSpPr>
          <p:cNvPr id="2" name="TextBox 1">
            <a:extLst>
              <a:ext uri="{FF2B5EF4-FFF2-40B4-BE49-F238E27FC236}">
                <a16:creationId xmlns:a16="http://schemas.microsoft.com/office/drawing/2014/main" id="{B53AFF00-207B-EF4D-87C4-FBB0A52436CF}"/>
              </a:ext>
            </a:extLst>
          </p:cNvPr>
          <p:cNvSpPr txBox="1"/>
          <p:nvPr/>
        </p:nvSpPr>
        <p:spPr>
          <a:xfrm>
            <a:off x="1282890" y="6073254"/>
            <a:ext cx="7747314" cy="369332"/>
          </a:xfrm>
          <a:prstGeom prst="rect">
            <a:avLst/>
          </a:prstGeom>
          <a:noFill/>
        </p:spPr>
        <p:txBody>
          <a:bodyPr wrap="none" rtlCol="0">
            <a:spAutoFit/>
          </a:bodyPr>
          <a:lstStyle/>
          <a:p>
            <a:r>
              <a:rPr lang="en-US" dirty="0"/>
              <a:t>F1 = 2 (P*R) / (P+R), P is precision, R is recall, all in percentage, EM – exact match</a:t>
            </a:r>
          </a:p>
        </p:txBody>
      </p:sp>
    </p:spTree>
    <p:extLst>
      <p:ext uri="{BB962C8B-B14F-4D97-AF65-F5344CB8AC3E}">
        <p14:creationId xmlns:p14="http://schemas.microsoft.com/office/powerpoint/2010/main" val="1687794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2405255" y="-1988325"/>
            <a:ext cx="495296" cy="5310154"/>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975544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chemeClr val="bg1"/>
                </a:solidFill>
              </a:rPr>
              <a:t>Improving Transformer-XL</a:t>
            </a:r>
          </a:p>
        </p:txBody>
      </p:sp>
      <p:pic>
        <p:nvPicPr>
          <p:cNvPr id="3" name="Picture 2" descr="Screen Shot 2020-09-22 at 1.05.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93" y="1144992"/>
            <a:ext cx="10389427" cy="4928513"/>
          </a:xfrm>
          <a:prstGeom prst="rect">
            <a:avLst/>
          </a:prstGeom>
        </p:spPr>
      </p:pic>
    </p:spTree>
    <p:extLst>
      <p:ext uri="{BB962C8B-B14F-4D97-AF65-F5344CB8AC3E}">
        <p14:creationId xmlns:p14="http://schemas.microsoft.com/office/powerpoint/2010/main" val="4108800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1992660" y="-1575730"/>
            <a:ext cx="495296" cy="4484964"/>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975544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solidFill>
                  <a:schemeClr val="bg1"/>
                </a:solidFill>
              </a:rPr>
              <a:t>Looking at Attention</a:t>
            </a:r>
            <a:endParaRPr lang="en-CA" sz="3200" dirty="0">
              <a:solidFill>
                <a:schemeClr val="bg1"/>
              </a:solidFill>
            </a:endParaRPr>
          </a:p>
        </p:txBody>
      </p:sp>
      <p:pic>
        <p:nvPicPr>
          <p:cNvPr id="4" name="Picture 3" descr="Screen Shot 2020-08-11 at 11.20.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65" y="1037455"/>
            <a:ext cx="11743342" cy="5229027"/>
          </a:xfrm>
          <a:prstGeom prst="rect">
            <a:avLst/>
          </a:prstGeom>
        </p:spPr>
      </p:pic>
    </p:spTree>
    <p:extLst>
      <p:ext uri="{BB962C8B-B14F-4D97-AF65-F5344CB8AC3E}">
        <p14:creationId xmlns:p14="http://schemas.microsoft.com/office/powerpoint/2010/main" val="3752720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2065143" y="-1648213"/>
            <a:ext cx="495296" cy="4629930"/>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9755442" cy="9099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solidFill>
                  <a:schemeClr val="bg1"/>
                </a:solidFill>
              </a:rPr>
              <a:t>Looking at Attention</a:t>
            </a:r>
            <a:endParaRPr lang="en-CA" sz="3200" dirty="0">
              <a:solidFill>
                <a:schemeClr val="bg1"/>
              </a:solidFill>
            </a:endParaRPr>
          </a:p>
        </p:txBody>
      </p:sp>
      <p:pic>
        <p:nvPicPr>
          <p:cNvPr id="3" name="Picture 2" descr="Screen Shot 2020-10-08 at 8.26.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6" y="988053"/>
            <a:ext cx="11733628" cy="5228192"/>
          </a:xfrm>
          <a:prstGeom prst="rect">
            <a:avLst/>
          </a:prstGeom>
        </p:spPr>
      </p:pic>
    </p:spTree>
    <p:extLst>
      <p:ext uri="{BB962C8B-B14F-4D97-AF65-F5344CB8AC3E}">
        <p14:creationId xmlns:p14="http://schemas.microsoft.com/office/powerpoint/2010/main" val="207777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11490" y="548607"/>
            <a:ext cx="6969933" cy="743986"/>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Avoiding Information bottleneck</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0" y="1399325"/>
            <a:ext cx="12192000" cy="4512984"/>
          </a:xfrm>
          <a:prstGeom prst="rect">
            <a:avLst/>
          </a:prstGeom>
        </p:spPr>
      </p:pic>
    </p:spTree>
    <p:extLst>
      <p:ext uri="{BB962C8B-B14F-4D97-AF65-F5344CB8AC3E}">
        <p14:creationId xmlns:p14="http://schemas.microsoft.com/office/powerpoint/2010/main" val="5649856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521225" y="35124"/>
            <a:ext cx="8273916" cy="877163"/>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Feature Extraction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3" name="Picture 2"/>
          <p:cNvPicPr>
            <a:picLocks noChangeAspect="1"/>
          </p:cNvPicPr>
          <p:nvPr/>
        </p:nvPicPr>
        <p:blipFill>
          <a:blip r:embed="rId3"/>
          <a:stretch>
            <a:fillRect/>
          </a:stretch>
        </p:blipFill>
        <p:spPr>
          <a:xfrm>
            <a:off x="1154515" y="1091650"/>
            <a:ext cx="9498167" cy="5275288"/>
          </a:xfrm>
          <a:prstGeom prst="rect">
            <a:avLst/>
          </a:prstGeom>
        </p:spPr>
      </p:pic>
      <p:sp>
        <p:nvSpPr>
          <p:cNvPr id="2" name="TextBox 1"/>
          <p:cNvSpPr txBox="1"/>
          <p:nvPr/>
        </p:nvSpPr>
        <p:spPr>
          <a:xfrm>
            <a:off x="10182137" y="4637750"/>
            <a:ext cx="2183038" cy="1200329"/>
          </a:xfrm>
          <a:prstGeom prst="rect">
            <a:avLst/>
          </a:prstGeom>
          <a:noFill/>
        </p:spPr>
        <p:txBody>
          <a:bodyPr wrap="square" rtlCol="0">
            <a:spAutoFit/>
          </a:bodyPr>
          <a:lstStyle/>
          <a:p>
            <a:r>
              <a:rPr lang="en-US" dirty="0"/>
              <a:t>We start with independent </a:t>
            </a:r>
          </a:p>
          <a:p>
            <a:r>
              <a:rPr lang="en-US" dirty="0"/>
              <a:t>word embedding</a:t>
            </a:r>
          </a:p>
          <a:p>
            <a:r>
              <a:rPr lang="en-US" dirty="0"/>
              <a:t>at first level</a:t>
            </a:r>
          </a:p>
        </p:txBody>
      </p:sp>
      <p:sp>
        <p:nvSpPr>
          <p:cNvPr id="20" name="TextBox 19"/>
          <p:cNvSpPr txBox="1"/>
          <p:nvPr/>
        </p:nvSpPr>
        <p:spPr>
          <a:xfrm>
            <a:off x="10239866" y="1845853"/>
            <a:ext cx="2017079" cy="1477328"/>
          </a:xfrm>
          <a:prstGeom prst="rect">
            <a:avLst/>
          </a:prstGeom>
          <a:noFill/>
        </p:spPr>
        <p:txBody>
          <a:bodyPr wrap="square" rtlCol="0">
            <a:spAutoFit/>
          </a:bodyPr>
          <a:lstStyle/>
          <a:p>
            <a:r>
              <a:rPr lang="en-US" dirty="0"/>
              <a:t>We end up with some embedding for each word related to current input</a:t>
            </a:r>
          </a:p>
        </p:txBody>
      </p:sp>
    </p:spTree>
    <p:extLst>
      <p:ext uri="{BB962C8B-B14F-4D97-AF65-F5344CB8AC3E}">
        <p14:creationId xmlns:p14="http://schemas.microsoft.com/office/powerpoint/2010/main" val="14119255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22253" y="-27120"/>
            <a:ext cx="9181740" cy="743986"/>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Feature Extraction, which embedding to use? </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2" name="Picture 1"/>
          <p:cNvPicPr>
            <a:picLocks noChangeAspect="1"/>
          </p:cNvPicPr>
          <p:nvPr/>
        </p:nvPicPr>
        <p:blipFill>
          <a:blip r:embed="rId3"/>
          <a:stretch>
            <a:fillRect/>
          </a:stretch>
        </p:blipFill>
        <p:spPr>
          <a:xfrm>
            <a:off x="1066508" y="984752"/>
            <a:ext cx="9740812" cy="5873248"/>
          </a:xfrm>
          <a:prstGeom prst="rect">
            <a:avLst/>
          </a:prstGeom>
        </p:spPr>
      </p:pic>
    </p:spTree>
    <p:extLst>
      <p:ext uri="{BB962C8B-B14F-4D97-AF65-F5344CB8AC3E}">
        <p14:creationId xmlns:p14="http://schemas.microsoft.com/office/powerpoint/2010/main" val="4269026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52938" y="348208"/>
            <a:ext cx="5483875" cy="825419"/>
          </a:xfrm>
          <a:prstGeom prst="rect">
            <a:avLst/>
          </a:prstGeom>
        </p:spPr>
        <p:txBody>
          <a:bodyPr wrap="square">
            <a:spAutoFit/>
          </a:bodyPr>
          <a:lstStyle/>
          <a:p>
            <a:pPr>
              <a:lnSpc>
                <a:spcPct val="150000"/>
              </a:lnSpc>
            </a:pPr>
            <a:r>
              <a:rPr lang="en-CA" altLang="zh-CN" sz="3600" dirty="0">
                <a:solidFill>
                  <a:srgbClr val="FF0000"/>
                </a:solidFill>
                <a:latin typeface="Microsoft YaHei" panose="020B0503020204020204" pitchFamily="34" charset="-122"/>
                <a:ea typeface="Microsoft YaHei" panose="020B0503020204020204" pitchFamily="34" charset="-122"/>
              </a:rPr>
              <a:t>What we have learned </a:t>
            </a:r>
            <a:endParaRPr lang="en-US" altLang="zh-CN" sz="36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3" name="TextBox 2"/>
          <p:cNvSpPr txBox="1"/>
          <p:nvPr/>
        </p:nvSpPr>
        <p:spPr>
          <a:xfrm>
            <a:off x="972679" y="1808915"/>
            <a:ext cx="10283695" cy="4401205"/>
          </a:xfrm>
          <a:prstGeom prst="rect">
            <a:avLst/>
          </a:prstGeom>
          <a:noFill/>
        </p:spPr>
        <p:txBody>
          <a:bodyPr wrap="square" rtlCol="0">
            <a:spAutoFit/>
          </a:bodyPr>
          <a:lstStyle/>
          <a:p>
            <a:pPr marL="342900" indent="-342900">
              <a:buAutoNum type="arabicPeriod"/>
            </a:pPr>
            <a:r>
              <a:rPr lang="en-US" sz="2800" dirty="0"/>
              <a:t>Model size matters (345 million parameters is better than 110 million parameters).</a:t>
            </a:r>
          </a:p>
          <a:p>
            <a:pPr marL="342900" indent="-342900">
              <a:buAutoNum type="arabicPeriod"/>
            </a:pPr>
            <a:endParaRPr lang="en-US" sz="2800" dirty="0"/>
          </a:p>
          <a:p>
            <a:pPr marL="342900" indent="-342900">
              <a:buAutoNum type="arabicPeriod"/>
            </a:pPr>
            <a:r>
              <a:rPr lang="en-US" sz="2800" dirty="0"/>
              <a:t>With enough training data, more training steps imply higher accuracy</a:t>
            </a:r>
          </a:p>
          <a:p>
            <a:pPr marL="342900" indent="-342900">
              <a:buAutoNum type="arabicPeriod"/>
            </a:pPr>
            <a:endParaRPr lang="en-US" sz="2800" dirty="0"/>
          </a:p>
          <a:p>
            <a:pPr marL="342900" indent="-342900">
              <a:buAutoNum type="arabicPeriod"/>
            </a:pPr>
            <a:r>
              <a:rPr lang="en-US" sz="2800" dirty="0"/>
              <a:t>Key innovation: Learning from unannotated data.</a:t>
            </a:r>
            <a:br>
              <a:rPr lang="en-US" sz="2800" dirty="0"/>
            </a:br>
            <a:endParaRPr lang="en-US" sz="2800" dirty="0"/>
          </a:p>
          <a:p>
            <a:pPr marL="342900" indent="-342900">
              <a:buAutoNum type="arabicPeriod"/>
            </a:pPr>
            <a:r>
              <a:rPr lang="en-US" sz="2800" dirty="0"/>
              <a:t>In biotechnology, we also have a lot of such data (for example meta-genomes).</a:t>
            </a:r>
          </a:p>
        </p:txBody>
      </p:sp>
    </p:spTree>
    <p:extLst>
      <p:ext uri="{BB962C8B-B14F-4D97-AF65-F5344CB8AC3E}">
        <p14:creationId xmlns:p14="http://schemas.microsoft.com/office/powerpoint/2010/main" val="24500950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47781" y="712705"/>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Literature &amp; Resources for Transformers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03741" y="1536086"/>
            <a:ext cx="9536975" cy="4683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Resources: </a:t>
            </a:r>
          </a:p>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OpenAI</a:t>
            </a:r>
            <a:r>
              <a:rPr lang="en-CA" altLang="zh-CN" sz="2000" dirty="0">
                <a:solidFill>
                  <a:srgbClr val="000000"/>
                </a:solidFill>
                <a:latin typeface="Microsoft YaHei" panose="020B0503020204020204" pitchFamily="34" charset="-122"/>
                <a:ea typeface="Microsoft YaHei" panose="020B0503020204020204" pitchFamily="34" charset="-122"/>
              </a:rPr>
              <a:t> GPT-2 implementation: </a:t>
            </a:r>
            <a:r>
              <a:rPr lang="en-CA" altLang="zh-CN" sz="2000" dirty="0">
                <a:solidFill>
                  <a:srgbClr val="000000"/>
                </a:solidFill>
                <a:latin typeface="Microsoft YaHei" panose="020B0503020204020204" pitchFamily="34" charset="-122"/>
                <a:ea typeface="Microsoft YaHei" panose="020B0503020204020204" pitchFamily="34" charset="-122"/>
                <a:hlinkClick r:id="rId3"/>
              </a:rPr>
              <a:t>https://github.com/openai/gpt-2</a:t>
            </a: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BERT paper: J. Devlin et al, BERT, </a:t>
            </a:r>
            <a:r>
              <a:rPr lang="en-CA" altLang="zh-CN" sz="2000" dirty="0" err="1">
                <a:solidFill>
                  <a:srgbClr val="000000"/>
                </a:solidFill>
                <a:latin typeface="Microsoft YaHei" panose="020B0503020204020204" pitchFamily="34" charset="-122"/>
                <a:ea typeface="Microsoft YaHei" panose="020B0503020204020204" pitchFamily="34" charset="-122"/>
              </a:rPr>
              <a:t>pretraining</a:t>
            </a:r>
            <a:r>
              <a:rPr lang="en-CA" altLang="zh-CN" sz="2000" dirty="0">
                <a:solidFill>
                  <a:srgbClr val="000000"/>
                </a:solidFill>
                <a:latin typeface="Microsoft YaHei" panose="020B0503020204020204" pitchFamily="34" charset="-122"/>
                <a:ea typeface="Microsoft YaHei" panose="020B0503020204020204" pitchFamily="34" charset="-122"/>
              </a:rPr>
              <a:t> of deep bidirectional transformers for language understanding. Oct. 2018.</a:t>
            </a:r>
          </a:p>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ELMo</a:t>
            </a:r>
            <a:r>
              <a:rPr lang="en-CA" altLang="zh-CN" sz="2000" dirty="0">
                <a:solidFill>
                  <a:srgbClr val="000000"/>
                </a:solidFill>
                <a:latin typeface="Microsoft YaHei" panose="020B0503020204020204" pitchFamily="34" charset="-122"/>
                <a:ea typeface="Microsoft YaHei" panose="020B0503020204020204" pitchFamily="34" charset="-122"/>
              </a:rPr>
              <a:t> paper: M. Peters, et al, Deep contextualized word representation, 2018</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ULM-</a:t>
            </a:r>
            <a:r>
              <a:rPr lang="en-CA" altLang="zh-CN" sz="2000" dirty="0" err="1">
                <a:solidFill>
                  <a:srgbClr val="000000"/>
                </a:solidFill>
                <a:latin typeface="Microsoft YaHei" panose="020B0503020204020204" pitchFamily="34" charset="-122"/>
                <a:ea typeface="Microsoft YaHei" panose="020B0503020204020204" pitchFamily="34" charset="-122"/>
              </a:rPr>
              <a:t>FiT</a:t>
            </a:r>
            <a:r>
              <a:rPr lang="en-CA" altLang="zh-CN" sz="2000" dirty="0">
                <a:solidFill>
                  <a:srgbClr val="000000"/>
                </a:solidFill>
                <a:latin typeface="Microsoft YaHei" panose="020B0503020204020204" pitchFamily="34" charset="-122"/>
                <a:ea typeface="Microsoft YaHei" panose="020B0503020204020204" pitchFamily="34" charset="-122"/>
              </a:rPr>
              <a:t> paper: Universal language model fine-tuning for text classification. J. </a:t>
            </a:r>
            <a:r>
              <a:rPr lang="en-CA" altLang="zh-CN" sz="2000" dirty="0" err="1">
                <a:solidFill>
                  <a:srgbClr val="000000"/>
                </a:solidFill>
                <a:latin typeface="Microsoft YaHei" panose="020B0503020204020204" pitchFamily="34" charset="-122"/>
                <a:ea typeface="Microsoft YaHei" panose="020B0503020204020204" pitchFamily="34" charset="-122"/>
              </a:rPr>
              <a:t>Howeard</a:t>
            </a:r>
            <a:r>
              <a:rPr lang="en-CA" altLang="zh-CN" sz="2000" dirty="0">
                <a:solidFill>
                  <a:srgbClr val="000000"/>
                </a:solidFill>
                <a:latin typeface="Microsoft YaHei" panose="020B0503020204020204" pitchFamily="34" charset="-122"/>
                <a:ea typeface="Microsoft YaHei" panose="020B0503020204020204" pitchFamily="34" charset="-122"/>
              </a:rPr>
              <a:t>, S. Ruder., 2018</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Jay </a:t>
            </a:r>
            <a:r>
              <a:rPr lang="en-CA" altLang="zh-CN" sz="2000" dirty="0" err="1">
                <a:solidFill>
                  <a:srgbClr val="000000"/>
                </a:solidFill>
                <a:latin typeface="Microsoft YaHei" panose="020B0503020204020204" pitchFamily="34" charset="-122"/>
                <a:ea typeface="Microsoft YaHei" panose="020B0503020204020204" pitchFamily="34" charset="-122"/>
              </a:rPr>
              <a:t>Alammar</a:t>
            </a:r>
            <a:r>
              <a:rPr lang="en-CA" altLang="zh-CN" sz="2000" dirty="0">
                <a:solidFill>
                  <a:srgbClr val="000000"/>
                </a:solidFill>
                <a:latin typeface="Microsoft YaHei" panose="020B0503020204020204" pitchFamily="34" charset="-122"/>
                <a:ea typeface="Microsoft YaHei" panose="020B0503020204020204" pitchFamily="34" charset="-122"/>
              </a:rPr>
              <a:t>, The illustrated GPT-2, </a:t>
            </a:r>
            <a:r>
              <a:rPr lang="en-CA" altLang="zh-CN" sz="2000" dirty="0">
                <a:solidFill>
                  <a:srgbClr val="000000"/>
                </a:solidFill>
                <a:latin typeface="Microsoft YaHei" panose="020B0503020204020204" pitchFamily="34" charset="-122"/>
                <a:ea typeface="Microsoft YaHei" panose="020B0503020204020204" pitchFamily="34" charset="-122"/>
                <a:hlinkClick r:id="rId4"/>
              </a:rPr>
              <a:t>https://jalammar.github.io/illustrated-gpt2/</a:t>
            </a: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Tree>
    <p:extLst>
      <p:ext uri="{BB962C8B-B14F-4D97-AF65-F5344CB8AC3E}">
        <p14:creationId xmlns:p14="http://schemas.microsoft.com/office/powerpoint/2010/main" val="19067808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28808" y="-129619"/>
            <a:ext cx="8485574" cy="789960"/>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Last time we introduced transformer</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pic>
        <p:nvPicPr>
          <p:cNvPr id="5" name="Picture 4"/>
          <p:cNvPicPr>
            <a:picLocks noChangeAspect="1"/>
          </p:cNvPicPr>
          <p:nvPr/>
        </p:nvPicPr>
        <p:blipFill>
          <a:blip r:embed="rId3"/>
          <a:stretch>
            <a:fillRect/>
          </a:stretch>
        </p:blipFill>
        <p:spPr>
          <a:xfrm>
            <a:off x="1017894" y="774762"/>
            <a:ext cx="10144835" cy="5764274"/>
          </a:xfrm>
          <a:prstGeom prst="rect">
            <a:avLst/>
          </a:prstGeom>
        </p:spPr>
      </p:pic>
    </p:spTree>
    <p:extLst>
      <p:ext uri="{BB962C8B-B14F-4D97-AF65-F5344CB8AC3E}">
        <p14:creationId xmlns:p14="http://schemas.microsoft.com/office/powerpoint/2010/main" val="17059213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2679" y="1016495"/>
            <a:ext cx="10155777" cy="615553"/>
          </a:xfrm>
          <a:prstGeom prst="rect">
            <a:avLst/>
          </a:prstGeom>
        </p:spPr>
        <p:txBody>
          <a:bodyPr wrap="square">
            <a:spAutoFit/>
          </a:bodyPr>
          <a:lstStyle/>
          <a:p>
            <a:pPr>
              <a:lnSpc>
                <a:spcPct val="150000"/>
              </a:lnSpc>
            </a:pPr>
            <a:r>
              <a:rPr lang="en-US" altLang="zh-CN" sz="2400" dirty="0">
                <a:solidFill>
                  <a:srgbClr val="2E4864"/>
                </a:solidFill>
                <a:latin typeface="Microsoft YaHei" panose="020B0503020204020204" pitchFamily="34" charset="-122"/>
                <a:ea typeface="Microsoft YaHei" panose="020B0503020204020204" pitchFamily="34" charset="-122"/>
              </a:rPr>
              <a:t>Transformers, GPT-2, and BERT</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73045" y="1546562"/>
            <a:ext cx="9902567" cy="376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A transformer uses Encoder stack to model input, and uses Decoder stack to model output (using input information from encoder side).</a:t>
            </a:r>
          </a:p>
          <a:p>
            <a:pPr eaLnBrk="1" hangingPunct="1">
              <a:lnSpc>
                <a:spcPct val="150000"/>
              </a:lnSpc>
              <a:buFontTx/>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But if we do not have input, we just want to model the “next word”, we can get rid of the Encoder side of a transformer and output “next word” one by one. This gives us GPT.</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If we are only interested in training a language model for the input for some other tasks, then we do not need the Decoder of the transformer, that gives us BERT.</a:t>
            </a:r>
          </a:p>
          <a:p>
            <a:pPr eaLnBrk="1" hangingPunct="1">
              <a:lnSpc>
                <a:spcPct val="150000"/>
              </a:lnSpc>
              <a:buAutoNum type="arabicPeriod"/>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Tree>
    <p:extLst>
      <p:ext uri="{BB962C8B-B14F-4D97-AF65-F5344CB8AC3E}">
        <p14:creationId xmlns:p14="http://schemas.microsoft.com/office/powerpoint/2010/main" val="9989172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01-14 at 8.44.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333" y="750507"/>
            <a:ext cx="9040087" cy="5462385"/>
          </a:xfrm>
          <a:prstGeom prst="rect">
            <a:avLst/>
          </a:prstGeom>
        </p:spPr>
      </p:pic>
      <p:sp>
        <p:nvSpPr>
          <p:cNvPr id="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5"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Tree>
    <p:extLst>
      <p:ext uri="{BB962C8B-B14F-4D97-AF65-F5344CB8AC3E}">
        <p14:creationId xmlns:p14="http://schemas.microsoft.com/office/powerpoint/2010/main" val="15476571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9756"/>
            <a:ext cx="12192000" cy="5774267"/>
          </a:xfrm>
          <a:prstGeom prst="rect">
            <a:avLst/>
          </a:prstGeom>
        </p:spPr>
      </p:pic>
      <p:sp>
        <p:nvSpPr>
          <p:cNvPr id="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98299"/>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5"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3" name="TextBox 2"/>
          <p:cNvSpPr txBox="1"/>
          <p:nvPr/>
        </p:nvSpPr>
        <p:spPr>
          <a:xfrm>
            <a:off x="10044150" y="6354023"/>
            <a:ext cx="1219630" cy="523220"/>
          </a:xfrm>
          <a:prstGeom prst="rect">
            <a:avLst/>
          </a:prstGeom>
          <a:noFill/>
        </p:spPr>
        <p:txBody>
          <a:bodyPr wrap="none" rtlCol="0">
            <a:spAutoFit/>
          </a:bodyPr>
          <a:lstStyle/>
          <a:p>
            <a:r>
              <a:rPr lang="en-US" sz="2800" dirty="0"/>
              <a:t>1542M</a:t>
            </a:r>
          </a:p>
        </p:txBody>
      </p:sp>
      <p:sp>
        <p:nvSpPr>
          <p:cNvPr id="6" name="TextBox 5"/>
          <p:cNvSpPr txBox="1"/>
          <p:nvPr/>
        </p:nvSpPr>
        <p:spPr>
          <a:xfrm>
            <a:off x="7137125" y="6372195"/>
            <a:ext cx="1037639" cy="523220"/>
          </a:xfrm>
          <a:prstGeom prst="rect">
            <a:avLst/>
          </a:prstGeom>
          <a:noFill/>
        </p:spPr>
        <p:txBody>
          <a:bodyPr wrap="none" rtlCol="0">
            <a:spAutoFit/>
          </a:bodyPr>
          <a:lstStyle/>
          <a:p>
            <a:r>
              <a:rPr lang="en-US" sz="2800" dirty="0"/>
              <a:t>762M</a:t>
            </a:r>
          </a:p>
        </p:txBody>
      </p:sp>
      <p:sp>
        <p:nvSpPr>
          <p:cNvPr id="7" name="TextBox 6"/>
          <p:cNvSpPr txBox="1"/>
          <p:nvPr/>
        </p:nvSpPr>
        <p:spPr>
          <a:xfrm>
            <a:off x="4114650" y="6334780"/>
            <a:ext cx="1037639" cy="523220"/>
          </a:xfrm>
          <a:prstGeom prst="rect">
            <a:avLst/>
          </a:prstGeom>
          <a:noFill/>
        </p:spPr>
        <p:txBody>
          <a:bodyPr wrap="none" rtlCol="0">
            <a:spAutoFit/>
          </a:bodyPr>
          <a:lstStyle/>
          <a:p>
            <a:r>
              <a:rPr lang="en-US" sz="2800" dirty="0"/>
              <a:t>345M</a:t>
            </a:r>
          </a:p>
        </p:txBody>
      </p:sp>
      <p:sp>
        <p:nvSpPr>
          <p:cNvPr id="8" name="TextBox 7"/>
          <p:cNvSpPr txBox="1"/>
          <p:nvPr/>
        </p:nvSpPr>
        <p:spPr>
          <a:xfrm>
            <a:off x="246235" y="6372195"/>
            <a:ext cx="2806703" cy="523220"/>
          </a:xfrm>
          <a:prstGeom prst="rect">
            <a:avLst/>
          </a:prstGeom>
          <a:noFill/>
        </p:spPr>
        <p:txBody>
          <a:bodyPr wrap="none" rtlCol="0">
            <a:spAutoFit/>
          </a:bodyPr>
          <a:lstStyle/>
          <a:p>
            <a:r>
              <a:rPr lang="en-US" sz="2800" dirty="0"/>
              <a:t>117M parameters</a:t>
            </a:r>
          </a:p>
        </p:txBody>
      </p:sp>
      <p:sp>
        <p:nvSpPr>
          <p:cNvPr id="9" name="TextBox 8"/>
          <p:cNvSpPr txBox="1"/>
          <p:nvPr/>
        </p:nvSpPr>
        <p:spPr>
          <a:xfrm>
            <a:off x="246235" y="942941"/>
            <a:ext cx="6104107" cy="1200329"/>
          </a:xfrm>
          <a:prstGeom prst="rect">
            <a:avLst/>
          </a:prstGeom>
          <a:noFill/>
        </p:spPr>
        <p:txBody>
          <a:bodyPr wrap="none" rtlCol="0">
            <a:spAutoFit/>
          </a:bodyPr>
          <a:lstStyle/>
          <a:p>
            <a:r>
              <a:rPr lang="en-US" sz="2400" dirty="0"/>
              <a:t>GPT released June 2018</a:t>
            </a:r>
          </a:p>
          <a:p>
            <a:r>
              <a:rPr lang="en-US" sz="2400" dirty="0"/>
              <a:t>GPT-2 released Nov. 2019 with 1.5B parameters</a:t>
            </a:r>
          </a:p>
          <a:p>
            <a:r>
              <a:rPr lang="en-US" sz="2400" dirty="0"/>
              <a:t>GPT-3: 175B parameters trained on 45TB texts </a:t>
            </a:r>
          </a:p>
        </p:txBody>
      </p:sp>
    </p:spTree>
    <p:extLst>
      <p:ext uri="{BB962C8B-B14F-4D97-AF65-F5344CB8AC3E}">
        <p14:creationId xmlns:p14="http://schemas.microsoft.com/office/powerpoint/2010/main" val="16183386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1-14 at 9.26.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682"/>
            <a:ext cx="12192000" cy="4172596"/>
          </a:xfrm>
          <a:prstGeom prst="rect">
            <a:avLst/>
          </a:prstGeom>
        </p:spPr>
      </p:pic>
      <p:sp>
        <p:nvSpPr>
          <p:cNvPr id="5" name="TextBox 4"/>
          <p:cNvSpPr txBox="1"/>
          <p:nvPr/>
        </p:nvSpPr>
        <p:spPr>
          <a:xfrm>
            <a:off x="3876232" y="348439"/>
            <a:ext cx="3031524" cy="646331"/>
          </a:xfrm>
          <a:prstGeom prst="rect">
            <a:avLst/>
          </a:prstGeom>
          <a:noFill/>
        </p:spPr>
        <p:txBody>
          <a:bodyPr wrap="none" rtlCol="0">
            <a:spAutoFit/>
          </a:bodyPr>
          <a:lstStyle/>
          <a:p>
            <a:r>
              <a:rPr lang="en-US" sz="3600" dirty="0"/>
              <a:t>GPT-2 in action</a:t>
            </a:r>
          </a:p>
        </p:txBody>
      </p:sp>
      <p:sp>
        <p:nvSpPr>
          <p:cNvPr id="6"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749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GPT-2, BERT</a:t>
            </a:r>
          </a:p>
        </p:txBody>
      </p:sp>
      <p:sp>
        <p:nvSpPr>
          <p:cNvPr id="7"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03</a:t>
            </a:r>
            <a:endParaRPr lang="zh-CN" altLang="en-US" sz="1600" dirty="0">
              <a:solidFill>
                <a:schemeClr val="bg1"/>
              </a:solidFill>
              <a:latin typeface="方正兰亭黑_GBK"/>
              <a:ea typeface="方正兰亭黑_GBK"/>
            </a:endParaRPr>
          </a:p>
        </p:txBody>
      </p:sp>
      <p:sp>
        <p:nvSpPr>
          <p:cNvPr id="8" name="TextBox 7"/>
          <p:cNvSpPr txBox="1"/>
          <p:nvPr/>
        </p:nvSpPr>
        <p:spPr>
          <a:xfrm>
            <a:off x="6907756" y="4329835"/>
            <a:ext cx="540583" cy="400110"/>
          </a:xfrm>
          <a:prstGeom prst="rect">
            <a:avLst/>
          </a:prstGeom>
          <a:noFill/>
        </p:spPr>
        <p:txBody>
          <a:bodyPr wrap="none" rtlCol="0">
            <a:spAutoFit/>
          </a:bodyPr>
          <a:lstStyle/>
          <a:p>
            <a:r>
              <a:rPr lang="en-US" sz="2000" dirty="0"/>
              <a:t>not</a:t>
            </a:r>
          </a:p>
        </p:txBody>
      </p:sp>
      <p:sp>
        <p:nvSpPr>
          <p:cNvPr id="9" name="TextBox 8"/>
          <p:cNvSpPr txBox="1"/>
          <p:nvPr/>
        </p:nvSpPr>
        <p:spPr>
          <a:xfrm>
            <a:off x="5676289" y="1797431"/>
            <a:ext cx="791428" cy="400110"/>
          </a:xfrm>
          <a:prstGeom prst="rect">
            <a:avLst/>
          </a:prstGeom>
          <a:noFill/>
        </p:spPr>
        <p:txBody>
          <a:bodyPr wrap="none" rtlCol="0">
            <a:spAutoFit/>
          </a:bodyPr>
          <a:lstStyle/>
          <a:p>
            <a:r>
              <a:rPr lang="en-US" sz="2000" dirty="0"/>
              <a:t>injure</a:t>
            </a:r>
          </a:p>
        </p:txBody>
      </p:sp>
      <p:sp>
        <p:nvSpPr>
          <p:cNvPr id="10" name="TextBox 9"/>
          <p:cNvSpPr txBox="1"/>
          <p:nvPr/>
        </p:nvSpPr>
        <p:spPr>
          <a:xfrm>
            <a:off x="7733621" y="4336055"/>
            <a:ext cx="791428" cy="400110"/>
          </a:xfrm>
          <a:prstGeom prst="rect">
            <a:avLst/>
          </a:prstGeom>
          <a:noFill/>
        </p:spPr>
        <p:txBody>
          <a:bodyPr wrap="none" rtlCol="0">
            <a:spAutoFit/>
          </a:bodyPr>
          <a:lstStyle/>
          <a:p>
            <a:r>
              <a:rPr lang="en-US" sz="2000" dirty="0"/>
              <a:t>injure</a:t>
            </a:r>
          </a:p>
        </p:txBody>
      </p:sp>
      <p:sp>
        <p:nvSpPr>
          <p:cNvPr id="11" name="TextBox 10"/>
          <p:cNvSpPr txBox="1"/>
          <p:nvPr/>
        </p:nvSpPr>
        <p:spPr>
          <a:xfrm>
            <a:off x="6850029" y="1816675"/>
            <a:ext cx="307521" cy="400110"/>
          </a:xfrm>
          <a:prstGeom prst="rect">
            <a:avLst/>
          </a:prstGeom>
          <a:noFill/>
        </p:spPr>
        <p:txBody>
          <a:bodyPr wrap="none" rtlCol="0">
            <a:spAutoFit/>
          </a:bodyPr>
          <a:lstStyle/>
          <a:p>
            <a:r>
              <a:rPr lang="en-US" sz="2000" dirty="0"/>
              <a:t>a</a:t>
            </a:r>
          </a:p>
        </p:txBody>
      </p:sp>
      <p:sp>
        <p:nvSpPr>
          <p:cNvPr id="12" name="TextBox 11"/>
          <p:cNvSpPr txBox="1"/>
          <p:nvPr/>
        </p:nvSpPr>
        <p:spPr>
          <a:xfrm>
            <a:off x="8753420" y="4355299"/>
            <a:ext cx="307521" cy="400110"/>
          </a:xfrm>
          <a:prstGeom prst="rect">
            <a:avLst/>
          </a:prstGeom>
          <a:noFill/>
        </p:spPr>
        <p:txBody>
          <a:bodyPr wrap="none" rtlCol="0">
            <a:spAutoFit/>
          </a:bodyPr>
          <a:lstStyle/>
          <a:p>
            <a:r>
              <a:rPr lang="en-US" sz="2000" dirty="0"/>
              <a:t>a</a:t>
            </a:r>
          </a:p>
        </p:txBody>
      </p:sp>
      <p:sp>
        <p:nvSpPr>
          <p:cNvPr id="13" name="TextBox 12"/>
          <p:cNvSpPr txBox="1"/>
          <p:nvPr/>
        </p:nvSpPr>
        <p:spPr>
          <a:xfrm>
            <a:off x="7483479" y="1834367"/>
            <a:ext cx="916662" cy="400110"/>
          </a:xfrm>
          <a:prstGeom prst="rect">
            <a:avLst/>
          </a:prstGeom>
          <a:noFill/>
        </p:spPr>
        <p:txBody>
          <a:bodyPr wrap="none" rtlCol="0">
            <a:spAutoFit/>
          </a:bodyPr>
          <a:lstStyle/>
          <a:p>
            <a:r>
              <a:rPr lang="en-US" sz="2000" dirty="0"/>
              <a:t>human</a:t>
            </a:r>
          </a:p>
        </p:txBody>
      </p:sp>
      <p:sp>
        <p:nvSpPr>
          <p:cNvPr id="14" name="TextBox 13"/>
          <p:cNvSpPr txBox="1"/>
          <p:nvPr/>
        </p:nvSpPr>
        <p:spPr>
          <a:xfrm>
            <a:off x="9265581" y="4359781"/>
            <a:ext cx="916662" cy="400110"/>
          </a:xfrm>
          <a:prstGeom prst="rect">
            <a:avLst/>
          </a:prstGeom>
          <a:noFill/>
        </p:spPr>
        <p:txBody>
          <a:bodyPr wrap="none" rtlCol="0">
            <a:spAutoFit/>
          </a:bodyPr>
          <a:lstStyle/>
          <a:p>
            <a:r>
              <a:rPr lang="en-US" sz="2000" dirty="0"/>
              <a:t>human</a:t>
            </a:r>
          </a:p>
        </p:txBody>
      </p:sp>
      <p:sp>
        <p:nvSpPr>
          <p:cNvPr id="15" name="TextBox 14"/>
          <p:cNvSpPr txBox="1"/>
          <p:nvPr/>
        </p:nvSpPr>
        <p:spPr>
          <a:xfrm>
            <a:off x="8579760" y="1821158"/>
            <a:ext cx="761747" cy="400110"/>
          </a:xfrm>
          <a:prstGeom prst="rect">
            <a:avLst/>
          </a:prstGeom>
          <a:noFill/>
        </p:spPr>
        <p:txBody>
          <a:bodyPr wrap="none" rtlCol="0">
            <a:spAutoFit/>
          </a:bodyPr>
          <a:lstStyle/>
          <a:p>
            <a:r>
              <a:rPr lang="en-US" sz="2000" dirty="0"/>
              <a:t>being</a:t>
            </a:r>
          </a:p>
        </p:txBody>
      </p:sp>
      <p:sp>
        <p:nvSpPr>
          <p:cNvPr id="16" name="TextBox 15"/>
          <p:cNvSpPr txBox="1"/>
          <p:nvPr/>
        </p:nvSpPr>
        <p:spPr>
          <a:xfrm>
            <a:off x="10249569" y="4359597"/>
            <a:ext cx="761747" cy="400110"/>
          </a:xfrm>
          <a:prstGeom prst="rect">
            <a:avLst/>
          </a:prstGeom>
          <a:noFill/>
        </p:spPr>
        <p:txBody>
          <a:bodyPr wrap="none" rtlCol="0">
            <a:spAutoFit/>
          </a:bodyPr>
          <a:lstStyle/>
          <a:p>
            <a:r>
              <a:rPr lang="en-US" sz="2000" dirty="0"/>
              <a:t>being</a:t>
            </a:r>
          </a:p>
        </p:txBody>
      </p:sp>
    </p:spTree>
    <p:extLst>
      <p:ext uri="{BB962C8B-B14F-4D97-AF65-F5344CB8AC3E}">
        <p14:creationId xmlns:p14="http://schemas.microsoft.com/office/powerpoint/2010/main" val="28208290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41312</TotalTime>
  <Words>2072</Words>
  <Application>Microsoft Macintosh PowerPoint</Application>
  <PresentationFormat>Widescreen</PresentationFormat>
  <Paragraphs>267</Paragraphs>
  <Slides>43</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Microsoft YaHei</vt:lpstr>
      <vt:lpstr>Microsoft YaHei</vt:lpstr>
      <vt:lpstr>方正兰亭黑_GBK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443</cp:revision>
  <cp:lastPrinted>2019-05-15T16:37:02Z</cp:lastPrinted>
  <dcterms:created xsi:type="dcterms:W3CDTF">2019-05-15T14:57:01Z</dcterms:created>
  <dcterms:modified xsi:type="dcterms:W3CDTF">2022-01-19T05:44:34Z</dcterms:modified>
</cp:coreProperties>
</file>