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0"/>
  </p:notesMasterIdLst>
  <p:sldIdLst>
    <p:sldId id="453" r:id="rId2"/>
    <p:sldId id="534" r:id="rId3"/>
    <p:sldId id="432" r:id="rId4"/>
    <p:sldId id="363" r:id="rId5"/>
    <p:sldId id="517" r:id="rId6"/>
    <p:sldId id="434" r:id="rId7"/>
    <p:sldId id="511" r:id="rId8"/>
    <p:sldId id="512" r:id="rId9"/>
    <p:sldId id="513" r:id="rId10"/>
    <p:sldId id="514" r:id="rId11"/>
    <p:sldId id="519" r:id="rId12"/>
    <p:sldId id="520" r:id="rId13"/>
    <p:sldId id="521" r:id="rId14"/>
    <p:sldId id="527" r:id="rId15"/>
    <p:sldId id="516" r:id="rId16"/>
    <p:sldId id="522" r:id="rId17"/>
    <p:sldId id="523" r:id="rId18"/>
    <p:sldId id="528" r:id="rId19"/>
    <p:sldId id="529" r:id="rId20"/>
    <p:sldId id="530" r:id="rId21"/>
    <p:sldId id="531" r:id="rId22"/>
    <p:sldId id="532" r:id="rId23"/>
    <p:sldId id="525" r:id="rId24"/>
    <p:sldId id="526" r:id="rId25"/>
    <p:sldId id="535" r:id="rId26"/>
    <p:sldId id="515" r:id="rId27"/>
    <p:sldId id="533" r:id="rId28"/>
    <p:sldId id="437"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E4864"/>
    <a:srgbClr val="2654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892"/>
    <p:restoredTop sz="94697"/>
  </p:normalViewPr>
  <p:slideViewPr>
    <p:cSldViewPr snapToGrid="0" snapToObjects="1">
      <p:cViewPr varScale="1">
        <p:scale>
          <a:sx n="119" d="100"/>
          <a:sy n="119" d="100"/>
        </p:scale>
        <p:origin x="472" y="19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FA6B8CC-C3BB-654C-B76F-0A3D3B40204A}" type="datetimeFigureOut">
              <a:rPr lang="en-US" smtClean="0"/>
              <a:t>12/30/21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B2B2E86-532D-024C-A4C2-34F35699900A}" type="slidenum">
              <a:rPr lang="en-US" smtClean="0"/>
              <a:t>‹#›</a:t>
            </a:fld>
            <a:endParaRPr lang="en-US"/>
          </a:p>
        </p:txBody>
      </p:sp>
    </p:spTree>
    <p:extLst>
      <p:ext uri="{BB962C8B-B14F-4D97-AF65-F5344CB8AC3E}">
        <p14:creationId xmlns:p14="http://schemas.microsoft.com/office/powerpoint/2010/main" val="366779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a:t>
            </a:fld>
            <a:endParaRPr lang="zh-CN" altLang="en-US"/>
          </a:p>
        </p:txBody>
      </p:sp>
    </p:spTree>
    <p:extLst>
      <p:ext uri="{BB962C8B-B14F-4D97-AF65-F5344CB8AC3E}">
        <p14:creationId xmlns:p14="http://schemas.microsoft.com/office/powerpoint/2010/main" val="1885240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19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a:t>
            </a:fld>
            <a:endParaRPr lang="zh-CN" altLang="en-US"/>
          </a:p>
        </p:txBody>
      </p:sp>
    </p:spTree>
    <p:extLst>
      <p:ext uri="{BB962C8B-B14F-4D97-AF65-F5344CB8AC3E}">
        <p14:creationId xmlns:p14="http://schemas.microsoft.com/office/powerpoint/2010/main" val="9487354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20</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21</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22</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23</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24</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25</a:t>
            </a:fld>
            <a:endParaRPr lang="zh-CN" altLang="en-US"/>
          </a:p>
        </p:txBody>
      </p:sp>
    </p:spTree>
    <p:extLst>
      <p:ext uri="{BB962C8B-B14F-4D97-AF65-F5344CB8AC3E}">
        <p14:creationId xmlns:p14="http://schemas.microsoft.com/office/powerpoint/2010/main" val="427713316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27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solidFill>
                  <a:prstClr val="black"/>
                </a:solidFill>
              </a:rPr>
              <a:t>28</a:t>
            </a:fld>
            <a:endParaRPr lang="zh-CN" altLang="en-US">
              <a:solidFill>
                <a:prstClr val="black"/>
              </a:solidFill>
            </a:endParaRPr>
          </a:p>
        </p:txBody>
      </p:sp>
    </p:spTree>
    <p:extLst>
      <p:ext uri="{BB962C8B-B14F-4D97-AF65-F5344CB8AC3E}">
        <p14:creationId xmlns:p14="http://schemas.microsoft.com/office/powerpoint/2010/main" val="40490499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3</a:t>
            </a:fld>
            <a:endParaRPr lang="zh-CN" altLang="en-US"/>
          </a:p>
        </p:txBody>
      </p:sp>
    </p:spTree>
    <p:extLst>
      <p:ext uri="{BB962C8B-B14F-4D97-AF65-F5344CB8AC3E}">
        <p14:creationId xmlns:p14="http://schemas.microsoft.com/office/powerpoint/2010/main" val="339983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4</a:t>
            </a:fld>
            <a:endParaRPr lang="zh-CN" altLang="en-US"/>
          </a:p>
        </p:txBody>
      </p:sp>
    </p:spTree>
    <p:extLst>
      <p:ext uri="{BB962C8B-B14F-4D97-AF65-F5344CB8AC3E}">
        <p14:creationId xmlns:p14="http://schemas.microsoft.com/office/powerpoint/2010/main" val="36689354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5</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6</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7</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8</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0D64EC1F-4C1A-4575-A29E-535B091AA911}" type="slidenum">
              <a:rPr lang="zh-CN" altLang="en-US" smtClean="0"/>
              <a:t>9</a:t>
            </a:fld>
            <a:endParaRPr lang="zh-CN" altLang="en-US"/>
          </a:p>
        </p:txBody>
      </p:sp>
    </p:spTree>
    <p:extLst>
      <p:ext uri="{BB962C8B-B14F-4D97-AF65-F5344CB8AC3E}">
        <p14:creationId xmlns:p14="http://schemas.microsoft.com/office/powerpoint/2010/main" val="39807036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A40D88-6459-B04C-A8EE-0A4DADB8F5A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473DD8D-3BF8-1C45-A7C1-3ABC249DDD9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B63C2A6-4EF4-BE4F-82E1-F2DF951478CD}"/>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3219A68F-BFB1-8A4F-AB26-22C6F1368A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189CD5-6125-8249-9AB4-8EDDB0CD7CB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210658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CF6FFB-4F8E-6845-A5B4-302931B03449}"/>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EB268C8-30F6-EB4B-AB9B-3C174A91304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B41776-6C3C-034B-8B53-9895EDC802C1}"/>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B3D6123A-979E-9445-996D-E49AF11699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F53744F-181E-C74E-AE9D-FD1B260D8B01}"/>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456461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D18F349-6851-E34F-8D6A-B0B0EF65829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040AE66-F0E9-3640-A28F-CBBD7F48BC3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46862C-E715-CB45-8AAA-75993EEC25DE}"/>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307AEA59-4D9D-C847-9EB8-CB46F92C2CD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FFC8A68-BDBD-D748-8F2D-88FA1CE9C0B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29879703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和内容">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78932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grpSp>
        <p:nvGrpSpPr>
          <p:cNvPr id="7" name="组合 6"/>
          <p:cNvGrpSpPr/>
          <p:nvPr userDrawn="1"/>
        </p:nvGrpSpPr>
        <p:grpSpPr>
          <a:xfrm>
            <a:off x="450015" y="244886"/>
            <a:ext cx="704500" cy="646383"/>
            <a:chOff x="1417110" y="1933669"/>
            <a:chExt cx="1827515" cy="1676757"/>
          </a:xfrm>
        </p:grpSpPr>
        <p:sp>
          <p:nvSpPr>
            <p:cNvPr id="8" name="椭圆 7"/>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9" name="椭圆 8"/>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0" name="椭圆 9"/>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1" name="椭圆 10"/>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2" name="椭圆 11"/>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3" name="椭圆 12"/>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grpSp>
        <p:nvGrpSpPr>
          <p:cNvPr id="19" name="组合 18"/>
          <p:cNvGrpSpPr/>
          <p:nvPr userDrawn="1"/>
        </p:nvGrpSpPr>
        <p:grpSpPr>
          <a:xfrm>
            <a:off x="5770161" y="6656158"/>
            <a:ext cx="692257" cy="126133"/>
            <a:chOff x="3510366" y="-2733"/>
            <a:chExt cx="1300959" cy="237042"/>
          </a:xfrm>
        </p:grpSpPr>
        <p:sp>
          <p:nvSpPr>
            <p:cNvPr id="20" name="椭圆 19"/>
            <p:cNvSpPr/>
            <p:nvPr userDrawn="1"/>
          </p:nvSpPr>
          <p:spPr>
            <a:xfrm>
              <a:off x="3510366"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0"/>
            <p:cNvSpPr/>
            <p:nvPr userDrawn="1"/>
          </p:nvSpPr>
          <p:spPr>
            <a:xfrm>
              <a:off x="3865005"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21"/>
            <p:cNvSpPr/>
            <p:nvPr userDrawn="1"/>
          </p:nvSpPr>
          <p:spPr>
            <a:xfrm>
              <a:off x="4219644" y="-2733"/>
              <a:ext cx="237042" cy="237042"/>
            </a:xfrm>
            <a:prstGeom prst="ellipse">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22"/>
            <p:cNvSpPr/>
            <p:nvPr userDrawn="1"/>
          </p:nvSpPr>
          <p:spPr>
            <a:xfrm>
              <a:off x="4574283" y="-2733"/>
              <a:ext cx="237042" cy="237042"/>
            </a:xfrm>
            <a:prstGeom prst="ellipse">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Tree>
    <p:extLst>
      <p:ext uri="{BB962C8B-B14F-4D97-AF65-F5344CB8AC3E}">
        <p14:creationId xmlns:p14="http://schemas.microsoft.com/office/powerpoint/2010/main" val="176841433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76C67D-DD08-5147-A0E7-FE9F9A353C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82E5D77-075F-C940-B936-DED0CCA19B71}"/>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52840C1-CA2C-D84F-BF80-45E759053E86}"/>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8B20023C-53D0-3F44-8BF4-66C399E2DC1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7B2C1D-8B23-B940-A73C-EDE8FF302C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645107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3249AA-152D-F74B-A560-296E1617A84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386D014-91FE-6D43-87F2-3DF0D1EDD81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D69F79B5-339D-D049-9B1A-5FB50AB104BB}"/>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7BFB84F6-4081-8E4F-8510-8628F9FEF87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886A5B2-B2F2-C849-8676-38E43D626094}"/>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546083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C446F-87A9-FE4C-9785-BAD2642C5F8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B14624-D044-5D4E-A6EA-B933C85840A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E549A61-0C3D-BD42-B0DA-B02D8613CEC0}"/>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521EB8F-17A9-0149-A15E-6510417340F5}"/>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6" name="Footer Placeholder 5">
            <a:extLst>
              <a:ext uri="{FF2B5EF4-FFF2-40B4-BE49-F238E27FC236}">
                <a16:creationId xmlns:a16="http://schemas.microsoft.com/office/drawing/2014/main" id="{3894B0C7-F3C2-A546-87DA-9636D9D3588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01156DB-DF1D-9941-8DC7-FD413BED39D3}"/>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707148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1F5-55E2-B047-B6CD-A43762A5FEB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A1FF1B3-8997-BE47-827A-0F2EDB8F7FD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68E186BA-CA8E-1547-B9DD-CC3C30E154D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7D037A9-FD0F-B44F-AC2D-AA50BFA303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30A356D7-8A82-4A48-9611-6EBB28F4E373}"/>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BDDE6E7-F64F-874F-A4B6-40A3F8A34709}"/>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8" name="Footer Placeholder 7">
            <a:extLst>
              <a:ext uri="{FF2B5EF4-FFF2-40B4-BE49-F238E27FC236}">
                <a16:creationId xmlns:a16="http://schemas.microsoft.com/office/drawing/2014/main" id="{469E14FD-7CB2-EC4F-B3B4-6E11189CF2F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3772DAD-EEFD-834A-B115-921F62CBE0DD}"/>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674693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C61515-5661-934A-801D-2CB0D7F6822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CA34AF9D-1F9B-364D-AA80-94D97792B22C}"/>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4" name="Footer Placeholder 3">
            <a:extLst>
              <a:ext uri="{FF2B5EF4-FFF2-40B4-BE49-F238E27FC236}">
                <a16:creationId xmlns:a16="http://schemas.microsoft.com/office/drawing/2014/main" id="{DAC5896D-57C9-DB4E-9B8B-143F1405605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FB08BE-5790-C645-8C3D-8CA1394CB4A0}"/>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41716722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DD44D5C-59FD-5747-B51A-359263B299BB}"/>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3" name="Footer Placeholder 2">
            <a:extLst>
              <a:ext uri="{FF2B5EF4-FFF2-40B4-BE49-F238E27FC236}">
                <a16:creationId xmlns:a16="http://schemas.microsoft.com/office/drawing/2014/main" id="{7DE6EC40-F80C-5442-BF84-825965AFA1E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60B2176-54BB-F040-AB6D-6E2AAB87BCC6}"/>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300156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A3F19D-0B62-F44E-BDB5-35A16B92BE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E4DA1BE-CB8D-9D42-8335-87B9950FDB9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6967621-E88F-FA43-8A7A-C2CA290C6E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13186E60-3507-7A46-A847-01BFAF11F87E}"/>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6" name="Footer Placeholder 5">
            <a:extLst>
              <a:ext uri="{FF2B5EF4-FFF2-40B4-BE49-F238E27FC236}">
                <a16:creationId xmlns:a16="http://schemas.microsoft.com/office/drawing/2014/main" id="{264203C6-D9E9-E84E-A7ED-5586144C67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E6EEE11-85E1-C04C-A8C2-7979B36FF819}"/>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5664291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FE9547-DBD4-194F-9F94-B40A6849392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433A793-B5F2-624D-8BBF-14063B65D68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5EB4669-7ACD-2348-98E9-41603C315BA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57AC5549-2E48-824E-B37D-4D2F2828E822}"/>
              </a:ext>
            </a:extLst>
          </p:cNvPr>
          <p:cNvSpPr>
            <a:spLocks noGrp="1"/>
          </p:cNvSpPr>
          <p:nvPr>
            <p:ph type="dt" sz="half" idx="10"/>
          </p:nvPr>
        </p:nvSpPr>
        <p:spPr/>
        <p:txBody>
          <a:bodyPr/>
          <a:lstStyle/>
          <a:p>
            <a:fld id="{3933F1A5-12D2-A046-808E-57442533E4A9}" type="datetimeFigureOut">
              <a:rPr lang="en-US" smtClean="0"/>
              <a:t>12/30/21</a:t>
            </a:fld>
            <a:endParaRPr lang="en-US"/>
          </a:p>
        </p:txBody>
      </p:sp>
      <p:sp>
        <p:nvSpPr>
          <p:cNvPr id="6" name="Footer Placeholder 5">
            <a:extLst>
              <a:ext uri="{FF2B5EF4-FFF2-40B4-BE49-F238E27FC236}">
                <a16:creationId xmlns:a16="http://schemas.microsoft.com/office/drawing/2014/main" id="{1E059C9E-D165-A142-AF8B-9C1BD5B0B51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98BBEE9-4709-DD43-9B06-C9FDBA0131DE}"/>
              </a:ext>
            </a:extLst>
          </p:cNvPr>
          <p:cNvSpPr>
            <a:spLocks noGrp="1"/>
          </p:cNvSpPr>
          <p:nvPr>
            <p:ph type="sldNum" sz="quarter" idx="12"/>
          </p:nvPr>
        </p:nvSpPr>
        <p:spPr/>
        <p:txBody>
          <a:bodyPr/>
          <a:lstStyle/>
          <a:p>
            <a:fld id="{DD9795CA-3B14-1743-9D77-3749F175CE17}" type="slidenum">
              <a:rPr lang="en-US" smtClean="0"/>
              <a:t>‹#›</a:t>
            </a:fld>
            <a:endParaRPr lang="en-US"/>
          </a:p>
        </p:txBody>
      </p:sp>
    </p:spTree>
    <p:extLst>
      <p:ext uri="{BB962C8B-B14F-4D97-AF65-F5344CB8AC3E}">
        <p14:creationId xmlns:p14="http://schemas.microsoft.com/office/powerpoint/2010/main" val="190274930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8245AF5-AE2E-2344-9F95-8A3D15BBEA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337F1242-3636-FF4E-89A1-1DD4E55988B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2F1FC1-8C7C-844A-AAED-7EF574511FD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33F1A5-12D2-A046-808E-57442533E4A9}" type="datetimeFigureOut">
              <a:rPr lang="en-US" smtClean="0"/>
              <a:t>12/30/21</a:t>
            </a:fld>
            <a:endParaRPr lang="en-US"/>
          </a:p>
        </p:txBody>
      </p:sp>
      <p:sp>
        <p:nvSpPr>
          <p:cNvPr id="5" name="Footer Placeholder 4">
            <a:extLst>
              <a:ext uri="{FF2B5EF4-FFF2-40B4-BE49-F238E27FC236}">
                <a16:creationId xmlns:a16="http://schemas.microsoft.com/office/drawing/2014/main" id="{824AEA2B-D32C-924B-976F-87DFA763124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540B588-1160-004A-90FC-0238C8015A0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9795CA-3B14-1743-9D77-3749F175CE17}" type="slidenum">
              <a:rPr lang="en-US" smtClean="0"/>
              <a:t>‹#›</a:t>
            </a:fld>
            <a:endParaRPr lang="en-US"/>
          </a:p>
        </p:txBody>
      </p:sp>
    </p:spTree>
    <p:extLst>
      <p:ext uri="{BB962C8B-B14F-4D97-AF65-F5344CB8AC3E}">
        <p14:creationId xmlns:p14="http://schemas.microsoft.com/office/powerpoint/2010/main" val="18521627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7.xml"/><Relationship Id="rId1" Type="http://schemas.openxmlformats.org/officeDocument/2006/relationships/slideLayout" Target="../slideLayouts/slideLayout13.xml"/><Relationship Id="rId4" Type="http://schemas.openxmlformats.org/officeDocument/2006/relationships/image" Target="../media/image22.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8" Type="http://schemas.openxmlformats.org/officeDocument/2006/relationships/image" Target="../media/image6.png"/><Relationship Id="rId13" Type="http://schemas.openxmlformats.org/officeDocument/2006/relationships/image" Target="../media/image11.jpeg"/><Relationship Id="rId3" Type="http://schemas.openxmlformats.org/officeDocument/2006/relationships/image" Target="../media/image1.png"/><Relationship Id="rId7"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png"/><Relationship Id="rId11" Type="http://schemas.openxmlformats.org/officeDocument/2006/relationships/image" Target="../media/image9.jpeg"/><Relationship Id="rId5" Type="http://schemas.openxmlformats.org/officeDocument/2006/relationships/image" Target="../media/image3.png"/><Relationship Id="rId10" Type="http://schemas.openxmlformats.org/officeDocument/2006/relationships/image" Target="../media/image8.jpeg"/><Relationship Id="rId4" Type="http://schemas.openxmlformats.org/officeDocument/2006/relationships/image" Target="../media/image2.png"/><Relationship Id="rId9" Type="http://schemas.openxmlformats.org/officeDocument/2006/relationships/image" Target="../media/image7.jpeg"/><Relationship Id="rId14" Type="http://schemas.openxmlformats.org/officeDocument/2006/relationships/image" Target="../media/image12.jpeg"/></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hyperlink" Target="https://mccormickml.com/2016/04/27/word2vec-resources/" TargetMode="External"/><Relationship Id="rId2" Type="http://schemas.openxmlformats.org/officeDocument/2006/relationships/notesSlide" Target="../notesSlides/notesSlide26.xml"/><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5"/>
          <p:cNvSpPr txBox="1">
            <a:spLocks noChangeArrowheads="1"/>
          </p:cNvSpPr>
          <p:nvPr/>
        </p:nvSpPr>
        <p:spPr bwMode="auto">
          <a:xfrm>
            <a:off x="2174113" y="2072682"/>
            <a:ext cx="9093366" cy="82060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lnSpc>
                <a:spcPct val="150000"/>
              </a:lnSpc>
              <a:spcBef>
                <a:spcPct val="0"/>
              </a:spcBef>
              <a:spcAft>
                <a:spcPct val="0"/>
              </a:spcAft>
              <a:defRPr/>
            </a:pPr>
            <a:r>
              <a:rPr lang="en-CA" altLang="en-US" sz="3600" b="1" kern="0" dirty="0">
                <a:solidFill>
                  <a:srgbClr val="2E4864"/>
                </a:solidFill>
                <a:latin typeface="Arial"/>
                <a:cs typeface="Arial"/>
              </a:rPr>
              <a:t>CS 886 Deep Learning for Biotechnology</a:t>
            </a:r>
          </a:p>
        </p:txBody>
      </p:sp>
      <p:sp>
        <p:nvSpPr>
          <p:cNvPr id="6" name="文本框 6"/>
          <p:cNvSpPr txBox="1">
            <a:spLocks noChangeArrowheads="1"/>
          </p:cNvSpPr>
          <p:nvPr/>
        </p:nvSpPr>
        <p:spPr bwMode="auto">
          <a:xfrm>
            <a:off x="4099064" y="4453598"/>
            <a:ext cx="4052496"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1800" dirty="0">
                <a:solidFill>
                  <a:srgbClr val="265489"/>
                </a:solidFill>
                <a:latin typeface="+mn-lt"/>
                <a:ea typeface="方正兰亭黑_GBK"/>
              </a:rPr>
              <a:t>Ming Li</a:t>
            </a:r>
          </a:p>
        </p:txBody>
      </p:sp>
      <p:cxnSp>
        <p:nvCxnSpPr>
          <p:cNvPr id="8" name="直接连接符 7"/>
          <p:cNvCxnSpPr/>
          <p:nvPr/>
        </p:nvCxnSpPr>
        <p:spPr>
          <a:xfrm>
            <a:off x="5809638" y="3872737"/>
            <a:ext cx="604299" cy="0"/>
          </a:xfrm>
          <a:prstGeom prst="line">
            <a:avLst/>
          </a:prstGeom>
          <a:ln w="19050"/>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5E5750BB-1139-7A4A-B316-85AA96FAE114}"/>
              </a:ext>
            </a:extLst>
          </p:cNvPr>
          <p:cNvGrpSpPr>
            <a:grpSpLocks noChangeAspect="1"/>
          </p:cNvGrpSpPr>
          <p:nvPr/>
        </p:nvGrpSpPr>
        <p:grpSpPr>
          <a:xfrm>
            <a:off x="11022136" y="176464"/>
            <a:ext cx="1489596" cy="1018171"/>
            <a:chOff x="1669784" y="2578226"/>
            <a:chExt cx="3655480" cy="2498600"/>
          </a:xfrm>
        </p:grpSpPr>
        <p:sp>
          <p:nvSpPr>
            <p:cNvPr id="13" name="椭圆 7">
              <a:extLst>
                <a:ext uri="{FF2B5EF4-FFF2-40B4-BE49-F238E27FC236}">
                  <a16:creationId xmlns:a16="http://schemas.microsoft.com/office/drawing/2014/main" id="{FFC88CD1-6982-F942-8E4A-4FD57280E1CC}"/>
                </a:ext>
              </a:extLst>
            </p:cNvPr>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4" name="椭圆 23">
              <a:extLst>
                <a:ext uri="{FF2B5EF4-FFF2-40B4-BE49-F238E27FC236}">
                  <a16:creationId xmlns:a16="http://schemas.microsoft.com/office/drawing/2014/main" id="{32E5E342-2429-ED4C-B106-F2C8F0B58E81}"/>
                </a:ext>
              </a:extLst>
            </p:cNvPr>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dirty="0"/>
            </a:p>
          </p:txBody>
        </p:sp>
        <p:cxnSp>
          <p:nvCxnSpPr>
            <p:cNvPr id="15" name="直接连接符 2">
              <a:extLst>
                <a:ext uri="{FF2B5EF4-FFF2-40B4-BE49-F238E27FC236}">
                  <a16:creationId xmlns:a16="http://schemas.microsoft.com/office/drawing/2014/main" id="{B9595050-FD09-BA46-B8E6-C5AB270B64D9}"/>
                </a:ext>
              </a:extLst>
            </p:cNvPr>
            <p:cNvCxnSpPr/>
            <p:nvPr/>
          </p:nvCxnSpPr>
          <p:spPr>
            <a:xfrm>
              <a:off x="4869389" y="3491025"/>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6" name="椭圆 24">
              <a:extLst>
                <a:ext uri="{FF2B5EF4-FFF2-40B4-BE49-F238E27FC236}">
                  <a16:creationId xmlns:a16="http://schemas.microsoft.com/office/drawing/2014/main" id="{07518128-FF2E-B34C-9A89-5949F0B40B3B}"/>
                </a:ext>
              </a:extLst>
            </p:cNvPr>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25">
              <a:extLst>
                <a:ext uri="{FF2B5EF4-FFF2-40B4-BE49-F238E27FC236}">
                  <a16:creationId xmlns:a16="http://schemas.microsoft.com/office/drawing/2014/main" id="{1B39468D-744A-F449-92E5-88A46761D28C}"/>
                </a:ext>
              </a:extLst>
            </p:cNvPr>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27">
              <a:extLst>
                <a:ext uri="{FF2B5EF4-FFF2-40B4-BE49-F238E27FC236}">
                  <a16:creationId xmlns:a16="http://schemas.microsoft.com/office/drawing/2014/main" id="{C2407801-29A1-2142-AFB6-61670D6BB9BA}"/>
                </a:ext>
              </a:extLst>
            </p:cNvPr>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28">
              <a:extLst>
                <a:ext uri="{FF2B5EF4-FFF2-40B4-BE49-F238E27FC236}">
                  <a16:creationId xmlns:a16="http://schemas.microsoft.com/office/drawing/2014/main" id="{3F852D37-BF8E-FE4B-927C-116A82A4A102}"/>
                </a:ext>
              </a:extLst>
            </p:cNvPr>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1" name="椭圆 29">
              <a:extLst>
                <a:ext uri="{FF2B5EF4-FFF2-40B4-BE49-F238E27FC236}">
                  <a16:creationId xmlns:a16="http://schemas.microsoft.com/office/drawing/2014/main" id="{008804E9-75AF-6F47-9B64-2E1364902610}"/>
                </a:ext>
              </a:extLst>
            </p:cNvPr>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2" name="椭圆 30">
              <a:extLst>
                <a:ext uri="{FF2B5EF4-FFF2-40B4-BE49-F238E27FC236}">
                  <a16:creationId xmlns:a16="http://schemas.microsoft.com/office/drawing/2014/main" id="{69F49EA9-8706-B24A-AB19-01B5E0ED5B8F}"/>
                </a:ext>
              </a:extLst>
            </p:cNvPr>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3" name="椭圆 31">
              <a:extLst>
                <a:ext uri="{FF2B5EF4-FFF2-40B4-BE49-F238E27FC236}">
                  <a16:creationId xmlns:a16="http://schemas.microsoft.com/office/drawing/2014/main" id="{FD7DA6E3-B3C0-BF42-A5FD-87CE0CDD77BB}"/>
                </a:ext>
              </a:extLst>
            </p:cNvPr>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0" name="文本框 6">
            <a:extLst>
              <a:ext uri="{FF2B5EF4-FFF2-40B4-BE49-F238E27FC236}">
                <a16:creationId xmlns:a16="http://schemas.microsoft.com/office/drawing/2014/main" id="{F9FBD350-A084-44B5-9A1B-DA71CB41DC5B}"/>
              </a:ext>
            </a:extLst>
          </p:cNvPr>
          <p:cNvSpPr txBox="1">
            <a:spLocks noChangeArrowheads="1"/>
          </p:cNvSpPr>
          <p:nvPr/>
        </p:nvSpPr>
        <p:spPr bwMode="auto">
          <a:xfrm>
            <a:off x="128103" y="16426"/>
            <a:ext cx="970137" cy="61555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ja-JP" sz="1600" dirty="0">
                <a:solidFill>
                  <a:srgbClr val="265489"/>
                </a:solidFill>
                <a:latin typeface="+mn-lt"/>
                <a:ea typeface="方正兰亭黑_GBK"/>
              </a:rPr>
              <a:t>Jan. 2022</a:t>
            </a:r>
            <a:endParaRPr lang="en-US" altLang="ja-JP" sz="1600" dirty="0">
              <a:solidFill>
                <a:srgbClr val="265489"/>
              </a:solidFill>
              <a:latin typeface="+mn-lt"/>
              <a:ea typeface="方正兰亭黑_GBK"/>
            </a:endParaRPr>
          </a:p>
          <a:p>
            <a:pPr algn="ctr" fontAlgn="base">
              <a:spcBef>
                <a:spcPct val="0"/>
              </a:spcBef>
              <a:spcAft>
                <a:spcPct val="0"/>
              </a:spcAft>
              <a:defRPr/>
            </a:pPr>
            <a:endParaRPr lang="en-CA" altLang="ja-JP" sz="1800" dirty="0">
              <a:solidFill>
                <a:srgbClr val="265489"/>
              </a:solidFill>
              <a:latin typeface="+mn-lt"/>
              <a:ea typeface="方正兰亭黑_GBK"/>
            </a:endParaRPr>
          </a:p>
        </p:txBody>
      </p:sp>
    </p:spTree>
    <p:extLst>
      <p:ext uri="{BB962C8B-B14F-4D97-AF65-F5344CB8AC3E}">
        <p14:creationId xmlns:p14="http://schemas.microsoft.com/office/powerpoint/2010/main" val="22989562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136391" y="74615"/>
            <a:ext cx="8589601"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Let's do something similar:</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596505" y="945708"/>
            <a:ext cx="10096596" cy="557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000000"/>
                </a:solidFill>
                <a:latin typeface="Microsoft YaHei" panose="020B0503020204020204" pitchFamily="34" charset="-122"/>
                <a:ea typeface="Microsoft YaHei" panose="020B0503020204020204" pitchFamily="34" charset="-122"/>
              </a:rPr>
              <a:t>Use a lot of “rectangles”, a vector of numbers, to represent to approximate the meaning of a word.</a:t>
            </a:r>
          </a:p>
          <a:p>
            <a:pPr eaLnBrk="1" hangingPunct="1">
              <a:lnSpc>
                <a:spcPct val="150000"/>
              </a:lnSpc>
              <a:buAutoNum type="arabicPeriod"/>
              <a:defRPr/>
            </a:pPr>
            <a:r>
              <a:rPr lang="en-CA" altLang="zh-CN" sz="2000" dirty="0">
                <a:solidFill>
                  <a:srgbClr val="2E4864"/>
                </a:solidFill>
                <a:latin typeface="Microsoft YaHei" panose="020B0503020204020204" pitchFamily="34" charset="-122"/>
                <a:ea typeface="Microsoft YaHei" panose="020B0503020204020204" pitchFamily="34" charset="-122"/>
              </a:rPr>
              <a:t>What represents the meanings of a word? </a:t>
            </a:r>
          </a:p>
          <a:p>
            <a:pPr marL="0" indent="0" eaLnBrk="1" hangingPunct="1">
              <a:lnSpc>
                <a:spcPct val="150000"/>
              </a:lnSpc>
              <a:defRPr/>
            </a:pPr>
            <a:r>
              <a:rPr lang="en-CA" altLang="zh-CN" sz="2000" dirty="0">
                <a:solidFill>
                  <a:srgbClr val="FF0000"/>
                </a:solidFill>
                <a:latin typeface="Microsoft YaHei" panose="020B0503020204020204" pitchFamily="34" charset="-122"/>
                <a:ea typeface="Microsoft YaHei" panose="020B0503020204020204" pitchFamily="34" charset="-122"/>
              </a:rPr>
              <a:t>         “You shall know a word by the company it keeps” – J.R. Firth, 1957</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Thus, our goal is to assign each word a vector such that similar words have similar vectors (by dot-product). </a:t>
            </a: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We will believe JR Firth and use a neural network to train (low dimension) vectors such that if two words appear together in a text each time, they should get slightly closer. This allows us to use a </a:t>
            </a:r>
            <a:r>
              <a:rPr lang="en-CA" altLang="zh-CN" sz="2000" dirty="0">
                <a:solidFill>
                  <a:srgbClr val="FF0000"/>
                </a:solidFill>
                <a:latin typeface="Microsoft YaHei" panose="020B0503020204020204" pitchFamily="34" charset="-122"/>
                <a:ea typeface="Microsoft YaHei" panose="020B0503020204020204" pitchFamily="34" charset="-122"/>
              </a:rPr>
              <a:t>massive corpus without annotation</a:t>
            </a:r>
            <a:r>
              <a:rPr lang="en-CA" altLang="zh-CN" sz="2000" dirty="0">
                <a:solidFill>
                  <a:srgbClr val="000000"/>
                </a:solidFill>
                <a:latin typeface="Microsoft YaHei" panose="020B0503020204020204" pitchFamily="34" charset="-122"/>
                <a:ea typeface="Microsoft YaHei" panose="020B0503020204020204" pitchFamily="34" charset="-122"/>
              </a:rPr>
              <a:t>! Thus, we will scan thru training data by looking at a window 2d+1 at a time, given a center word, trying to predict d words on the left and d words on the right.</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2" name="Picture 1"/>
          <p:cNvPicPr>
            <a:picLocks noChangeAspect="1"/>
          </p:cNvPicPr>
          <p:nvPr/>
        </p:nvPicPr>
        <p:blipFill>
          <a:blip r:embed="rId3"/>
          <a:stretch>
            <a:fillRect/>
          </a:stretch>
        </p:blipFill>
        <p:spPr>
          <a:xfrm>
            <a:off x="10854385" y="0"/>
            <a:ext cx="1422400" cy="2032000"/>
          </a:xfrm>
          <a:prstGeom prst="rect">
            <a:avLst/>
          </a:prstGeom>
        </p:spPr>
      </p:pic>
    </p:spTree>
    <p:extLst>
      <p:ext uri="{BB962C8B-B14F-4D97-AF65-F5344CB8AC3E}">
        <p14:creationId xmlns:p14="http://schemas.microsoft.com/office/powerpoint/2010/main" val="91369840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66990" y="647952"/>
            <a:ext cx="858960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To design a neural network for this: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103659" y="1598959"/>
            <a:ext cx="9536975" cy="56066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More specifically, for a  center word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and “context words”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a:t>
            </a:r>
            <a:r>
              <a:rPr lang="en-CA" altLang="zh-CN" sz="2000" dirty="0">
                <a:solidFill>
                  <a:srgbClr val="000000"/>
                </a:solidFill>
                <a:latin typeface="Microsoft YaHei" panose="020B0503020204020204" pitchFamily="34" charset="-122"/>
                <a:ea typeface="Microsoft YaHei" panose="020B0503020204020204" pitchFamily="34" charset="-122"/>
              </a:rPr>
              <a:t>, within a window of some fixed size say 5 (t’=t-1, … t-5, t+1, … , t+5) we use a neural network to predict all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a:t>
            </a:r>
            <a:r>
              <a:rPr lang="en-CA" altLang="zh-CN" sz="2000" dirty="0">
                <a:solidFill>
                  <a:srgbClr val="000000"/>
                </a:solidFill>
                <a:latin typeface="Microsoft YaHei" panose="020B0503020204020204" pitchFamily="34" charset="-122"/>
                <a:ea typeface="Microsoft YaHei" panose="020B0503020204020204" pitchFamily="34" charset="-122"/>
              </a:rPr>
              <a:t> to maximize:</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p(</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This has a loss function</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L = 1 – p(</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a:t>
            </a:r>
            <a:endParaRPr lang="en-CA" altLang="zh-CN" sz="2000" dirty="0">
              <a:solidFill>
                <a:srgbClr val="FF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latin typeface="Microsoft YaHei" panose="020B0503020204020204" pitchFamily="34" charset="-122"/>
                <a:ea typeface="Microsoft YaHei" panose="020B0503020204020204" pitchFamily="34" charset="-122"/>
              </a:rPr>
              <a:t>Thus by looking at many positions in a big corpus, we keep on adjusting these vectors to minimize this loss, we arrive at a (low dimensional) vector approximation of the meaning of each word, in the sense that if two words occur in close proximity often then we consider them similar.</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2865540476"/>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66990" y="647952"/>
            <a:ext cx="858960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To design a neural network for this: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103659" y="1598959"/>
            <a:ext cx="9536975" cy="419236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Thus the objective function is: maximize the probability of any </a:t>
            </a:r>
            <a:r>
              <a:rPr lang="en-CA" altLang="zh-CN" sz="2000" dirty="0">
                <a:solidFill>
                  <a:srgbClr val="FF0000"/>
                </a:solidFill>
                <a:latin typeface="Microsoft YaHei" panose="020B0503020204020204" pitchFamily="34" charset="-122"/>
                <a:ea typeface="Microsoft YaHei" panose="020B0503020204020204" pitchFamily="34" charset="-122"/>
              </a:rPr>
              <a:t>context word </a:t>
            </a:r>
            <a:r>
              <a:rPr lang="en-CA" altLang="zh-CN" sz="2000" dirty="0">
                <a:solidFill>
                  <a:srgbClr val="000000"/>
                </a:solidFill>
                <a:latin typeface="Microsoft YaHei" panose="020B0503020204020204" pitchFamily="34" charset="-122"/>
                <a:ea typeface="Microsoft YaHei" panose="020B0503020204020204" pitchFamily="34" charset="-122"/>
              </a:rPr>
              <a:t>given the current </a:t>
            </a:r>
            <a:r>
              <a:rPr lang="en-CA" altLang="zh-CN" sz="2000" dirty="0">
                <a:solidFill>
                  <a:srgbClr val="FF0000"/>
                </a:solidFill>
                <a:latin typeface="Microsoft YaHei" panose="020B0503020204020204" pitchFamily="34" charset="-122"/>
                <a:ea typeface="Microsoft YaHei" panose="020B0503020204020204" pitchFamily="34" charset="-122"/>
              </a:rPr>
              <a:t>center word</a:t>
            </a:r>
            <a:r>
              <a:rPr lang="en-CA" altLang="zh-CN" sz="2000" dirty="0">
                <a:solidFill>
                  <a:srgbClr val="000000"/>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L’(</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Π</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baseline="-25000" dirty="0">
                <a:solidFill>
                  <a:srgbClr val="000000"/>
                </a:solidFill>
                <a:latin typeface="Microsoft YaHei" panose="020B0503020204020204" pitchFamily="34" charset="-122"/>
                <a:ea typeface="Microsoft YaHei" panose="020B0503020204020204" pitchFamily="34" charset="-122"/>
              </a:rPr>
              <a:t>t=1..T </a:t>
            </a:r>
            <a:r>
              <a:rPr lang="en-CA" altLang="zh-CN" sz="2000" dirty="0" err="1">
                <a:solidFill>
                  <a:srgbClr val="000000"/>
                </a:solidFill>
                <a:latin typeface="Microsoft YaHei" panose="020B0503020204020204" pitchFamily="34" charset="-122"/>
                <a:ea typeface="Microsoft YaHei" panose="020B0503020204020204" pitchFamily="34" charset="-122"/>
              </a:rPr>
              <a:t>Π</a:t>
            </a:r>
            <a:r>
              <a:rPr lang="en-CA" altLang="zh-CN" sz="2000" baseline="-25000" dirty="0">
                <a:solidFill>
                  <a:srgbClr val="000000"/>
                </a:solidFill>
                <a:latin typeface="Microsoft YaHei" panose="020B0503020204020204" pitchFamily="34" charset="-122"/>
                <a:ea typeface="Microsoft YaHei" panose="020B0503020204020204" pitchFamily="34" charset="-122"/>
              </a:rPr>
              <a:t> d=-1..-5,1..5 </a:t>
            </a:r>
            <a:r>
              <a:rPr lang="en-CA" altLang="zh-CN" sz="2000" dirty="0">
                <a:solidFill>
                  <a:srgbClr val="000000"/>
                </a:solidFill>
                <a:latin typeface="Microsoft YaHei" panose="020B0503020204020204" pitchFamily="34" charset="-122"/>
                <a:ea typeface="Microsoft YaHei" panose="020B0503020204020204" pitchFamily="34" charset="-122"/>
              </a:rPr>
              <a:t>P(</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Where </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is all the variables we optimize (</a:t>
            </a:r>
            <a:r>
              <a:rPr lang="en-CA" altLang="zh-CN" sz="2000" dirty="0" err="1">
                <a:solidFill>
                  <a:srgbClr val="000000"/>
                </a:solidFill>
                <a:latin typeface="Microsoft YaHei" panose="020B0503020204020204" pitchFamily="34" charset="-122"/>
                <a:ea typeface="Microsoft YaHei" panose="020B0503020204020204" pitchFamily="34" charset="-122"/>
              </a:rPr>
              <a:t>i,e</a:t>
            </a:r>
            <a:r>
              <a:rPr lang="en-CA" altLang="zh-CN" sz="2000" dirty="0">
                <a:solidFill>
                  <a:srgbClr val="000000"/>
                </a:solidFill>
                <a:latin typeface="Microsoft YaHei" panose="020B0503020204020204" pitchFamily="34" charset="-122"/>
                <a:ea typeface="Microsoft YaHei" panose="020B0503020204020204" pitchFamily="34" charset="-122"/>
              </a:rPr>
              <a:t>, the vectors), T=|training text|.</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Taking negative logarithm (and average per word) so that we can minimize</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L(</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 - 1/T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=1..T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d</a:t>
            </a:r>
            <a:r>
              <a:rPr lang="en-CA" altLang="zh-CN" sz="2000" baseline="-25000" dirty="0">
                <a:solidFill>
                  <a:srgbClr val="000000"/>
                </a:solidFill>
                <a:latin typeface="Microsoft YaHei" panose="020B0503020204020204" pitchFamily="34" charset="-122"/>
                <a:ea typeface="Microsoft YaHei" panose="020B0503020204020204" pitchFamily="34" charset="-122"/>
              </a:rPr>
              <a:t>=-1 .. -5, 1,..,5 </a:t>
            </a:r>
            <a:r>
              <a:rPr lang="en-CA" altLang="zh-CN" sz="2000" dirty="0">
                <a:solidFill>
                  <a:srgbClr val="000000"/>
                </a:solidFill>
                <a:latin typeface="Microsoft YaHei" panose="020B0503020204020204" pitchFamily="34" charset="-122"/>
                <a:ea typeface="Microsoft YaHei" panose="020B0503020204020204" pitchFamily="34" charset="-122"/>
              </a:rPr>
              <a:t>log P(</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Then what is P(</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w</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We can just take their vector dot products, and then take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 to approximate it, letting v be the vector for word w:</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L(</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 - 1/T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=1..T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d</a:t>
            </a:r>
            <a:r>
              <a:rPr lang="en-CA" altLang="zh-CN" sz="2000" baseline="-25000" dirty="0">
                <a:solidFill>
                  <a:srgbClr val="000000"/>
                </a:solidFill>
                <a:latin typeface="Microsoft YaHei" panose="020B0503020204020204" pitchFamily="34" charset="-122"/>
                <a:ea typeface="Microsoft YaHei" panose="020B0503020204020204" pitchFamily="34" charset="-122"/>
              </a:rPr>
              <a:t>=-1 .. -5, 1,..,5 </a:t>
            </a:r>
            <a:r>
              <a:rPr lang="en-CA" altLang="zh-CN" sz="2000" dirty="0">
                <a:solidFill>
                  <a:srgbClr val="000000"/>
                </a:solidFill>
                <a:latin typeface="Microsoft YaHei" panose="020B0503020204020204" pitchFamily="34" charset="-122"/>
                <a:ea typeface="Microsoft YaHei" panose="020B0503020204020204" pitchFamily="34" charset="-122"/>
              </a:rPr>
              <a:t>log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7396045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66990" y="647952"/>
            <a:ext cx="858960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To design a neural network for this: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103659" y="1598959"/>
            <a:ext cx="9536975" cy="376000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Last slide: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L(</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 - 1/T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=1..T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d</a:t>
            </a:r>
            <a:r>
              <a:rPr lang="en-CA" altLang="zh-CN" sz="2000" baseline="-25000" dirty="0">
                <a:solidFill>
                  <a:srgbClr val="000000"/>
                </a:solidFill>
                <a:latin typeface="Microsoft YaHei" panose="020B0503020204020204" pitchFamily="34" charset="-122"/>
                <a:ea typeface="Microsoft YaHei" panose="020B0503020204020204" pitchFamily="34" charset="-122"/>
              </a:rPr>
              <a:t>=-1 .. -5, 1,..,5 </a:t>
            </a:r>
            <a:r>
              <a:rPr lang="en-CA" altLang="zh-CN" sz="2000" dirty="0">
                <a:solidFill>
                  <a:srgbClr val="000000"/>
                </a:solidFill>
                <a:latin typeface="Microsoft YaHei" panose="020B0503020204020204" pitchFamily="34" charset="-122"/>
                <a:ea typeface="Microsoft YaHei" panose="020B0503020204020204" pitchFamily="34" charset="-122"/>
              </a:rPr>
              <a:t>log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The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 of a center word c, and a context/outside word o</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o</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sym typeface="Wingdings"/>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baseline="-25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Microsoft YaHei" panose="020B0503020204020204" pitchFamily="34" charset="-122"/>
                <a:ea typeface="Microsoft YaHei" panose="020B0503020204020204" pitchFamily="34" charset="-122"/>
              </a:rPr>
              <a:t>) = e^(</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o</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sym typeface="Wingdings"/>
              </a:rPr>
              <a: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baseline="-25000" dirty="0">
                <a:solidFill>
                  <a:srgbClr val="000000"/>
                </a:solidFill>
                <a:latin typeface="Microsoft YaHei" panose="020B0503020204020204" pitchFamily="34" charset="-122"/>
                <a:ea typeface="Microsoft YaHei" panose="020B0503020204020204" pitchFamily="34" charset="-122"/>
              </a:rPr>
              <a:t>=1..V</a:t>
            </a:r>
            <a:r>
              <a:rPr lang="en-CA" altLang="zh-CN" sz="2000" dirty="0">
                <a:solidFill>
                  <a:srgbClr val="000000"/>
                </a:solidFill>
                <a:latin typeface="Microsoft YaHei" panose="020B0503020204020204" pitchFamily="34" charset="-122"/>
                <a:ea typeface="Microsoft YaHei" panose="020B0503020204020204" pitchFamily="34" charset="-122"/>
              </a:rPr>
              <a:t> e^(</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dirty="0">
                <a:solidFill>
                  <a:srgbClr val="000000"/>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Note, the index runs over the dictionary of size V, not the whole text T.</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41399574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11761" y="904318"/>
            <a:ext cx="6536634"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Negative Sampling in Word2Vec</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849133"/>
            <a:ext cx="10960292" cy="41928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In our </a:t>
            </a:r>
            <a:r>
              <a:rPr lang="en-CA" altLang="zh-CN" sz="2000" dirty="0">
                <a:solidFill>
                  <a:srgbClr val="000000"/>
                </a:solidFill>
                <a:latin typeface="Microsoft YaHei" panose="020B0503020204020204" pitchFamily="34" charset="-122"/>
                <a:ea typeface="Microsoft YaHei" panose="020B0503020204020204" pitchFamily="34" charset="-122"/>
              </a:rPr>
              <a:t>L(</a:t>
            </a:r>
            <a:r>
              <a:rPr lang="en-CA" altLang="zh-CN" sz="2000" dirty="0" err="1">
                <a:solidFill>
                  <a:srgbClr val="000000"/>
                </a:solidFill>
                <a:latin typeface="Microsoft YaHei" panose="020B0503020204020204" pitchFamily="34" charset="-122"/>
                <a:ea typeface="Microsoft YaHei" panose="020B0503020204020204" pitchFamily="34" charset="-122"/>
              </a:rPr>
              <a:t>θ</a:t>
            </a:r>
            <a:r>
              <a:rPr lang="en-CA" altLang="zh-CN" sz="2000" dirty="0">
                <a:solidFill>
                  <a:srgbClr val="000000"/>
                </a:solidFill>
                <a:latin typeface="Microsoft YaHei" panose="020B0503020204020204" pitchFamily="34" charset="-122"/>
                <a:ea typeface="Microsoft YaHei" panose="020B0503020204020204" pitchFamily="34" charset="-122"/>
              </a:rPr>
              <a:t>)  ≈ - 1/T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baseline="-25000" dirty="0">
                <a:solidFill>
                  <a:srgbClr val="000000"/>
                </a:solidFill>
                <a:latin typeface="Microsoft YaHei" panose="020B0503020204020204" pitchFamily="34" charset="-122"/>
                <a:ea typeface="Microsoft YaHei" panose="020B0503020204020204" pitchFamily="34" charset="-122"/>
              </a:rPr>
              <a:t>=1..T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d</a:t>
            </a:r>
            <a:r>
              <a:rPr lang="en-CA" altLang="zh-CN" sz="2000" baseline="-25000" dirty="0">
                <a:solidFill>
                  <a:srgbClr val="000000"/>
                </a:solidFill>
                <a:latin typeface="Microsoft YaHei" panose="020B0503020204020204" pitchFamily="34" charset="-122"/>
                <a:ea typeface="Microsoft YaHei" panose="020B0503020204020204" pitchFamily="34" charset="-122"/>
              </a:rPr>
              <a:t>=-1 .. -5, 1,..,5 </a:t>
            </a:r>
            <a:r>
              <a:rPr lang="en-CA" altLang="zh-CN" sz="2000" dirty="0">
                <a:solidFill>
                  <a:srgbClr val="000000"/>
                </a:solidFill>
                <a:latin typeface="Microsoft YaHei" panose="020B0503020204020204" pitchFamily="34" charset="-122"/>
                <a:ea typeface="Microsoft YaHei" panose="020B0503020204020204" pitchFamily="34" charset="-122"/>
              </a:rPr>
              <a:t>log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t+d</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t</a:t>
            </a:r>
            <a:r>
              <a:rPr lang="en-CA" altLang="zh-CN" sz="2000" dirty="0">
                <a:solidFill>
                  <a:srgbClr val="000000"/>
                </a:solidFill>
                <a:latin typeface="Microsoft YaHei" panose="020B0503020204020204" pitchFamily="34" charset="-122"/>
                <a:ea typeface="Microsoft YaHei" panose="020B0503020204020204" pitchFamily="34" charset="-122"/>
              </a:rPr>
              <a:t>) where</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Softmax</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o</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sym typeface="Wingdings"/>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baseline="-25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Microsoft YaHei" panose="020B0503020204020204" pitchFamily="34" charset="-122"/>
                <a:ea typeface="Microsoft YaHei" panose="020B0503020204020204" pitchFamily="34" charset="-122"/>
              </a:rPr>
              <a:t>) = e^(</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o</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sym typeface="Wingdings"/>
              </a:rPr>
              <a:t> </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dirty="0">
                <a:solidFill>
                  <a:srgbClr val="000000"/>
                </a:solidFill>
                <a:latin typeface="Microsoft YaHei" panose="020B0503020204020204" pitchFamily="34" charset="-122"/>
                <a:ea typeface="Microsoft YaHei" panose="020B0503020204020204" pitchFamily="34" charset="-122"/>
              </a:rPr>
              <a:t>) /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baseline="-25000" dirty="0">
                <a:solidFill>
                  <a:srgbClr val="000000"/>
                </a:solidFill>
                <a:latin typeface="Microsoft YaHei" panose="020B0503020204020204" pitchFamily="34" charset="-122"/>
                <a:ea typeface="Microsoft YaHei" panose="020B0503020204020204" pitchFamily="34" charset="-122"/>
              </a:rPr>
              <a:t>=1..V</a:t>
            </a:r>
            <a:r>
              <a:rPr lang="en-CA" altLang="zh-CN" sz="2000" dirty="0">
                <a:solidFill>
                  <a:srgbClr val="000000"/>
                </a:solidFill>
                <a:latin typeface="Microsoft YaHei" panose="020B0503020204020204" pitchFamily="34" charset="-122"/>
                <a:ea typeface="Microsoft YaHei" panose="020B0503020204020204" pitchFamily="34" charset="-122"/>
              </a:rPr>
              <a:t> e^(</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dirty="0">
                <a:solidFill>
                  <a:srgbClr val="000000"/>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Each time we have to calculate </a:t>
            </a:r>
            <a:r>
              <a:rPr lang="en-CA" altLang="zh-CN" sz="2000" dirty="0" err="1">
                <a:solidFill>
                  <a:srgbClr val="000000"/>
                </a:solidFill>
                <a:latin typeface="Microsoft YaHei" panose="020B0503020204020204" pitchFamily="34" charset="-122"/>
                <a:ea typeface="Microsoft YaHei" panose="020B0503020204020204" pitchFamily="34" charset="-122"/>
              </a:rPr>
              <a:t>Σ</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baseline="-25000" dirty="0">
                <a:solidFill>
                  <a:srgbClr val="000000"/>
                </a:solidFill>
                <a:latin typeface="Microsoft YaHei" panose="020B0503020204020204" pitchFamily="34" charset="-122"/>
                <a:ea typeface="Microsoft YaHei" panose="020B0503020204020204" pitchFamily="34" charset="-122"/>
              </a:rPr>
              <a:t>=1..V</a:t>
            </a:r>
            <a:r>
              <a:rPr lang="en-CA" altLang="zh-CN" sz="2000" dirty="0">
                <a:solidFill>
                  <a:srgbClr val="000000"/>
                </a:solidFill>
                <a:latin typeface="Microsoft YaHei" panose="020B0503020204020204" pitchFamily="34" charset="-122"/>
                <a:ea typeface="Microsoft YaHei" panose="020B0503020204020204" pitchFamily="34" charset="-122"/>
              </a:rPr>
              <a:t> e^(</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k</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a:solidFill>
                  <a:srgbClr val="000000"/>
                </a:solidFill>
                <a:latin typeface="Wingdings"/>
                <a:ea typeface="Wingdings"/>
                <a:cs typeface="Wingdings"/>
                <a:sym typeface="Wingdings"/>
              </a:rPr>
              <a:t></a:t>
            </a:r>
            <a:r>
              <a:rPr lang="en-CA" altLang="zh-CN" sz="2000" dirty="0">
                <a:solidFill>
                  <a:srgbClr val="000000"/>
                </a:solidFill>
                <a:latin typeface="Microsoft YaHei" panose="020B0503020204020204" pitchFamily="34" charset="-122"/>
                <a:ea typeface="Microsoft YaHei" panose="020B0503020204020204" pitchFamily="34" charset="-122"/>
              </a:rPr>
              <a:t> </a:t>
            </a:r>
            <a:r>
              <a:rPr lang="en-CA" altLang="zh-CN" sz="2000" dirty="0" err="1">
                <a:solidFill>
                  <a:srgbClr val="000000"/>
                </a:solidFill>
                <a:latin typeface="Microsoft YaHei" panose="020B0503020204020204" pitchFamily="34" charset="-122"/>
                <a:ea typeface="Microsoft YaHei" panose="020B0503020204020204" pitchFamily="34" charset="-122"/>
              </a:rPr>
              <a:t>v</a:t>
            </a:r>
            <a:r>
              <a:rPr lang="en-CA" altLang="zh-CN" sz="2000" baseline="-25000" dirty="0" err="1">
                <a:solidFill>
                  <a:srgbClr val="000000"/>
                </a:solidFill>
                <a:latin typeface="Microsoft YaHei" panose="020B0503020204020204" pitchFamily="34" charset="-122"/>
                <a:ea typeface="Microsoft YaHei" panose="020B0503020204020204" pitchFamily="34" charset="-122"/>
              </a:rPr>
              <a:t>c</a:t>
            </a:r>
            <a:r>
              <a:rPr lang="en-CA" altLang="zh-CN" sz="2000" dirty="0">
                <a:solidFill>
                  <a:srgbClr val="000000"/>
                </a:solidFill>
                <a:latin typeface="Microsoft YaHei" panose="020B0503020204020204" pitchFamily="34" charset="-122"/>
                <a:ea typeface="Microsoft YaHei" panose="020B0503020204020204" pitchFamily="34" charset="-122"/>
              </a:rPr>
              <a:t>), this is too expensive.</a:t>
            </a: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To overcome this, use negative sampling. The objective function: L(</a:t>
            </a:r>
            <a:r>
              <a:rPr lang="el-GR" altLang="zh-CN" sz="2000" dirty="0">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 = -1/T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baseline="-25000" dirty="0" err="1">
                <a:solidFill>
                  <a:srgbClr val="2E4864"/>
                </a:solidFill>
                <a:latin typeface="Microsoft YaHei" panose="020B0503020204020204" pitchFamily="34" charset="-122"/>
                <a:ea typeface="Microsoft YaHei" panose="020B0503020204020204" pitchFamily="34" charset="-122"/>
              </a:rPr>
              <a:t>t</a:t>
            </a:r>
            <a:r>
              <a:rPr lang="en-CA" altLang="zh-CN" sz="2000" baseline="-25000" dirty="0">
                <a:solidFill>
                  <a:srgbClr val="2E4864"/>
                </a:solidFill>
                <a:latin typeface="Microsoft YaHei" panose="020B0503020204020204" pitchFamily="34" charset="-122"/>
                <a:ea typeface="Microsoft YaHei" panose="020B0503020204020204" pitchFamily="34" charset="-122"/>
              </a:rPr>
              <a:t>=1..T</a:t>
            </a:r>
            <a:r>
              <a:rPr lang="en-CA" altLang="zh-CN" sz="2000" dirty="0">
                <a:solidFill>
                  <a:srgbClr val="2E4864"/>
                </a:solidFill>
                <a:latin typeface="Microsoft YaHei" panose="020B0503020204020204" pitchFamily="34" charset="-122"/>
                <a:ea typeface="Microsoft YaHei" panose="020B0503020204020204" pitchFamily="34" charset="-122"/>
              </a:rPr>
              <a:t> L</a:t>
            </a:r>
            <a:r>
              <a:rPr lang="en-CA" altLang="zh-CN" sz="2000" baseline="-25000" dirty="0">
                <a:solidFill>
                  <a:srgbClr val="2E4864"/>
                </a:solidFill>
                <a:latin typeface="Microsoft YaHei" panose="020B0503020204020204" pitchFamily="34" charset="-122"/>
                <a:ea typeface="Microsoft YaHei" panose="020B0503020204020204" pitchFamily="34" charset="-122"/>
              </a:rPr>
              <a:t>t</a:t>
            </a:r>
            <a:r>
              <a:rPr lang="en-CA" altLang="zh-CN" sz="2000" dirty="0">
                <a:solidFill>
                  <a:srgbClr val="2E4864"/>
                </a:solidFill>
                <a:latin typeface="Microsoft YaHei" panose="020B0503020204020204" pitchFamily="34" charset="-122"/>
                <a:ea typeface="Microsoft YaHei" panose="020B0503020204020204" pitchFamily="34" charset="-122"/>
              </a:rPr>
              <a:t>(</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L</a:t>
            </a:r>
            <a:r>
              <a:rPr lang="en-CA" altLang="zh-CN" sz="2000" baseline="-25000" dirty="0">
                <a:solidFill>
                  <a:srgbClr val="2E4864"/>
                </a:solidFill>
                <a:latin typeface="Microsoft YaHei" panose="020B0503020204020204" pitchFamily="34" charset="-122"/>
                <a:ea typeface="Microsoft YaHei" panose="020B0503020204020204" pitchFamily="34" charset="-122"/>
              </a:rPr>
              <a:t>t</a:t>
            </a:r>
            <a:r>
              <a:rPr lang="en-CA" altLang="zh-CN" sz="2000" dirty="0">
                <a:solidFill>
                  <a:srgbClr val="2E4864"/>
                </a:solidFill>
                <a:latin typeface="Microsoft YaHei" panose="020B0503020204020204" pitchFamily="34" charset="-122"/>
                <a:ea typeface="Microsoft YaHei" panose="020B0503020204020204" pitchFamily="34" charset="-122"/>
              </a:rPr>
              <a:t>(</a:t>
            </a:r>
            <a:r>
              <a:rPr lang="el-GR" altLang="zh-CN" sz="2000" dirty="0">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 = log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o</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c</a:t>
            </a:r>
            <a:r>
              <a:rPr lang="en-CA" altLang="zh-CN" sz="2000" dirty="0">
                <a:solidFill>
                  <a:srgbClr val="2E4864"/>
                </a:solidFill>
                <a:latin typeface="Microsoft YaHei" panose="020B0503020204020204" pitchFamily="34" charset="-122"/>
                <a:ea typeface="Microsoft YaHei" panose="020B0503020204020204" pitchFamily="34" charset="-122"/>
              </a:rPr>
              <a:t>) +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baseline="-25000" dirty="0" err="1">
                <a:solidFill>
                  <a:srgbClr val="2E4864"/>
                </a:solidFill>
                <a:latin typeface="Microsoft YaHei" panose="020B0503020204020204" pitchFamily="34" charset="-122"/>
                <a:ea typeface="Microsoft YaHei" panose="020B0503020204020204" pitchFamily="34" charset="-122"/>
              </a:rPr>
              <a:t>t</a:t>
            </a:r>
            <a:r>
              <a:rPr lang="en-CA" altLang="zh-CN" sz="2000" baseline="-25000" dirty="0">
                <a:solidFill>
                  <a:srgbClr val="2E4864"/>
                </a:solidFill>
                <a:latin typeface="Microsoft YaHei" panose="020B0503020204020204" pitchFamily="34" charset="-122"/>
                <a:ea typeface="Microsoft YaHei" panose="020B0503020204020204" pitchFamily="34" charset="-122"/>
              </a:rPr>
              <a:t>=1..k</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E</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j~P</a:t>
            </a:r>
            <a:r>
              <a:rPr lang="en-CA" altLang="zh-CN" sz="2000" baseline="-25000" dirty="0">
                <a:solidFill>
                  <a:srgbClr val="2E4864"/>
                </a:solidFill>
                <a:latin typeface="Microsoft YaHei" panose="020B0503020204020204" pitchFamily="34" charset="-122"/>
                <a:ea typeface="Microsoft YaHei" panose="020B0503020204020204" pitchFamily="34" charset="-122"/>
              </a:rPr>
              <a:t>(w)</a:t>
            </a:r>
            <a:r>
              <a:rPr lang="en-CA" altLang="zh-CN" sz="2000" dirty="0">
                <a:solidFill>
                  <a:srgbClr val="2E4864"/>
                </a:solidFill>
                <a:latin typeface="Microsoft YaHei" panose="020B0503020204020204" pitchFamily="34" charset="-122"/>
                <a:ea typeface="Microsoft YaHei" panose="020B0503020204020204" pitchFamily="34" charset="-122"/>
              </a:rPr>
              <a:t> [log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dirty="0">
                <a:solidFill>
                  <a:srgbClr val="2E4864"/>
                </a:solidFill>
                <a:latin typeface="Microsoft YaHei" panose="020B0503020204020204" pitchFamily="34" charset="-122"/>
                <a:ea typeface="Microsoft YaHei" panose="020B0503020204020204" pitchFamily="34" charset="-122"/>
              </a:rPr>
              <a:t> (-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c</a:t>
            </a:r>
            <a:r>
              <a:rPr lang="en-CA" altLang="zh-CN" sz="2000" dirty="0">
                <a:solidFill>
                  <a:srgbClr val="2E4864"/>
                </a:solidFill>
                <a:latin typeface="Microsoft YaHei" panose="020B0503020204020204" pitchFamily="34" charset="-122"/>
                <a:ea typeface="Microsoft YaHei" panose="020B0503020204020204" pitchFamily="34" charset="-122"/>
              </a:rPr>
              <a:t>)]</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 log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o</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c</a:t>
            </a:r>
            <a:r>
              <a:rPr lang="en-CA" altLang="zh-CN" sz="2000" dirty="0">
                <a:solidFill>
                  <a:srgbClr val="2E4864"/>
                </a:solidFill>
                <a:latin typeface="Microsoft YaHei" panose="020B0503020204020204" pitchFamily="34" charset="-122"/>
                <a:ea typeface="Microsoft YaHei" panose="020B0503020204020204" pitchFamily="34" charset="-122"/>
              </a:rPr>
              <a:t>) +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j~P</a:t>
            </a:r>
            <a:r>
              <a:rPr lang="en-CA" altLang="zh-CN" sz="2000" baseline="-25000" dirty="0">
                <a:solidFill>
                  <a:srgbClr val="2E4864"/>
                </a:solidFill>
                <a:latin typeface="Microsoft YaHei" panose="020B0503020204020204" pitchFamily="34" charset="-122"/>
                <a:ea typeface="Microsoft YaHei" panose="020B0503020204020204" pitchFamily="34" charset="-122"/>
              </a:rPr>
              <a:t>(w)</a:t>
            </a:r>
            <a:r>
              <a:rPr lang="en-CA" altLang="zh-CN" sz="2000" dirty="0">
                <a:solidFill>
                  <a:srgbClr val="2E4864"/>
                </a:solidFill>
                <a:latin typeface="Microsoft YaHei" panose="020B0503020204020204" pitchFamily="34" charset="-122"/>
                <a:ea typeface="Microsoft YaHei" panose="020B0503020204020204" pitchFamily="34" charset="-122"/>
              </a:rPr>
              <a:t> [log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dirty="0">
                <a:solidFill>
                  <a:srgbClr val="2E4864"/>
                </a:solidFill>
                <a:latin typeface="Microsoft YaHei" panose="020B0503020204020204" pitchFamily="34" charset="-122"/>
                <a:ea typeface="Microsoft YaHei" panose="020B0503020204020204" pitchFamily="34" charset="-122"/>
              </a:rPr>
              <a:t> (-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c</a:t>
            </a:r>
            <a:r>
              <a:rPr lang="en-CA" altLang="zh-CN" sz="2000" dirty="0">
                <a:solidFill>
                  <a:srgbClr val="2E4864"/>
                </a:solidFill>
                <a:latin typeface="Microsoft YaHei" panose="020B0503020204020204" pitchFamily="34" charset="-122"/>
                <a:ea typeface="Microsoft YaHei" panose="020B0503020204020204" pitchFamily="34" charset="-122"/>
              </a:rPr>
              <a:t>)]</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 Where the sigmoid function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dirty="0">
                <a:solidFill>
                  <a:srgbClr val="2E4864"/>
                </a:solidFill>
                <a:latin typeface="Microsoft YaHei" panose="020B0503020204020204" pitchFamily="34" charset="-122"/>
                <a:ea typeface="Microsoft YaHei" panose="020B0503020204020204" pitchFamily="34" charset="-122"/>
              </a:rPr>
              <a:t>(x) = 1/1+e</a:t>
            </a:r>
            <a:r>
              <a:rPr lang="en-CA" altLang="zh-CN" sz="2000" baseline="30000" dirty="0">
                <a:solidFill>
                  <a:srgbClr val="2E4864"/>
                </a:solidFill>
                <a:latin typeface="Microsoft YaHei" panose="020B0503020204020204" pitchFamily="34" charset="-122"/>
                <a:ea typeface="Microsoft YaHei" panose="020B0503020204020204" pitchFamily="34" charset="-122"/>
              </a:rPr>
              <a:t>-x</a:t>
            </a:r>
            <a:r>
              <a:rPr lang="en-CA" altLang="zh-CN" sz="2000" dirty="0">
                <a:solidFill>
                  <a:srgbClr val="2E4864"/>
                </a:solidFill>
                <a:latin typeface="Microsoft YaHei" panose="020B0503020204020204" pitchFamily="34" charset="-122"/>
                <a:ea typeface="Microsoft YaHei" panose="020B0503020204020204" pitchFamily="34" charset="-122"/>
              </a:rPr>
              <a:t>, treated as probability for ML people. I.e. maximize the first term, taking k=10 random samples in the second  term.</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For sampling, we can use unigram distribution U(w) or U(w)</a:t>
            </a:r>
            <a:r>
              <a:rPr lang="en-CA" altLang="zh-CN" sz="2000" baseline="30000" dirty="0">
                <a:solidFill>
                  <a:srgbClr val="2E4864"/>
                </a:solidFill>
                <a:latin typeface="Microsoft YaHei" panose="020B0503020204020204" pitchFamily="34" charset="-122"/>
                <a:ea typeface="Microsoft YaHei" panose="020B0503020204020204" pitchFamily="34" charset="-122"/>
              </a:rPr>
              <a:t>3/4</a:t>
            </a:r>
            <a:r>
              <a:rPr lang="en-CA" altLang="zh-CN" sz="2000" dirty="0">
                <a:solidFill>
                  <a:srgbClr val="2E4864"/>
                </a:solidFill>
                <a:latin typeface="Microsoft YaHei" panose="020B0503020204020204" pitchFamily="34" charset="-122"/>
                <a:ea typeface="Microsoft YaHei" panose="020B0503020204020204" pitchFamily="34" charset="-122"/>
              </a:rPr>
              <a:t> for rare words. </a:t>
            </a:r>
          </a:p>
        </p:txBody>
      </p:sp>
    </p:spTree>
    <p:extLst>
      <p:ext uri="{BB962C8B-B14F-4D97-AF65-F5344CB8AC3E}">
        <p14:creationId xmlns:p14="http://schemas.microsoft.com/office/powerpoint/2010/main" val="111831292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666991" y="437126"/>
            <a:ext cx="3540172"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skip-gram model</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descr="Screen Shot 2019-12-30 at 3.12.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26432" y="244886"/>
            <a:ext cx="6101059" cy="6613113"/>
          </a:xfrm>
          <a:prstGeom prst="rect">
            <a:avLst/>
          </a:prstGeom>
        </p:spPr>
      </p:pic>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4" y="1214089"/>
            <a:ext cx="5645986" cy="557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Vocabulary size: V</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Input layer: center word in 1-hot form.        </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k-</a:t>
            </a:r>
            <a:r>
              <a:rPr lang="en-CA" altLang="zh-CN" sz="2000" dirty="0" err="1">
                <a:solidFill>
                  <a:srgbClr val="2E4864"/>
                </a:solidFill>
                <a:latin typeface="Microsoft YaHei" panose="020B0503020204020204" pitchFamily="34" charset="-122"/>
                <a:ea typeface="Microsoft YaHei" panose="020B0503020204020204" pitchFamily="34" charset="-122"/>
              </a:rPr>
              <a:t>th</a:t>
            </a:r>
            <a:r>
              <a:rPr lang="en-CA" altLang="zh-CN" sz="2000" dirty="0">
                <a:solidFill>
                  <a:srgbClr val="2E4864"/>
                </a:solidFill>
                <a:latin typeface="Microsoft YaHei" panose="020B0503020204020204" pitchFamily="34" charset="-122"/>
                <a:ea typeface="Microsoft YaHei" panose="020B0503020204020204" pitchFamily="34" charset="-122"/>
              </a:rPr>
              <a:t> row of </a:t>
            </a:r>
            <a:r>
              <a:rPr lang="en-CA" altLang="zh-CN" sz="2000" dirty="0" err="1">
                <a:solidFill>
                  <a:srgbClr val="2E4864"/>
                </a:solidFill>
                <a:latin typeface="Microsoft YaHei" panose="020B0503020204020204" pitchFamily="34" charset="-122"/>
                <a:ea typeface="Microsoft YaHei" panose="020B0503020204020204" pitchFamily="34" charset="-122"/>
              </a:rPr>
              <a:t>W</a:t>
            </a:r>
            <a:r>
              <a:rPr lang="en-CA" altLang="zh-CN" sz="2000" baseline="-25000" dirty="0" err="1">
                <a:solidFill>
                  <a:srgbClr val="2E4864"/>
                </a:solidFill>
                <a:latin typeface="Microsoft YaHei" panose="020B0503020204020204" pitchFamily="34" charset="-122"/>
                <a:ea typeface="Microsoft YaHei" panose="020B0503020204020204" pitchFamily="34" charset="-122"/>
              </a:rPr>
              <a:t>VxN</a:t>
            </a:r>
            <a:r>
              <a:rPr lang="en-CA" altLang="zh-CN" sz="2000" dirty="0">
                <a:solidFill>
                  <a:srgbClr val="2E4864"/>
                </a:solidFill>
                <a:latin typeface="Microsoft YaHei" panose="020B0503020204020204" pitchFamily="34" charset="-122"/>
                <a:ea typeface="Microsoft YaHei" panose="020B0503020204020204" pitchFamily="34" charset="-122"/>
              </a:rPr>
              <a:t> is </a:t>
            </a:r>
            <a:r>
              <a:rPr lang="en-CA" altLang="zh-CN" sz="2000" dirty="0">
                <a:solidFill>
                  <a:srgbClr val="FF0000"/>
                </a:solidFill>
                <a:latin typeface="Microsoft YaHei" panose="020B0503020204020204" pitchFamily="34" charset="-122"/>
                <a:ea typeface="Microsoft YaHei" panose="020B0503020204020204" pitchFamily="34" charset="-122"/>
              </a:rPr>
              <a:t>center vector </a:t>
            </a:r>
            <a:r>
              <a:rPr lang="en-CA" altLang="zh-CN" sz="2000" dirty="0">
                <a:solidFill>
                  <a:srgbClr val="2E4864"/>
                </a:solidFill>
                <a:latin typeface="Microsoft YaHei" panose="020B0503020204020204" pitchFamily="34" charset="-122"/>
                <a:ea typeface="Microsoft YaHei" panose="020B0503020204020204" pitchFamily="34" charset="-122"/>
              </a:rPr>
              <a:t>of k-</a:t>
            </a:r>
            <a:r>
              <a:rPr lang="en-CA" altLang="zh-CN" sz="2000" dirty="0" err="1">
                <a:solidFill>
                  <a:srgbClr val="2E4864"/>
                </a:solidFill>
                <a:latin typeface="Microsoft YaHei" panose="020B0503020204020204" pitchFamily="34" charset="-122"/>
                <a:ea typeface="Microsoft YaHei" panose="020B0503020204020204" pitchFamily="34" charset="-122"/>
              </a:rPr>
              <a:t>th</a:t>
            </a:r>
            <a:r>
              <a:rPr lang="en-CA" altLang="zh-CN" sz="2000" dirty="0">
                <a:solidFill>
                  <a:srgbClr val="2E4864"/>
                </a:solidFill>
                <a:latin typeface="Microsoft YaHei" panose="020B0503020204020204" pitchFamily="34" charset="-122"/>
                <a:ea typeface="Microsoft YaHei" panose="020B0503020204020204" pitchFamily="34" charset="-122"/>
              </a:rPr>
              <a:t> word. </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k-</a:t>
            </a:r>
            <a:r>
              <a:rPr lang="en-CA" altLang="zh-CN" sz="2000" dirty="0" err="1">
                <a:solidFill>
                  <a:srgbClr val="2E4864"/>
                </a:solidFill>
                <a:latin typeface="Microsoft YaHei" panose="020B0503020204020204" pitchFamily="34" charset="-122"/>
                <a:ea typeface="Microsoft YaHei" panose="020B0503020204020204" pitchFamily="34" charset="-122"/>
              </a:rPr>
              <a:t>th</a:t>
            </a:r>
            <a:r>
              <a:rPr lang="en-CA" altLang="zh-CN" sz="2000" dirty="0">
                <a:solidFill>
                  <a:srgbClr val="2E4864"/>
                </a:solidFill>
                <a:latin typeface="Microsoft YaHei" panose="020B0503020204020204" pitchFamily="34" charset="-122"/>
                <a:ea typeface="Microsoft YaHei" panose="020B0503020204020204" pitchFamily="34" charset="-122"/>
              </a:rPr>
              <a:t> column of W’</a:t>
            </a:r>
            <a:r>
              <a:rPr lang="en-CA" altLang="zh-CN" sz="2000" baseline="-25000" dirty="0">
                <a:solidFill>
                  <a:srgbClr val="2E4864"/>
                </a:solidFill>
                <a:latin typeface="Microsoft YaHei" panose="020B0503020204020204" pitchFamily="34" charset="-122"/>
                <a:ea typeface="Microsoft YaHei" panose="020B0503020204020204" pitchFamily="34" charset="-122"/>
              </a:rPr>
              <a:t>NXV</a:t>
            </a:r>
            <a:r>
              <a:rPr lang="en-CA" altLang="zh-CN" sz="2000" dirty="0">
                <a:solidFill>
                  <a:srgbClr val="2E4864"/>
                </a:solidFill>
                <a:latin typeface="Microsoft YaHei" panose="020B0503020204020204" pitchFamily="34" charset="-122"/>
                <a:ea typeface="Microsoft YaHei" panose="020B0503020204020204" pitchFamily="34" charset="-122"/>
              </a:rPr>
              <a:t> is </a:t>
            </a:r>
            <a:r>
              <a:rPr lang="en-CA" altLang="zh-CN" sz="2000" dirty="0">
                <a:solidFill>
                  <a:srgbClr val="FF0000"/>
                </a:solidFill>
                <a:latin typeface="Microsoft YaHei" panose="020B0503020204020204" pitchFamily="34" charset="-122"/>
                <a:ea typeface="Microsoft YaHei" panose="020B0503020204020204" pitchFamily="34" charset="-122"/>
              </a:rPr>
              <a:t>context vector </a:t>
            </a:r>
            <a:r>
              <a:rPr lang="en-CA" altLang="zh-CN" sz="2000" dirty="0">
                <a:solidFill>
                  <a:srgbClr val="2E4864"/>
                </a:solidFill>
                <a:latin typeface="Microsoft YaHei" panose="020B0503020204020204" pitchFamily="34" charset="-122"/>
                <a:ea typeface="Microsoft YaHei" panose="020B0503020204020204" pitchFamily="34" charset="-122"/>
              </a:rPr>
              <a:t>of the k-</a:t>
            </a:r>
            <a:r>
              <a:rPr lang="en-CA" altLang="zh-CN" sz="2000" dirty="0" err="1">
                <a:solidFill>
                  <a:srgbClr val="2E4864"/>
                </a:solidFill>
                <a:latin typeface="Microsoft YaHei" panose="020B0503020204020204" pitchFamily="34" charset="-122"/>
                <a:ea typeface="Microsoft YaHei" panose="020B0503020204020204" pitchFamily="34" charset="-122"/>
              </a:rPr>
              <a:t>th</a:t>
            </a:r>
            <a:r>
              <a:rPr lang="en-CA" altLang="zh-CN" sz="2000" dirty="0">
                <a:solidFill>
                  <a:srgbClr val="2E4864"/>
                </a:solidFill>
                <a:latin typeface="Microsoft YaHei" panose="020B0503020204020204" pitchFamily="34" charset="-122"/>
                <a:ea typeface="Microsoft YaHei" panose="020B0503020204020204" pitchFamily="34" charset="-122"/>
              </a:rPr>
              <a:t> word in V. Note, each word has 2 vectors, both randomly initialized.</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The output column </a:t>
            </a:r>
            <a:r>
              <a:rPr lang="en-CA" altLang="zh-CN" sz="2000" dirty="0" err="1">
                <a:solidFill>
                  <a:srgbClr val="2E4864"/>
                </a:solidFill>
                <a:latin typeface="Microsoft YaHei" panose="020B0503020204020204" pitchFamily="34" charset="-122"/>
                <a:ea typeface="Microsoft YaHei" panose="020B0503020204020204" pitchFamily="34" charset="-122"/>
              </a:rPr>
              <a:t>y</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ij</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i</a:t>
            </a:r>
            <a:r>
              <a:rPr lang="en-CA" altLang="zh-CN" sz="2000" dirty="0">
                <a:solidFill>
                  <a:srgbClr val="2E4864"/>
                </a:solidFill>
                <a:latin typeface="Microsoft YaHei" panose="020B0503020204020204" pitchFamily="34" charset="-122"/>
                <a:ea typeface="Microsoft YaHei" panose="020B0503020204020204" pitchFamily="34" charset="-122"/>
              </a:rPr>
              <a:t>=1..C, has 3 steps</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1) Use the context word 1-hot vector to </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choose its column in </a:t>
            </a:r>
            <a:r>
              <a:rPr lang="en-CA" altLang="zh-CN" sz="2000" dirty="0" err="1">
                <a:solidFill>
                  <a:srgbClr val="2E4864"/>
                </a:solidFill>
                <a:latin typeface="Microsoft YaHei" panose="020B0503020204020204" pitchFamily="34" charset="-122"/>
                <a:ea typeface="Microsoft YaHei" panose="020B0503020204020204" pitchFamily="34" charset="-122"/>
              </a:rPr>
              <a:t>W’</a:t>
            </a:r>
            <a:r>
              <a:rPr lang="en-CA" altLang="zh-CN" sz="2000" baseline="-25000" dirty="0" err="1">
                <a:solidFill>
                  <a:srgbClr val="2E4864"/>
                </a:solidFill>
                <a:latin typeface="Microsoft YaHei" panose="020B0503020204020204" pitchFamily="34" charset="-122"/>
                <a:ea typeface="Microsoft YaHei" panose="020B0503020204020204" pitchFamily="34" charset="-122"/>
              </a:rPr>
              <a:t>NxV</a:t>
            </a:r>
            <a:endParaRPr lang="en-CA" altLang="zh-CN" sz="2000" baseline="-25000" dirty="0">
              <a:solidFill>
                <a:srgbClr val="2E4864"/>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baseline="-25000" dirty="0">
                <a:solidFill>
                  <a:srgbClr val="2E4864"/>
                </a:solidFill>
                <a:latin typeface="Microsoft YaHei" panose="020B0503020204020204" pitchFamily="34" charset="-122"/>
                <a:ea typeface="Microsoft YaHei" panose="020B0503020204020204" pitchFamily="34" charset="-122"/>
              </a:rPr>
              <a:t>          </a:t>
            </a:r>
            <a:r>
              <a:rPr lang="en-CA" altLang="zh-CN" sz="2000" dirty="0">
                <a:solidFill>
                  <a:srgbClr val="2E4864"/>
                </a:solidFill>
                <a:latin typeface="Microsoft YaHei" panose="020B0503020204020204" pitchFamily="34" charset="-122"/>
                <a:ea typeface="Microsoft YaHei" panose="020B0503020204020204" pitchFamily="34" charset="-122"/>
              </a:rPr>
              <a:t>2) dot product with h</a:t>
            </a:r>
            <a:r>
              <a:rPr lang="en-CA" altLang="zh-CN" sz="2000" baseline="-25000" dirty="0">
                <a:solidFill>
                  <a:srgbClr val="2E4864"/>
                </a:solidFill>
                <a:latin typeface="Microsoft YaHei" panose="020B0503020204020204" pitchFamily="34" charset="-122"/>
                <a:ea typeface="Microsoft YaHei" panose="020B0503020204020204" pitchFamily="34" charset="-122"/>
              </a:rPr>
              <a:t>i</a:t>
            </a:r>
            <a:r>
              <a:rPr lang="en-CA" altLang="zh-CN" sz="2000" dirty="0">
                <a:solidFill>
                  <a:srgbClr val="2E4864"/>
                </a:solidFill>
                <a:latin typeface="Microsoft YaHei" panose="020B0503020204020204" pitchFamily="34" charset="-122"/>
                <a:ea typeface="Microsoft YaHei" panose="020B0503020204020204" pitchFamily="34" charset="-122"/>
              </a:rPr>
              <a:t> the center word</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3) compute the </a:t>
            </a:r>
            <a:r>
              <a:rPr lang="en-CA" altLang="zh-CN" sz="2000" dirty="0" err="1">
                <a:solidFill>
                  <a:srgbClr val="2E4864"/>
                </a:solidFill>
                <a:latin typeface="Microsoft YaHei" panose="020B0503020204020204" pitchFamily="34" charset="-122"/>
                <a:ea typeface="Microsoft YaHei" panose="020B0503020204020204" pitchFamily="34" charset="-122"/>
              </a:rPr>
              <a:t>softmax</a:t>
            </a: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 name="TextBox 1">
            <a:extLst>
              <a:ext uri="{FF2B5EF4-FFF2-40B4-BE49-F238E27FC236}">
                <a16:creationId xmlns:a16="http://schemas.microsoft.com/office/drawing/2014/main" id="{D7B9B214-39B3-934F-888C-3CEFEAE49A47}"/>
              </a:ext>
            </a:extLst>
          </p:cNvPr>
          <p:cNvSpPr txBox="1"/>
          <p:nvPr/>
        </p:nvSpPr>
        <p:spPr>
          <a:xfrm>
            <a:off x="6980432" y="6243782"/>
            <a:ext cx="2375009" cy="369332"/>
          </a:xfrm>
          <a:prstGeom prst="rect">
            <a:avLst/>
          </a:prstGeom>
          <a:noFill/>
        </p:spPr>
        <p:txBody>
          <a:bodyPr wrap="none" rtlCol="0">
            <a:spAutoFit/>
          </a:bodyPr>
          <a:lstStyle/>
          <a:p>
            <a:r>
              <a:rPr lang="en-US" dirty="0"/>
              <a:t>C= context window size</a:t>
            </a:r>
          </a:p>
        </p:txBody>
      </p:sp>
    </p:spTree>
    <p:extLst>
      <p:ext uri="{BB962C8B-B14F-4D97-AF65-F5344CB8AC3E}">
        <p14:creationId xmlns:p14="http://schemas.microsoft.com/office/powerpoint/2010/main" val="38453464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11761" y="373306"/>
            <a:ext cx="430631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The Training of </a:t>
            </a:r>
            <a:r>
              <a:rPr lang="en-CA" altLang="zh-CN" sz="2400" dirty="0" err="1">
                <a:solidFill>
                  <a:srgbClr val="2E4864"/>
                </a:solidFill>
                <a:latin typeface="Microsoft YaHei" panose="020B0503020204020204" pitchFamily="34" charset="-122"/>
                <a:ea typeface="Microsoft YaHei" panose="020B0503020204020204" pitchFamily="34" charset="-122"/>
              </a:rPr>
              <a:t>θ</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descr="Screen Shot 2019-12-30 at 3.12.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170" y="244886"/>
            <a:ext cx="4514321" cy="4893201"/>
          </a:xfrm>
          <a:prstGeom prst="rect">
            <a:avLst/>
          </a:prstGeom>
        </p:spPr>
      </p:pic>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214089"/>
            <a:ext cx="5149309" cy="28366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We will train both </a:t>
            </a:r>
            <a:r>
              <a:rPr lang="en-CA" altLang="zh-CN" sz="2000" dirty="0" err="1">
                <a:solidFill>
                  <a:srgbClr val="2E4864"/>
                </a:solidFill>
                <a:latin typeface="Microsoft YaHei" panose="020B0503020204020204" pitchFamily="34" charset="-122"/>
                <a:ea typeface="Microsoft YaHei" panose="020B0503020204020204" pitchFamily="34" charset="-122"/>
              </a:rPr>
              <a:t>W</a:t>
            </a:r>
            <a:r>
              <a:rPr lang="en-CA" altLang="zh-CN" sz="2000" baseline="-25000" dirty="0" err="1">
                <a:solidFill>
                  <a:srgbClr val="2E4864"/>
                </a:solidFill>
                <a:latin typeface="Microsoft YaHei" panose="020B0503020204020204" pitchFamily="34" charset="-122"/>
                <a:ea typeface="Microsoft YaHei" panose="020B0503020204020204" pitchFamily="34" charset="-122"/>
              </a:rPr>
              <a:t>VxN</a:t>
            </a:r>
            <a:r>
              <a:rPr lang="en-CA" altLang="zh-CN" sz="2000" dirty="0">
                <a:solidFill>
                  <a:srgbClr val="2E4864"/>
                </a:solidFill>
                <a:latin typeface="Microsoft YaHei" panose="020B0503020204020204" pitchFamily="34" charset="-122"/>
                <a:ea typeface="Microsoft YaHei" panose="020B0503020204020204" pitchFamily="34" charset="-122"/>
              </a:rPr>
              <a:t> and </a:t>
            </a:r>
            <a:r>
              <a:rPr lang="en-CA" altLang="zh-CN" sz="2000" dirty="0" err="1">
                <a:solidFill>
                  <a:srgbClr val="2E4864"/>
                </a:solidFill>
                <a:latin typeface="Microsoft YaHei" panose="020B0503020204020204" pitchFamily="34" charset="-122"/>
                <a:ea typeface="Microsoft YaHei" panose="020B0503020204020204" pitchFamily="34" charset="-122"/>
              </a:rPr>
              <a:t>W’</a:t>
            </a:r>
            <a:r>
              <a:rPr lang="en-CA" altLang="zh-CN" sz="2000" baseline="-25000" dirty="0" err="1">
                <a:solidFill>
                  <a:srgbClr val="2E4864"/>
                </a:solidFill>
                <a:latin typeface="Microsoft YaHei" panose="020B0503020204020204" pitchFamily="34" charset="-122"/>
                <a:ea typeface="Microsoft YaHei" panose="020B0503020204020204" pitchFamily="34" charset="-122"/>
              </a:rPr>
              <a:t>NxV</a:t>
            </a: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I.e. compute all vector gradients. </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Thus </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 is in space R</a:t>
            </a:r>
            <a:r>
              <a:rPr lang="en-CA" altLang="zh-CN" sz="2000" baseline="30000" dirty="0">
                <a:solidFill>
                  <a:srgbClr val="2E4864"/>
                </a:solidFill>
                <a:latin typeface="Microsoft YaHei" panose="020B0503020204020204" pitchFamily="34" charset="-122"/>
                <a:ea typeface="Microsoft YaHei" panose="020B0503020204020204" pitchFamily="34" charset="-122"/>
              </a:rPr>
              <a:t>2NV</a:t>
            </a:r>
            <a:r>
              <a:rPr lang="en-CA" altLang="zh-CN" sz="2000" dirty="0">
                <a:solidFill>
                  <a:srgbClr val="2E4864"/>
                </a:solidFill>
                <a:latin typeface="Microsoft YaHei" panose="020B0503020204020204" pitchFamily="34" charset="-122"/>
                <a:ea typeface="Microsoft YaHei" panose="020B0503020204020204" pitchFamily="34" charset="-122"/>
              </a:rPr>
              <a:t>, N is vector size, V is number of words.</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       L(</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 /      v , for all vectors in </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a:t>
            </a:r>
          </a:p>
          <a:p>
            <a:pPr marL="342900" indent="-342900" eaLnBrk="1" hangingPunct="1">
              <a:lnSpc>
                <a:spcPct val="150000"/>
              </a:lnSpc>
              <a:buFont typeface="Arial"/>
              <a:buChar char="•"/>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 name="TextBox 1"/>
          <p:cNvSpPr txBox="1"/>
          <p:nvPr/>
        </p:nvSpPr>
        <p:spPr>
          <a:xfrm>
            <a:off x="2666990" y="2972272"/>
            <a:ext cx="4903907" cy="3770263"/>
          </a:xfrm>
          <a:prstGeom prst="rect">
            <a:avLst/>
          </a:prstGeom>
          <a:noFill/>
        </p:spPr>
        <p:txBody>
          <a:bodyPr wrap="none" rtlCol="0">
            <a:spAutoFit/>
          </a:bodyPr>
          <a:lstStyle/>
          <a:p>
            <a:r>
              <a:rPr lang="el-GR" altLang="zh-CN" sz="3600" dirty="0">
                <a:solidFill>
                  <a:srgbClr val="2E4864"/>
                </a:solidFill>
                <a:latin typeface="Microsoft YaHei" panose="020B0503020204020204" pitchFamily="34" charset="-122"/>
                <a:ea typeface="Microsoft YaHei" panose="020B0503020204020204" pitchFamily="34" charset="-122"/>
              </a:rPr>
              <a:t>θ</a:t>
            </a:r>
            <a:r>
              <a:rPr lang="en-CA" altLang="zh-CN" sz="3600" dirty="0">
                <a:solidFill>
                  <a:srgbClr val="2E4864"/>
                </a:solidFill>
                <a:latin typeface="Microsoft YaHei" panose="020B0503020204020204" pitchFamily="34" charset="-122"/>
                <a:ea typeface="Microsoft YaHei" panose="020B0503020204020204" pitchFamily="34" charset="-122"/>
              </a:rPr>
              <a:t> =</a:t>
            </a:r>
            <a:r>
              <a:rPr lang="en-CA" altLang="zh-CN" sz="4000" dirty="0">
                <a:solidFill>
                  <a:srgbClr val="2E4864"/>
                </a:solidFill>
                <a:latin typeface="Microsoft YaHei" panose="020B0503020204020204" pitchFamily="34" charset="-122"/>
                <a:ea typeface="Microsoft YaHei" panose="020B0503020204020204" pitchFamily="34" charset="-122"/>
              </a:rPr>
              <a:t> </a:t>
            </a:r>
            <a:r>
              <a:rPr lang="en-CA" altLang="zh-CN" sz="23900" dirty="0">
                <a:solidFill>
                  <a:srgbClr val="2E4864"/>
                </a:solidFill>
                <a:latin typeface="Microsoft YaHei" panose="020B0503020204020204" pitchFamily="34" charset="-122"/>
                <a:ea typeface="Microsoft YaHei" panose="020B0503020204020204" pitchFamily="34" charset="-122"/>
              </a:rPr>
              <a:t>[</a:t>
            </a:r>
            <a:r>
              <a:rPr lang="en-CA" altLang="zh-CN" dirty="0">
                <a:solidFill>
                  <a:srgbClr val="2E4864"/>
                </a:solidFill>
                <a:latin typeface="Microsoft YaHei" panose="020B0503020204020204" pitchFamily="34" charset="-122"/>
                <a:ea typeface="Microsoft YaHei" panose="020B0503020204020204" pitchFamily="34" charset="-122"/>
              </a:rPr>
              <a:t>          </a:t>
            </a:r>
            <a:r>
              <a:rPr lang="en-CA" altLang="zh-CN" sz="23900" dirty="0">
                <a:solidFill>
                  <a:srgbClr val="2E4864"/>
                </a:solidFill>
                <a:latin typeface="Microsoft YaHei" panose="020B0503020204020204" pitchFamily="34" charset="-122"/>
                <a:ea typeface="Microsoft YaHei" panose="020B0503020204020204" pitchFamily="34" charset="-122"/>
              </a:rPr>
              <a:t>]</a:t>
            </a:r>
            <a:r>
              <a:rPr lang="en-CA" altLang="zh-CN" sz="3600" dirty="0">
                <a:solidFill>
                  <a:srgbClr val="2E4864"/>
                </a:solidFill>
                <a:latin typeface="Microsoft YaHei" panose="020B0503020204020204" pitchFamily="34" charset="-122"/>
                <a:ea typeface="Microsoft YaHei" panose="020B0503020204020204" pitchFamily="34" charset="-122"/>
              </a:rPr>
              <a:t>in R</a:t>
            </a:r>
            <a:r>
              <a:rPr lang="en-CA" altLang="zh-CN" sz="3600" baseline="30000" dirty="0">
                <a:solidFill>
                  <a:srgbClr val="2E4864"/>
                </a:solidFill>
                <a:latin typeface="Microsoft YaHei" panose="020B0503020204020204" pitchFamily="34" charset="-122"/>
                <a:ea typeface="Microsoft YaHei" panose="020B0503020204020204" pitchFamily="34" charset="-122"/>
              </a:rPr>
              <a:t>2NV</a:t>
            </a:r>
            <a:r>
              <a:rPr lang="en-CA" altLang="zh-CN" sz="6000" dirty="0">
                <a:solidFill>
                  <a:srgbClr val="2E4864"/>
                </a:solidFill>
                <a:latin typeface="Microsoft YaHei" panose="020B0503020204020204" pitchFamily="34" charset="-122"/>
                <a:ea typeface="Microsoft YaHei" panose="020B0503020204020204" pitchFamily="34" charset="-122"/>
              </a:rPr>
              <a:t> </a:t>
            </a:r>
            <a:endParaRPr lang="en-US" sz="9600" dirty="0"/>
          </a:p>
        </p:txBody>
      </p:sp>
      <p:sp>
        <p:nvSpPr>
          <p:cNvPr id="5" name="TextBox 4"/>
          <p:cNvSpPr txBox="1"/>
          <p:nvPr/>
        </p:nvSpPr>
        <p:spPr>
          <a:xfrm>
            <a:off x="4678831" y="3560661"/>
            <a:ext cx="854696" cy="2862323"/>
          </a:xfrm>
          <a:prstGeom prst="rect">
            <a:avLst/>
          </a:prstGeom>
          <a:noFill/>
        </p:spPr>
        <p:txBody>
          <a:bodyPr wrap="none" rtlCol="0">
            <a:spAutoFit/>
          </a:bodyPr>
          <a:lstStyle/>
          <a:p>
            <a:r>
              <a:rPr lang="en-US" dirty="0" err="1"/>
              <a:t>v</a:t>
            </a:r>
            <a:r>
              <a:rPr lang="en-US" baseline="-25000" dirty="0" err="1"/>
              <a:t>aardvark</a:t>
            </a:r>
            <a:endParaRPr lang="en-US" dirty="0"/>
          </a:p>
          <a:p>
            <a:r>
              <a:rPr lang="en-US" dirty="0" err="1"/>
              <a:t>v</a:t>
            </a:r>
            <a:r>
              <a:rPr lang="en-US" baseline="-25000" dirty="0" err="1"/>
              <a:t>a</a:t>
            </a:r>
            <a:endParaRPr lang="en-US" dirty="0"/>
          </a:p>
          <a:p>
            <a:r>
              <a:rPr lang="en-US" dirty="0"/>
              <a:t>.</a:t>
            </a:r>
          </a:p>
          <a:p>
            <a:r>
              <a:rPr lang="en-US" dirty="0"/>
              <a:t>.</a:t>
            </a:r>
          </a:p>
          <a:p>
            <a:r>
              <a:rPr lang="en-US" dirty="0" err="1"/>
              <a:t>v</a:t>
            </a:r>
            <a:r>
              <a:rPr lang="en-US" baseline="-25000" dirty="0" err="1"/>
              <a:t>zebra</a:t>
            </a:r>
            <a:endParaRPr lang="en-US" baseline="-25000" dirty="0"/>
          </a:p>
          <a:p>
            <a:r>
              <a:rPr lang="en-US" dirty="0" err="1">
                <a:solidFill>
                  <a:srgbClr val="0070C0"/>
                </a:solidFill>
              </a:rPr>
              <a:t>u</a:t>
            </a:r>
            <a:r>
              <a:rPr lang="en-US" baseline="-25000" dirty="0" err="1">
                <a:solidFill>
                  <a:srgbClr val="0070C0"/>
                </a:solidFill>
              </a:rPr>
              <a:t>aardvark</a:t>
            </a:r>
            <a:endParaRPr lang="en-US" baseline="-25000" dirty="0">
              <a:solidFill>
                <a:srgbClr val="0070C0"/>
              </a:solidFill>
            </a:endParaRPr>
          </a:p>
          <a:p>
            <a:r>
              <a:rPr lang="en-US" dirty="0" err="1">
                <a:solidFill>
                  <a:srgbClr val="0070C0"/>
                </a:solidFill>
              </a:rPr>
              <a:t>u</a:t>
            </a:r>
            <a:r>
              <a:rPr lang="en-US" baseline="-25000" dirty="0" err="1">
                <a:solidFill>
                  <a:srgbClr val="0070C0"/>
                </a:solidFill>
              </a:rPr>
              <a:t>a</a:t>
            </a:r>
            <a:endParaRPr lang="en-US" dirty="0">
              <a:solidFill>
                <a:srgbClr val="0070C0"/>
              </a:solidFill>
            </a:endParaRPr>
          </a:p>
          <a:p>
            <a:r>
              <a:rPr lang="en-US" dirty="0">
                <a:solidFill>
                  <a:srgbClr val="0070C0"/>
                </a:solidFill>
              </a:rPr>
              <a:t>.</a:t>
            </a:r>
          </a:p>
          <a:p>
            <a:r>
              <a:rPr lang="en-US" dirty="0">
                <a:solidFill>
                  <a:srgbClr val="0070C0"/>
                </a:solidFill>
              </a:rPr>
              <a:t>.</a:t>
            </a:r>
          </a:p>
          <a:p>
            <a:r>
              <a:rPr lang="en-US" dirty="0" err="1">
                <a:solidFill>
                  <a:srgbClr val="0070C0"/>
                </a:solidFill>
              </a:rPr>
              <a:t>u</a:t>
            </a:r>
            <a:r>
              <a:rPr lang="en-US" baseline="-25000" dirty="0" err="1">
                <a:solidFill>
                  <a:srgbClr val="0070C0"/>
                </a:solidFill>
              </a:rPr>
              <a:t>zebra</a:t>
            </a:r>
            <a:endParaRPr lang="en-US" dirty="0">
              <a:solidFill>
                <a:srgbClr val="0070C0"/>
              </a:solidFill>
            </a:endParaRPr>
          </a:p>
        </p:txBody>
      </p:sp>
      <p:pic>
        <p:nvPicPr>
          <p:cNvPr id="6" name="Picture 5"/>
          <p:cNvPicPr>
            <a:picLocks noChangeAspect="1"/>
          </p:cNvPicPr>
          <p:nvPr/>
        </p:nvPicPr>
        <p:blipFill>
          <a:blip r:embed="rId4"/>
          <a:stretch>
            <a:fillRect/>
          </a:stretch>
        </p:blipFill>
        <p:spPr>
          <a:xfrm>
            <a:off x="1053277" y="3259826"/>
            <a:ext cx="358004" cy="358004"/>
          </a:xfrm>
          <a:prstGeom prst="rect">
            <a:avLst/>
          </a:prstGeom>
        </p:spPr>
      </p:pic>
      <p:pic>
        <p:nvPicPr>
          <p:cNvPr id="20" name="Picture 19"/>
          <p:cNvPicPr>
            <a:picLocks noChangeAspect="1"/>
          </p:cNvPicPr>
          <p:nvPr/>
        </p:nvPicPr>
        <p:blipFill>
          <a:blip r:embed="rId4"/>
          <a:stretch>
            <a:fillRect/>
          </a:stretch>
        </p:blipFill>
        <p:spPr>
          <a:xfrm>
            <a:off x="2111437" y="3197913"/>
            <a:ext cx="358004" cy="358004"/>
          </a:xfrm>
          <a:prstGeom prst="rect">
            <a:avLst/>
          </a:prstGeom>
        </p:spPr>
      </p:pic>
    </p:spTree>
    <p:extLst>
      <p:ext uri="{BB962C8B-B14F-4D97-AF65-F5344CB8AC3E}">
        <p14:creationId xmlns:p14="http://schemas.microsoft.com/office/powerpoint/2010/main" val="146946591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811761" y="373306"/>
            <a:ext cx="430631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Gradient Descent</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descr="Screen Shot 2019-12-30 at 3.12.39 AM.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13170" y="244886"/>
            <a:ext cx="4514321" cy="4893201"/>
          </a:xfrm>
          <a:prstGeom prst="rect">
            <a:avLst/>
          </a:prstGeom>
        </p:spPr>
      </p:pic>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214089"/>
            <a:ext cx="5149309" cy="19133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l-GR" altLang="zh-CN" sz="2000" dirty="0">
                <a:solidFill>
                  <a:srgbClr val="2E4864"/>
                </a:solidFill>
                <a:latin typeface="Microsoft YaHei" panose="020B0503020204020204" pitchFamily="34" charset="-122"/>
                <a:ea typeface="Microsoft YaHei" panose="020B0503020204020204" pitchFamily="34" charset="-122"/>
              </a:rPr>
              <a:t>θ</a:t>
            </a:r>
            <a:r>
              <a:rPr lang="en-CA" altLang="zh-CN" sz="2000" baseline="30000" dirty="0">
                <a:solidFill>
                  <a:srgbClr val="2E4864"/>
                </a:solidFill>
                <a:latin typeface="Microsoft YaHei" panose="020B0503020204020204" pitchFamily="34" charset="-122"/>
                <a:ea typeface="Microsoft YaHei" panose="020B0503020204020204" pitchFamily="34" charset="-122"/>
              </a:rPr>
              <a:t>new </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baseline="30000" dirty="0" err="1">
                <a:solidFill>
                  <a:srgbClr val="2E4864"/>
                </a:solidFill>
                <a:latin typeface="Microsoft YaHei" panose="020B0503020204020204" pitchFamily="34" charset="-122"/>
                <a:ea typeface="Microsoft YaHei" panose="020B0503020204020204" pitchFamily="34" charset="-122"/>
              </a:rPr>
              <a:t>old</a:t>
            </a:r>
            <a:r>
              <a:rPr lang="en-CA" altLang="zh-CN" sz="2000" dirty="0">
                <a:solidFill>
                  <a:srgbClr val="2E4864"/>
                </a:solidFill>
                <a:latin typeface="Microsoft YaHei" panose="020B0503020204020204" pitchFamily="34" charset="-122"/>
                <a:ea typeface="Microsoft YaHei" panose="020B0503020204020204" pitchFamily="34" charset="-122"/>
              </a:rPr>
              <a:t> – α</a:t>
            </a:r>
            <a:r>
              <a:rPr lang="en-CA" altLang="zh-CN" sz="2000" baseline="-25000" dirty="0">
                <a:solidFill>
                  <a:srgbClr val="2E4864"/>
                </a:solidFill>
                <a:latin typeface="Microsoft YaHei" panose="020B0503020204020204" pitchFamily="34" charset="-122"/>
                <a:ea typeface="Microsoft YaHei" panose="020B0503020204020204" pitchFamily="34" charset="-122"/>
              </a:rPr>
              <a:t> </a:t>
            </a:r>
            <a:r>
              <a:rPr lang="en-CA" altLang="zh-CN" sz="2000" dirty="0">
                <a:solidFill>
                  <a:srgbClr val="2E4864"/>
                </a:solidFill>
                <a:latin typeface="Microsoft YaHei" panose="020B0503020204020204" pitchFamily="34" charset="-122"/>
                <a:ea typeface="Microsoft YaHei" panose="020B0503020204020204" pitchFamily="34" charset="-122"/>
              </a:rPr>
              <a:t>  L(</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baseline="30000" dirty="0" err="1">
                <a:solidFill>
                  <a:srgbClr val="2E4864"/>
                </a:solidFill>
                <a:latin typeface="Microsoft YaHei" panose="020B0503020204020204" pitchFamily="34" charset="-122"/>
                <a:ea typeface="Microsoft YaHei" panose="020B0503020204020204" pitchFamily="34" charset="-122"/>
              </a:rPr>
              <a:t>old</a:t>
            </a:r>
            <a:r>
              <a:rPr lang="en-CA" altLang="zh-CN" sz="2000" dirty="0">
                <a:solidFill>
                  <a:srgbClr val="2E4864"/>
                </a:solidFill>
                <a:latin typeface="Microsoft YaHei" panose="020B0503020204020204" pitchFamily="34" charset="-122"/>
                <a:ea typeface="Microsoft YaHei" panose="020B0503020204020204" pitchFamily="34" charset="-122"/>
              </a:rPr>
              <a:t>) /   / </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baseline="30000" dirty="0" err="1">
                <a:solidFill>
                  <a:srgbClr val="2E4864"/>
                </a:solidFill>
                <a:latin typeface="Microsoft YaHei" panose="020B0503020204020204" pitchFamily="34" charset="-122"/>
                <a:ea typeface="Microsoft YaHei" panose="020B0503020204020204" pitchFamily="34" charset="-122"/>
              </a:rPr>
              <a:t>old</a:t>
            </a:r>
            <a:endParaRPr lang="en-CA" altLang="zh-CN" sz="2000" baseline="30000" dirty="0">
              <a:solidFill>
                <a:srgbClr val="2E4864"/>
              </a:solidFill>
              <a:latin typeface="Microsoft YaHei" panose="020B0503020204020204" pitchFamily="34" charset="-122"/>
              <a:ea typeface="Microsoft YaHei" panose="020B0503020204020204" pitchFamily="34" charset="-122"/>
            </a:endParaRP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Stochastic gradient descent (SGD): Just do one position (one center word and its context words) at a time.</a:t>
            </a:r>
          </a:p>
        </p:txBody>
      </p:sp>
      <p:sp>
        <p:nvSpPr>
          <p:cNvPr id="2" name="TextBox 1"/>
          <p:cNvSpPr txBox="1"/>
          <p:nvPr/>
        </p:nvSpPr>
        <p:spPr>
          <a:xfrm>
            <a:off x="2666990" y="2972272"/>
            <a:ext cx="4903907" cy="3770263"/>
          </a:xfrm>
          <a:prstGeom prst="rect">
            <a:avLst/>
          </a:prstGeom>
          <a:noFill/>
        </p:spPr>
        <p:txBody>
          <a:bodyPr wrap="none" rtlCol="0">
            <a:spAutoFit/>
          </a:bodyPr>
          <a:lstStyle/>
          <a:p>
            <a:r>
              <a:rPr lang="el-GR" altLang="zh-CN" sz="3600" dirty="0">
                <a:solidFill>
                  <a:srgbClr val="2E4864"/>
                </a:solidFill>
                <a:latin typeface="Microsoft YaHei" panose="020B0503020204020204" pitchFamily="34" charset="-122"/>
                <a:ea typeface="Microsoft YaHei" panose="020B0503020204020204" pitchFamily="34" charset="-122"/>
              </a:rPr>
              <a:t>θ</a:t>
            </a:r>
            <a:r>
              <a:rPr lang="en-CA" altLang="zh-CN" sz="3600" dirty="0">
                <a:solidFill>
                  <a:srgbClr val="2E4864"/>
                </a:solidFill>
                <a:latin typeface="Microsoft YaHei" panose="020B0503020204020204" pitchFamily="34" charset="-122"/>
                <a:ea typeface="Microsoft YaHei" panose="020B0503020204020204" pitchFamily="34" charset="-122"/>
              </a:rPr>
              <a:t> =</a:t>
            </a:r>
            <a:r>
              <a:rPr lang="en-CA" altLang="zh-CN" sz="4000" dirty="0">
                <a:solidFill>
                  <a:srgbClr val="2E4864"/>
                </a:solidFill>
                <a:latin typeface="Microsoft YaHei" panose="020B0503020204020204" pitchFamily="34" charset="-122"/>
                <a:ea typeface="Microsoft YaHei" panose="020B0503020204020204" pitchFamily="34" charset="-122"/>
              </a:rPr>
              <a:t> </a:t>
            </a:r>
            <a:r>
              <a:rPr lang="en-CA" altLang="zh-CN" sz="23900" dirty="0">
                <a:solidFill>
                  <a:srgbClr val="2E4864"/>
                </a:solidFill>
                <a:latin typeface="Microsoft YaHei" panose="020B0503020204020204" pitchFamily="34" charset="-122"/>
                <a:ea typeface="Microsoft YaHei" panose="020B0503020204020204" pitchFamily="34" charset="-122"/>
              </a:rPr>
              <a:t>[</a:t>
            </a:r>
            <a:r>
              <a:rPr lang="en-CA" altLang="zh-CN" dirty="0">
                <a:solidFill>
                  <a:srgbClr val="2E4864"/>
                </a:solidFill>
                <a:latin typeface="Microsoft YaHei" panose="020B0503020204020204" pitchFamily="34" charset="-122"/>
                <a:ea typeface="Microsoft YaHei" panose="020B0503020204020204" pitchFamily="34" charset="-122"/>
              </a:rPr>
              <a:t>          </a:t>
            </a:r>
            <a:r>
              <a:rPr lang="en-CA" altLang="zh-CN" sz="23900" dirty="0">
                <a:solidFill>
                  <a:srgbClr val="2E4864"/>
                </a:solidFill>
                <a:latin typeface="Microsoft YaHei" panose="020B0503020204020204" pitchFamily="34" charset="-122"/>
                <a:ea typeface="Microsoft YaHei" panose="020B0503020204020204" pitchFamily="34" charset="-122"/>
              </a:rPr>
              <a:t>]</a:t>
            </a:r>
            <a:r>
              <a:rPr lang="en-CA" altLang="zh-CN" sz="3600" dirty="0">
                <a:solidFill>
                  <a:srgbClr val="2E4864"/>
                </a:solidFill>
                <a:latin typeface="Microsoft YaHei" panose="020B0503020204020204" pitchFamily="34" charset="-122"/>
                <a:ea typeface="Microsoft YaHei" panose="020B0503020204020204" pitchFamily="34" charset="-122"/>
              </a:rPr>
              <a:t>in R</a:t>
            </a:r>
            <a:r>
              <a:rPr lang="en-CA" altLang="zh-CN" sz="3600" baseline="30000" dirty="0">
                <a:solidFill>
                  <a:srgbClr val="2E4864"/>
                </a:solidFill>
                <a:latin typeface="Microsoft YaHei" panose="020B0503020204020204" pitchFamily="34" charset="-122"/>
                <a:ea typeface="Microsoft YaHei" panose="020B0503020204020204" pitchFamily="34" charset="-122"/>
              </a:rPr>
              <a:t>2NV</a:t>
            </a:r>
            <a:r>
              <a:rPr lang="en-CA" altLang="zh-CN" sz="6000" dirty="0">
                <a:solidFill>
                  <a:srgbClr val="2E4864"/>
                </a:solidFill>
                <a:latin typeface="Microsoft YaHei" panose="020B0503020204020204" pitchFamily="34" charset="-122"/>
                <a:ea typeface="Microsoft YaHei" panose="020B0503020204020204" pitchFamily="34" charset="-122"/>
              </a:rPr>
              <a:t> </a:t>
            </a:r>
            <a:endParaRPr lang="en-US" sz="9600" dirty="0"/>
          </a:p>
        </p:txBody>
      </p:sp>
      <p:sp>
        <p:nvSpPr>
          <p:cNvPr id="5" name="TextBox 4"/>
          <p:cNvSpPr txBox="1"/>
          <p:nvPr/>
        </p:nvSpPr>
        <p:spPr>
          <a:xfrm>
            <a:off x="4662732" y="3622371"/>
            <a:ext cx="854696" cy="2862323"/>
          </a:xfrm>
          <a:prstGeom prst="rect">
            <a:avLst/>
          </a:prstGeom>
          <a:noFill/>
        </p:spPr>
        <p:txBody>
          <a:bodyPr wrap="none" rtlCol="0">
            <a:spAutoFit/>
          </a:bodyPr>
          <a:lstStyle/>
          <a:p>
            <a:r>
              <a:rPr lang="en-US" dirty="0" err="1"/>
              <a:t>v</a:t>
            </a:r>
            <a:r>
              <a:rPr lang="en-US" baseline="-25000" dirty="0" err="1"/>
              <a:t>aardvark</a:t>
            </a:r>
            <a:endParaRPr lang="en-US" dirty="0"/>
          </a:p>
          <a:p>
            <a:r>
              <a:rPr lang="en-US" dirty="0" err="1"/>
              <a:t>v</a:t>
            </a:r>
            <a:r>
              <a:rPr lang="en-US" baseline="-25000" dirty="0" err="1"/>
              <a:t>a</a:t>
            </a:r>
            <a:endParaRPr lang="en-US" dirty="0"/>
          </a:p>
          <a:p>
            <a:r>
              <a:rPr lang="en-US" dirty="0"/>
              <a:t>.</a:t>
            </a:r>
          </a:p>
          <a:p>
            <a:r>
              <a:rPr lang="en-US" dirty="0"/>
              <a:t>.</a:t>
            </a:r>
          </a:p>
          <a:p>
            <a:r>
              <a:rPr lang="en-US" dirty="0" err="1"/>
              <a:t>v</a:t>
            </a:r>
            <a:r>
              <a:rPr lang="en-US" baseline="-25000" dirty="0" err="1"/>
              <a:t>zebra</a:t>
            </a:r>
            <a:endParaRPr lang="en-US" baseline="-25000" dirty="0"/>
          </a:p>
          <a:p>
            <a:r>
              <a:rPr lang="en-US" dirty="0" err="1">
                <a:solidFill>
                  <a:srgbClr val="0070C0"/>
                </a:solidFill>
              </a:rPr>
              <a:t>u</a:t>
            </a:r>
            <a:r>
              <a:rPr lang="en-US" baseline="-25000" dirty="0" err="1">
                <a:solidFill>
                  <a:srgbClr val="0070C0"/>
                </a:solidFill>
              </a:rPr>
              <a:t>aardvark</a:t>
            </a:r>
            <a:endParaRPr lang="en-US" baseline="-25000" dirty="0">
              <a:solidFill>
                <a:srgbClr val="0070C0"/>
              </a:solidFill>
            </a:endParaRPr>
          </a:p>
          <a:p>
            <a:r>
              <a:rPr lang="en-US" dirty="0" err="1">
                <a:solidFill>
                  <a:srgbClr val="0070C0"/>
                </a:solidFill>
              </a:rPr>
              <a:t>u</a:t>
            </a:r>
            <a:r>
              <a:rPr lang="en-US" baseline="-25000" dirty="0" err="1">
                <a:solidFill>
                  <a:srgbClr val="0070C0"/>
                </a:solidFill>
              </a:rPr>
              <a:t>a</a:t>
            </a:r>
            <a:endParaRPr lang="en-US" dirty="0">
              <a:solidFill>
                <a:srgbClr val="0070C0"/>
              </a:solidFill>
            </a:endParaRPr>
          </a:p>
          <a:p>
            <a:r>
              <a:rPr lang="en-US" dirty="0">
                <a:solidFill>
                  <a:srgbClr val="0070C0"/>
                </a:solidFill>
              </a:rPr>
              <a:t>.</a:t>
            </a:r>
          </a:p>
          <a:p>
            <a:r>
              <a:rPr lang="en-US" dirty="0">
                <a:solidFill>
                  <a:srgbClr val="0070C0"/>
                </a:solidFill>
              </a:rPr>
              <a:t>.</a:t>
            </a:r>
          </a:p>
          <a:p>
            <a:r>
              <a:rPr lang="en-US" dirty="0" err="1">
                <a:solidFill>
                  <a:srgbClr val="0070C0"/>
                </a:solidFill>
              </a:rPr>
              <a:t>u</a:t>
            </a:r>
            <a:r>
              <a:rPr lang="en-US" baseline="-25000" dirty="0" err="1">
                <a:solidFill>
                  <a:srgbClr val="0070C0"/>
                </a:solidFill>
              </a:rPr>
              <a:t>zebra</a:t>
            </a:r>
            <a:endParaRPr lang="en-US" dirty="0">
              <a:solidFill>
                <a:srgbClr val="0070C0"/>
              </a:solidFill>
            </a:endParaRPr>
          </a:p>
        </p:txBody>
      </p:sp>
      <p:pic>
        <p:nvPicPr>
          <p:cNvPr id="6" name="Picture 5"/>
          <p:cNvPicPr>
            <a:picLocks noChangeAspect="1"/>
          </p:cNvPicPr>
          <p:nvPr/>
        </p:nvPicPr>
        <p:blipFill>
          <a:blip r:embed="rId4"/>
          <a:stretch>
            <a:fillRect/>
          </a:stretch>
        </p:blipFill>
        <p:spPr>
          <a:xfrm>
            <a:off x="2418490" y="1250575"/>
            <a:ext cx="358004" cy="358004"/>
          </a:xfrm>
          <a:prstGeom prst="rect">
            <a:avLst/>
          </a:prstGeom>
        </p:spPr>
      </p:pic>
      <p:pic>
        <p:nvPicPr>
          <p:cNvPr id="20" name="Picture 19"/>
          <p:cNvPicPr>
            <a:picLocks noChangeAspect="1"/>
          </p:cNvPicPr>
          <p:nvPr/>
        </p:nvPicPr>
        <p:blipFill>
          <a:blip r:embed="rId4"/>
          <a:stretch>
            <a:fillRect/>
          </a:stretch>
        </p:blipFill>
        <p:spPr>
          <a:xfrm>
            <a:off x="3666419" y="1384435"/>
            <a:ext cx="358004" cy="358004"/>
          </a:xfrm>
          <a:prstGeom prst="rect">
            <a:avLst/>
          </a:prstGeom>
        </p:spPr>
      </p:pic>
    </p:spTree>
    <p:extLst>
      <p:ext uri="{BB962C8B-B14F-4D97-AF65-F5344CB8AC3E}">
        <p14:creationId xmlns:p14="http://schemas.microsoft.com/office/powerpoint/2010/main" val="220438024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2661" y="647952"/>
            <a:ext cx="600092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CBOW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849133"/>
            <a:ext cx="10960292" cy="99001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What about we predict center word, given context word, opposite to the skip-gram model?</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Yes, this is called Continuous Bag Of Words model in the original Word2Vec paper.</a:t>
            </a:r>
          </a:p>
        </p:txBody>
      </p:sp>
    </p:spTree>
    <p:extLst>
      <p:ext uri="{BB962C8B-B14F-4D97-AF65-F5344CB8AC3E}">
        <p14:creationId xmlns:p14="http://schemas.microsoft.com/office/powerpoint/2010/main" val="3358460159"/>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2661" y="647952"/>
            <a:ext cx="600092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Results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p:cNvPicPr>
            <a:picLocks noChangeAspect="1"/>
          </p:cNvPicPr>
          <p:nvPr/>
        </p:nvPicPr>
        <p:blipFill>
          <a:blip r:embed="rId3"/>
          <a:stretch>
            <a:fillRect/>
          </a:stretch>
        </p:blipFill>
        <p:spPr>
          <a:xfrm>
            <a:off x="0" y="1282700"/>
            <a:ext cx="12192000" cy="4269225"/>
          </a:xfrm>
          <a:prstGeom prst="rect">
            <a:avLst/>
          </a:prstGeom>
        </p:spPr>
      </p:pic>
    </p:spTree>
    <p:extLst>
      <p:ext uri="{BB962C8B-B14F-4D97-AF65-F5344CB8AC3E}">
        <p14:creationId xmlns:p14="http://schemas.microsoft.com/office/powerpoint/2010/main" val="102347489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文本框 5"/>
          <p:cNvSpPr txBox="1">
            <a:spLocks noChangeArrowheads="1"/>
          </p:cNvSpPr>
          <p:nvPr/>
        </p:nvSpPr>
        <p:spPr bwMode="auto">
          <a:xfrm>
            <a:off x="1284498" y="129421"/>
            <a:ext cx="6873981"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800" dirty="0">
                <a:solidFill>
                  <a:schemeClr val="accent1"/>
                </a:solidFill>
                <a:latin typeface="方正兰亭黑_GBK"/>
                <a:ea typeface="方正兰亭黑_GBK"/>
              </a:rPr>
              <a:t>Prelude: our world</a:t>
            </a:r>
          </a:p>
        </p:txBody>
      </p:sp>
      <p:sp>
        <p:nvSpPr>
          <p:cNvPr id="11" name="矩形 10"/>
          <p:cNvSpPr/>
          <p:nvPr/>
        </p:nvSpPr>
        <p:spPr>
          <a:xfrm>
            <a:off x="1377051" y="1044719"/>
            <a:ext cx="9952208" cy="662489"/>
          </a:xfrm>
          <a:prstGeom prst="rect">
            <a:avLst/>
          </a:prstGeom>
        </p:spPr>
        <p:txBody>
          <a:bodyPr wrap="square">
            <a:spAutoFit/>
          </a:bodyPr>
          <a:lstStyle/>
          <a:p>
            <a:pPr>
              <a:lnSpc>
                <a:spcPct val="150000"/>
              </a:lnSpc>
              <a:spcBef>
                <a:spcPct val="0"/>
              </a:spcBef>
              <a:defRPr/>
            </a:pPr>
            <a:r>
              <a:rPr lang="en-CA" altLang="zh-CN" sz="2800" dirty="0">
                <a:solidFill>
                  <a:srgbClr val="2E4864"/>
                </a:solidFill>
                <a:latin typeface="Microsoft YaHei" panose="020B0503020204020204" pitchFamily="34" charset="-122"/>
                <a:ea typeface="Microsoft YaHei" panose="020B0503020204020204" pitchFamily="34" charset="-122"/>
              </a:rPr>
              <a:t>What do they have in common</a:t>
            </a:r>
            <a:r>
              <a:rPr lang="zh-CN" altLang="en-US" sz="2800" dirty="0">
                <a:solidFill>
                  <a:srgbClr val="2E4864"/>
                </a:solidFill>
                <a:latin typeface="Microsoft YaHei" panose="020B0503020204020204" pitchFamily="34" charset="-122"/>
                <a:ea typeface="Microsoft YaHei" panose="020B0503020204020204" pitchFamily="34" charset="-122"/>
              </a:rPr>
              <a:t>？</a:t>
            </a:r>
            <a:endParaRPr lang="en-US" altLang="ja-JP" sz="2800" dirty="0">
              <a:solidFill>
                <a:srgbClr val="404040"/>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77051" y="69629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656242" y="371223"/>
            <a:ext cx="298780"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dirty="0">
                <a:solidFill>
                  <a:schemeClr val="bg1"/>
                </a:solidFill>
                <a:latin typeface="方正兰亭黑_GBK"/>
                <a:ea typeface="方正兰亭黑_GBK"/>
              </a:rPr>
              <a:t>0</a:t>
            </a:r>
            <a:endParaRPr lang="zh-CN" altLang="en-US" sz="1600" dirty="0">
              <a:solidFill>
                <a:schemeClr val="bg1"/>
              </a:solidFill>
              <a:latin typeface="方正兰亭黑_GBK"/>
              <a:ea typeface="方正兰亭黑_GBK"/>
            </a:endParaRPr>
          </a:p>
        </p:txBody>
      </p:sp>
      <p:pic>
        <p:nvPicPr>
          <p:cNvPr id="3" name="Picture 2"/>
          <p:cNvPicPr>
            <a:picLocks noChangeAspect="1"/>
          </p:cNvPicPr>
          <p:nvPr/>
        </p:nvPicPr>
        <p:blipFill>
          <a:blip r:embed="rId3"/>
          <a:stretch>
            <a:fillRect/>
          </a:stretch>
        </p:blipFill>
        <p:spPr>
          <a:xfrm>
            <a:off x="2364188" y="1956447"/>
            <a:ext cx="2196088" cy="1647067"/>
          </a:xfrm>
          <a:prstGeom prst="rect">
            <a:avLst/>
          </a:prstGeom>
        </p:spPr>
      </p:pic>
      <p:pic>
        <p:nvPicPr>
          <p:cNvPr id="5" name="Picture 4"/>
          <p:cNvPicPr>
            <a:picLocks noChangeAspect="1"/>
          </p:cNvPicPr>
          <p:nvPr/>
        </p:nvPicPr>
        <p:blipFill>
          <a:blip r:embed="rId4"/>
          <a:stretch>
            <a:fillRect/>
          </a:stretch>
        </p:blipFill>
        <p:spPr>
          <a:xfrm>
            <a:off x="4579518" y="1968937"/>
            <a:ext cx="1194011" cy="1651148"/>
          </a:xfrm>
          <a:prstGeom prst="rect">
            <a:avLst/>
          </a:prstGeom>
        </p:spPr>
      </p:pic>
      <p:pic>
        <p:nvPicPr>
          <p:cNvPr id="7" name="Picture 6"/>
          <p:cNvPicPr>
            <a:picLocks noChangeAspect="1"/>
          </p:cNvPicPr>
          <p:nvPr/>
        </p:nvPicPr>
        <p:blipFill>
          <a:blip r:embed="rId5"/>
          <a:stretch>
            <a:fillRect/>
          </a:stretch>
        </p:blipFill>
        <p:spPr>
          <a:xfrm>
            <a:off x="5773529" y="1968936"/>
            <a:ext cx="2732332" cy="1651149"/>
          </a:xfrm>
          <a:prstGeom prst="rect">
            <a:avLst/>
          </a:prstGeom>
        </p:spPr>
      </p:pic>
      <p:pic>
        <p:nvPicPr>
          <p:cNvPr id="8" name="Picture 7"/>
          <p:cNvPicPr>
            <a:picLocks noChangeAspect="1"/>
          </p:cNvPicPr>
          <p:nvPr/>
        </p:nvPicPr>
        <p:blipFill>
          <a:blip r:embed="rId6"/>
          <a:stretch>
            <a:fillRect/>
          </a:stretch>
        </p:blipFill>
        <p:spPr>
          <a:xfrm>
            <a:off x="8505861" y="1968935"/>
            <a:ext cx="2418164" cy="1651149"/>
          </a:xfrm>
          <a:prstGeom prst="rect">
            <a:avLst/>
          </a:prstGeom>
        </p:spPr>
      </p:pic>
      <p:pic>
        <p:nvPicPr>
          <p:cNvPr id="9" name="Picture 8"/>
          <p:cNvPicPr>
            <a:picLocks noChangeAspect="1"/>
          </p:cNvPicPr>
          <p:nvPr/>
        </p:nvPicPr>
        <p:blipFill>
          <a:blip r:embed="rId7"/>
          <a:stretch>
            <a:fillRect/>
          </a:stretch>
        </p:blipFill>
        <p:spPr>
          <a:xfrm>
            <a:off x="10619771" y="1968936"/>
            <a:ext cx="1648299" cy="1651149"/>
          </a:xfrm>
          <a:prstGeom prst="rect">
            <a:avLst/>
          </a:prstGeom>
        </p:spPr>
      </p:pic>
      <p:pic>
        <p:nvPicPr>
          <p:cNvPr id="6" name="Picture 5"/>
          <p:cNvPicPr>
            <a:picLocks noChangeAspect="1"/>
          </p:cNvPicPr>
          <p:nvPr/>
        </p:nvPicPr>
        <p:blipFill>
          <a:blip r:embed="rId8"/>
          <a:stretch>
            <a:fillRect/>
          </a:stretch>
        </p:blipFill>
        <p:spPr>
          <a:xfrm>
            <a:off x="-114448" y="2007425"/>
            <a:ext cx="2815796" cy="1576846"/>
          </a:xfrm>
          <a:prstGeom prst="rect">
            <a:avLst/>
          </a:prstGeom>
        </p:spPr>
      </p:pic>
      <p:pic>
        <p:nvPicPr>
          <p:cNvPr id="1026" name="Picture 2" descr="Image Library | CDC Online Newsroom | CDC">
            <a:extLst>
              <a:ext uri="{FF2B5EF4-FFF2-40B4-BE49-F238E27FC236}">
                <a16:creationId xmlns:a16="http://schemas.microsoft.com/office/drawing/2014/main" id="{B9A5CB71-738D-9843-8B94-7CA189D1625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635249"/>
            <a:ext cx="1877065" cy="1463224"/>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The 18 Most Beautiful Trees in the World">
            <a:extLst>
              <a:ext uri="{FF2B5EF4-FFF2-40B4-BE49-F238E27FC236}">
                <a16:creationId xmlns:a16="http://schemas.microsoft.com/office/drawing/2014/main" id="{808C537B-7F65-F84D-850A-ABFEB4445BBE}"/>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877065" y="3620084"/>
            <a:ext cx="2639980" cy="147838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eautiful Crop Images, Stock Photos &amp; Vectors | Shutterstock">
            <a:extLst>
              <a:ext uri="{FF2B5EF4-FFF2-40B4-BE49-F238E27FC236}">
                <a16:creationId xmlns:a16="http://schemas.microsoft.com/office/drawing/2014/main" id="{94B6BA90-646F-7E41-A8CD-4032DD73E846}"/>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517044" y="3635248"/>
            <a:ext cx="2196087" cy="157455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his parasitic worm can be deadly – and it's coming to Europe | The  Independent | The Independent">
            <a:extLst>
              <a:ext uri="{FF2B5EF4-FFF2-40B4-BE49-F238E27FC236}">
                <a16:creationId xmlns:a16="http://schemas.microsoft.com/office/drawing/2014/main" id="{A285A0A0-F6A5-FB4C-B607-E756B3937680}"/>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713130" y="3629716"/>
            <a:ext cx="1963510" cy="1470737"/>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Beautiful Fungus Photograph by Windy Corduroy">
            <a:extLst>
              <a:ext uri="{FF2B5EF4-FFF2-40B4-BE49-F238E27FC236}">
                <a16:creationId xmlns:a16="http://schemas.microsoft.com/office/drawing/2014/main" id="{7C78165E-4ECB-E645-99A0-7D8ECF845862}"/>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30081" y="3614326"/>
            <a:ext cx="2262992" cy="1505918"/>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E Coli Images, Stock Photos &amp; Vectors | Shutterstock">
            <a:extLst>
              <a:ext uri="{FF2B5EF4-FFF2-40B4-BE49-F238E27FC236}">
                <a16:creationId xmlns:a16="http://schemas.microsoft.com/office/drawing/2014/main" id="{DE678B7F-ADBB-114E-BA1C-90D4880A9930}"/>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686967" y="3643905"/>
            <a:ext cx="1581103" cy="1476339"/>
          </a:xfrm>
          <a:prstGeom prst="rect">
            <a:avLst/>
          </a:prstGeom>
          <a:noFill/>
          <a:extLst>
            <a:ext uri="{909E8E84-426E-40DD-AFC4-6F175D3DCCD1}">
              <a14:hiddenFill xmlns:a14="http://schemas.microsoft.com/office/drawing/2010/main">
                <a:solidFill>
                  <a:srgbClr val="FFFFFF"/>
                </a:solidFill>
              </a14:hiddenFill>
            </a:ext>
          </a:extLst>
        </p:spPr>
      </p:pic>
      <p:sp>
        <p:nvSpPr>
          <p:cNvPr id="25" name="矩形 10">
            <a:extLst>
              <a:ext uri="{FF2B5EF4-FFF2-40B4-BE49-F238E27FC236}">
                <a16:creationId xmlns:a16="http://schemas.microsoft.com/office/drawing/2014/main" id="{67FFF393-E401-7A4E-81A2-86EDF0E22AD5}"/>
              </a:ext>
            </a:extLst>
          </p:cNvPr>
          <p:cNvSpPr/>
          <p:nvPr/>
        </p:nvSpPr>
        <p:spPr>
          <a:xfrm>
            <a:off x="275989" y="5511866"/>
            <a:ext cx="11992081" cy="1135054"/>
          </a:xfrm>
          <a:prstGeom prst="rect">
            <a:avLst/>
          </a:prstGeom>
        </p:spPr>
        <p:txBody>
          <a:bodyPr wrap="square">
            <a:spAutoFit/>
          </a:bodyPr>
          <a:lstStyle/>
          <a:p>
            <a:pPr>
              <a:lnSpc>
                <a:spcPct val="150000"/>
              </a:lnSpc>
              <a:spcBef>
                <a:spcPct val="0"/>
              </a:spcBef>
              <a:defRPr/>
            </a:pPr>
            <a:r>
              <a:rPr lang="en-CA" altLang="ja-JP" sz="2400" dirty="0">
                <a:solidFill>
                  <a:srgbClr val="2E4864"/>
                </a:solidFill>
                <a:latin typeface="Microsoft YaHei" panose="020B0503020204020204" pitchFamily="34" charset="-122"/>
                <a:ea typeface="Microsoft YaHei" panose="020B0503020204020204" pitchFamily="34" charset="-122"/>
              </a:rPr>
              <a:t>These are all lives encoded by DNA / RNA from 30k bases to 3B bases and more.</a:t>
            </a:r>
          </a:p>
          <a:p>
            <a:pPr>
              <a:lnSpc>
                <a:spcPct val="150000"/>
              </a:lnSpc>
              <a:spcBef>
                <a:spcPct val="0"/>
              </a:spcBef>
              <a:defRPr/>
            </a:pPr>
            <a:r>
              <a:rPr lang="en-CA" altLang="ja-JP" sz="2400" dirty="0">
                <a:solidFill>
                  <a:srgbClr val="2E4864"/>
                </a:solidFill>
                <a:latin typeface="Microsoft YaHei" panose="020B0503020204020204" pitchFamily="34" charset="-122"/>
                <a:ea typeface="Microsoft YaHei" panose="020B0503020204020204" pitchFamily="34" charset="-122"/>
              </a:rPr>
              <a:t>Genes encoded by DNA are translated to 1000s’of proteins, hence life.</a:t>
            </a:r>
            <a:endParaRPr lang="en-US" altLang="ja-JP" sz="2400" dirty="0">
              <a:solidFill>
                <a:srgbClr val="404040"/>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90455587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2661" y="186096"/>
            <a:ext cx="600092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Results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p:cNvPicPr>
            <a:picLocks noChangeAspect="1"/>
          </p:cNvPicPr>
          <p:nvPr/>
        </p:nvPicPr>
        <p:blipFill>
          <a:blip r:embed="rId3"/>
          <a:stretch>
            <a:fillRect/>
          </a:stretch>
        </p:blipFill>
        <p:spPr>
          <a:xfrm>
            <a:off x="560568" y="774762"/>
            <a:ext cx="11544052" cy="6858000"/>
          </a:xfrm>
          <a:prstGeom prst="rect">
            <a:avLst/>
          </a:prstGeom>
        </p:spPr>
      </p:pic>
    </p:spTree>
    <p:extLst>
      <p:ext uri="{BB962C8B-B14F-4D97-AF65-F5344CB8AC3E}">
        <p14:creationId xmlns:p14="http://schemas.microsoft.com/office/powerpoint/2010/main" val="310343497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2661" y="301560"/>
            <a:ext cx="7521013"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More realistic data – not everything is perfect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2" name="Picture 1"/>
          <p:cNvPicPr>
            <a:picLocks noChangeAspect="1"/>
          </p:cNvPicPr>
          <p:nvPr/>
        </p:nvPicPr>
        <p:blipFill>
          <a:blip r:embed="rId3"/>
          <a:stretch>
            <a:fillRect/>
          </a:stretch>
        </p:blipFill>
        <p:spPr>
          <a:xfrm>
            <a:off x="3042661" y="1263505"/>
            <a:ext cx="8122886" cy="5516044"/>
          </a:xfrm>
          <a:prstGeom prst="rect">
            <a:avLst/>
          </a:prstGeom>
        </p:spPr>
      </p:pic>
    </p:spTree>
    <p:extLst>
      <p:ext uri="{BB962C8B-B14F-4D97-AF65-F5344CB8AC3E}">
        <p14:creationId xmlns:p14="http://schemas.microsoft.com/office/powerpoint/2010/main" val="283121847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3042661" y="301560"/>
            <a:ext cx="7521013"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An interesting application in material science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777124" y="1243832"/>
            <a:ext cx="10113658" cy="557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Nature, July 2019 V. </a:t>
            </a:r>
            <a:r>
              <a:rPr lang="en-CA" altLang="zh-CN" sz="2000" dirty="0" err="1">
                <a:solidFill>
                  <a:srgbClr val="2E4864"/>
                </a:solidFill>
                <a:latin typeface="Microsoft YaHei" panose="020B0503020204020204" pitchFamily="34" charset="-122"/>
                <a:ea typeface="Microsoft YaHei" panose="020B0503020204020204" pitchFamily="34" charset="-122"/>
              </a:rPr>
              <a:t>Tshitonya</a:t>
            </a:r>
            <a:r>
              <a:rPr lang="en-CA" altLang="zh-CN" sz="2000" dirty="0">
                <a:solidFill>
                  <a:srgbClr val="2E4864"/>
                </a:solidFill>
                <a:latin typeface="Microsoft YaHei" panose="020B0503020204020204" pitchFamily="34" charset="-122"/>
                <a:ea typeface="Microsoft YaHei" panose="020B0503020204020204" pitchFamily="34" charset="-122"/>
              </a:rPr>
              <a:t> et al, “Unsupervised word embeddings capture latent knowledge from materials science literature”.</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Lawrence Berkeley lab material scientists applied word embedding to 3.3 million scientific abstracts published between 1922-2018. V=500k.  Vector size: 200 dimension, used skip-gram model</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With no explicit insertion of chemical knowledge</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Captured things like periodic table and structure-property relationship in materials: </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ferromagnetic − </a:t>
            </a:r>
            <a:r>
              <a:rPr lang="en-CA" altLang="zh-CN" sz="2000" dirty="0" err="1">
                <a:solidFill>
                  <a:srgbClr val="2E4864"/>
                </a:solidFill>
                <a:latin typeface="Microsoft YaHei" panose="020B0503020204020204" pitchFamily="34" charset="-122"/>
                <a:ea typeface="Microsoft YaHei" panose="020B0503020204020204" pitchFamily="34" charset="-122"/>
              </a:rPr>
              <a:t>NiFe</a:t>
            </a:r>
            <a:r>
              <a:rPr lang="en-CA" altLang="zh-CN" sz="2000" dirty="0">
                <a:solidFill>
                  <a:srgbClr val="2E4864"/>
                </a:solidFill>
                <a:latin typeface="Microsoft YaHei" panose="020B0503020204020204" pitchFamily="34" charset="-122"/>
                <a:ea typeface="Microsoft YaHei" panose="020B0503020204020204" pitchFamily="34" charset="-122"/>
              </a:rPr>
              <a:t> + </a:t>
            </a:r>
            <a:r>
              <a:rPr lang="en-CA" altLang="zh-CN" sz="2000" dirty="0" err="1">
                <a:solidFill>
                  <a:srgbClr val="2E4864"/>
                </a:solidFill>
                <a:latin typeface="Microsoft YaHei" panose="020B0503020204020204" pitchFamily="34" charset="-122"/>
                <a:ea typeface="Microsoft YaHei" panose="020B0503020204020204" pitchFamily="34" charset="-122"/>
              </a:rPr>
              <a:t>IrMn</a:t>
            </a:r>
            <a:r>
              <a:rPr lang="en-CA" altLang="zh-CN" sz="2000" dirty="0">
                <a:solidFill>
                  <a:srgbClr val="2E4864"/>
                </a:solidFill>
                <a:latin typeface="Microsoft YaHei" panose="020B0503020204020204" pitchFamily="34" charset="-122"/>
                <a:ea typeface="Microsoft YaHei" panose="020B0503020204020204" pitchFamily="34" charset="-122"/>
              </a:rPr>
              <a:t> ≈ antiferromagnetic</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Discovered new thermoelectric materials: “would be years before their discovery”.</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Can you do something for proteins?</a:t>
            </a:r>
          </a:p>
        </p:txBody>
      </p:sp>
    </p:spTree>
    <p:extLst>
      <p:ext uri="{BB962C8B-B14F-4D97-AF65-F5344CB8AC3E}">
        <p14:creationId xmlns:p14="http://schemas.microsoft.com/office/powerpoint/2010/main" val="333844400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69695" y="939772"/>
            <a:ext cx="4306311"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Beyond Word2Vec</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695182"/>
            <a:ext cx="10690909" cy="4654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Co-occurrence matrix</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Window based co-occurrence</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Document based co-occurrence</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Ignore the, he, has … frequent words.</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Close proximity weigh more …</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In word2vec, if a center word w appears again, we have to repeat this process. Here they are processed together. Also consider documents.</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Symmetric.</a:t>
            </a: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SVD decomposition, this was before Word2Vec. But it is O(nm</a:t>
            </a:r>
            <a:r>
              <a:rPr lang="en-CA" altLang="zh-CN" sz="2000" baseline="30000" dirty="0">
                <a:solidFill>
                  <a:srgbClr val="2E4864"/>
                </a:solidFill>
                <a:latin typeface="Microsoft YaHei" panose="020B0503020204020204" pitchFamily="34" charset="-122"/>
                <a:ea typeface="Microsoft YaHei" panose="020B0503020204020204" pitchFamily="34" charset="-122"/>
              </a:rPr>
              <a:t>2</a:t>
            </a:r>
            <a:r>
              <a:rPr lang="en-CA" altLang="zh-CN" sz="2000" dirty="0">
                <a:solidFill>
                  <a:srgbClr val="2E4864"/>
                </a:solidFill>
                <a:latin typeface="Microsoft YaHei" panose="020B0503020204020204" pitchFamily="34" charset="-122"/>
                <a:ea typeface="Microsoft YaHei" panose="020B0503020204020204" pitchFamily="34" charset="-122"/>
              </a:rPr>
              <a:t>), too slow for large data.</a:t>
            </a:r>
          </a:p>
        </p:txBody>
      </p:sp>
    </p:spTree>
    <p:extLst>
      <p:ext uri="{BB962C8B-B14F-4D97-AF65-F5344CB8AC3E}">
        <p14:creationId xmlns:p14="http://schemas.microsoft.com/office/powerpoint/2010/main" val="3592049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69695" y="939772"/>
            <a:ext cx="4627463" cy="581057"/>
          </a:xfrm>
          <a:prstGeom prst="rect">
            <a:avLst/>
          </a:prstGeom>
        </p:spPr>
        <p:txBody>
          <a:bodyPr wrap="square">
            <a:spAutoFit/>
          </a:bodyPr>
          <a:lstStyle/>
          <a:p>
            <a:pPr>
              <a:lnSpc>
                <a:spcPct val="150000"/>
              </a:lnSpc>
            </a:pPr>
            <a:r>
              <a:rPr lang="en-CA" altLang="zh-CN" sz="2400" dirty="0" err="1">
                <a:solidFill>
                  <a:srgbClr val="2E4864"/>
                </a:solidFill>
                <a:latin typeface="Microsoft YaHei" panose="020B0503020204020204" pitchFamily="34" charset="-122"/>
                <a:ea typeface="Microsoft YaHei" panose="020B0503020204020204" pitchFamily="34" charset="-122"/>
              </a:rPr>
              <a:t>GloVe</a:t>
            </a:r>
            <a:r>
              <a:rPr lang="en-CA" altLang="zh-CN" sz="2400" dirty="0">
                <a:solidFill>
                  <a:srgbClr val="2E4864"/>
                </a:solidFill>
                <a:latin typeface="Microsoft YaHei" panose="020B0503020204020204" pitchFamily="34" charset="-122"/>
                <a:ea typeface="Microsoft YaHei" panose="020B0503020204020204" pitchFamily="34" charset="-122"/>
              </a:rPr>
              <a:t> (Global vectors model)</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695182"/>
            <a:ext cx="10690909" cy="46545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Combining Word2Vec and Co-occurrence matrix approaches. Minimize</a:t>
            </a:r>
          </a:p>
          <a:p>
            <a:pPr marL="342900" indent="-342900" eaLnBrk="1" hangingPunct="1">
              <a:lnSpc>
                <a:spcPct val="150000"/>
              </a:lnSpc>
              <a:buFont typeface="Arial"/>
              <a:buChar char="•"/>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L(</a:t>
            </a:r>
            <a:r>
              <a:rPr lang="en-CA" altLang="zh-CN" sz="2000" dirty="0" err="1">
                <a:solidFill>
                  <a:srgbClr val="2E4864"/>
                </a:solidFill>
                <a:latin typeface="Microsoft YaHei" panose="020B0503020204020204" pitchFamily="34" charset="-122"/>
                <a:ea typeface="Microsoft YaHei" panose="020B0503020204020204" pitchFamily="34" charset="-122"/>
              </a:rPr>
              <a:t>θ</a:t>
            </a:r>
            <a:r>
              <a:rPr lang="en-CA" altLang="zh-CN" sz="2000" dirty="0">
                <a:solidFill>
                  <a:srgbClr val="2E4864"/>
                </a:solidFill>
                <a:latin typeface="Microsoft YaHei" panose="020B0503020204020204" pitchFamily="34" charset="-122"/>
                <a:ea typeface="Microsoft YaHei" panose="020B0503020204020204" pitchFamily="34" charset="-122"/>
              </a:rPr>
              <a:t>) = ½ </a:t>
            </a:r>
            <a:r>
              <a:rPr lang="en-CA" altLang="zh-CN" sz="2000" dirty="0" err="1">
                <a:solidFill>
                  <a:srgbClr val="2E4864"/>
                </a:solidFill>
                <a:latin typeface="Microsoft YaHei" panose="020B0503020204020204" pitchFamily="34" charset="-122"/>
                <a:ea typeface="Microsoft YaHei" panose="020B0503020204020204" pitchFamily="34" charset="-122"/>
              </a:rPr>
              <a:t>Σ</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i,j</a:t>
            </a:r>
            <a:r>
              <a:rPr lang="en-CA" altLang="zh-CN" sz="2000" baseline="-25000" dirty="0">
                <a:solidFill>
                  <a:srgbClr val="2E4864"/>
                </a:solidFill>
                <a:latin typeface="Microsoft YaHei" panose="020B0503020204020204" pitchFamily="34" charset="-122"/>
                <a:ea typeface="Microsoft YaHei" panose="020B0503020204020204" pitchFamily="34" charset="-122"/>
              </a:rPr>
              <a:t>=1..W</a:t>
            </a:r>
            <a:r>
              <a:rPr lang="en-CA" altLang="zh-CN" sz="2000" dirty="0">
                <a:solidFill>
                  <a:srgbClr val="2E4864"/>
                </a:solidFill>
                <a:latin typeface="Microsoft YaHei" panose="020B0503020204020204" pitchFamily="34" charset="-122"/>
                <a:ea typeface="Microsoft YaHei" panose="020B0503020204020204" pitchFamily="34" charset="-122"/>
              </a:rPr>
              <a:t> f(</a:t>
            </a:r>
            <a:r>
              <a:rPr lang="en-CA" altLang="zh-CN" sz="2000" dirty="0" err="1">
                <a:solidFill>
                  <a:srgbClr val="2E4864"/>
                </a:solidFill>
                <a:latin typeface="Microsoft YaHei" panose="020B0503020204020204" pitchFamily="34" charset="-122"/>
                <a:ea typeface="Microsoft YaHei" panose="020B0503020204020204" pitchFamily="34" charset="-122"/>
              </a:rPr>
              <a:t>P</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i,j</a:t>
            </a:r>
            <a:r>
              <a:rPr lang="en-CA" altLang="zh-CN"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a:t>
            </a:r>
            <a:r>
              <a:rPr lang="en-CA" altLang="zh-CN" sz="2000" dirty="0">
                <a:solidFill>
                  <a:srgbClr val="2E4864"/>
                </a:solidFill>
                <a:latin typeface="Microsoft YaHei" panose="020B0503020204020204" pitchFamily="34" charset="-122"/>
                <a:ea typeface="Microsoft YaHei" panose="020B0503020204020204" pitchFamily="34" charset="-122"/>
              </a:rPr>
              <a:t> – log </a:t>
            </a:r>
            <a:r>
              <a:rPr lang="en-CA" altLang="zh-CN" sz="2000" dirty="0" err="1">
                <a:solidFill>
                  <a:srgbClr val="2E4864"/>
                </a:solidFill>
                <a:latin typeface="Microsoft YaHei" panose="020B0503020204020204" pitchFamily="34" charset="-122"/>
                <a:ea typeface="Microsoft YaHei" panose="020B0503020204020204" pitchFamily="34" charset="-122"/>
              </a:rPr>
              <a:t>P</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i,j</a:t>
            </a:r>
            <a:r>
              <a:rPr lang="en-CA" altLang="zh-CN" sz="2000" dirty="0">
                <a:solidFill>
                  <a:srgbClr val="2E4864"/>
                </a:solidFill>
                <a:latin typeface="Microsoft YaHei" panose="020B0503020204020204" pitchFamily="34" charset="-122"/>
                <a:ea typeface="Microsoft YaHei" panose="020B0503020204020204" pitchFamily="34" charset="-122"/>
              </a:rPr>
              <a:t>)</a:t>
            </a:r>
            <a:r>
              <a:rPr lang="en-CA" altLang="zh-CN" sz="2000" baseline="30000" dirty="0">
                <a:solidFill>
                  <a:srgbClr val="2E4864"/>
                </a:solidFill>
                <a:latin typeface="Microsoft YaHei" panose="020B0503020204020204" pitchFamily="34" charset="-122"/>
                <a:ea typeface="Microsoft YaHei" panose="020B0503020204020204" pitchFamily="34" charset="-122"/>
              </a:rPr>
              <a:t>2</a:t>
            </a: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Where, u, v vectors are still the same</a:t>
            </a:r>
            <a:r>
              <a:rPr lang="en-CA" altLang="zh-CN" sz="2000" dirty="0">
                <a:solidFill>
                  <a:srgbClr val="FF0000"/>
                </a:solidFill>
                <a:latin typeface="Microsoft YaHei" panose="020B0503020204020204" pitchFamily="34" charset="-122"/>
                <a:ea typeface="Microsoft YaHei" panose="020B0503020204020204" pitchFamily="34" charset="-122"/>
              </a:rPr>
              <a:t>, </a:t>
            </a:r>
            <a:r>
              <a:rPr lang="en-CA" altLang="zh-CN" sz="2000" dirty="0" err="1">
                <a:solidFill>
                  <a:srgbClr val="FF0000"/>
                </a:solidFill>
                <a:latin typeface="Microsoft YaHei" panose="020B0503020204020204" pitchFamily="34" charset="-122"/>
                <a:ea typeface="Microsoft YaHei" panose="020B0503020204020204" pitchFamily="34" charset="-122"/>
              </a:rPr>
              <a:t>P</a:t>
            </a:r>
            <a:r>
              <a:rPr lang="en-CA" altLang="zh-CN" sz="2000" baseline="-25000" dirty="0" err="1">
                <a:solidFill>
                  <a:srgbClr val="FF0000"/>
                </a:solidFill>
                <a:latin typeface="Microsoft YaHei" panose="020B0503020204020204" pitchFamily="34" charset="-122"/>
                <a:ea typeface="Microsoft YaHei" panose="020B0503020204020204" pitchFamily="34" charset="-122"/>
              </a:rPr>
              <a:t>i,j</a:t>
            </a:r>
            <a:r>
              <a:rPr lang="en-CA" altLang="zh-CN" sz="2000" dirty="0">
                <a:solidFill>
                  <a:srgbClr val="FF0000"/>
                </a:solidFill>
                <a:latin typeface="Microsoft YaHei" panose="020B0503020204020204" pitchFamily="34" charset="-122"/>
                <a:ea typeface="Microsoft YaHei" panose="020B0503020204020204" pitchFamily="34" charset="-122"/>
              </a:rPr>
              <a:t> is the count </a:t>
            </a:r>
            <a:r>
              <a:rPr lang="en-CA" altLang="zh-CN" sz="2000" dirty="0">
                <a:solidFill>
                  <a:srgbClr val="2E4864"/>
                </a:solidFill>
                <a:latin typeface="Microsoft YaHei" panose="020B0503020204020204" pitchFamily="34" charset="-122"/>
                <a:ea typeface="Microsoft YaHei" panose="020B0503020204020204" pitchFamily="34" charset="-122"/>
              </a:rPr>
              <a:t>that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a:t>
            </a:r>
            <a:r>
              <a:rPr lang="en-CA" altLang="zh-CN" sz="2000" dirty="0">
                <a:solidFill>
                  <a:srgbClr val="2E4864"/>
                </a:solidFill>
                <a:latin typeface="Microsoft YaHei" panose="020B0503020204020204" pitchFamily="34" charset="-122"/>
                <a:ea typeface="Microsoft YaHei" panose="020B0503020204020204" pitchFamily="34" charset="-122"/>
              </a:rPr>
              <a:t> and </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a:t>
            </a:r>
            <a:r>
              <a:rPr lang="en-CA" altLang="zh-CN" sz="2000" dirty="0">
                <a:solidFill>
                  <a:srgbClr val="2E4864"/>
                </a:solidFill>
                <a:latin typeface="Microsoft YaHei" panose="020B0503020204020204" pitchFamily="34" charset="-122"/>
                <a:ea typeface="Microsoft YaHei" panose="020B0503020204020204" pitchFamily="34" charset="-122"/>
              </a:rPr>
              <a:t> co-occur. Essentially </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This says, the more </a:t>
            </a:r>
            <a:r>
              <a:rPr lang="en-CA" altLang="zh-CN" sz="2000" dirty="0" err="1">
                <a:solidFill>
                  <a:srgbClr val="2E4864"/>
                </a:solidFill>
                <a:latin typeface="Microsoft YaHei" panose="020B0503020204020204" pitchFamily="34" charset="-122"/>
                <a:ea typeface="Microsoft YaHei" panose="020B0503020204020204" pitchFamily="34" charset="-122"/>
              </a:rPr>
              <a:t>u</a:t>
            </a:r>
            <a:r>
              <a:rPr lang="en-CA" altLang="zh-CN" sz="2000" baseline="-25000" dirty="0" err="1">
                <a:solidFill>
                  <a:srgbClr val="2E4864"/>
                </a:solidFill>
                <a:latin typeface="Microsoft YaHei" panose="020B0503020204020204" pitchFamily="34" charset="-122"/>
                <a:ea typeface="Microsoft YaHei" panose="020B0503020204020204" pitchFamily="34" charset="-122"/>
              </a:rPr>
              <a:t>i</a:t>
            </a:r>
            <a:r>
              <a:rPr lang="en-CA" altLang="zh-CN" sz="2000" dirty="0" err="1">
                <a:solidFill>
                  <a:srgbClr val="2E4864"/>
                </a:solidFill>
                <a:latin typeface="Microsoft YaHei" panose="020B0503020204020204" pitchFamily="34" charset="-122"/>
                <a:ea typeface="Microsoft YaHei" panose="020B0503020204020204" pitchFamily="34" charset="-122"/>
              </a:rPr>
              <a:t>,v</a:t>
            </a:r>
            <a:r>
              <a:rPr lang="en-CA" altLang="zh-CN" sz="2000" baseline="-25000" dirty="0" err="1">
                <a:solidFill>
                  <a:srgbClr val="2E4864"/>
                </a:solidFill>
                <a:latin typeface="Microsoft YaHei" panose="020B0503020204020204" pitchFamily="34" charset="-122"/>
                <a:ea typeface="Microsoft YaHei" panose="020B0503020204020204" pitchFamily="34" charset="-122"/>
              </a:rPr>
              <a:t>j</a:t>
            </a:r>
            <a:r>
              <a:rPr lang="en-CA" altLang="zh-CN" sz="2000" baseline="-25000" dirty="0">
                <a:solidFill>
                  <a:srgbClr val="2E4864"/>
                </a:solidFill>
                <a:latin typeface="Microsoft YaHei" panose="020B0503020204020204" pitchFamily="34" charset="-122"/>
                <a:ea typeface="Microsoft YaHei" panose="020B0503020204020204" pitchFamily="34" charset="-122"/>
              </a:rPr>
              <a:t>  </a:t>
            </a:r>
            <a:r>
              <a:rPr lang="en-CA" altLang="zh-CN" sz="2000" dirty="0">
                <a:solidFill>
                  <a:srgbClr val="2E4864"/>
                </a:solidFill>
                <a:latin typeface="Microsoft YaHei" panose="020B0503020204020204" pitchFamily="34" charset="-122"/>
                <a:ea typeface="Microsoft YaHei" panose="020B0503020204020204" pitchFamily="34" charset="-122"/>
              </a:rPr>
              <a:t>co-occur, the larger their dot product should be. f gets rid of too frequent occurrences.</a:t>
            </a:r>
          </a:p>
          <a:p>
            <a:pPr marL="0" indent="0" eaLnBrk="1" hangingPunct="1">
              <a:lnSpc>
                <a:spcPct val="150000"/>
              </a:lnSpc>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What about these two vectors? X=U+V works.</a:t>
            </a:r>
          </a:p>
        </p:txBody>
      </p:sp>
    </p:spTree>
    <p:extLst>
      <p:ext uri="{BB962C8B-B14F-4D97-AF65-F5344CB8AC3E}">
        <p14:creationId xmlns:p14="http://schemas.microsoft.com/office/powerpoint/2010/main" val="31187068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869695" y="939772"/>
            <a:ext cx="4627463"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Summary</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22"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450015" y="1695182"/>
            <a:ext cx="10690909" cy="3731214"/>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We have learned that representation is important: When you represent space under a curve by a lot of rectangles, you can approximate the curve, hence calculus; When you represent a word by a vector, other close-in-meaning words can take nearby vectors, measured by “cosine” distance.</a:t>
            </a:r>
          </a:p>
          <a:p>
            <a:pPr marL="0" indent="0" eaLnBrk="1" hangingPunct="1">
              <a:lnSpc>
                <a:spcPct val="150000"/>
              </a:lnSpc>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a:p>
            <a:pPr marL="342900" indent="-342900" eaLnBrk="1" hangingPunct="1">
              <a:lnSpc>
                <a:spcPct val="150000"/>
              </a:lnSpc>
              <a:buFont typeface="Arial"/>
              <a:buChar char="•"/>
              <a:defRPr/>
            </a:pPr>
            <a:r>
              <a:rPr lang="en-CA" altLang="zh-CN" sz="2000" dirty="0">
                <a:solidFill>
                  <a:srgbClr val="2E4864"/>
                </a:solidFill>
                <a:latin typeface="Microsoft YaHei" panose="020B0503020204020204" pitchFamily="34" charset="-122"/>
                <a:ea typeface="Microsoft YaHei" panose="020B0503020204020204" pitchFamily="34" charset="-122"/>
              </a:rPr>
              <a:t>When a representation (short vectors) of an object allows similarity measures, we can easily design neural network (or other approaches)  to represent words that are close in meanings in close vicinities. </a:t>
            </a:r>
          </a:p>
        </p:txBody>
      </p:sp>
    </p:spTree>
    <p:extLst>
      <p:ext uri="{BB962C8B-B14F-4D97-AF65-F5344CB8AC3E}">
        <p14:creationId xmlns:p14="http://schemas.microsoft.com/office/powerpoint/2010/main" val="308286168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7781" y="712705"/>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Literature &amp; Resources for Word2Vec</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92291" y="1536086"/>
            <a:ext cx="9536975" cy="514499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Bengio</a:t>
            </a:r>
            <a:r>
              <a:rPr lang="en-CA" altLang="zh-CN" sz="2000" dirty="0">
                <a:solidFill>
                  <a:srgbClr val="000000"/>
                </a:solidFill>
                <a:latin typeface="Microsoft YaHei" panose="020B0503020204020204" pitchFamily="34" charset="-122"/>
                <a:ea typeface="Microsoft YaHei" panose="020B0503020204020204" pitchFamily="34" charset="-122"/>
              </a:rPr>
              <a:t> et al, 2003, A neural probabilistic language model.</a:t>
            </a:r>
          </a:p>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Collobert</a:t>
            </a:r>
            <a:r>
              <a:rPr lang="en-CA" altLang="zh-CN" sz="2000" dirty="0">
                <a:solidFill>
                  <a:srgbClr val="000000"/>
                </a:solidFill>
                <a:latin typeface="Microsoft YaHei" panose="020B0503020204020204" pitchFamily="34" charset="-122"/>
                <a:ea typeface="Microsoft YaHei" panose="020B0503020204020204" pitchFamily="34" charset="-122"/>
              </a:rPr>
              <a:t> &amp; Weston 2008, NLP (almost) from scratch</a:t>
            </a:r>
          </a:p>
          <a:p>
            <a:pPr marL="0" indent="0" eaLnBrk="1" hangingPunct="1">
              <a:lnSpc>
                <a:spcPct val="150000"/>
              </a:lnSpc>
              <a:defRPr/>
            </a:pPr>
            <a:r>
              <a:rPr lang="en-CA" altLang="zh-CN" sz="2000" dirty="0" err="1">
                <a:solidFill>
                  <a:srgbClr val="000000"/>
                </a:solidFill>
                <a:latin typeface="Microsoft YaHei" panose="020B0503020204020204" pitchFamily="34" charset="-122"/>
                <a:ea typeface="Microsoft YaHei" panose="020B0503020204020204" pitchFamily="34" charset="-122"/>
              </a:rPr>
              <a:t>Mikolov</a:t>
            </a:r>
            <a:r>
              <a:rPr lang="en-CA" altLang="zh-CN" sz="2000" dirty="0">
                <a:solidFill>
                  <a:srgbClr val="000000"/>
                </a:solidFill>
                <a:latin typeface="Microsoft YaHei" panose="020B0503020204020204" pitchFamily="34" charset="-122"/>
                <a:ea typeface="Microsoft YaHei" panose="020B0503020204020204" pitchFamily="34" charset="-122"/>
              </a:rPr>
              <a:t> et al 2013, word2vec paper</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Pennington </a:t>
            </a:r>
            <a:r>
              <a:rPr lang="en-CA" altLang="zh-CN" sz="2000" dirty="0" err="1">
                <a:solidFill>
                  <a:srgbClr val="000000"/>
                </a:solidFill>
                <a:latin typeface="Microsoft YaHei" panose="020B0503020204020204" pitchFamily="34" charset="-122"/>
                <a:ea typeface="Microsoft YaHei" panose="020B0503020204020204" pitchFamily="34" charset="-122"/>
              </a:rPr>
              <a:t>Socher</a:t>
            </a:r>
            <a:r>
              <a:rPr lang="en-CA" altLang="zh-CN" sz="2000" dirty="0">
                <a:solidFill>
                  <a:srgbClr val="000000"/>
                </a:solidFill>
                <a:latin typeface="Microsoft YaHei" panose="020B0503020204020204" pitchFamily="34" charset="-122"/>
                <a:ea typeface="Microsoft YaHei" panose="020B0503020204020204" pitchFamily="34" charset="-122"/>
              </a:rPr>
              <a:t>, Manning, </a:t>
            </a:r>
            <a:r>
              <a:rPr lang="en-CA" altLang="zh-CN" sz="2000" dirty="0" err="1">
                <a:solidFill>
                  <a:srgbClr val="000000"/>
                </a:solidFill>
                <a:latin typeface="Microsoft YaHei" panose="020B0503020204020204" pitchFamily="34" charset="-122"/>
                <a:ea typeface="Microsoft YaHei" panose="020B0503020204020204" pitchFamily="34" charset="-122"/>
              </a:rPr>
              <a:t>GloVe</a:t>
            </a:r>
            <a:r>
              <a:rPr lang="en-CA" altLang="zh-CN" sz="2000" dirty="0">
                <a:solidFill>
                  <a:srgbClr val="000000"/>
                </a:solidFill>
                <a:latin typeface="Microsoft YaHei" panose="020B0503020204020204" pitchFamily="34" charset="-122"/>
                <a:ea typeface="Microsoft YaHei" panose="020B0503020204020204" pitchFamily="34" charset="-122"/>
              </a:rPr>
              <a:t> paper, 2014</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Rohde et al 2005 (SVD paper) An improved model of semantics similarity based on lexical co-occurrence.</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Plus thousands more.</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Resources: </a:t>
            </a: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hlinkClick r:id="rId3"/>
              </a:rPr>
              <a:t>https://mccormickml.com/2016/04/27/word2vec-resources/</a:t>
            </a:r>
            <a:endParaRPr lang="en-CA" altLang="zh-CN" sz="20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solidFill>
                  <a:srgbClr val="000000"/>
                </a:solidFill>
                <a:latin typeface="Microsoft YaHei" panose="020B0503020204020204" pitchFamily="34" charset="-122"/>
                <a:ea typeface="Microsoft YaHei" panose="020B0503020204020204" pitchFamily="34" charset="-122"/>
              </a:rPr>
              <a:t>https://</a:t>
            </a:r>
            <a:r>
              <a:rPr lang="en-CA" altLang="zh-CN" sz="2000" dirty="0" err="1">
                <a:solidFill>
                  <a:srgbClr val="000000"/>
                </a:solidFill>
                <a:latin typeface="Microsoft YaHei" panose="020B0503020204020204" pitchFamily="34" charset="-122"/>
                <a:ea typeface="Microsoft YaHei" panose="020B0503020204020204" pitchFamily="34" charset="-122"/>
              </a:rPr>
              <a:t>github.com</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clulab</a:t>
            </a:r>
            <a:r>
              <a:rPr lang="en-CA" altLang="zh-CN" sz="2000" dirty="0">
                <a:solidFill>
                  <a:srgbClr val="000000"/>
                </a:solidFill>
                <a:latin typeface="Microsoft YaHei" panose="020B0503020204020204" pitchFamily="34" charset="-122"/>
                <a:ea typeface="Microsoft YaHei" panose="020B0503020204020204" pitchFamily="34" charset="-122"/>
              </a:rPr>
              <a:t>/</a:t>
            </a:r>
            <a:r>
              <a:rPr lang="en-CA" altLang="zh-CN" sz="2000" dirty="0" err="1">
                <a:solidFill>
                  <a:srgbClr val="000000"/>
                </a:solidFill>
                <a:latin typeface="Microsoft YaHei" panose="020B0503020204020204" pitchFamily="34" charset="-122"/>
                <a:ea typeface="Microsoft YaHei" panose="020B0503020204020204" pitchFamily="34" charset="-122"/>
              </a:rPr>
              <a:t>nlp</a:t>
            </a:r>
            <a:r>
              <a:rPr lang="en-CA" altLang="zh-CN" sz="2000" dirty="0">
                <a:solidFill>
                  <a:srgbClr val="000000"/>
                </a:solidFill>
                <a:latin typeface="Microsoft YaHei" panose="020B0503020204020204" pitchFamily="34" charset="-122"/>
                <a:ea typeface="Microsoft YaHei" panose="020B0503020204020204" pitchFamily="34" charset="-122"/>
              </a:rPr>
              <a:t>-reading-group/wiki/Word2Vec-Resources</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763659262"/>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2947781" y="712705"/>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Project Ideas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392291" y="1536086"/>
            <a:ext cx="9536975" cy="56932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AutoNum type="arabicPeriod"/>
              <a:defRPr/>
            </a:pPr>
            <a:r>
              <a:rPr lang="en-CA" altLang="zh-CN" sz="2000" dirty="0">
                <a:solidFill>
                  <a:srgbClr val="000000"/>
                </a:solidFill>
                <a:latin typeface="Microsoft YaHei" panose="020B0503020204020204" pitchFamily="34" charset="-122"/>
                <a:ea typeface="Microsoft YaHei" panose="020B0503020204020204" pitchFamily="34" charset="-122"/>
              </a:rPr>
              <a:t>Similar to </a:t>
            </a:r>
            <a:r>
              <a:rPr lang="en-CA" altLang="zh-CN" sz="2000" dirty="0">
                <a:solidFill>
                  <a:srgbClr val="2E4864"/>
                </a:solidFill>
                <a:latin typeface="Microsoft YaHei" panose="020B0503020204020204" pitchFamily="34" charset="-122"/>
                <a:ea typeface="Microsoft YaHei" panose="020B0503020204020204" pitchFamily="34" charset="-122"/>
              </a:rPr>
              <a:t>V. </a:t>
            </a:r>
            <a:r>
              <a:rPr lang="en-CA" altLang="zh-CN" sz="2000" dirty="0" err="1">
                <a:solidFill>
                  <a:srgbClr val="2E4864"/>
                </a:solidFill>
                <a:latin typeface="Microsoft YaHei" panose="020B0503020204020204" pitchFamily="34" charset="-122"/>
                <a:ea typeface="Microsoft YaHei" panose="020B0503020204020204" pitchFamily="34" charset="-122"/>
              </a:rPr>
              <a:t>Tshitonya</a:t>
            </a:r>
            <a:r>
              <a:rPr lang="en-CA" altLang="zh-CN" sz="2000" dirty="0">
                <a:solidFill>
                  <a:srgbClr val="2E4864"/>
                </a:solidFill>
                <a:latin typeface="Microsoft YaHei" panose="020B0503020204020204" pitchFamily="34" charset="-122"/>
                <a:ea typeface="Microsoft YaHei" panose="020B0503020204020204" pitchFamily="34" charset="-122"/>
              </a:rPr>
              <a:t> et </a:t>
            </a:r>
            <a:r>
              <a:rPr lang="en-CA" altLang="zh-CN" sz="2000" dirty="0" err="1">
                <a:solidFill>
                  <a:srgbClr val="2E4864"/>
                </a:solidFill>
                <a:latin typeface="Microsoft YaHei" panose="020B0503020204020204" pitchFamily="34" charset="-122"/>
                <a:ea typeface="Microsoft YaHei" panose="020B0503020204020204" pitchFamily="34" charset="-122"/>
              </a:rPr>
              <a:t>al's</a:t>
            </a:r>
            <a:r>
              <a:rPr lang="en-CA" altLang="zh-CN" sz="2000" dirty="0">
                <a:solidFill>
                  <a:srgbClr val="2E4864"/>
                </a:solidFill>
                <a:latin typeface="Microsoft YaHei" panose="020B0503020204020204" pitchFamily="34" charset="-122"/>
                <a:ea typeface="Microsoft YaHei" panose="020B0503020204020204" pitchFamily="34" charset="-122"/>
              </a:rPr>
              <a:t> work, </a:t>
            </a:r>
            <a:r>
              <a:rPr lang="en-CA" altLang="zh-CN" sz="2000" dirty="0">
                <a:solidFill>
                  <a:srgbClr val="000000"/>
                </a:solidFill>
                <a:latin typeface="Microsoft YaHei" panose="020B0503020204020204" pitchFamily="34" charset="-122"/>
                <a:ea typeface="Microsoft YaHei" panose="020B0503020204020204" pitchFamily="34" charset="-122"/>
              </a:rPr>
              <a:t>can you explore all biological literature and find interesting facts such as protein-protein interaction or biological name identity resolution?</a:t>
            </a:r>
          </a:p>
          <a:p>
            <a:pPr eaLnBrk="1" hangingPunct="1">
              <a:lnSpc>
                <a:spcPct val="150000"/>
              </a:lnSpc>
              <a:buAutoNum type="arabicPeriod"/>
              <a:defRPr/>
            </a:pPr>
            <a:r>
              <a:rPr lang="en-CA" altLang="zh-CN" sz="2000" dirty="0">
                <a:solidFill>
                  <a:srgbClr val="000000"/>
                </a:solidFill>
                <a:latin typeface="Microsoft YaHei" panose="020B0503020204020204" pitchFamily="34" charset="-122"/>
                <a:ea typeface="Microsoft YaHei" panose="020B0503020204020204" pitchFamily="34" charset="-122"/>
              </a:rPr>
              <a:t>Can we use word-embedding to embed genomes (for example, shatter genomes into pieces as "words”, but train one vector for each genome) hence cluster species to build phylogeny to decide their evolutionary history, similar to [1,2]. You can start with mitochondrial genomes, or virus genomes (such as different species of covid-19, for this you can add in other factors such as geographical, time), or bacteria genomes.</a:t>
            </a:r>
          </a:p>
          <a:p>
            <a:pPr eaLnBrk="1" hangingPunct="1">
              <a:lnSpc>
                <a:spcPct val="150000"/>
              </a:lnSpc>
              <a:buAutoNum type="arabicPeriod"/>
              <a:defRPr/>
            </a:pPr>
            <a:endParaRPr lang="en-CA" altLang="zh-CN" sz="1200" dirty="0">
              <a:solidFill>
                <a:srgbClr val="00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1100" dirty="0">
                <a:solidFill>
                  <a:srgbClr val="000000"/>
                </a:solidFill>
                <a:latin typeface="Microsoft YaHei" panose="020B0503020204020204" pitchFamily="34" charset="-122"/>
                <a:ea typeface="Microsoft YaHei" panose="020B0503020204020204" pitchFamily="34" charset="-122"/>
              </a:rPr>
              <a:t>1. M. Li, J. Badger, X. Chen, S. </a:t>
            </a:r>
            <a:r>
              <a:rPr lang="en-CA" altLang="zh-CN" sz="1100" dirty="0" err="1">
                <a:solidFill>
                  <a:srgbClr val="000000"/>
                </a:solidFill>
                <a:latin typeface="Microsoft YaHei" panose="020B0503020204020204" pitchFamily="34" charset="-122"/>
                <a:ea typeface="Microsoft YaHei" panose="020B0503020204020204" pitchFamily="34" charset="-122"/>
              </a:rPr>
              <a:t>Kwong</a:t>
            </a:r>
            <a:r>
              <a:rPr lang="en-CA" altLang="zh-CN" sz="1100" dirty="0">
                <a:solidFill>
                  <a:srgbClr val="000000"/>
                </a:solidFill>
                <a:latin typeface="Microsoft YaHei" panose="020B0503020204020204" pitchFamily="34" charset="-122"/>
                <a:ea typeface="Microsoft YaHei" panose="020B0503020204020204" pitchFamily="34" charset="-122"/>
              </a:rPr>
              <a:t>, P. Kearney, H. Zhang, An information-based sequence distance and its application to whole</a:t>
            </a:r>
          </a:p>
          <a:p>
            <a:pPr marL="0" indent="0" eaLnBrk="1" hangingPunct="1">
              <a:lnSpc>
                <a:spcPct val="150000"/>
              </a:lnSpc>
              <a:defRPr/>
            </a:pPr>
            <a:r>
              <a:rPr lang="en-CA" altLang="zh-CN" sz="1100" dirty="0">
                <a:solidFill>
                  <a:srgbClr val="000000"/>
                </a:solidFill>
                <a:latin typeface="Microsoft YaHei" panose="020B0503020204020204" pitchFamily="34" charset="-122"/>
                <a:ea typeface="Microsoft YaHei" panose="020B0503020204020204" pitchFamily="34" charset="-122"/>
              </a:rPr>
              <a:t>mitochondrial genome phylogeny, Bioinformatics, 17:2(2001), 149-154. </a:t>
            </a:r>
          </a:p>
          <a:p>
            <a:pPr marL="0" indent="0" eaLnBrk="1" hangingPunct="1">
              <a:lnSpc>
                <a:spcPct val="150000"/>
              </a:lnSpc>
              <a:defRPr/>
            </a:pPr>
            <a:r>
              <a:rPr lang="en-CA" altLang="zh-CN" sz="1100" dirty="0">
                <a:solidFill>
                  <a:srgbClr val="000000"/>
                </a:solidFill>
                <a:latin typeface="Microsoft YaHei" panose="020B0503020204020204" pitchFamily="34" charset="-122"/>
                <a:ea typeface="Microsoft YaHei" panose="020B0503020204020204" pitchFamily="34" charset="-122"/>
              </a:rPr>
              <a:t>2. C.H. Bennett, M. Li and B. Ma, Chain letters and evolutionary histories. Scientific American, 288:6(June 2003) (feature article), 76-81. </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
        <p:nvSpPr>
          <p:cNvPr id="3" name="TextBox 2">
            <a:extLst>
              <a:ext uri="{FF2B5EF4-FFF2-40B4-BE49-F238E27FC236}">
                <a16:creationId xmlns:a16="http://schemas.microsoft.com/office/drawing/2014/main" id="{C73D230D-E589-D646-902F-DB552A8233DF}"/>
              </a:ext>
            </a:extLst>
          </p:cNvPr>
          <p:cNvSpPr txBox="1"/>
          <p:nvPr/>
        </p:nvSpPr>
        <p:spPr>
          <a:xfrm>
            <a:off x="11532198" y="3786692"/>
            <a:ext cx="184731" cy="923330"/>
          </a:xfrm>
          <a:prstGeom prst="rect">
            <a:avLst/>
          </a:prstGeom>
          <a:noFill/>
        </p:spPr>
        <p:txBody>
          <a:bodyPr wrap="none" rtlCol="0">
            <a:spAutoFit/>
          </a:bodyPr>
          <a:lstStyle/>
          <a:p>
            <a:endParaRPr lang="en-US" dirty="0"/>
          </a:p>
          <a:p>
            <a:endParaRPr lang="en-US" dirty="0"/>
          </a:p>
          <a:p>
            <a:endParaRPr lang="en-US" dirty="0"/>
          </a:p>
        </p:txBody>
      </p:sp>
    </p:spTree>
    <p:extLst>
      <p:ext uri="{BB962C8B-B14F-4D97-AF65-F5344CB8AC3E}">
        <p14:creationId xmlns:p14="http://schemas.microsoft.com/office/powerpoint/2010/main" val="25112604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15" name="文本框 5"/>
          <p:cNvSpPr txBox="1">
            <a:spLocks noChangeArrowheads="1"/>
          </p:cNvSpPr>
          <p:nvPr/>
        </p:nvSpPr>
        <p:spPr bwMode="auto">
          <a:xfrm>
            <a:off x="2500835" y="3142065"/>
            <a:ext cx="119776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a:solidFill>
                  <a:prstClr val="white"/>
                </a:solidFill>
                <a:latin typeface="方正兰亭黑_GBK"/>
                <a:ea typeface="方正兰亭黑_GBK"/>
              </a:rPr>
              <a:t>02</a:t>
            </a:r>
            <a:endParaRPr lang="zh-CN" altLang="en-US" sz="6400" b="1">
              <a:solidFill>
                <a:prstClr val="white"/>
              </a:solidFill>
              <a:latin typeface="方正兰亭黑_GBK"/>
              <a:ea typeface="方正兰亭黑_GBK"/>
            </a:endParaRPr>
          </a:p>
        </p:txBody>
      </p:sp>
      <p:sp>
        <p:nvSpPr>
          <p:cNvPr id="16" name="文本框 5"/>
          <p:cNvSpPr txBox="1">
            <a:spLocks noChangeArrowheads="1"/>
          </p:cNvSpPr>
          <p:nvPr/>
        </p:nvSpPr>
        <p:spPr bwMode="auto">
          <a:xfrm>
            <a:off x="4976297" y="2940191"/>
            <a:ext cx="4515629"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r>
              <a:rPr lang="en-CA" altLang="zh-CN" sz="2800" dirty="0">
                <a:solidFill>
                  <a:srgbClr val="27506E"/>
                </a:solidFill>
                <a:latin typeface="微软雅黑" panose="020B0503020204020204" pitchFamily="34" charset="-122"/>
                <a:ea typeface="微软雅黑" panose="020B0503020204020204" pitchFamily="34" charset="-122"/>
              </a:rPr>
              <a:t>Attention and Transformers</a:t>
            </a:r>
            <a:endParaRPr lang="en-US" altLang="zh-CN" sz="2800" dirty="0">
              <a:solidFill>
                <a:srgbClr val="27506E"/>
              </a:solidFill>
              <a:latin typeface="微软雅黑" panose="020B0503020204020204" pitchFamily="34" charset="-122"/>
              <a:ea typeface="微软雅黑" panose="020B0503020204020204" pitchFamily="34" charset="-122"/>
            </a:endParaRPr>
          </a:p>
        </p:txBody>
      </p:sp>
      <p:cxnSp>
        <p:nvCxnSpPr>
          <p:cNvPr id="3" name="直接连接符 2"/>
          <p:cNvCxnSpPr/>
          <p:nvPr/>
        </p:nvCxnSpPr>
        <p:spPr>
          <a:xfrm>
            <a:off x="5140549" y="3522914"/>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233362"/>
            <a:ext cx="1769503"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solidFill>
                  <a:prstClr val="white"/>
                </a:solidFill>
                <a:latin typeface="Arial" panose="020B0604020202020204"/>
              </a:rPr>
              <a:t>LECTURE TWO</a:t>
            </a:r>
            <a:endParaRPr lang="zh-CN" altLang="en-US" sz="1600" dirty="0">
              <a:solidFill>
                <a:prstClr val="white"/>
              </a:solidFill>
              <a:latin typeface="Arial" panose="020B0604020202020204"/>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prstClr val="white"/>
              </a:solidFill>
            </a:endParaRPr>
          </a:p>
        </p:txBody>
      </p:sp>
    </p:spTree>
    <p:extLst>
      <p:ext uri="{BB962C8B-B14F-4D97-AF65-F5344CB8AC3E}">
        <p14:creationId xmlns:p14="http://schemas.microsoft.com/office/powerpoint/2010/main" val="53308439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文本框 5"/>
          <p:cNvSpPr txBox="1">
            <a:spLocks noChangeArrowheads="1"/>
          </p:cNvSpPr>
          <p:nvPr/>
        </p:nvSpPr>
        <p:spPr bwMode="auto">
          <a:xfrm>
            <a:off x="243018" y="1463137"/>
            <a:ext cx="4696436" cy="280076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CA" altLang="zh-CN" sz="3200" b="1" dirty="0">
                <a:solidFill>
                  <a:srgbClr val="2E4864"/>
                </a:solidFill>
                <a:latin typeface="Microsoft YaHei" panose="020B0503020204020204" pitchFamily="34" charset="-122"/>
                <a:ea typeface="Microsoft YaHei" panose="020B0503020204020204" pitchFamily="34" charset="-122"/>
              </a:rPr>
              <a:t>Deep Learning</a:t>
            </a:r>
          </a:p>
          <a:p>
            <a:pPr algn="ctr" fontAlgn="base">
              <a:spcBef>
                <a:spcPct val="0"/>
              </a:spcBef>
              <a:spcAft>
                <a:spcPct val="0"/>
              </a:spcAft>
              <a:defRPr/>
            </a:pPr>
            <a:endParaRPr lang="en-CA" altLang="zh-CN" sz="3200" b="1" dirty="0">
              <a:solidFill>
                <a:srgbClr val="2E4864"/>
              </a:solidFill>
              <a:latin typeface="Microsoft YaHei" panose="020B0503020204020204" pitchFamily="34" charset="-122"/>
              <a:ea typeface="Microsoft YaHei" panose="020B0503020204020204" pitchFamily="34" charset="-122"/>
            </a:endParaRPr>
          </a:p>
          <a:p>
            <a:pPr algn="ctr" fontAlgn="base">
              <a:spcBef>
                <a:spcPct val="0"/>
              </a:spcBef>
              <a:spcAft>
                <a:spcPct val="0"/>
              </a:spcAft>
              <a:defRPr/>
            </a:pPr>
            <a:r>
              <a:rPr lang="en-CA" altLang="zh-CN" sz="1400" dirty="0">
                <a:solidFill>
                  <a:srgbClr val="2E4864"/>
                </a:solidFill>
                <a:latin typeface="Microsoft YaHei" panose="020B0503020204020204" pitchFamily="34" charset="-122"/>
                <a:ea typeface="Microsoft YaHei" panose="020B0503020204020204" pitchFamily="34" charset="-122"/>
              </a:rPr>
              <a:t>Since its invention, deep learning has changed many research fields: speech recognition, image processing, natural language processing, automatic driving, industrial control, especially biotechnology (for example, protein structure prediction). In this class, we will review applications of deep learning in biotechnology. The first few lectures will be on the </a:t>
            </a:r>
            <a:r>
              <a:rPr lang="en-CA" altLang="zh-CN" sz="1400">
                <a:solidFill>
                  <a:srgbClr val="2E4864"/>
                </a:solidFill>
                <a:latin typeface="Microsoft YaHei" panose="020B0503020204020204" pitchFamily="34" charset="-122"/>
                <a:ea typeface="Microsoft YaHei" panose="020B0503020204020204" pitchFamily="34" charset="-122"/>
              </a:rPr>
              <a:t>necessary backgrounds </a:t>
            </a:r>
            <a:r>
              <a:rPr lang="en-CA" altLang="zh-CN" sz="1400" dirty="0">
                <a:solidFill>
                  <a:srgbClr val="2E4864"/>
                </a:solidFill>
                <a:latin typeface="Microsoft YaHei" panose="020B0503020204020204" pitchFamily="34" charset="-122"/>
                <a:ea typeface="Microsoft YaHei" panose="020B0503020204020204" pitchFamily="34" charset="-122"/>
              </a:rPr>
              <a:t>of deep learning.</a:t>
            </a:r>
            <a:endParaRPr lang="zh-CN" altLang="en-US" sz="1200" dirty="0">
              <a:solidFill>
                <a:srgbClr val="2E4864"/>
              </a:solidFill>
              <a:latin typeface="Microsoft YaHei" panose="020B0503020204020204" pitchFamily="34" charset="-122"/>
              <a:ea typeface="Microsoft YaHei" panose="020B0503020204020204" pitchFamily="34" charset="-122"/>
            </a:endParaRPr>
          </a:p>
        </p:txBody>
      </p:sp>
      <p:cxnSp>
        <p:nvCxnSpPr>
          <p:cNvPr id="30" name="直接连接符 29"/>
          <p:cNvCxnSpPr/>
          <p:nvPr/>
        </p:nvCxnSpPr>
        <p:spPr>
          <a:xfrm>
            <a:off x="2355229" y="2172304"/>
            <a:ext cx="472013"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1740633D-3C75-054F-B629-F5B322107425}"/>
              </a:ext>
            </a:extLst>
          </p:cNvPr>
          <p:cNvGrpSpPr/>
          <p:nvPr/>
        </p:nvGrpSpPr>
        <p:grpSpPr>
          <a:xfrm>
            <a:off x="6167642" y="1482040"/>
            <a:ext cx="5829887" cy="3867013"/>
            <a:chOff x="5223113" y="695200"/>
            <a:chExt cx="2452759" cy="2900259"/>
          </a:xfrm>
        </p:grpSpPr>
        <p:grpSp>
          <p:nvGrpSpPr>
            <p:cNvPr id="2" name="Group 1">
              <a:extLst>
                <a:ext uri="{FF2B5EF4-FFF2-40B4-BE49-F238E27FC236}">
                  <a16:creationId xmlns:a16="http://schemas.microsoft.com/office/drawing/2014/main" id="{9CA1F876-CAA5-0040-B817-E23575DBC8EA}"/>
                </a:ext>
              </a:extLst>
            </p:cNvPr>
            <p:cNvGrpSpPr/>
            <p:nvPr/>
          </p:nvGrpSpPr>
          <p:grpSpPr>
            <a:xfrm>
              <a:off x="5227107" y="695200"/>
              <a:ext cx="925686" cy="561730"/>
              <a:chOff x="5227113" y="774779"/>
              <a:chExt cx="925686" cy="561730"/>
            </a:xfrm>
          </p:grpSpPr>
          <p:sp>
            <p:nvSpPr>
              <p:cNvPr id="21" name="椭圆 20"/>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42" name="矩形 41"/>
              <p:cNvSpPr/>
              <p:nvPr/>
            </p:nvSpPr>
            <p:spPr>
              <a:xfrm>
                <a:off x="5443851" y="774779"/>
                <a:ext cx="708948"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01. Word2Vec</a:t>
                </a:r>
                <a:endParaRPr lang="zh-CN" altLang="en-US" sz="1867" dirty="0">
                  <a:solidFill>
                    <a:srgbClr val="2E4864"/>
                  </a:solidFill>
                  <a:latin typeface="Microsoft YaHei" panose="020B0503020204020204" pitchFamily="34" charset="-122"/>
                  <a:ea typeface="Microsoft YaHei"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5" name="Group 54">
              <a:extLst>
                <a:ext uri="{FF2B5EF4-FFF2-40B4-BE49-F238E27FC236}">
                  <a16:creationId xmlns:a16="http://schemas.microsoft.com/office/drawing/2014/main" id="{73A69A33-421C-5842-9472-34AEB1A06E6B}"/>
                </a:ext>
              </a:extLst>
            </p:cNvPr>
            <p:cNvGrpSpPr/>
            <p:nvPr/>
          </p:nvGrpSpPr>
          <p:grpSpPr>
            <a:xfrm>
              <a:off x="5227107" y="1145151"/>
              <a:ext cx="1485408" cy="561730"/>
              <a:chOff x="5227113" y="774156"/>
              <a:chExt cx="1485408" cy="561730"/>
            </a:xfrm>
          </p:grpSpPr>
          <p:sp>
            <p:nvSpPr>
              <p:cNvPr id="56" name="椭圆 20">
                <a:extLst>
                  <a:ext uri="{FF2B5EF4-FFF2-40B4-BE49-F238E27FC236}">
                    <a16:creationId xmlns:a16="http://schemas.microsoft.com/office/drawing/2014/main" id="{378CCD35-B450-4B47-87DF-DFFE1C4EAFA4}"/>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57" name="矩形 41">
                <a:extLst>
                  <a:ext uri="{FF2B5EF4-FFF2-40B4-BE49-F238E27FC236}">
                    <a16:creationId xmlns:a16="http://schemas.microsoft.com/office/drawing/2014/main" id="{0B907542-E161-C145-83C3-20498D83551B}"/>
                  </a:ext>
                </a:extLst>
              </p:cNvPr>
              <p:cNvSpPr/>
              <p:nvPr/>
            </p:nvSpPr>
            <p:spPr>
              <a:xfrm>
                <a:off x="5447845" y="774156"/>
                <a:ext cx="1264676" cy="561730"/>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02.</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Attention / Transformer</a:t>
                </a:r>
                <a:endParaRPr lang="en-US" altLang="zh-CN" sz="1867" dirty="0">
                  <a:solidFill>
                    <a:srgbClr val="27506E"/>
                  </a:solidFill>
                  <a:latin typeface="微软雅黑" panose="020B0503020204020204" pitchFamily="34" charset="-122"/>
                  <a:ea typeface="微软雅黑" panose="020B0503020204020204" pitchFamily="34" charset="-122"/>
                </a:endParaRPr>
              </a:p>
              <a:p>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58" name="Group 57">
              <a:extLst>
                <a:ext uri="{FF2B5EF4-FFF2-40B4-BE49-F238E27FC236}">
                  <a16:creationId xmlns:a16="http://schemas.microsoft.com/office/drawing/2014/main" id="{D2EE504E-67D9-6342-AC8C-5B5ACF76C6A3}"/>
                </a:ext>
              </a:extLst>
            </p:cNvPr>
            <p:cNvGrpSpPr/>
            <p:nvPr/>
          </p:nvGrpSpPr>
          <p:grpSpPr>
            <a:xfrm>
              <a:off x="5223113" y="1595725"/>
              <a:ext cx="1732049" cy="284742"/>
              <a:chOff x="5227113" y="774156"/>
              <a:chExt cx="1732049" cy="284742"/>
            </a:xfrm>
          </p:grpSpPr>
          <p:sp>
            <p:nvSpPr>
              <p:cNvPr id="59" name="椭圆 20">
                <a:extLst>
                  <a:ext uri="{FF2B5EF4-FFF2-40B4-BE49-F238E27FC236}">
                    <a16:creationId xmlns:a16="http://schemas.microsoft.com/office/drawing/2014/main" id="{D111BC5F-EEA3-3343-8AD5-5DC9F787F88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0" name="矩形 41">
                <a:extLst>
                  <a:ext uri="{FF2B5EF4-FFF2-40B4-BE49-F238E27FC236}">
                    <a16:creationId xmlns:a16="http://schemas.microsoft.com/office/drawing/2014/main" id="{84783BC4-6AA6-C849-B873-175EB6AA66D4}"/>
                  </a:ext>
                </a:extLst>
              </p:cNvPr>
              <p:cNvSpPr/>
              <p:nvPr/>
            </p:nvSpPr>
            <p:spPr>
              <a:xfrm>
                <a:off x="5447845" y="774156"/>
                <a:ext cx="151131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03.</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Pretraining: GPT and BERT</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grpSp>
          <p:nvGrpSpPr>
            <p:cNvPr id="61" name="Group 60">
              <a:extLst>
                <a:ext uri="{FF2B5EF4-FFF2-40B4-BE49-F238E27FC236}">
                  <a16:creationId xmlns:a16="http://schemas.microsoft.com/office/drawing/2014/main" id="{00962D6B-0419-B549-BB67-2B2A375A748A}"/>
                </a:ext>
              </a:extLst>
            </p:cNvPr>
            <p:cNvGrpSpPr/>
            <p:nvPr/>
          </p:nvGrpSpPr>
          <p:grpSpPr>
            <a:xfrm>
              <a:off x="5223113" y="2046299"/>
              <a:ext cx="2452759" cy="284742"/>
              <a:chOff x="5227113" y="774156"/>
              <a:chExt cx="2452759" cy="284742"/>
            </a:xfrm>
          </p:grpSpPr>
          <p:sp>
            <p:nvSpPr>
              <p:cNvPr id="62" name="椭圆 20">
                <a:extLst>
                  <a:ext uri="{FF2B5EF4-FFF2-40B4-BE49-F238E27FC236}">
                    <a16:creationId xmlns:a16="http://schemas.microsoft.com/office/drawing/2014/main" id="{214999DE-2F8B-B14B-8C56-4BA48B91DC3B}"/>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3" name="矩形 41">
                <a:extLst>
                  <a:ext uri="{FF2B5EF4-FFF2-40B4-BE49-F238E27FC236}">
                    <a16:creationId xmlns:a16="http://schemas.microsoft.com/office/drawing/2014/main" id="{D060234C-FE86-C84C-8B47-8F5BC4250116}"/>
                  </a:ext>
                </a:extLst>
              </p:cNvPr>
              <p:cNvSpPr/>
              <p:nvPr/>
            </p:nvSpPr>
            <p:spPr>
              <a:xfrm>
                <a:off x="5447845" y="774156"/>
                <a:ext cx="2232027"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04.</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Deep learning applications in proteomics</a:t>
                </a:r>
                <a:endParaRPr lang="zh-CN" altLang="en-US" sz="2400" dirty="0">
                  <a:solidFill>
                    <a:srgbClr val="2E4864"/>
                  </a:solidFill>
                  <a:latin typeface="Microsoft YaHei" panose="020B0503020204020204" pitchFamily="34" charset="-122"/>
                  <a:ea typeface="Microsoft YaHei" panose="020B0503020204020204" pitchFamily="34" charset="-122"/>
                </a:endParaRPr>
              </a:p>
            </p:txBody>
          </p:sp>
        </p:grpSp>
        <p:grpSp>
          <p:nvGrpSpPr>
            <p:cNvPr id="64" name="Group 63">
              <a:extLst>
                <a:ext uri="{FF2B5EF4-FFF2-40B4-BE49-F238E27FC236}">
                  <a16:creationId xmlns:a16="http://schemas.microsoft.com/office/drawing/2014/main" id="{01AEDB0F-9234-3146-8D4C-850169E90EFF}"/>
                </a:ext>
              </a:extLst>
            </p:cNvPr>
            <p:cNvGrpSpPr/>
            <p:nvPr/>
          </p:nvGrpSpPr>
          <p:grpSpPr>
            <a:xfrm>
              <a:off x="5223113" y="2496873"/>
              <a:ext cx="1883792" cy="284742"/>
              <a:chOff x="5227113" y="774156"/>
              <a:chExt cx="1883792" cy="284742"/>
            </a:xfrm>
          </p:grpSpPr>
          <p:sp>
            <p:nvSpPr>
              <p:cNvPr id="65" name="椭圆 20">
                <a:extLst>
                  <a:ext uri="{FF2B5EF4-FFF2-40B4-BE49-F238E27FC236}">
                    <a16:creationId xmlns:a16="http://schemas.microsoft.com/office/drawing/2014/main" id="{5C989EE0-983C-7748-AD15-B14750C98EC2}"/>
                  </a:ext>
                </a:extLst>
              </p:cNvPr>
              <p:cNvSpPr/>
              <p:nvPr/>
            </p:nvSpPr>
            <p:spPr>
              <a:xfrm>
                <a:off x="5227113" y="859836"/>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66" name="矩形 41">
                <a:extLst>
                  <a:ext uri="{FF2B5EF4-FFF2-40B4-BE49-F238E27FC236}">
                    <a16:creationId xmlns:a16="http://schemas.microsoft.com/office/drawing/2014/main" id="{163E49D5-E32B-AD4A-9289-D1D97CF929ED}"/>
                  </a:ext>
                </a:extLst>
              </p:cNvPr>
              <p:cNvSpPr/>
              <p:nvPr/>
            </p:nvSpPr>
            <p:spPr>
              <a:xfrm>
                <a:off x="5447845" y="774156"/>
                <a:ext cx="1663060" cy="284742"/>
              </a:xfrm>
              <a:prstGeom prst="rect">
                <a:avLst/>
              </a:prstGeom>
            </p:spPr>
            <p:txBody>
              <a:bodyPr wrap="none">
                <a:spAutoFit/>
              </a:bodyPr>
              <a:lstStyle/>
              <a:p>
                <a:r>
                  <a:rPr lang="en-US" altLang="zh-CN" sz="1867" dirty="0">
                    <a:solidFill>
                      <a:srgbClr val="2E4864"/>
                    </a:solidFill>
                    <a:latin typeface="Microsoft YaHei" panose="020B0503020204020204" pitchFamily="34" charset="-122"/>
                    <a:ea typeface="Microsoft YaHei" panose="020B0503020204020204" pitchFamily="34" charset="-122"/>
                  </a:rPr>
                  <a:t>05.</a:t>
                </a:r>
                <a:r>
                  <a:rPr lang="en-US" altLang="zh-CN" sz="1867" dirty="0">
                    <a:solidFill>
                      <a:srgbClr val="27506E"/>
                    </a:solidFill>
                    <a:latin typeface="微软雅黑" panose="020B0503020204020204" pitchFamily="34" charset="-122"/>
                    <a:ea typeface="微软雅黑" panose="020B0503020204020204" pitchFamily="34" charset="-122"/>
                  </a:rPr>
                  <a:t> </a:t>
                </a:r>
                <a:r>
                  <a:rPr lang="en-CA" altLang="zh-CN" sz="1867" dirty="0">
                    <a:solidFill>
                      <a:srgbClr val="27506E"/>
                    </a:solidFill>
                    <a:latin typeface="微软雅黑" panose="020B0503020204020204" pitchFamily="34" charset="-122"/>
                    <a:ea typeface="微软雅黑" panose="020B0503020204020204" pitchFamily="34" charset="-122"/>
                  </a:rPr>
                  <a:t>Student presentations begin</a:t>
                </a:r>
                <a:endParaRPr lang="en-US" altLang="zh-CN" sz="1867" dirty="0">
                  <a:solidFill>
                    <a:srgbClr val="27506E"/>
                  </a:solidFill>
                  <a:latin typeface="微软雅黑" panose="020B0503020204020204" pitchFamily="34" charset="-122"/>
                  <a:ea typeface="微软雅黑" panose="020B0503020204020204" pitchFamily="34" charset="-122"/>
                </a:endParaRPr>
              </a:p>
            </p:txBody>
          </p:sp>
        </p:grpSp>
        <p:sp>
          <p:nvSpPr>
            <p:cNvPr id="68" name="椭圆 20">
              <a:extLst>
                <a:ext uri="{FF2B5EF4-FFF2-40B4-BE49-F238E27FC236}">
                  <a16:creationId xmlns:a16="http://schemas.microsoft.com/office/drawing/2014/main" id="{3A87964C-208A-5E4A-86B8-92AC3B252727}"/>
                </a:ext>
              </a:extLst>
            </p:cNvPr>
            <p:cNvSpPr/>
            <p:nvPr/>
          </p:nvSpPr>
          <p:spPr>
            <a:xfrm>
              <a:off x="5223113" y="3033127"/>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sp>
          <p:nvSpPr>
            <p:cNvPr id="71" name="椭圆 20">
              <a:extLst>
                <a:ext uri="{FF2B5EF4-FFF2-40B4-BE49-F238E27FC236}">
                  <a16:creationId xmlns:a16="http://schemas.microsoft.com/office/drawing/2014/main" id="{24043297-3EAE-7F47-B4B1-0072F9428942}"/>
                </a:ext>
              </a:extLst>
            </p:cNvPr>
            <p:cNvSpPr/>
            <p:nvPr/>
          </p:nvSpPr>
          <p:spPr>
            <a:xfrm>
              <a:off x="5223113" y="3483701"/>
              <a:ext cx="120146" cy="111758"/>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solidFill>
                  <a:srgbClr val="2E4864"/>
                </a:solidFill>
                <a:latin typeface="Microsoft YaHei" panose="020B0503020204020204" pitchFamily="34" charset="-122"/>
                <a:ea typeface="Microsoft YaHei" panose="020B0503020204020204" pitchFamily="34" charset="-122"/>
              </a:endParaRPr>
            </a:p>
          </p:txBody>
        </p:sp>
      </p:grpSp>
    </p:spTree>
    <p:extLst>
      <p:ext uri="{BB962C8B-B14F-4D97-AF65-F5344CB8AC3E}">
        <p14:creationId xmlns:p14="http://schemas.microsoft.com/office/powerpoint/2010/main" val="224456318"/>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椭圆 7"/>
          <p:cNvSpPr/>
          <p:nvPr/>
        </p:nvSpPr>
        <p:spPr>
          <a:xfrm>
            <a:off x="1989034" y="2578226"/>
            <a:ext cx="2235676" cy="2235676"/>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4" name="椭圆 23"/>
          <p:cNvSpPr/>
          <p:nvPr/>
        </p:nvSpPr>
        <p:spPr>
          <a:xfrm>
            <a:off x="2249135" y="2824389"/>
            <a:ext cx="1743351" cy="174335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文本框 5"/>
          <p:cNvSpPr txBox="1">
            <a:spLocks noChangeArrowheads="1"/>
          </p:cNvSpPr>
          <p:nvPr/>
        </p:nvSpPr>
        <p:spPr bwMode="auto">
          <a:xfrm>
            <a:off x="2500835" y="3142065"/>
            <a:ext cx="1197764" cy="107721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6400" b="1">
                <a:solidFill>
                  <a:schemeClr val="bg1"/>
                </a:solidFill>
                <a:latin typeface="方正兰亭黑_GBK"/>
                <a:ea typeface="方正兰亭黑_GBK"/>
              </a:rPr>
              <a:t>01</a:t>
            </a:r>
            <a:endParaRPr lang="zh-CN" altLang="en-US" sz="6400" b="1">
              <a:solidFill>
                <a:schemeClr val="bg1"/>
              </a:solidFill>
              <a:latin typeface="方正兰亭黑_GBK"/>
              <a:ea typeface="方正兰亭黑_GBK"/>
            </a:endParaRPr>
          </a:p>
        </p:txBody>
      </p:sp>
      <p:cxnSp>
        <p:nvCxnSpPr>
          <p:cNvPr id="3" name="直接连接符 2"/>
          <p:cNvCxnSpPr/>
          <p:nvPr/>
        </p:nvCxnSpPr>
        <p:spPr>
          <a:xfrm>
            <a:off x="4772663" y="4130076"/>
            <a:ext cx="455875"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矩形 6"/>
          <p:cNvSpPr/>
          <p:nvPr/>
        </p:nvSpPr>
        <p:spPr>
          <a:xfrm>
            <a:off x="4772663" y="4455544"/>
            <a:ext cx="1482077" cy="407489"/>
          </a:xfrm>
          <a:prstGeom prst="rect">
            <a:avLst/>
          </a:prstGeom>
          <a:gradFill>
            <a:gsLst>
              <a:gs pos="100000">
                <a:schemeClr val="accent1">
                  <a:lumMod val="75000"/>
                </a:schemeClr>
              </a:gs>
              <a:gs pos="0">
                <a:srgbClr val="27506E"/>
              </a:gs>
            </a:gsLst>
            <a:path path="circle">
              <a:fillToRect l="50000" t="50000" r="50000" b="5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a:latin typeface="+mj-lt"/>
              </a:rPr>
              <a:t>LECTURE ONE</a:t>
            </a:r>
            <a:endParaRPr lang="zh-CN" altLang="en-US" sz="1600" dirty="0">
              <a:latin typeface="+mj-lt"/>
            </a:endParaRPr>
          </a:p>
        </p:txBody>
      </p:sp>
      <p:sp>
        <p:nvSpPr>
          <p:cNvPr id="25" name="椭圆 24"/>
          <p:cNvSpPr/>
          <p:nvPr/>
        </p:nvSpPr>
        <p:spPr>
          <a:xfrm>
            <a:off x="3697242" y="2592797"/>
            <a:ext cx="520689" cy="520689"/>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6" name="椭圆 25"/>
          <p:cNvSpPr/>
          <p:nvPr/>
        </p:nvSpPr>
        <p:spPr>
          <a:xfrm>
            <a:off x="1889481" y="3015197"/>
            <a:ext cx="382375" cy="38237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8" name="椭圆 27"/>
          <p:cNvSpPr/>
          <p:nvPr/>
        </p:nvSpPr>
        <p:spPr>
          <a:xfrm>
            <a:off x="1698293" y="4863033"/>
            <a:ext cx="213793" cy="21379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9" name="椭圆 28"/>
          <p:cNvSpPr/>
          <p:nvPr/>
        </p:nvSpPr>
        <p:spPr>
          <a:xfrm>
            <a:off x="2249135" y="4410935"/>
            <a:ext cx="294040" cy="29404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0" name="椭圆 29"/>
          <p:cNvSpPr/>
          <p:nvPr/>
        </p:nvSpPr>
        <p:spPr>
          <a:xfrm>
            <a:off x="4021772" y="3972331"/>
            <a:ext cx="304395" cy="304395"/>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1" name="椭圆 30"/>
          <p:cNvSpPr/>
          <p:nvPr/>
        </p:nvSpPr>
        <p:spPr>
          <a:xfrm>
            <a:off x="3786429" y="4799329"/>
            <a:ext cx="206056" cy="20605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32" name="椭圆 31"/>
          <p:cNvSpPr/>
          <p:nvPr/>
        </p:nvSpPr>
        <p:spPr>
          <a:xfrm>
            <a:off x="1669784" y="3972331"/>
            <a:ext cx="132944" cy="132944"/>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2" name="Rectangle 1"/>
          <p:cNvSpPr/>
          <p:nvPr/>
        </p:nvSpPr>
        <p:spPr>
          <a:xfrm>
            <a:off x="4484811" y="2592797"/>
            <a:ext cx="6340134" cy="1200329"/>
          </a:xfrm>
          <a:prstGeom prst="rect">
            <a:avLst/>
          </a:prstGeom>
        </p:spPr>
        <p:txBody>
          <a:bodyPr wrap="none">
            <a:spAutoFit/>
          </a:bodyPr>
          <a:lstStyle/>
          <a:p>
            <a:r>
              <a:rPr lang="en-CA" altLang="zh-CN" sz="3600" dirty="0">
                <a:solidFill>
                  <a:srgbClr val="2E4864"/>
                </a:solidFill>
                <a:latin typeface="Microsoft YaHei" panose="020B0503020204020204" pitchFamily="34" charset="-122"/>
                <a:ea typeface="Microsoft YaHei" panose="020B0503020204020204" pitchFamily="34" charset="-122"/>
              </a:rPr>
              <a:t>Word2Vec: from discrete to </a:t>
            </a:r>
          </a:p>
          <a:p>
            <a:r>
              <a:rPr lang="en-CA" altLang="zh-CN" sz="3600" dirty="0">
                <a:solidFill>
                  <a:srgbClr val="2E4864"/>
                </a:solidFill>
                <a:latin typeface="Microsoft YaHei" panose="020B0503020204020204" pitchFamily="34" charset="-122"/>
                <a:ea typeface="Microsoft YaHei" panose="020B0503020204020204" pitchFamily="34" charset="-122"/>
              </a:rPr>
              <a:t>continuous space</a:t>
            </a:r>
            <a:endParaRPr lang="zh-CN" altLang="en-US" sz="3600" dirty="0">
              <a:solidFill>
                <a:srgbClr val="2E4864"/>
              </a:solidFill>
              <a:latin typeface="Microsoft YaHei" panose="020B0503020204020204" pitchFamily="34" charset="-122"/>
              <a:ea typeface="Microsoft YaHei" panose="020B0503020204020204" pitchFamily="34" charset="-122"/>
            </a:endParaRPr>
          </a:p>
        </p:txBody>
      </p:sp>
    </p:spTree>
    <p:extLst>
      <p:ext uri="{BB962C8B-B14F-4D97-AF65-F5344CB8AC3E}">
        <p14:creationId xmlns:p14="http://schemas.microsoft.com/office/powerpoint/2010/main" val="1703826601"/>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92730" y="1074607"/>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Things you need to know:</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792730" y="2003089"/>
            <a:ext cx="9536975" cy="6068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a:solidFill>
                  <a:srgbClr val="FF0000"/>
                </a:solidFill>
                <a:latin typeface="Microsoft YaHei" panose="020B0503020204020204" pitchFamily="34" charset="-122"/>
                <a:ea typeface="Microsoft YaHei" panose="020B0503020204020204" pitchFamily="34" charset="-122"/>
              </a:rPr>
              <a:t>Dot product:</a:t>
            </a:r>
          </a:p>
          <a:p>
            <a:pPr marL="0" indent="0" eaLnBrk="1" hangingPunct="1">
              <a:lnSpc>
                <a:spcPct val="150000"/>
              </a:lnSpc>
              <a:defRPr/>
            </a:pPr>
            <a:r>
              <a:rPr lang="en-US" sz="2000" dirty="0">
                <a:latin typeface="Arial" charset="0"/>
              </a:rPr>
              <a:t>a </a:t>
            </a:r>
            <a:r>
              <a:rPr lang="en-US" sz="2000" dirty="0">
                <a:latin typeface="Wingdings" charset="0"/>
                <a:cs typeface="Wingdings" charset="0"/>
                <a:sym typeface="Wingdings" charset="0"/>
              </a:rPr>
              <a:t></a:t>
            </a:r>
            <a:r>
              <a:rPr lang="en-US" sz="2000" dirty="0">
                <a:latin typeface="Arial" charset="0"/>
              </a:rPr>
              <a:t> b = ||a||||b||</a:t>
            </a:r>
            <a:r>
              <a:rPr lang="en-US" sz="2000" dirty="0" err="1">
                <a:latin typeface="Arial" charset="0"/>
              </a:rPr>
              <a:t>cos</a:t>
            </a:r>
            <a:r>
              <a:rPr lang="en-US" sz="2000" dirty="0">
                <a:latin typeface="Arial" charset="0"/>
              </a:rPr>
              <a:t>(</a:t>
            </a:r>
            <a:r>
              <a:rPr lang="en-US" sz="2000" dirty="0" err="1">
                <a:latin typeface="Arial" charset="0"/>
              </a:rPr>
              <a:t>θ</a:t>
            </a:r>
            <a:r>
              <a:rPr lang="en-US" sz="2000" baseline="-25000" dirty="0" err="1">
                <a:latin typeface="Arial" charset="0"/>
              </a:rPr>
              <a:t>ab</a:t>
            </a:r>
            <a:r>
              <a:rPr lang="en-US" sz="2000" dirty="0">
                <a:latin typeface="Arial" charset="0"/>
              </a:rPr>
              <a:t>) </a:t>
            </a:r>
          </a:p>
          <a:p>
            <a:pPr marL="0" indent="0" eaLnBrk="1" hangingPunct="1">
              <a:lnSpc>
                <a:spcPct val="150000"/>
              </a:lnSpc>
              <a:defRPr/>
            </a:pPr>
            <a:r>
              <a:rPr lang="en-US" sz="2000" dirty="0">
                <a:latin typeface="Arial" charset="0"/>
              </a:rPr>
              <a:t>         = a</a:t>
            </a:r>
            <a:r>
              <a:rPr lang="en-US" sz="2000" baseline="-25000" dirty="0">
                <a:latin typeface="Arial" charset="0"/>
              </a:rPr>
              <a:t>1</a:t>
            </a:r>
            <a:r>
              <a:rPr lang="en-US" sz="2000" dirty="0">
                <a:latin typeface="Arial" charset="0"/>
              </a:rPr>
              <a:t>b</a:t>
            </a:r>
            <a:r>
              <a:rPr lang="en-US" sz="2000" baseline="-25000" dirty="0">
                <a:latin typeface="Arial" charset="0"/>
              </a:rPr>
              <a:t>1</a:t>
            </a:r>
            <a:r>
              <a:rPr lang="en-US" sz="2000" dirty="0">
                <a:latin typeface="Arial" charset="0"/>
              </a:rPr>
              <a:t>+a</a:t>
            </a:r>
            <a:r>
              <a:rPr lang="en-US" sz="2000" baseline="-25000" dirty="0">
                <a:latin typeface="Arial" charset="0"/>
              </a:rPr>
              <a:t>2</a:t>
            </a:r>
            <a:r>
              <a:rPr lang="en-US" sz="2000" dirty="0">
                <a:latin typeface="Arial" charset="0"/>
              </a:rPr>
              <a:t>b</a:t>
            </a:r>
            <a:r>
              <a:rPr lang="en-US" sz="2000" baseline="-25000" dirty="0">
                <a:latin typeface="Arial" charset="0"/>
              </a:rPr>
              <a:t>2</a:t>
            </a:r>
            <a:r>
              <a:rPr lang="en-US" sz="2000" dirty="0">
                <a:latin typeface="Arial" charset="0"/>
              </a:rPr>
              <a:t>+ … +</a:t>
            </a:r>
            <a:r>
              <a:rPr lang="en-US" sz="2000" dirty="0" err="1">
                <a:latin typeface="Arial" charset="0"/>
              </a:rPr>
              <a:t>a</a:t>
            </a:r>
            <a:r>
              <a:rPr lang="en-US" sz="2000" baseline="-25000" dirty="0" err="1">
                <a:latin typeface="Arial" charset="0"/>
              </a:rPr>
              <a:t>n</a:t>
            </a:r>
            <a:r>
              <a:rPr lang="en-US" sz="2000" dirty="0" err="1">
                <a:latin typeface="Arial" charset="0"/>
              </a:rPr>
              <a:t>b</a:t>
            </a:r>
            <a:r>
              <a:rPr lang="en-US" sz="2000" baseline="-25000" dirty="0" err="1">
                <a:latin typeface="Arial" charset="0"/>
              </a:rPr>
              <a:t>n</a:t>
            </a:r>
            <a:endParaRPr lang="en-US" sz="2000" baseline="-25000" dirty="0">
              <a:latin typeface="Arial" charset="0"/>
            </a:endParaRPr>
          </a:p>
          <a:p>
            <a:pPr marL="0" indent="0" eaLnBrk="1" hangingPunct="1">
              <a:lnSpc>
                <a:spcPct val="150000"/>
              </a:lnSpc>
              <a:defRPr/>
            </a:pPr>
            <a:r>
              <a:rPr lang="en-US" sz="2000" dirty="0">
                <a:latin typeface="Arial" charset="0"/>
              </a:rPr>
              <a:t>One can derive </a:t>
            </a:r>
            <a:r>
              <a:rPr lang="en-US" sz="2000" dirty="0">
                <a:solidFill>
                  <a:srgbClr val="FF0000"/>
                </a:solidFill>
                <a:latin typeface="Arial" charset="0"/>
              </a:rPr>
              <a:t>Cosine similarity</a:t>
            </a:r>
          </a:p>
          <a:p>
            <a:pPr marL="0" indent="0" eaLnBrk="1" hangingPunct="1">
              <a:lnSpc>
                <a:spcPct val="150000"/>
              </a:lnSpc>
              <a:defRPr/>
            </a:pPr>
            <a:r>
              <a:rPr lang="en-US" sz="2000" dirty="0">
                <a:solidFill>
                  <a:srgbClr val="FF0000"/>
                </a:solidFill>
                <a:latin typeface="Arial" charset="0"/>
              </a:rPr>
              <a:t>   </a:t>
            </a:r>
            <a:r>
              <a:rPr lang="en-US" sz="2000" dirty="0" err="1">
                <a:latin typeface="Arial" charset="0"/>
              </a:rPr>
              <a:t>cos</a:t>
            </a:r>
            <a:r>
              <a:rPr lang="en-US" sz="2000" dirty="0">
                <a:latin typeface="Arial" charset="0"/>
              </a:rPr>
              <a:t> </a:t>
            </a:r>
            <a:r>
              <a:rPr lang="en-US" sz="2000" dirty="0" err="1">
                <a:latin typeface="Arial" charset="0"/>
              </a:rPr>
              <a:t>θ</a:t>
            </a:r>
            <a:r>
              <a:rPr lang="en-US" sz="2000" baseline="-25000" dirty="0" err="1">
                <a:latin typeface="Arial" charset="0"/>
              </a:rPr>
              <a:t>ab</a:t>
            </a:r>
            <a:r>
              <a:rPr lang="en-US" sz="2000" dirty="0">
                <a:latin typeface="Arial" charset="0"/>
              </a:rPr>
              <a:t> = a </a:t>
            </a:r>
            <a:r>
              <a:rPr lang="en-US" sz="2000" dirty="0">
                <a:latin typeface="Wingdings" charset="0"/>
                <a:cs typeface="Wingdings" charset="0"/>
                <a:sym typeface="Wingdings" charset="0"/>
              </a:rPr>
              <a:t></a:t>
            </a:r>
            <a:r>
              <a:rPr lang="en-US" sz="2000" dirty="0">
                <a:latin typeface="Arial" charset="0"/>
              </a:rPr>
              <a:t> b  /  ||a||||b||</a:t>
            </a:r>
            <a:endParaRPr lang="en-US" sz="2000" dirty="0">
              <a:solidFill>
                <a:srgbClr val="FF0000"/>
              </a:solidFill>
              <a:latin typeface="Arial" charset="0"/>
            </a:endParaRPr>
          </a:p>
          <a:p>
            <a:pPr marL="0" indent="0" eaLnBrk="1" hangingPunct="1">
              <a:lnSpc>
                <a:spcPct val="150000"/>
              </a:lnSpc>
              <a:defRPr/>
            </a:pPr>
            <a:endParaRPr lang="en-US" sz="2000" dirty="0">
              <a:latin typeface="Arial" charset="0"/>
            </a:endParaRPr>
          </a:p>
          <a:p>
            <a:pPr marL="0" indent="0" eaLnBrk="1" hangingPunct="1">
              <a:lnSpc>
                <a:spcPct val="150000"/>
              </a:lnSpc>
              <a:defRPr/>
            </a:pPr>
            <a:r>
              <a:rPr lang="en-US" sz="2000" dirty="0" err="1">
                <a:solidFill>
                  <a:srgbClr val="FF0000"/>
                </a:solidFill>
                <a:latin typeface="Arial" charset="0"/>
              </a:rPr>
              <a:t>Softmax</a:t>
            </a:r>
            <a:r>
              <a:rPr lang="en-US" sz="2000" dirty="0">
                <a:solidFill>
                  <a:srgbClr val="FF0000"/>
                </a:solidFill>
                <a:latin typeface="Arial" charset="0"/>
              </a:rPr>
              <a:t> Function:</a:t>
            </a:r>
            <a:r>
              <a:rPr lang="en-US" sz="2000" baseline="-25000" dirty="0">
                <a:latin typeface="Arial" charset="0"/>
              </a:rPr>
              <a:t>  </a:t>
            </a:r>
          </a:p>
          <a:p>
            <a:pPr eaLnBrk="1" hangingPunct="1"/>
            <a:r>
              <a:rPr lang="en-US" sz="2000" dirty="0"/>
              <a:t>If we take an input of [1,2,3,4,1,2,3], the </a:t>
            </a:r>
            <a:r>
              <a:rPr lang="en-US" sz="2000" dirty="0" err="1"/>
              <a:t>softmax</a:t>
            </a:r>
            <a:r>
              <a:rPr lang="en-US" sz="2000" dirty="0"/>
              <a:t> of that is </a:t>
            </a:r>
          </a:p>
          <a:p>
            <a:pPr eaLnBrk="1" hangingPunct="1"/>
            <a:r>
              <a:rPr lang="en-US" sz="2000" dirty="0"/>
              <a:t>[0.024, 0.064, 0.175, 0.475, 0.024, 0.064, 0.175]. </a:t>
            </a:r>
          </a:p>
          <a:p>
            <a:pPr eaLnBrk="1" hangingPunct="1"/>
            <a:r>
              <a:rPr lang="en-US" sz="2000" dirty="0"/>
              <a:t>The </a:t>
            </a:r>
            <a:r>
              <a:rPr lang="en-US" sz="2000" dirty="0" err="1"/>
              <a:t>softmax</a:t>
            </a:r>
            <a:r>
              <a:rPr lang="en-US" sz="2000" dirty="0"/>
              <a:t> function highlights the largest values and </a:t>
            </a:r>
          </a:p>
          <a:p>
            <a:pPr eaLnBrk="1" hangingPunct="1"/>
            <a:r>
              <a:rPr lang="en-US" sz="2000" dirty="0"/>
              <a:t>suppress other values, so that they are all positive and</a:t>
            </a:r>
          </a:p>
          <a:p>
            <a:pPr eaLnBrk="1" hangingPunct="1"/>
            <a:r>
              <a:rPr lang="en-US" sz="2000" dirty="0"/>
              <a:t>sum to 1.</a:t>
            </a:r>
          </a:p>
          <a:p>
            <a:pPr marL="0" indent="0" eaLnBrk="1" hangingPunct="1">
              <a:lnSpc>
                <a:spcPct val="150000"/>
              </a:lnSpc>
              <a:defRPr/>
            </a:pPr>
            <a:r>
              <a:rPr lang="en-US" sz="2000" baseline="-25000" dirty="0">
                <a:latin typeface="Arial" charset="0"/>
              </a:rPr>
              <a:t>    </a:t>
            </a:r>
          </a:p>
          <a:p>
            <a:pPr marL="0" indent="0" eaLnBrk="1" hangingPunct="1">
              <a:lnSpc>
                <a:spcPct val="150000"/>
              </a:lnSpc>
              <a:defRPr/>
            </a:pPr>
            <a:endParaRPr lang="en-CA" altLang="zh-CN" sz="2000" dirty="0">
              <a:solidFill>
                <a:srgbClr val="FF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endParaRPr lang="en-CA" altLang="zh-CN" sz="2000" dirty="0">
              <a:solidFill>
                <a:srgbClr val="2E4864"/>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23"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99034" y="4713045"/>
            <a:ext cx="4521200" cy="2108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6550139" y="244885"/>
            <a:ext cx="5218369" cy="3218994"/>
          </a:xfrm>
          <a:prstGeom prst="rect">
            <a:avLst/>
          </a:prstGeom>
        </p:spPr>
      </p:pic>
    </p:spTree>
    <p:extLst>
      <p:ext uri="{BB962C8B-B14F-4D97-AF65-F5344CB8AC3E}">
        <p14:creationId xmlns:p14="http://schemas.microsoft.com/office/powerpoint/2010/main" val="2733706714"/>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382384"/>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Transforming from discrete to “continuous” space</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734354"/>
            <a:ext cx="9536975" cy="142289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 typeface="Times New Roman" panose="02020603050405020304" pitchFamily="18" charset="0"/>
              <a:buAutoNum type="arabicPeriod"/>
              <a:defRPr/>
            </a:pPr>
            <a:r>
              <a:rPr lang="en-CA" altLang="zh-CN" sz="2000" dirty="0">
                <a:solidFill>
                  <a:srgbClr val="FF0000"/>
                </a:solidFill>
                <a:latin typeface="Microsoft YaHei" panose="020B0503020204020204" pitchFamily="34" charset="-122"/>
                <a:ea typeface="Microsoft YaHei" panose="020B0503020204020204" pitchFamily="34" charset="-122"/>
              </a:rPr>
              <a:t>Calculus </a:t>
            </a:r>
            <a:r>
              <a:rPr lang="en-CA" altLang="zh-CN" sz="2000" dirty="0">
                <a:solidFill>
                  <a:srgbClr val="2E4864"/>
                </a:solidFill>
                <a:latin typeface="Microsoft YaHei" panose="020B0503020204020204" pitchFamily="34" charset="-122"/>
                <a:ea typeface="Microsoft YaHei" panose="020B0503020204020204" pitchFamily="34" charset="-122"/>
              </a:rPr>
              <a:t>(for computing the space covered by a curve)</a:t>
            </a:r>
          </a:p>
          <a:p>
            <a:pPr eaLnBrk="1" hangingPunct="1">
              <a:lnSpc>
                <a:spcPct val="150000"/>
              </a:lnSpc>
              <a:buFont typeface="Times New Roman" panose="02020603050405020304" pitchFamily="18" charset="0"/>
              <a:buAutoNum type="arabicPeriod"/>
              <a:defRPr/>
            </a:pPr>
            <a:r>
              <a:rPr lang="en-CA" altLang="zh-CN" sz="2000" dirty="0">
                <a:solidFill>
                  <a:srgbClr val="FF0000"/>
                </a:solidFill>
                <a:latin typeface="Microsoft YaHei" panose="020B0503020204020204" pitchFamily="34" charset="-122"/>
                <a:ea typeface="Microsoft YaHei" panose="020B0503020204020204" pitchFamily="34" charset="-122"/>
              </a:rPr>
              <a:t>Word2Vec</a:t>
            </a:r>
            <a:r>
              <a:rPr lang="en-CA" altLang="zh-CN" sz="2000" dirty="0">
                <a:solidFill>
                  <a:srgbClr val="2E4864"/>
                </a:solidFill>
                <a:latin typeface="Microsoft YaHei" panose="020B0503020204020204" pitchFamily="34" charset="-122"/>
                <a:ea typeface="Microsoft YaHei" panose="020B0503020204020204" pitchFamily="34" charset="-122"/>
              </a:rPr>
              <a:t> (for computing the “space” covered by the meaning of a word, or a gene, or a protein)</a:t>
            </a: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1822350633"/>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074607"/>
            <a:ext cx="10155777" cy="581057"/>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Traditional representation of a word's meaning</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469255" y="1849134"/>
            <a:ext cx="9536975" cy="557787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lnSpc>
                <a:spcPct val="150000"/>
              </a:lnSpc>
              <a:buFont typeface="Times New Roman" panose="02020603050405020304" pitchFamily="18" charset="0"/>
              <a:buAutoNum type="arabicPeriod"/>
              <a:defRPr/>
            </a:pPr>
            <a:r>
              <a:rPr lang="en-CA" altLang="zh-CN" sz="2000" dirty="0">
                <a:solidFill>
                  <a:srgbClr val="FF0000"/>
                </a:solidFill>
                <a:latin typeface="Microsoft YaHei" panose="020B0503020204020204" pitchFamily="34" charset="-122"/>
                <a:ea typeface="Microsoft YaHei" panose="020B0503020204020204" pitchFamily="34" charset="-122"/>
              </a:rPr>
              <a:t>Dictionary (or PDB)</a:t>
            </a:r>
            <a:r>
              <a:rPr lang="en-CA" altLang="zh-CN" sz="2000" dirty="0">
                <a:latin typeface="Microsoft YaHei" panose="020B0503020204020204" pitchFamily="34" charset="-122"/>
                <a:ea typeface="Microsoft YaHei" panose="020B0503020204020204" pitchFamily="34" charset="-122"/>
              </a:rPr>
              <a:t>, not too useful in computational linguistic research.</a:t>
            </a:r>
            <a:endParaRPr lang="en-CA" altLang="zh-CN" sz="2000" dirty="0">
              <a:solidFill>
                <a:srgbClr val="2E4864"/>
              </a:solidFill>
              <a:latin typeface="Microsoft YaHei" panose="020B0503020204020204" pitchFamily="34" charset="-122"/>
              <a:ea typeface="Microsoft YaHei" panose="020B0503020204020204" pitchFamily="34" charset="-122"/>
            </a:endParaRPr>
          </a:p>
          <a:p>
            <a:pPr eaLnBrk="1" hangingPunct="1">
              <a:lnSpc>
                <a:spcPct val="150000"/>
              </a:lnSpc>
              <a:buFont typeface="Times New Roman" panose="02020603050405020304" pitchFamily="18" charset="0"/>
              <a:buAutoNum type="arabicPeriod"/>
              <a:defRPr/>
            </a:pPr>
            <a:r>
              <a:rPr lang="en-CA" altLang="zh-CN" sz="2000" dirty="0">
                <a:solidFill>
                  <a:srgbClr val="FF0000"/>
                </a:solidFill>
                <a:latin typeface="Microsoft YaHei" panose="020B0503020204020204" pitchFamily="34" charset="-122"/>
                <a:ea typeface="Microsoft YaHei" panose="020B0503020204020204" pitchFamily="34" charset="-122"/>
              </a:rPr>
              <a:t>WordNet</a:t>
            </a:r>
            <a:r>
              <a:rPr lang="en-CA" altLang="zh-CN" sz="2000" dirty="0">
                <a:solidFill>
                  <a:srgbClr val="2E4864"/>
                </a:solidFill>
                <a:latin typeface="Microsoft YaHei" panose="020B0503020204020204" pitchFamily="34" charset="-122"/>
                <a:ea typeface="Microsoft YaHei" panose="020B0503020204020204" pitchFamily="34" charset="-122"/>
              </a:rPr>
              <a:t> (Protein networks)</a:t>
            </a:r>
          </a:p>
          <a:p>
            <a:pPr marL="457200" lvl="1"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It is a graph of words, with relationships like “is-a”, synonym sets.</a:t>
            </a:r>
          </a:p>
          <a:p>
            <a:pPr marL="457200" lvl="1"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Problems: Depend on human labeling hence missing a lot, hard to automate this process.</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3.   These are all using atomic symbols: hotel, motel, equivalent to 1-hot vector:</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Hotel:    [0,0,0,0,0,0,0,0,1,0,0,0,0,0]</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Motel:    [0,0,0,0,1,0,0,0,0,0,0,0,0,0]</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These are called one-hot representations. Very long: 13M (</a:t>
            </a:r>
            <a:r>
              <a:rPr lang="en-CA" altLang="zh-CN" sz="2000" dirty="0" err="1">
                <a:solidFill>
                  <a:srgbClr val="2E4864"/>
                </a:solidFill>
                <a:latin typeface="Microsoft YaHei" panose="020B0503020204020204" pitchFamily="34" charset="-122"/>
                <a:ea typeface="Microsoft YaHei" panose="020B0503020204020204" pitchFamily="34" charset="-122"/>
              </a:rPr>
              <a:t>google</a:t>
            </a:r>
            <a:r>
              <a:rPr lang="en-CA" altLang="zh-CN" sz="2000" dirty="0">
                <a:solidFill>
                  <a:srgbClr val="2E4864"/>
                </a:solidFill>
                <a:latin typeface="Microsoft YaHei" panose="020B0503020204020204" pitchFamily="34" charset="-122"/>
                <a:ea typeface="Microsoft YaHei" panose="020B0503020204020204" pitchFamily="34" charset="-122"/>
              </a:rPr>
              <a:t> crawl).   </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Example: inverted index.</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837452057"/>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85147" y="1382384"/>
            <a:ext cx="10155777" cy="615553"/>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Problems.</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mc:AlternateContent xmlns:mc="http://schemas.openxmlformats.org/markup-compatibility/2006" xmlns:a14="http://schemas.microsoft.com/office/drawing/2010/main">
        <mc:Choice Requires="a14">
          <p:sp>
            <p:nvSpPr>
              <p:cNvPr id="20" name="TextBox 4">
                <a:extLst>
                  <a:ext uri="{FF2B5EF4-FFF2-40B4-BE49-F238E27FC236}">
                    <a16:creationId xmlns:a16="http://schemas.microsoft.com/office/drawing/2014/main" id="{3ACCDF74-7CFE-6146-A057-9802E8750827}"/>
                  </a:ext>
                </a:extLst>
              </p:cNvPr>
              <p:cNvSpPr txBox="1">
                <a:spLocks noChangeArrowheads="1"/>
              </p:cNvSpPr>
              <p:nvPr/>
            </p:nvSpPr>
            <p:spPr bwMode="auto">
              <a:xfrm>
                <a:off x="1603949" y="2349478"/>
                <a:ext cx="9536975" cy="3731214"/>
              </a:xfrm>
              <a:prstGeom prst="rect">
                <a:avLst/>
              </a:prstGeom>
              <a:noFill/>
              <a:ln>
                <a:noFill/>
              </a:ln>
              <a:extLst>
                <a:ext uri="{909E8E84-426E-40dd-AFC4-6F175D3DCCD1}">
                  <a14:hiddenFill xmlns="">
                    <a:solidFill>
                      <a:srgbClr val="FFFFFF"/>
                    </a:solidFill>
                  </a14:hiddenFill>
                </a:ext>
                <a:ext uri="{91240B29-F687-4f45-9708-019B960494DF}">
                  <a14:hiddenLine xmlns="" w="9525">
                    <a:solidFill>
                      <a:srgbClr val="000000"/>
                    </a:solidFill>
                    <a:miter lim="800000"/>
                    <a:headEnd/>
                    <a:tailEnd/>
                  </a14:hiddenLine>
                </a:ext>
              </a:extLst>
            </p:spPr>
            <p:txBody>
              <a:bodyPr wrap="square">
                <a:spAutoFit/>
              </a:bodyPr>
              <a:lstStyle>
                <a:lvl1pPr marL="457200" indent="-457200" eaLnBrk="0" hangingPunct="0">
                  <a:defRPr sz="2400">
                    <a:solidFill>
                      <a:schemeClr val="tx1"/>
                    </a:solidFill>
                    <a:latin typeface="Arial" panose="020B0604020202020204" pitchFamily="34" charset="0"/>
                    <a:ea typeface="ＭＳ Ｐゴシック" panose="020B0600070205080204" pitchFamily="34" charset="-128"/>
                  </a:defRPr>
                </a:lvl1pPr>
                <a:lvl2pPr marL="37931725" indent="-37474525" eaLnBrk="0" hangingPunct="0">
                  <a:defRPr sz="2400">
                    <a:solidFill>
                      <a:schemeClr val="tx1"/>
                    </a:solidFill>
                    <a:latin typeface="Arial" panose="020B0604020202020204" pitchFamily="34" charset="0"/>
                    <a:ea typeface="ＭＳ Ｐゴシック" panose="020B0600070205080204" pitchFamily="34" charset="-128"/>
                  </a:defRPr>
                </a:lvl2pPr>
                <a:lvl3pPr eaLnBrk="0" hangingPunct="0">
                  <a:defRPr sz="2400">
                    <a:solidFill>
                      <a:schemeClr val="tx1"/>
                    </a:solidFill>
                    <a:latin typeface="Arial" panose="020B0604020202020204" pitchFamily="34" charset="0"/>
                    <a:ea typeface="ＭＳ Ｐゴシック" panose="020B0600070205080204" pitchFamily="34" charset="-128"/>
                  </a:defRPr>
                </a:lvl3pPr>
                <a:lvl4pPr eaLnBrk="0" hangingPunct="0">
                  <a:defRPr sz="2400">
                    <a:solidFill>
                      <a:schemeClr val="tx1"/>
                    </a:solidFill>
                    <a:latin typeface="Arial" panose="020B0604020202020204" pitchFamily="34" charset="0"/>
                    <a:ea typeface="ＭＳ Ｐゴシック" panose="020B0600070205080204" pitchFamily="34" charset="-128"/>
                  </a:defRPr>
                </a:lvl4pPr>
                <a:lvl5pPr eaLnBrk="0" hangingPunct="0">
                  <a:defRPr sz="2400">
                    <a:solidFill>
                      <a:schemeClr val="tx1"/>
                    </a:solidFill>
                    <a:latin typeface="Arial" panose="020B0604020202020204" pitchFamily="34" charset="0"/>
                    <a:ea typeface="ＭＳ Ｐゴシック" panose="020B0600070205080204" pitchFamily="34" charset="-128"/>
                  </a:defRPr>
                </a:lvl5pPr>
                <a:lvl6pPr marL="4572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9144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1371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18288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marL="0" indent="0" eaLnBrk="1" hangingPunct="1">
                  <a:lnSpc>
                    <a:spcPct val="150000"/>
                  </a:lnSpc>
                  <a:defRPr/>
                </a:pPr>
                <a:r>
                  <a:rPr lang="en-CA" altLang="zh-CN" sz="2000" dirty="0">
                    <a:solidFill>
                      <a:srgbClr val="FF0000"/>
                    </a:solidFill>
                    <a:latin typeface="Microsoft YaHei" panose="020B0503020204020204" pitchFamily="34" charset="-122"/>
                    <a:ea typeface="Microsoft YaHei" panose="020B0503020204020204" pitchFamily="34" charset="-122"/>
                  </a:rPr>
                  <a:t>There is no natural meaning of similarity</a:t>
                </a:r>
                <a:r>
                  <a:rPr lang="en-CA" altLang="zh-CN" sz="2000" dirty="0">
                    <a:latin typeface="Microsoft YaHei" panose="020B0503020204020204" pitchFamily="34" charset="-122"/>
                    <a:ea typeface="Microsoft YaHei" panose="020B0503020204020204" pitchFamily="34" charset="-122"/>
                  </a:rPr>
                  <a:t>, </a:t>
                </a:r>
              </a:p>
              <a:p>
                <a:pPr marL="0" indent="0"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hotel</a:t>
                </a:r>
                <a14:m>
                  <m:oMath xmlns:m="http://schemas.openxmlformats.org/officeDocument/2006/math">
                    <m:r>
                      <m:rPr>
                        <m:nor/>
                      </m:rPr>
                      <a:rPr lang="en-US" sz="2000" dirty="0">
                        <a:latin typeface="Arial" charset="0"/>
                      </a:rPr>
                      <m:t> </m:t>
                    </m:r>
                    <m:r>
                      <m:rPr>
                        <m:nor/>
                      </m:rPr>
                      <a:rPr lang="en-US" sz="2000" dirty="0">
                        <a:latin typeface="Wingdings" charset="0"/>
                        <a:cs typeface="Wingdings" charset="0"/>
                        <a:sym typeface="Wingdings" charset="0"/>
                      </a:rPr>
                      <m:t></m:t>
                    </m:r>
                  </m:oMath>
                </a14:m>
                <a:r>
                  <a:rPr lang="zh-CN" altLang="en-US" sz="2000" dirty="0">
                    <a:solidFill>
                      <a:srgbClr val="2E4864"/>
                    </a:solidFill>
                    <a:latin typeface="Microsoft YaHei" panose="020B0503020204020204" pitchFamily="34" charset="-122"/>
                    <a:ea typeface="Microsoft YaHei" panose="020B0503020204020204" pitchFamily="34" charset="-122"/>
                  </a:rPr>
                  <a:t> </a:t>
                </a:r>
                <a:r>
                  <a:rPr lang="en-CA" altLang="zh-CN" sz="2000" dirty="0" err="1">
                    <a:solidFill>
                      <a:srgbClr val="2E4864"/>
                    </a:solidFill>
                    <a:latin typeface="Microsoft YaHei" panose="020B0503020204020204" pitchFamily="34" charset="-122"/>
                    <a:ea typeface="Microsoft YaHei" panose="020B0503020204020204" pitchFamily="34" charset="-122"/>
                  </a:rPr>
                  <a:t>motel</a:t>
                </a:r>
                <a:r>
                  <a:rPr lang="en-CA" altLang="zh-CN" sz="2000" baseline="30000" dirty="0" err="1">
                    <a:solidFill>
                      <a:srgbClr val="2E4864"/>
                    </a:solidFill>
                    <a:latin typeface="Microsoft YaHei" panose="020B0503020204020204" pitchFamily="34" charset="-122"/>
                    <a:ea typeface="Microsoft YaHei" panose="020B0503020204020204" pitchFamily="34" charset="-122"/>
                  </a:rPr>
                  <a:t>T</a:t>
                </a:r>
                <a:r>
                  <a:rPr lang="en-CA" altLang="zh-CN" sz="2000" dirty="0">
                    <a:solidFill>
                      <a:srgbClr val="2E4864"/>
                    </a:solidFill>
                    <a:latin typeface="Microsoft YaHei" panose="020B0503020204020204" pitchFamily="34" charset="-122"/>
                    <a:ea typeface="Microsoft YaHei" panose="020B0503020204020204" pitchFamily="34" charset="-122"/>
                  </a:rPr>
                  <a:t>  = 0</a:t>
                </a:r>
              </a:p>
              <a:p>
                <a:pPr marL="0" indent="0" eaLnBrk="1" hangingPunct="1">
                  <a:lnSpc>
                    <a:spcPct val="150000"/>
                  </a:lnSpc>
                  <a:defRPr/>
                </a:pPr>
                <a:r>
                  <a:rPr lang="en-CA" altLang="zh-CN" sz="2000" dirty="0">
                    <a:solidFill>
                      <a:srgbClr val="FF0000"/>
                    </a:solidFill>
                    <a:latin typeface="Microsoft YaHei" panose="020B0503020204020204" pitchFamily="34" charset="-122"/>
                    <a:ea typeface="Microsoft YaHei" panose="020B0503020204020204" pitchFamily="34" charset="-122"/>
                  </a:rPr>
                  <a:t>No inherent notion of similarity with 1-hot vectors.</a:t>
                </a:r>
              </a:p>
              <a:p>
                <a:pPr marL="0" indent="0" eaLnBrk="1" hangingPunct="1">
                  <a:lnSpc>
                    <a:spcPct val="150000"/>
                  </a:lnSpc>
                  <a:defRPr/>
                </a:pPr>
                <a:endParaRPr lang="en-CA" altLang="zh-CN" sz="2000" dirty="0">
                  <a:solidFill>
                    <a:srgbClr val="FF0000"/>
                  </a:solidFill>
                  <a:latin typeface="Microsoft YaHei" panose="020B0503020204020204" pitchFamily="34" charset="-122"/>
                  <a:ea typeface="Microsoft YaHei" panose="020B0503020204020204" pitchFamily="34" charset="-122"/>
                </a:endParaRPr>
              </a:p>
              <a:p>
                <a:pPr marL="0" indent="0" eaLnBrk="1" hangingPunct="1">
                  <a:lnSpc>
                    <a:spcPct val="150000"/>
                  </a:lnSpc>
                  <a:defRPr/>
                </a:pPr>
                <a:r>
                  <a:rPr lang="en-CA" altLang="zh-CN" sz="2000" dirty="0">
                    <a:latin typeface="Microsoft YaHei" panose="020B0503020204020204" pitchFamily="34" charset="-122"/>
                    <a:ea typeface="Microsoft YaHei" panose="020B0503020204020204" pitchFamily="34" charset="-122"/>
                  </a:rPr>
                  <a:t>They are very long too. For daily speech, 20 thousand words, 50k for machine translation, 20 thousand proteins, millions of species. Google web crawl, 13M words.</a:t>
                </a:r>
              </a:p>
              <a:p>
                <a:pPr marL="0" indent="-37017325" eaLnBrk="1" hangingPunct="1">
                  <a:lnSpc>
                    <a:spcPct val="150000"/>
                  </a:lnSpc>
                  <a:defRPr/>
                </a:pPr>
                <a:r>
                  <a:rPr lang="en-CA" altLang="zh-CN" sz="2000" dirty="0">
                    <a:solidFill>
                      <a:srgbClr val="2E4864"/>
                    </a:solidFill>
                    <a:latin typeface="Microsoft YaHei" panose="020B0503020204020204" pitchFamily="34" charset="-122"/>
                    <a:ea typeface="Microsoft YaHei" panose="020B0503020204020204" pitchFamily="34" charset="-122"/>
                  </a:rPr>
                  <a:t>           </a:t>
                </a:r>
                <a:endParaRPr lang="en-CA" altLang="zh-CN" sz="2000" dirty="0">
                  <a:solidFill>
                    <a:srgbClr val="FF0000"/>
                  </a:solidFill>
                  <a:latin typeface="Microsoft YaHei" panose="020B0503020204020204" pitchFamily="34" charset="-122"/>
                  <a:ea typeface="Microsoft YaHei" panose="020B0503020204020204" pitchFamily="34" charset="-122"/>
                </a:endParaRPr>
              </a:p>
            </p:txBody>
          </p:sp>
        </mc:Choice>
        <mc:Fallback xmlns="">
          <p:sp>
            <p:nvSpPr>
              <p:cNvPr id="20" name="TextBox 4">
                <a:extLst>
                  <a:ext uri="{FF2B5EF4-FFF2-40B4-BE49-F238E27FC236}">
                    <a16:creationId xmlns:a16="http://schemas.microsoft.com/office/drawing/2014/main" id="{3ACCDF74-7CFE-6146-A057-9802E8750827}"/>
                  </a:ext>
                </a:extLst>
              </p:cNvPr>
              <p:cNvSpPr txBox="1">
                <a:spLocks noRot="1" noChangeAspect="1" noMove="1" noResize="1" noEditPoints="1" noAdjustHandles="1" noChangeArrowheads="1" noChangeShapeType="1" noTextEdit="1"/>
              </p:cNvSpPr>
              <p:nvPr/>
            </p:nvSpPr>
            <p:spPr bwMode="auto">
              <a:xfrm>
                <a:off x="1603949" y="2349478"/>
                <a:ext cx="9536975" cy="3731214"/>
              </a:xfrm>
              <a:prstGeom prst="rect">
                <a:avLst/>
              </a:prstGeom>
              <a:blipFill>
                <a:blip r:embed="rId3"/>
                <a:stretch>
                  <a:fillRect l="-665"/>
                </a:stretch>
              </a:blip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noFill/>
                  </a:rPr>
                  <a:t> </a:t>
                </a:r>
              </a:p>
            </p:txBody>
          </p:sp>
        </mc:Fallback>
      </mc:AlternateContent>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spTree>
    <p:extLst>
      <p:ext uri="{BB962C8B-B14F-4D97-AF65-F5344CB8AC3E}">
        <p14:creationId xmlns:p14="http://schemas.microsoft.com/office/powerpoint/2010/main" val="112140371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0">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972679" y="1074480"/>
            <a:ext cx="10155777" cy="1169551"/>
          </a:xfrm>
          <a:prstGeom prst="rect">
            <a:avLst/>
          </a:prstGeom>
        </p:spPr>
        <p:txBody>
          <a:bodyPr wrap="square">
            <a:spAutoFit/>
          </a:bodyPr>
          <a:lstStyle/>
          <a:p>
            <a:pPr>
              <a:lnSpc>
                <a:spcPct val="150000"/>
              </a:lnSpc>
            </a:pPr>
            <a:r>
              <a:rPr lang="en-CA" altLang="zh-CN" sz="2400" dirty="0">
                <a:solidFill>
                  <a:srgbClr val="2E4864"/>
                </a:solidFill>
                <a:latin typeface="Microsoft YaHei" panose="020B0503020204020204" pitchFamily="34" charset="-122"/>
                <a:ea typeface="Microsoft YaHei" panose="020B0503020204020204" pitchFamily="34" charset="-122"/>
              </a:rPr>
              <a:t>How do we solve the problem? This is what Newton and Leibniz did for calculus: </a:t>
            </a:r>
            <a:endParaRPr lang="en-US" altLang="zh-CN" sz="2400" dirty="0">
              <a:solidFill>
                <a:srgbClr val="2E4864"/>
              </a:solidFill>
              <a:latin typeface="Microsoft YaHei" panose="020B0503020204020204" pitchFamily="34" charset="-122"/>
              <a:ea typeface="Microsoft YaHei" panose="020B0503020204020204" pitchFamily="34" charset="-122"/>
            </a:endParaRPr>
          </a:p>
        </p:txBody>
      </p:sp>
      <p:cxnSp>
        <p:nvCxnSpPr>
          <p:cNvPr id="13" name="直接连接符 12"/>
          <p:cNvCxnSpPr/>
          <p:nvPr/>
        </p:nvCxnSpPr>
        <p:spPr>
          <a:xfrm>
            <a:off x="1392291" y="711531"/>
            <a:ext cx="413501"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4" name="组合 3"/>
          <p:cNvGrpSpPr/>
          <p:nvPr/>
        </p:nvGrpSpPr>
        <p:grpSpPr>
          <a:xfrm>
            <a:off x="450015" y="244886"/>
            <a:ext cx="704500" cy="646383"/>
            <a:chOff x="1417110" y="1933669"/>
            <a:chExt cx="1827515" cy="1676757"/>
          </a:xfrm>
        </p:grpSpPr>
        <p:sp>
          <p:nvSpPr>
            <p:cNvPr id="14" name="椭圆 13"/>
            <p:cNvSpPr/>
            <p:nvPr/>
          </p:nvSpPr>
          <p:spPr>
            <a:xfrm>
              <a:off x="1491775" y="1933669"/>
              <a:ext cx="1676757" cy="1676757"/>
            </a:xfrm>
            <a:prstGeom prst="ellipse">
              <a:avLst/>
            </a:prstGeom>
            <a:noFill/>
            <a:ln w="952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5" name="椭圆 14"/>
            <p:cNvSpPr/>
            <p:nvPr/>
          </p:nvSpPr>
          <p:spPr>
            <a:xfrm>
              <a:off x="1686851" y="2118291"/>
              <a:ext cx="1307513" cy="1307513"/>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6" name="椭圆 15"/>
            <p:cNvSpPr/>
            <p:nvPr/>
          </p:nvSpPr>
          <p:spPr>
            <a:xfrm>
              <a:off x="2772931" y="1944597"/>
              <a:ext cx="390517" cy="390517"/>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7" name="椭圆 16"/>
            <p:cNvSpPr/>
            <p:nvPr/>
          </p:nvSpPr>
          <p:spPr>
            <a:xfrm>
              <a:off x="1417110" y="2261397"/>
              <a:ext cx="286781" cy="286781"/>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8" name="椭圆 17"/>
            <p:cNvSpPr/>
            <p:nvPr/>
          </p:nvSpPr>
          <p:spPr>
            <a:xfrm>
              <a:off x="1686851" y="3308201"/>
              <a:ext cx="220530" cy="220530"/>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sp>
          <p:nvSpPr>
            <p:cNvPr id="19" name="椭圆 18"/>
            <p:cNvSpPr/>
            <p:nvPr/>
          </p:nvSpPr>
          <p:spPr>
            <a:xfrm>
              <a:off x="3016329" y="2979248"/>
              <a:ext cx="228296" cy="228296"/>
            </a:xfrm>
            <a:prstGeom prst="ellipse">
              <a:avLst/>
            </a:prstGeom>
            <a:gradFill>
              <a:gsLst>
                <a:gs pos="100000">
                  <a:schemeClr val="accent1">
                    <a:lumMod val="75000"/>
                  </a:schemeClr>
                </a:gs>
                <a:gs pos="0">
                  <a:srgbClr val="27506E"/>
                </a:gs>
              </a:gsLst>
              <a:path path="circle">
                <a:fillToRect l="50000" t="50000" r="50000" b="50000"/>
              </a:path>
            </a:gradFill>
            <a:ln>
              <a:noFill/>
            </a:ln>
            <a:effectLst>
              <a:outerShdw blurRad="139700" dist="1016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400"/>
            </a:p>
          </p:txBody>
        </p:sp>
      </p:grpSp>
      <p:sp>
        <p:nvSpPr>
          <p:cNvPr id="21" name="文本框 5"/>
          <p:cNvSpPr txBox="1">
            <a:spLocks noChangeArrowheads="1"/>
          </p:cNvSpPr>
          <p:nvPr/>
        </p:nvSpPr>
        <p:spPr bwMode="auto">
          <a:xfrm>
            <a:off x="560032" y="371223"/>
            <a:ext cx="425116" cy="33855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US" altLang="zh-CN" sz="1600">
                <a:solidFill>
                  <a:schemeClr val="bg1"/>
                </a:solidFill>
                <a:latin typeface="方正兰亭黑_GBK"/>
                <a:ea typeface="方正兰亭黑_GBK"/>
              </a:rPr>
              <a:t>01</a:t>
            </a:r>
            <a:endParaRPr lang="zh-CN" altLang="en-US" sz="1600">
              <a:solidFill>
                <a:schemeClr val="bg1"/>
              </a:solidFill>
              <a:latin typeface="方正兰亭黑_GBK"/>
              <a:ea typeface="方正兰亭黑_GBK"/>
            </a:endParaRPr>
          </a:p>
        </p:txBody>
      </p:sp>
      <p:sp>
        <p:nvSpPr>
          <p:cNvPr id="24" name="文本框 5">
            <a:extLst>
              <a:ext uri="{FF2B5EF4-FFF2-40B4-BE49-F238E27FC236}">
                <a16:creationId xmlns:a16="http://schemas.microsoft.com/office/drawing/2014/main" id="{4648C912-CD17-4C23-9055-45F8E61C540A}"/>
              </a:ext>
            </a:extLst>
          </p:cNvPr>
          <p:cNvSpPr txBox="1">
            <a:spLocks noChangeArrowheads="1"/>
          </p:cNvSpPr>
          <p:nvPr/>
        </p:nvSpPr>
        <p:spPr bwMode="auto">
          <a:xfrm>
            <a:off x="1303741" y="271495"/>
            <a:ext cx="1363249" cy="40011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en-CA" altLang="ja-JP" sz="2000" dirty="0">
                <a:solidFill>
                  <a:schemeClr val="accent1"/>
                </a:solidFill>
                <a:latin typeface="方正兰亭黑_GBK"/>
                <a:ea typeface="方正兰亭黑_GBK"/>
              </a:rPr>
              <a:t>Word2Vec</a:t>
            </a:r>
          </a:p>
        </p:txBody>
      </p:sp>
      <p:pic>
        <p:nvPicPr>
          <p:cNvPr id="3" name="Picture 2"/>
          <p:cNvPicPr>
            <a:picLocks noChangeAspect="1"/>
          </p:cNvPicPr>
          <p:nvPr/>
        </p:nvPicPr>
        <p:blipFill>
          <a:blip r:embed="rId3"/>
          <a:stretch>
            <a:fillRect/>
          </a:stretch>
        </p:blipFill>
        <p:spPr>
          <a:xfrm>
            <a:off x="2666990" y="3105933"/>
            <a:ext cx="6235700" cy="3619500"/>
          </a:xfrm>
          <a:prstGeom prst="rect">
            <a:avLst/>
          </a:prstGeom>
        </p:spPr>
      </p:pic>
      <p:pic>
        <p:nvPicPr>
          <p:cNvPr id="5" name="Picture 4"/>
          <p:cNvPicPr>
            <a:picLocks noChangeAspect="1"/>
          </p:cNvPicPr>
          <p:nvPr/>
        </p:nvPicPr>
        <p:blipFill>
          <a:blip r:embed="rId4"/>
          <a:stretch>
            <a:fillRect/>
          </a:stretch>
        </p:blipFill>
        <p:spPr>
          <a:xfrm>
            <a:off x="7494591" y="3502506"/>
            <a:ext cx="1196438" cy="711880"/>
          </a:xfrm>
          <a:prstGeom prst="rect">
            <a:avLst/>
          </a:prstGeom>
        </p:spPr>
      </p:pic>
      <p:sp>
        <p:nvSpPr>
          <p:cNvPr id="6" name="TextBox 5"/>
          <p:cNvSpPr txBox="1"/>
          <p:nvPr/>
        </p:nvSpPr>
        <p:spPr>
          <a:xfrm>
            <a:off x="8767996" y="3664088"/>
            <a:ext cx="2370473" cy="369332"/>
          </a:xfrm>
          <a:prstGeom prst="rect">
            <a:avLst/>
          </a:prstGeom>
          <a:noFill/>
        </p:spPr>
        <p:txBody>
          <a:bodyPr wrap="none" rtlCol="0">
            <a:spAutoFit/>
          </a:bodyPr>
          <a:lstStyle/>
          <a:p>
            <a:r>
              <a:rPr lang="en-US" dirty="0"/>
              <a:t>when #rectangles </a:t>
            </a:r>
            <a:r>
              <a:rPr lang="en-US" dirty="0">
                <a:sym typeface="Wingdings"/>
              </a:rPr>
              <a:t></a:t>
            </a:r>
            <a:r>
              <a:rPr lang="en-US" dirty="0"/>
              <a:t> ∞</a:t>
            </a:r>
          </a:p>
        </p:txBody>
      </p:sp>
      <p:pic>
        <p:nvPicPr>
          <p:cNvPr id="2" name="Picture 1"/>
          <p:cNvPicPr>
            <a:picLocks noChangeAspect="1"/>
          </p:cNvPicPr>
          <p:nvPr/>
        </p:nvPicPr>
        <p:blipFill>
          <a:blip r:embed="rId5"/>
          <a:stretch>
            <a:fillRect/>
          </a:stretch>
        </p:blipFill>
        <p:spPr>
          <a:xfrm>
            <a:off x="0" y="4495800"/>
            <a:ext cx="1714500" cy="2362200"/>
          </a:xfrm>
          <a:prstGeom prst="rect">
            <a:avLst/>
          </a:prstGeom>
        </p:spPr>
      </p:pic>
      <p:pic>
        <p:nvPicPr>
          <p:cNvPr id="7" name="Picture 6"/>
          <p:cNvPicPr>
            <a:picLocks noChangeAspect="1"/>
          </p:cNvPicPr>
          <p:nvPr/>
        </p:nvPicPr>
        <p:blipFill>
          <a:blip r:embed="rId6"/>
          <a:stretch>
            <a:fillRect/>
          </a:stretch>
        </p:blipFill>
        <p:spPr>
          <a:xfrm>
            <a:off x="10221919" y="4887919"/>
            <a:ext cx="1970080" cy="1970080"/>
          </a:xfrm>
          <a:prstGeom prst="rect">
            <a:avLst/>
          </a:prstGeom>
        </p:spPr>
      </p:pic>
    </p:spTree>
    <p:extLst>
      <p:ext uri="{BB962C8B-B14F-4D97-AF65-F5344CB8AC3E}">
        <p14:creationId xmlns:p14="http://schemas.microsoft.com/office/powerpoint/2010/main" val="1545606540"/>
      </p:ext>
    </p:extLst>
  </p:cSld>
  <p:clrMapOvr>
    <a:masterClrMapping/>
  </p:clrMapOvr>
  <mc:AlternateContent xmlns:mc="http://schemas.openxmlformats.org/markup-compatibility/2006" xmlns:p14="http://schemas.microsoft.com/office/powerpoint/2010/main">
    <mc:Choice Requires="p14">
      <p:transition spd="slow" p14:dur="2000" advTm="3000"/>
    </mc:Choice>
    <mc:Fallback xmlns="">
      <p:transition spd="slow" advTm="300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49339</TotalTime>
  <Words>2364</Words>
  <Application>Microsoft Macintosh PowerPoint</Application>
  <PresentationFormat>Widescreen</PresentationFormat>
  <Paragraphs>272</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Microsoft YaHei</vt:lpstr>
      <vt:lpstr>Microsoft YaHei</vt:lpstr>
      <vt:lpstr>方正兰亭黑_GBK</vt:lpstr>
      <vt:lpstr>Arial</vt:lpstr>
      <vt:lpstr>Calibri</vt:lpstr>
      <vt:lpstr>Calibri Light</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Microsoft Office User</cp:lastModifiedBy>
  <cp:revision>338</cp:revision>
  <cp:lastPrinted>2019-05-15T16:37:02Z</cp:lastPrinted>
  <dcterms:created xsi:type="dcterms:W3CDTF">2019-05-15T14:57:01Z</dcterms:created>
  <dcterms:modified xsi:type="dcterms:W3CDTF">2021-12-31T02:59:50Z</dcterms:modified>
</cp:coreProperties>
</file>