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9" r:id="rId3"/>
    <p:sldId id="257" r:id="rId4"/>
    <p:sldId id="260" r:id="rId5"/>
    <p:sldId id="258" r:id="rId6"/>
    <p:sldId id="281" r:id="rId7"/>
    <p:sldId id="263" r:id="rId8"/>
    <p:sldId id="280" r:id="rId9"/>
    <p:sldId id="282" r:id="rId10"/>
    <p:sldId id="261" r:id="rId11"/>
    <p:sldId id="259" r:id="rId12"/>
    <p:sldId id="276" r:id="rId13"/>
    <p:sldId id="265" r:id="rId14"/>
    <p:sldId id="264" r:id="rId15"/>
    <p:sldId id="286" r:id="rId16"/>
    <p:sldId id="287" r:id="rId17"/>
    <p:sldId id="266" r:id="rId18"/>
    <p:sldId id="267" r:id="rId19"/>
    <p:sldId id="262" r:id="rId20"/>
    <p:sldId id="271" r:id="rId21"/>
    <p:sldId id="272" r:id="rId22"/>
    <p:sldId id="274" r:id="rId23"/>
    <p:sldId id="275" r:id="rId24"/>
    <p:sldId id="277" r:id="rId25"/>
    <p:sldId id="270" r:id="rId26"/>
    <p:sldId id="268" r:id="rId27"/>
    <p:sldId id="278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ra Selby" userId="04d3c8231493f0d7" providerId="LiveId" clId="{CD72F804-1AC2-4F4F-B528-ACB355207CAC}"/>
    <pc:docChg chg="modSld">
      <pc:chgData name="Kira Selby" userId="04d3c8231493f0d7" providerId="LiveId" clId="{CD72F804-1AC2-4F4F-B528-ACB355207CAC}" dt="2020-02-01T17:10:21.938" v="3" actId="20577"/>
      <pc:docMkLst>
        <pc:docMk/>
      </pc:docMkLst>
      <pc:sldChg chg="modSp">
        <pc:chgData name="Kira Selby" userId="04d3c8231493f0d7" providerId="LiveId" clId="{CD72F804-1AC2-4F4F-B528-ACB355207CAC}" dt="2020-02-01T17:10:21.938" v="3" actId="20577"/>
        <pc:sldMkLst>
          <pc:docMk/>
          <pc:sldMk cId="3388770041" sldId="256"/>
        </pc:sldMkLst>
        <pc:spChg chg="mod">
          <ac:chgData name="Kira Selby" userId="04d3c8231493f0d7" providerId="LiveId" clId="{CD72F804-1AC2-4F4F-B528-ACB355207CAC}" dt="2020-02-01T17:10:21.938" v="3" actId="20577"/>
          <ac:spMkLst>
            <pc:docMk/>
            <pc:sldMk cId="3388770041" sldId="256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2/3/2020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2/3/2020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2/3/2020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2/3/2020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2/3/2020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2/3/2020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2/3/2020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2/3/2020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852936"/>
            <a:ext cx="6172200" cy="1894362"/>
          </a:xfrm>
        </p:spPr>
        <p:txBody>
          <a:bodyPr/>
          <a:lstStyle/>
          <a:p>
            <a:r>
              <a:rPr lang="en-US" dirty="0"/>
              <a:t>What Does BERT Learn?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4732058"/>
            <a:ext cx="6172200" cy="1371600"/>
          </a:xfrm>
        </p:spPr>
        <p:txBody>
          <a:bodyPr/>
          <a:lstStyle/>
          <a:p>
            <a:r>
              <a:rPr lang="en-US" dirty="0"/>
              <a:t>Probing deep language </a:t>
            </a:r>
            <a:r>
              <a:rPr lang="en-US" dirty="0" smtClean="0"/>
              <a:t>models to understand how language is encoded</a:t>
            </a:r>
          </a:p>
          <a:p>
            <a:endParaRPr lang="en-US" dirty="0"/>
          </a:p>
          <a:p>
            <a:r>
              <a:rPr lang="en-US" dirty="0" smtClean="0"/>
              <a:t>Presented by </a:t>
            </a:r>
            <a:r>
              <a:rPr lang="en-US" dirty="0" err="1" smtClean="0"/>
              <a:t>Kira</a:t>
            </a:r>
            <a:r>
              <a:rPr lang="en-US" dirty="0" smtClean="0"/>
              <a:t> Selby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8877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Pretrained</a:t>
            </a:r>
            <a:r>
              <a:rPr lang="en-US" dirty="0"/>
              <a:t> Contextual Representations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BERT, GPT, </a:t>
            </a:r>
            <a:r>
              <a:rPr lang="en-US" dirty="0" err="1"/>
              <a:t>ELMo</a:t>
            </a:r>
            <a:r>
              <a:rPr lang="en-US" dirty="0"/>
              <a:t>, and more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3354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Edge Probing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000" dirty="0"/>
                  <a:t>Tenney et al used similar methods to study the contextual representations generated by </a:t>
                </a:r>
                <a:r>
                  <a:rPr lang="en-US" sz="2000" dirty="0" err="1"/>
                  <a:t>pretrained</a:t>
                </a:r>
                <a:r>
                  <a:rPr lang="en-US" sz="2000" dirty="0"/>
                  <a:t> transformer models such as </a:t>
                </a:r>
                <a:r>
                  <a:rPr lang="en-US" sz="2000" dirty="0" smtClean="0"/>
                  <a:t>BERT</a:t>
                </a:r>
                <a:endParaRPr lang="en-US" sz="2000" dirty="0"/>
              </a:p>
              <a:p>
                <a:r>
                  <a:rPr lang="en-US" sz="2000" b="1" dirty="0"/>
                  <a:t>Task Formulation:</a:t>
                </a:r>
                <a:r>
                  <a:rPr lang="en-US" sz="2000" dirty="0"/>
                  <a:t> Consider a sentence represented as tokens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𝑇</m:t>
                    </m:r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000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/>
                          </a:rPr>
                          <m:t>,…,</m:t>
                        </m:r>
                        <m:sSub>
                          <m:sSub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000" dirty="0"/>
                  <a:t>, as well as a </a:t>
                </a:r>
                <a:r>
                  <a:rPr lang="en-US" sz="2000" dirty="0" err="1"/>
                  <a:t>labelled</a:t>
                </a:r>
                <a:r>
                  <a:rPr lang="en-US" sz="2000" dirty="0"/>
                  <a:t> “edge”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00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𝑠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/>
                              </a:rPr>
                              <m:t>(1)</m:t>
                            </m:r>
                          </m:sup>
                        </m:sSup>
                        <m:r>
                          <a:rPr lang="en-US" sz="2000" b="0" i="1" smtClean="0">
                            <a:latin typeface="Cambria Math"/>
                          </a:rPr>
                          <m:t>,</m:t>
                        </m:r>
                        <m:sSup>
                          <m:sSup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𝑠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(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2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)</m:t>
                            </m:r>
                          </m:sup>
                        </m:sSup>
                        <m:r>
                          <a:rPr lang="en-US" sz="2000" b="0" i="1" smtClean="0">
                            <a:latin typeface="Cambria Math"/>
                          </a:rPr>
                          <m:t>,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𝐿</m:t>
                        </m:r>
                      </m:e>
                    </m:d>
                  </m:oMath>
                </a14:m>
                <a:endParaRPr lang="en-US" sz="2000" b="1" dirty="0"/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sz="17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700" b="0" i="1" smtClean="0">
                            <a:latin typeface="Cambria Math"/>
                          </a:rPr>
                          <m:t>𝑠</m:t>
                        </m:r>
                      </m:e>
                      <m:sup>
                        <m:r>
                          <a:rPr lang="en-US" sz="1700" b="0" i="1" smtClean="0">
                            <a:latin typeface="Cambria Math"/>
                          </a:rPr>
                          <m:t>(1)</m:t>
                        </m:r>
                      </m:sup>
                    </m:sSup>
                    <m:r>
                      <a:rPr lang="en-US" sz="1700" b="0" i="1" smtClean="0">
                        <a:latin typeface="Cambria Math"/>
                      </a:rPr>
                      <m:t>=[</m:t>
                    </m:r>
                    <m:sSup>
                      <m:sSupPr>
                        <m:ctrlPr>
                          <a:rPr lang="en-US" sz="17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700" b="0" i="1" smtClean="0">
                            <a:latin typeface="Cambria Math"/>
                          </a:rPr>
                          <m:t>𝑖</m:t>
                        </m:r>
                      </m:e>
                      <m:sup>
                        <m:d>
                          <m:dPr>
                            <m:ctrlPr>
                              <a:rPr lang="en-US" sz="17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1700" b="0" i="1" smtClean="0">
                                <a:latin typeface="Cambria Math"/>
                              </a:rPr>
                              <m:t>1</m:t>
                            </m:r>
                          </m:e>
                        </m:d>
                      </m:sup>
                    </m:sSup>
                    <m:r>
                      <a:rPr lang="en-US" sz="1700" b="0" i="1" smtClean="0">
                        <a:latin typeface="Cambria Math"/>
                      </a:rPr>
                      <m:t>,</m:t>
                    </m:r>
                    <m:sSup>
                      <m:sSupPr>
                        <m:ctrlPr>
                          <a:rPr lang="en-US" sz="17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700" b="0" i="1" smtClean="0">
                            <a:latin typeface="Cambria Math"/>
                          </a:rPr>
                          <m:t>𝑗</m:t>
                        </m:r>
                      </m:e>
                      <m:sup>
                        <m:d>
                          <m:dPr>
                            <m:ctrlPr>
                              <a:rPr lang="en-US" sz="17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1700" b="0" i="1" smtClean="0">
                                <a:latin typeface="Cambria Math"/>
                              </a:rPr>
                              <m:t>1</m:t>
                            </m:r>
                          </m:e>
                        </m:d>
                      </m:sup>
                    </m:sSup>
                    <m:r>
                      <a:rPr lang="en-US" sz="17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1700" dirty="0"/>
                  <a:t> is a “span” representing a subset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70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7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sSup>
                              <m:sSupPr>
                                <m:ctrlPr>
                                  <a:rPr lang="en-US" sz="170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1700" b="0" i="1" smtClean="0">
                                    <a:latin typeface="Cambria Math"/>
                                  </a:rPr>
                                  <m:t>𝑖</m:t>
                                </m:r>
                              </m:e>
                              <m:sup>
                                <m:r>
                                  <a:rPr lang="en-US" sz="1700" b="0" i="1" smtClean="0">
                                    <a:latin typeface="Cambria Math"/>
                                  </a:rPr>
                                  <m:t>(1)</m:t>
                                </m:r>
                              </m:sup>
                            </m:sSup>
                          </m:sub>
                        </m:sSub>
                        <m:r>
                          <a:rPr lang="en-US" sz="1700" b="0" i="1" smtClean="0">
                            <a:latin typeface="Cambria Math"/>
                          </a:rPr>
                          <m:t>,…,</m:t>
                        </m:r>
                        <m:sSub>
                          <m:sSubPr>
                            <m:ctrlPr>
                              <a:rPr lang="en-US" sz="17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sSup>
                              <m:sSupPr>
                                <m:ctrlPr>
                                  <a:rPr lang="en-US" sz="170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1700" b="0" i="1" smtClean="0">
                                    <a:latin typeface="Cambria Math"/>
                                  </a:rPr>
                                  <m:t>𝑗</m:t>
                                </m:r>
                              </m:e>
                              <m:sup>
                                <m:r>
                                  <a:rPr lang="en-US" sz="1700" b="0" i="1" smtClean="0">
                                    <a:latin typeface="Cambria Math"/>
                                  </a:rPr>
                                  <m:t>(1)</m:t>
                                </m:r>
                              </m:sup>
                            </m:sSup>
                            <m:r>
                              <a:rPr lang="en-US" sz="1700" b="0" i="1" smtClean="0">
                                <a:latin typeface="Cambria Math"/>
                              </a:rPr>
                              <m:t>−1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1700" dirty="0"/>
                  <a:t> of the sentence</a:t>
                </a:r>
              </a:p>
              <a:p>
                <a:pPr lvl="1"/>
                <a:r>
                  <a:rPr lang="en-US" sz="1700" dirty="0"/>
                  <a:t>L is a task-specific </a:t>
                </a:r>
                <a:r>
                  <a:rPr lang="en-US" sz="1700" dirty="0" smtClean="0"/>
                  <a:t>label</a:t>
                </a:r>
                <a:endParaRPr lang="en-US" sz="2000" dirty="0"/>
              </a:p>
              <a:p>
                <a:r>
                  <a:rPr lang="en-US" sz="2000" dirty="0" smtClean="0"/>
                  <a:t>They use labeling tasks derived from classical (pre-deep learning) NLP pipelines</a:t>
                </a:r>
              </a:p>
              <a:p>
                <a:pPr lvl="1"/>
                <a:r>
                  <a:rPr lang="en-US" sz="1700" dirty="0" smtClean="0"/>
                  <a:t>Part-of-speech tagging, </a:t>
                </a:r>
                <a:r>
                  <a:rPr lang="en-US" sz="1700" dirty="0" err="1" smtClean="0"/>
                  <a:t>coreference</a:t>
                </a:r>
                <a:r>
                  <a:rPr lang="en-US" sz="1700" dirty="0" smtClean="0"/>
                  <a:t> resolution, dependency parsing, etc…</a:t>
                </a:r>
                <a:endParaRPr lang="en-US" sz="1700" dirty="0"/>
              </a:p>
              <a:p>
                <a:endParaRPr lang="en-CA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82" t="-626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1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026006"/>
            <a:ext cx="7751984" cy="4419218"/>
          </a:xfrm>
        </p:spPr>
      </p:pic>
      <p:sp>
        <p:nvSpPr>
          <p:cNvPr id="7" name="TextBox 6"/>
          <p:cNvSpPr txBox="1"/>
          <p:nvPr/>
        </p:nvSpPr>
        <p:spPr>
          <a:xfrm>
            <a:off x="1331640" y="5731196"/>
            <a:ext cx="65542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Figure: Control flow of the Stanford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CoreNLP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Toolkit for annotating raw text input</a:t>
            </a:r>
            <a:endParaRPr lang="en-CA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864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Labelling</a:t>
            </a:r>
            <a:r>
              <a:rPr lang="en-US" dirty="0"/>
              <a:t> Tasks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51592"/>
            <a:ext cx="7467600" cy="4873752"/>
          </a:xfrm>
        </p:spPr>
        <p:txBody>
          <a:bodyPr>
            <a:normAutofit/>
          </a:bodyPr>
          <a:lstStyle/>
          <a:p>
            <a:r>
              <a:rPr lang="en-US" sz="2000" b="1" dirty="0"/>
              <a:t>Part-of-speech Tagging:</a:t>
            </a:r>
            <a:r>
              <a:rPr lang="en-US" sz="2000" dirty="0"/>
              <a:t> assigning tags (noun, verb, adjective, etc…) to tokens in a sentence</a:t>
            </a:r>
          </a:p>
          <a:p>
            <a:r>
              <a:rPr lang="en-US" sz="2000" b="1" dirty="0"/>
              <a:t>Constituent Labeling:</a:t>
            </a:r>
            <a:r>
              <a:rPr lang="en-US" sz="2000" dirty="0"/>
              <a:t> grouping tokens which constitute a noun phrase, verb phrase, etc…</a:t>
            </a:r>
          </a:p>
          <a:p>
            <a:r>
              <a:rPr lang="en-US" sz="2000" b="1" dirty="0"/>
              <a:t>Dependency Labeling: </a:t>
            </a:r>
            <a:r>
              <a:rPr lang="en-US" sz="2000" dirty="0"/>
              <a:t>label relationships between tokens (e.g. subject-object)</a:t>
            </a:r>
            <a:endParaRPr lang="en-US" sz="2000" b="1" dirty="0"/>
          </a:p>
          <a:p>
            <a:r>
              <a:rPr lang="en-US" sz="2000" b="1" dirty="0"/>
              <a:t>Named Entity Labeling: </a:t>
            </a:r>
            <a:r>
              <a:rPr lang="en-US" sz="2000" dirty="0"/>
              <a:t>Predict the entity type of named entities (e.g. is it a person, a location, organization, etc…)</a:t>
            </a:r>
            <a:endParaRPr lang="en-US" sz="2000" b="1" dirty="0"/>
          </a:p>
          <a:p>
            <a:r>
              <a:rPr lang="en-US" sz="2000" b="1" dirty="0"/>
              <a:t>Semantic Role Labeling:  </a:t>
            </a:r>
            <a:r>
              <a:rPr lang="en-US" sz="2000" dirty="0"/>
              <a:t>Label predicate-argument structure</a:t>
            </a:r>
            <a:endParaRPr lang="en-US" sz="2000" b="1" dirty="0"/>
          </a:p>
          <a:p>
            <a:r>
              <a:rPr lang="en-US" sz="2000" b="1" dirty="0" err="1"/>
              <a:t>Coreference</a:t>
            </a:r>
            <a:r>
              <a:rPr lang="en-US" sz="2000" b="1" dirty="0"/>
              <a:t>: </a:t>
            </a:r>
            <a:r>
              <a:rPr lang="en-US" sz="2000" dirty="0"/>
              <a:t>Label which tokens in a sentence refer to the same entity</a:t>
            </a:r>
            <a:endParaRPr lang="en-US" sz="2000" b="1" dirty="0"/>
          </a:p>
          <a:p>
            <a:r>
              <a:rPr lang="en-US" sz="2000" b="1" dirty="0"/>
              <a:t>Relation Classification: </a:t>
            </a:r>
            <a:r>
              <a:rPr lang="en-US" sz="2000" dirty="0"/>
              <a:t>Classify relationships between entities</a:t>
            </a:r>
            <a:endParaRPr lang="en-CA" sz="2000" b="1" dirty="0"/>
          </a:p>
        </p:txBody>
      </p:sp>
    </p:spTree>
    <p:extLst>
      <p:ext uri="{BB962C8B-B14F-4D97-AF65-F5344CB8AC3E}">
        <p14:creationId xmlns:p14="http://schemas.microsoft.com/office/powerpoint/2010/main" val="55019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669491"/>
            <a:ext cx="7193047" cy="3415693"/>
          </a:xfrm>
        </p:spPr>
      </p:pic>
    </p:spTree>
    <p:extLst>
      <p:ext uri="{BB962C8B-B14F-4D97-AF65-F5344CB8AC3E}">
        <p14:creationId xmlns:p14="http://schemas.microsoft.com/office/powerpoint/2010/main" val="183405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BERT Representations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They use a pooling mechanism over the representations of words within the span</a:t>
            </a:r>
          </a:p>
          <a:p>
            <a:r>
              <a:rPr lang="en-US" sz="2000" dirty="0" smtClean="0"/>
              <a:t>An attention mechanism computes a summary vector of the span, which is concatenated to the representations of the first and last word</a:t>
            </a:r>
            <a:endParaRPr lang="en-CA" sz="2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2114177"/>
            <a:ext cx="3914962" cy="2898999"/>
          </a:xfrm>
        </p:spPr>
      </p:pic>
    </p:spTree>
    <p:extLst>
      <p:ext uri="{BB962C8B-B14F-4D97-AF65-F5344CB8AC3E}">
        <p14:creationId xmlns:p14="http://schemas.microsoft.com/office/powerpoint/2010/main" val="388096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24744"/>
            <a:ext cx="7931847" cy="4621238"/>
          </a:xfrm>
        </p:spPr>
      </p:pic>
    </p:spTree>
    <p:extLst>
      <p:ext uri="{BB962C8B-B14F-4D97-AF65-F5344CB8AC3E}">
        <p14:creationId xmlns:p14="http://schemas.microsoft.com/office/powerpoint/2010/main" val="201016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412776"/>
            <a:ext cx="7520816" cy="3528392"/>
          </a:xfrm>
        </p:spPr>
      </p:pic>
    </p:spTree>
    <p:extLst>
      <p:ext uri="{BB962C8B-B14F-4D97-AF65-F5344CB8AC3E}">
        <p14:creationId xmlns:p14="http://schemas.microsoft.com/office/powerpoint/2010/main" val="181871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412776"/>
            <a:ext cx="7876108" cy="3614976"/>
          </a:xfrm>
        </p:spPr>
      </p:pic>
    </p:spTree>
    <p:extLst>
      <p:ext uri="{BB962C8B-B14F-4D97-AF65-F5344CB8AC3E}">
        <p14:creationId xmlns:p14="http://schemas.microsoft.com/office/powerpoint/2010/main" val="346005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Inside BERT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Learning layer by layer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4038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Relevant papers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vi-VN" sz="1800" dirty="0">
                <a:latin typeface="Times New Roman" pitchFamily="18" charset="0"/>
                <a:cs typeface="Times New Roman" pitchFamily="18" charset="0"/>
              </a:rPr>
              <a:t>Alexis Conneau, German Kruszewski, Guillaume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1800" dirty="0">
                <a:latin typeface="Times New Roman" pitchFamily="18" charset="0"/>
                <a:cs typeface="Times New Roman" pitchFamily="18" charset="0"/>
              </a:rPr>
              <a:t>Lample, L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oi</a:t>
            </a:r>
            <a:r>
              <a:rPr lang="vi-VN" sz="1800" dirty="0">
                <a:latin typeface="Times New Roman" pitchFamily="18" charset="0"/>
                <a:cs typeface="Times New Roman" pitchFamily="18" charset="0"/>
              </a:rPr>
              <a:t>c Barrault, and Marco Baroni. 2018.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1800" dirty="0">
                <a:latin typeface="Times New Roman" pitchFamily="18" charset="0"/>
                <a:cs typeface="Times New Roman" pitchFamily="18" charset="0"/>
              </a:rPr>
              <a:t>What you can cram into a single $&amp;#* vector: Probing sentence embeddings for linguistic properties.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1800" dirty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1800" dirty="0">
                <a:latin typeface="Times New Roman" pitchFamily="18" charset="0"/>
                <a:cs typeface="Times New Roman" pitchFamily="18" charset="0"/>
              </a:rPr>
              <a:t>Proceedings of ACL</a:t>
            </a:r>
            <a:r>
              <a:rPr lang="vi-VN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CA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CA" sz="1800" dirty="0" smtClean="0">
                <a:latin typeface="Times New Roman" pitchFamily="18" charset="0"/>
                <a:cs typeface="Times New Roman" pitchFamily="18" charset="0"/>
              </a:rPr>
              <a:t>Ian </a:t>
            </a:r>
            <a:r>
              <a:rPr lang="en-CA" sz="1800" dirty="0" err="1">
                <a:latin typeface="Times New Roman" pitchFamily="18" charset="0"/>
                <a:cs typeface="Times New Roman" pitchFamily="18" charset="0"/>
              </a:rPr>
              <a:t>Tenney</a:t>
            </a:r>
            <a:r>
              <a:rPr lang="en-CA" sz="1800" dirty="0">
                <a:latin typeface="Times New Roman" pitchFamily="18" charset="0"/>
                <a:cs typeface="Times New Roman" pitchFamily="18" charset="0"/>
              </a:rPr>
              <a:t>, Patrick Xia, Berlin Chen, Alex Wang</a:t>
            </a:r>
            <a:r>
              <a:rPr lang="en-CA" sz="1800" dirty="0" smtClean="0">
                <a:latin typeface="Times New Roman" pitchFamily="18" charset="0"/>
                <a:cs typeface="Times New Roman" pitchFamily="18" charset="0"/>
              </a:rPr>
              <a:t>, Adam </a:t>
            </a:r>
            <a:r>
              <a:rPr lang="en-CA" sz="1800" dirty="0" err="1">
                <a:latin typeface="Times New Roman" pitchFamily="18" charset="0"/>
                <a:cs typeface="Times New Roman" pitchFamily="18" charset="0"/>
              </a:rPr>
              <a:t>Poliak</a:t>
            </a:r>
            <a:r>
              <a:rPr lang="en-CA" sz="1800" dirty="0">
                <a:latin typeface="Times New Roman" pitchFamily="18" charset="0"/>
                <a:cs typeface="Times New Roman" pitchFamily="18" charset="0"/>
              </a:rPr>
              <a:t>, R Thomas McCoy, </a:t>
            </a:r>
            <a:r>
              <a:rPr lang="en-CA" sz="1800" dirty="0" err="1">
                <a:latin typeface="Times New Roman" pitchFamily="18" charset="0"/>
                <a:cs typeface="Times New Roman" pitchFamily="18" charset="0"/>
              </a:rPr>
              <a:t>Najoung</a:t>
            </a:r>
            <a:r>
              <a:rPr lang="en-CA" sz="1800" dirty="0">
                <a:latin typeface="Times New Roman" pitchFamily="18" charset="0"/>
                <a:cs typeface="Times New Roman" pitchFamily="18" charset="0"/>
              </a:rPr>
              <a:t> Kim</a:t>
            </a:r>
            <a:r>
              <a:rPr lang="en-CA" sz="1800" dirty="0" smtClean="0">
                <a:latin typeface="Times New Roman" pitchFamily="18" charset="0"/>
                <a:cs typeface="Times New Roman" pitchFamily="18" charset="0"/>
              </a:rPr>
              <a:t>, Benjamin </a:t>
            </a:r>
            <a:r>
              <a:rPr lang="en-CA" sz="1800" dirty="0">
                <a:latin typeface="Times New Roman" pitchFamily="18" charset="0"/>
                <a:cs typeface="Times New Roman" pitchFamily="18" charset="0"/>
              </a:rPr>
              <a:t>Van </a:t>
            </a:r>
            <a:r>
              <a:rPr lang="en-CA" sz="1800" dirty="0" err="1">
                <a:latin typeface="Times New Roman" pitchFamily="18" charset="0"/>
                <a:cs typeface="Times New Roman" pitchFamily="18" charset="0"/>
              </a:rPr>
              <a:t>Durme</a:t>
            </a:r>
            <a:r>
              <a:rPr lang="en-CA" sz="1800" dirty="0">
                <a:latin typeface="Times New Roman" pitchFamily="18" charset="0"/>
                <a:cs typeface="Times New Roman" pitchFamily="18" charset="0"/>
              </a:rPr>
              <a:t>, Sam Bowman, </a:t>
            </a:r>
            <a:r>
              <a:rPr lang="en-CA" sz="1800" dirty="0" err="1">
                <a:latin typeface="Times New Roman" pitchFamily="18" charset="0"/>
                <a:cs typeface="Times New Roman" pitchFamily="18" charset="0"/>
              </a:rPr>
              <a:t>Dipanjan</a:t>
            </a:r>
            <a:r>
              <a:rPr lang="en-CA" sz="1800" dirty="0">
                <a:latin typeface="Times New Roman" pitchFamily="18" charset="0"/>
                <a:cs typeface="Times New Roman" pitchFamily="18" charset="0"/>
              </a:rPr>
              <a:t> Das</a:t>
            </a:r>
            <a:r>
              <a:rPr lang="en-CA" sz="1800" dirty="0" smtClean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CA" sz="1800" dirty="0">
                <a:latin typeface="Times New Roman" pitchFamily="18" charset="0"/>
                <a:cs typeface="Times New Roman" pitchFamily="18" charset="0"/>
              </a:rPr>
              <a:t>Ellie </a:t>
            </a:r>
            <a:r>
              <a:rPr lang="en-CA" sz="1800" dirty="0" err="1">
                <a:latin typeface="Times New Roman" pitchFamily="18" charset="0"/>
                <a:cs typeface="Times New Roman" pitchFamily="18" charset="0"/>
              </a:rPr>
              <a:t>Pavlick</a:t>
            </a:r>
            <a:r>
              <a:rPr lang="en-CA" sz="1800" dirty="0">
                <a:latin typeface="Times New Roman" pitchFamily="18" charset="0"/>
                <a:cs typeface="Times New Roman" pitchFamily="18" charset="0"/>
              </a:rPr>
              <a:t>. 2019. What do you learn </a:t>
            </a:r>
            <a:r>
              <a:rPr lang="en-CA" sz="1800" dirty="0" smtClean="0">
                <a:latin typeface="Times New Roman" pitchFamily="18" charset="0"/>
                <a:cs typeface="Times New Roman" pitchFamily="18" charset="0"/>
              </a:rPr>
              <a:t>from context</a:t>
            </a:r>
            <a:r>
              <a:rPr lang="en-CA" sz="1800" dirty="0">
                <a:latin typeface="Times New Roman" pitchFamily="18" charset="0"/>
                <a:cs typeface="Times New Roman" pitchFamily="18" charset="0"/>
              </a:rPr>
              <a:t>? probing for sentence structure in </a:t>
            </a:r>
            <a:r>
              <a:rPr lang="en-CA" sz="1800" dirty="0" smtClean="0">
                <a:latin typeface="Times New Roman" pitchFamily="18" charset="0"/>
                <a:cs typeface="Times New Roman" pitchFamily="18" charset="0"/>
              </a:rPr>
              <a:t>contextualized </a:t>
            </a:r>
            <a:r>
              <a:rPr lang="en-CA" sz="1800" dirty="0">
                <a:latin typeface="Times New Roman" pitchFamily="18" charset="0"/>
                <a:cs typeface="Times New Roman" pitchFamily="18" charset="0"/>
              </a:rPr>
              <a:t>word representations. </a:t>
            </a:r>
            <a:r>
              <a:rPr lang="en-CA" sz="18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CA" sz="1800" i="1" dirty="0" smtClean="0">
                <a:latin typeface="Times New Roman" pitchFamily="18" charset="0"/>
                <a:cs typeface="Times New Roman" pitchFamily="18" charset="0"/>
              </a:rPr>
              <a:t>International Conference </a:t>
            </a:r>
            <a:r>
              <a:rPr lang="en-CA" sz="1800" i="1" dirty="0">
                <a:latin typeface="Times New Roman" pitchFamily="18" charset="0"/>
                <a:cs typeface="Times New Roman" pitchFamily="18" charset="0"/>
              </a:rPr>
              <a:t>on Learning </a:t>
            </a:r>
            <a:r>
              <a:rPr lang="en-CA" sz="1800" i="1" dirty="0" smtClean="0">
                <a:latin typeface="Times New Roman" pitchFamily="18" charset="0"/>
                <a:cs typeface="Times New Roman" pitchFamily="18" charset="0"/>
              </a:rPr>
              <a:t>Representations</a:t>
            </a:r>
          </a:p>
          <a:p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Tenney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I., Das, D. and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Pavlick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E., 2019.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BERT rediscovers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the classical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NLP pipeline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i="1" dirty="0" err="1">
                <a:latin typeface="Times New Roman" pitchFamily="18" charset="0"/>
                <a:cs typeface="Times New Roman" pitchFamily="18" charset="0"/>
              </a:rPr>
              <a:t>arXiv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 preprint arXiv:1905.05950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Jawahar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G.,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Sagot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B. and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Seddah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D., 2019, July. What does BERT learn about the structure of language?.</a:t>
            </a:r>
          </a:p>
          <a:p>
            <a:endParaRPr lang="en-CA" sz="18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10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Probing Layers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Tenney et al (2019) use their edge probing technique on mixtures of BERT vectors across layers and sentences in a similar way to </a:t>
            </a:r>
            <a:r>
              <a:rPr lang="en-US" sz="2000" dirty="0" err="1"/>
              <a:t>ELMo</a:t>
            </a:r>
            <a:r>
              <a:rPr lang="en-US" sz="2000" dirty="0"/>
              <a:t> (Peters et al</a:t>
            </a:r>
            <a:r>
              <a:rPr lang="en-US" sz="2000" dirty="0" smtClean="0"/>
              <a:t>)</a:t>
            </a:r>
            <a:endParaRPr lang="en-US" sz="2000" dirty="0"/>
          </a:p>
          <a:p>
            <a:r>
              <a:rPr lang="en-US" sz="2000" dirty="0" smtClean="0"/>
              <a:t>They </a:t>
            </a:r>
            <a:r>
              <a:rPr lang="en-US" sz="2000" dirty="0"/>
              <a:t>used a pooling mechanism across the first </a:t>
            </a:r>
            <a:r>
              <a:rPr lang="en-US" sz="2000" i="1" dirty="0"/>
              <a:t>k</a:t>
            </a:r>
            <a:r>
              <a:rPr lang="en-US" sz="2000" dirty="0"/>
              <a:t> layers with trained per-layer weights to construct per-token representations which were then input to the classifier</a:t>
            </a:r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The evaluation was performed cumulatively on the first </a:t>
            </a:r>
            <a:r>
              <a:rPr lang="en-US" sz="2000" i="1" dirty="0" smtClean="0"/>
              <a:t>k</a:t>
            </a:r>
            <a:r>
              <a:rPr lang="en-US" sz="2000" dirty="0" smtClean="0"/>
              <a:t> layers, for each </a:t>
            </a:r>
            <a:r>
              <a:rPr lang="en-US" sz="2000" i="1" dirty="0" smtClean="0"/>
              <a:t>k</a:t>
            </a:r>
            <a:r>
              <a:rPr lang="en-US" sz="2000" dirty="0" smtClean="0"/>
              <a:t> from 1 to </a:t>
            </a:r>
            <a:r>
              <a:rPr lang="en-US" sz="2000" i="1" dirty="0" smtClean="0"/>
              <a:t>L</a:t>
            </a:r>
            <a:r>
              <a:rPr lang="en-US" sz="2000" dirty="0" smtClean="0"/>
              <a:t> 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endParaRPr lang="en-CA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3573017"/>
            <a:ext cx="3024336" cy="988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40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Metrics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To analyze which layers were most important, </a:t>
            </a:r>
            <a:r>
              <a:rPr lang="en-US" sz="2000" dirty="0" err="1"/>
              <a:t>Tenney</a:t>
            </a:r>
            <a:r>
              <a:rPr lang="en-US" sz="2000" dirty="0"/>
              <a:t> et al </a:t>
            </a:r>
            <a:r>
              <a:rPr lang="en-US" sz="2000" dirty="0" smtClean="0"/>
              <a:t>defined a center-of-gravity metric representing the average layer attended to for a task: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They also define a differential score, to capture how much each additional layer adds to the task performance</a:t>
            </a:r>
          </a:p>
          <a:p>
            <a:endParaRPr lang="en-US" sz="2000" dirty="0"/>
          </a:p>
          <a:p>
            <a:r>
              <a:rPr lang="en-US" sz="2000" dirty="0" smtClean="0"/>
              <a:t>From the differential score, </a:t>
            </a:r>
            <a:r>
              <a:rPr lang="en-US" sz="2000" dirty="0" err="1" smtClean="0"/>
              <a:t>Tenney</a:t>
            </a:r>
            <a:r>
              <a:rPr lang="en-US" sz="2000" dirty="0" smtClean="0"/>
              <a:t> et al calculate a form of expectation, to represent the expected layer at which the probing model will correctly identify the example for the task at hand</a:t>
            </a:r>
            <a:endParaRPr lang="en-CA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2558412"/>
            <a:ext cx="1837300" cy="73306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4005064"/>
            <a:ext cx="2959968" cy="51400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478" y="5589240"/>
            <a:ext cx="2508069" cy="829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62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1444689"/>
            <a:ext cx="4201411" cy="4020450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4161" y="388219"/>
            <a:ext cx="3194223" cy="5772265"/>
          </a:xfrm>
        </p:spPr>
      </p:pic>
    </p:spTree>
    <p:extLst>
      <p:ext uri="{BB962C8B-B14F-4D97-AF65-F5344CB8AC3E}">
        <p14:creationId xmlns:p14="http://schemas.microsoft.com/office/powerpoint/2010/main" val="64310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Bert Rediscovers the Classical NLP Pipeline!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Syntactic information appears earlier in the network, where high level information appears at later layers</a:t>
            </a:r>
          </a:p>
          <a:p>
            <a:r>
              <a:rPr lang="en-US" sz="2000" dirty="0" smtClean="0"/>
              <a:t>Syntactic information is localized to a few layers, whereas semantic information is spread across the network</a:t>
            </a:r>
          </a:p>
          <a:p>
            <a:r>
              <a:rPr lang="en-US" sz="2000" dirty="0" smtClean="0"/>
              <a:t>The order in which information is discovered by the network approximately matches the order in which processing happens in a classical NLP pipeline</a:t>
            </a:r>
          </a:p>
          <a:p>
            <a:r>
              <a:rPr lang="en-US" sz="2000" dirty="0" smtClean="0"/>
              <a:t>In some cases, however, the network is able to resolve semantic and </a:t>
            </a:r>
            <a:r>
              <a:rPr lang="en-US" sz="2000" dirty="0" err="1" smtClean="0"/>
              <a:t>syntatic</a:t>
            </a:r>
            <a:r>
              <a:rPr lang="en-US" sz="2000" dirty="0" smtClean="0"/>
              <a:t> properties in a different order – revising an earlier mistake once new information is found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62141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“</a:t>
            </a:r>
            <a:r>
              <a:rPr lang="en-US" sz="2000" dirty="0" err="1" smtClean="0"/>
              <a:t>toronto</a:t>
            </a:r>
            <a:r>
              <a:rPr lang="en-US" sz="2000" dirty="0" smtClean="0"/>
              <a:t>” is initially </a:t>
            </a:r>
            <a:r>
              <a:rPr lang="en-US" sz="2000" dirty="0" err="1" smtClean="0"/>
              <a:t>mislabelled</a:t>
            </a:r>
            <a:r>
              <a:rPr lang="en-US" sz="2000" dirty="0" smtClean="0"/>
              <a:t> as a city, but once the network identifies the semantic role it correctly recognizes it as an organization</a:t>
            </a:r>
          </a:p>
          <a:p>
            <a:r>
              <a:rPr lang="en-US" sz="2000" dirty="0" smtClean="0"/>
              <a:t>“today” is initially </a:t>
            </a:r>
            <a:r>
              <a:rPr lang="en-US" sz="2000" dirty="0" err="1" smtClean="0"/>
              <a:t>mislabelled</a:t>
            </a:r>
            <a:r>
              <a:rPr lang="en-US" sz="2000" dirty="0" smtClean="0"/>
              <a:t> as a time/date, until later the model recognizes it as a proper noun and updates its semantic role accordingly</a:t>
            </a:r>
            <a:endParaRPr lang="en-CA" sz="20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3751" y="1412776"/>
            <a:ext cx="3070848" cy="4572000"/>
          </a:xfrm>
        </p:spPr>
      </p:pic>
    </p:spTree>
    <p:extLst>
      <p:ext uri="{BB962C8B-B14F-4D97-AF65-F5344CB8AC3E}">
        <p14:creationId xmlns:p14="http://schemas.microsoft.com/office/powerpoint/2010/main" val="34247390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approach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/>
              <a:t>Jawahar</a:t>
            </a:r>
            <a:r>
              <a:rPr lang="en-US" sz="2000" dirty="0" smtClean="0"/>
              <a:t> </a:t>
            </a:r>
            <a:r>
              <a:rPr lang="en-US" sz="2000" dirty="0"/>
              <a:t>et al (2019) probe the representation of the [CLS] token at the start of the sentence at each layer of BERT </a:t>
            </a:r>
            <a:r>
              <a:rPr lang="en-US" sz="2000" dirty="0" smtClean="0"/>
              <a:t>using the </a:t>
            </a:r>
            <a:r>
              <a:rPr lang="en-US" sz="2000" dirty="0"/>
              <a:t>probing tasks of </a:t>
            </a:r>
            <a:r>
              <a:rPr lang="en-US" sz="2000" dirty="0" err="1"/>
              <a:t>Conneau</a:t>
            </a:r>
            <a:r>
              <a:rPr lang="en-US" sz="2000" dirty="0"/>
              <a:t> et al (2018) (</a:t>
            </a:r>
            <a:r>
              <a:rPr lang="en-US" sz="2000" dirty="0" err="1"/>
              <a:t>SentLen</a:t>
            </a:r>
            <a:r>
              <a:rPr lang="en-US" sz="2000" dirty="0"/>
              <a:t>, WC, etc</a:t>
            </a:r>
            <a:r>
              <a:rPr lang="en-US" sz="2000" dirty="0" smtClean="0"/>
              <a:t>…)</a:t>
            </a:r>
          </a:p>
          <a:p>
            <a:r>
              <a:rPr lang="en-US" sz="2000" dirty="0" smtClean="0"/>
              <a:t>They use the </a:t>
            </a:r>
            <a:r>
              <a:rPr lang="en-US" sz="2000" dirty="0" err="1" smtClean="0"/>
              <a:t>SentEval</a:t>
            </a:r>
            <a:r>
              <a:rPr lang="en-US" sz="2000" dirty="0" smtClean="0"/>
              <a:t> toolkit to find the optimal probing classifier (following </a:t>
            </a:r>
            <a:r>
              <a:rPr lang="en-US" sz="2000" dirty="0" err="1" smtClean="0"/>
              <a:t>Conneau</a:t>
            </a:r>
            <a:r>
              <a:rPr lang="en-US" sz="2000" dirty="0" smtClean="0"/>
              <a:t> et al)</a:t>
            </a:r>
            <a:endParaRPr lang="en-US" sz="2000" dirty="0"/>
          </a:p>
          <a:p>
            <a:r>
              <a:rPr lang="en-US" sz="2000" dirty="0" smtClean="0"/>
              <a:t>They also test each layer on subject-verb agreement, controlling for the number of attractors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291370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700808"/>
            <a:ext cx="8212519" cy="3095487"/>
          </a:xfrm>
        </p:spPr>
      </p:pic>
    </p:spTree>
    <p:extLst>
      <p:ext uri="{BB962C8B-B14F-4D97-AF65-F5344CB8AC3E}">
        <p14:creationId xmlns:p14="http://schemas.microsoft.com/office/powerpoint/2010/main" val="13942078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167912"/>
            <a:ext cx="5086857" cy="4576128"/>
          </a:xfrm>
        </p:spPr>
      </p:pic>
    </p:spTree>
    <p:extLst>
      <p:ext uri="{BB962C8B-B14F-4D97-AF65-F5344CB8AC3E}">
        <p14:creationId xmlns:p14="http://schemas.microsoft.com/office/powerpoint/2010/main" val="10027594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Surprisingly, BERT layers do not perform significantly better than </a:t>
            </a:r>
            <a:r>
              <a:rPr lang="en-US" dirty="0" err="1" smtClean="0"/>
              <a:t>Conneau</a:t>
            </a:r>
            <a:r>
              <a:rPr lang="en-US" dirty="0" smtClean="0"/>
              <a:t> et </a:t>
            </a:r>
            <a:r>
              <a:rPr lang="en-US" dirty="0" err="1" smtClean="0"/>
              <a:t>al’s</a:t>
            </a:r>
            <a:r>
              <a:rPr lang="en-US" dirty="0" smtClean="0"/>
              <a:t> sentence encoders</a:t>
            </a:r>
          </a:p>
          <a:p>
            <a:pPr lvl="1"/>
            <a:r>
              <a:rPr lang="en-US" dirty="0" smtClean="0"/>
              <a:t>The sentence </a:t>
            </a:r>
            <a:r>
              <a:rPr lang="en-US" dirty="0" err="1" smtClean="0"/>
              <a:t>embeddings</a:t>
            </a:r>
            <a:r>
              <a:rPr lang="en-US" dirty="0" smtClean="0"/>
              <a:t> win by a large margin on simple tasks such as </a:t>
            </a:r>
            <a:r>
              <a:rPr lang="en-US" dirty="0" err="1" smtClean="0"/>
              <a:t>SentLen</a:t>
            </a:r>
            <a:r>
              <a:rPr lang="en-US" dirty="0" smtClean="0"/>
              <a:t>, and WC, as well as many syntactic tasks such as </a:t>
            </a:r>
            <a:r>
              <a:rPr lang="en-US" dirty="0" err="1" smtClean="0"/>
              <a:t>TreeDepth</a:t>
            </a:r>
            <a:endParaRPr lang="en-US" dirty="0"/>
          </a:p>
          <a:p>
            <a:pPr lvl="1"/>
            <a:r>
              <a:rPr lang="en-US" dirty="0" smtClean="0"/>
              <a:t>BERT layers outperform the sentence </a:t>
            </a:r>
            <a:r>
              <a:rPr lang="en-US" dirty="0" err="1" smtClean="0"/>
              <a:t>embeddings</a:t>
            </a:r>
            <a:r>
              <a:rPr lang="en-US" dirty="0" smtClean="0"/>
              <a:t> on </a:t>
            </a:r>
            <a:r>
              <a:rPr lang="en-US" dirty="0" err="1" smtClean="0"/>
              <a:t>Bshift</a:t>
            </a:r>
            <a:r>
              <a:rPr lang="en-US" dirty="0" smtClean="0"/>
              <a:t> and </a:t>
            </a:r>
            <a:r>
              <a:rPr lang="en-US" dirty="0" err="1" smtClean="0"/>
              <a:t>CoordInv</a:t>
            </a:r>
            <a:endParaRPr lang="en-US" dirty="0" smtClean="0"/>
          </a:p>
          <a:p>
            <a:r>
              <a:rPr lang="en-US" dirty="0" smtClean="0"/>
              <a:t>Deeper layers are more successful at more abstract tasks</a:t>
            </a:r>
          </a:p>
          <a:p>
            <a:pPr lvl="1"/>
            <a:r>
              <a:rPr lang="en-US" dirty="0" smtClean="0"/>
              <a:t>Early layers capture surface information, middle layers capture syntax and later layers capture semantics</a:t>
            </a:r>
          </a:p>
          <a:p>
            <a:r>
              <a:rPr lang="en-US" dirty="0" smtClean="0"/>
              <a:t>Middle layers do best on SVA, though deeper layers perform better with more attractors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207069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60866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200" b="1" dirty="0"/>
              <a:t>Probing tasks: </a:t>
            </a:r>
            <a:r>
              <a:rPr lang="en-US" sz="2200" dirty="0"/>
              <a:t>Classification problems focusing on simple linguistic properties of words of sentences. (</a:t>
            </a:r>
            <a:r>
              <a:rPr lang="en-US" sz="2200" dirty="0" err="1"/>
              <a:t>Conneau</a:t>
            </a:r>
            <a:r>
              <a:rPr lang="en-US" sz="2200" dirty="0"/>
              <a:t> et al, 2018)</a:t>
            </a:r>
          </a:p>
          <a:p>
            <a:pPr lvl="1"/>
            <a:r>
              <a:rPr lang="en-US" dirty="0"/>
              <a:t>Examples: sentence length, tree depth, tense,</a:t>
            </a:r>
          </a:p>
          <a:p>
            <a:r>
              <a:rPr lang="en-US" sz="2200" dirty="0"/>
              <a:t>Consider training a simple classifier to perform these tasks, given </a:t>
            </a:r>
            <a:r>
              <a:rPr lang="en-US" sz="2200" dirty="0" err="1"/>
              <a:t>embeddings</a:t>
            </a:r>
            <a:r>
              <a:rPr lang="en-US" sz="2200" dirty="0"/>
              <a:t> or model hidden states as inputs</a:t>
            </a:r>
          </a:p>
          <a:p>
            <a:r>
              <a:rPr lang="en-US" sz="2200" dirty="0"/>
              <a:t>By comparing results across models or layers with identical classifiers, we can diagnose how effectively they learn linguistic structure</a:t>
            </a:r>
            <a:endParaRPr lang="en-CA" sz="2200" dirty="0"/>
          </a:p>
        </p:txBody>
      </p:sp>
    </p:spTree>
    <p:extLst>
      <p:ext uri="{BB962C8B-B14F-4D97-AF65-F5344CB8AC3E}">
        <p14:creationId xmlns:p14="http://schemas.microsoft.com/office/powerpoint/2010/main" val="400616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Contextual </a:t>
            </a:r>
            <a:r>
              <a:rPr lang="en-US" dirty="0" err="1"/>
              <a:t>embeddings</a:t>
            </a:r>
            <a:r>
              <a:rPr lang="en-US" dirty="0"/>
              <a:t> such as BERT learn representations that are helpful for many syntactic </a:t>
            </a:r>
            <a:r>
              <a:rPr lang="en-US" dirty="0" smtClean="0"/>
              <a:t>tasks</a:t>
            </a:r>
          </a:p>
          <a:p>
            <a:r>
              <a:rPr lang="en-US" dirty="0" smtClean="0"/>
              <a:t>BERT encodes information in a way reminiscent of a classical NLP pipeline, with earlier layers encoding information earlier in the pipeline</a:t>
            </a:r>
          </a:p>
          <a:p>
            <a:r>
              <a:rPr lang="en-US" dirty="0" smtClean="0"/>
              <a:t>Early layers are better predictors of simpler linguistic information, while deeper layers capture semantics</a:t>
            </a:r>
          </a:p>
          <a:p>
            <a:endParaRPr lang="en-US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93214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Sentence </a:t>
            </a:r>
            <a:r>
              <a:rPr lang="en-US" dirty="0" err="1"/>
              <a:t>Embeddings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pre-BERT world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6804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Sentence </a:t>
            </a:r>
            <a:r>
              <a:rPr lang="en-US" dirty="0" err="1"/>
              <a:t>Embeddings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200" dirty="0" err="1"/>
              <a:t>Conneau</a:t>
            </a:r>
            <a:r>
              <a:rPr lang="en-US" sz="2200" dirty="0"/>
              <a:t> et al proposed a set of probing tasks for examining the information learned by sentence </a:t>
            </a:r>
            <a:r>
              <a:rPr lang="en-US" sz="2200" dirty="0" err="1" smtClean="0"/>
              <a:t>embeddings</a:t>
            </a:r>
            <a:endParaRPr lang="en-US" sz="2200" dirty="0"/>
          </a:p>
          <a:p>
            <a:r>
              <a:rPr lang="en-US" sz="2200" dirty="0" smtClean="0"/>
              <a:t>They </a:t>
            </a:r>
            <a:r>
              <a:rPr lang="en-US" sz="2200" dirty="0"/>
              <a:t>applied these tasks to sentence embedding models with </a:t>
            </a:r>
            <a:r>
              <a:rPr lang="en-US" sz="2200" dirty="0" err="1"/>
              <a:t>BiLSTM</a:t>
            </a:r>
            <a:r>
              <a:rPr lang="en-US" sz="2200" dirty="0"/>
              <a:t> and </a:t>
            </a:r>
            <a:r>
              <a:rPr lang="en-US" sz="2200" dirty="0" err="1"/>
              <a:t>GatedConv</a:t>
            </a:r>
            <a:r>
              <a:rPr lang="en-US" sz="2200" dirty="0"/>
              <a:t> architectures, trained with a variety of algorithms (</a:t>
            </a:r>
            <a:r>
              <a:rPr lang="en-US" sz="2200" dirty="0" err="1"/>
              <a:t>SkipThought</a:t>
            </a:r>
            <a:r>
              <a:rPr lang="en-US" sz="2200" dirty="0"/>
              <a:t>, </a:t>
            </a:r>
            <a:r>
              <a:rPr lang="en-US" sz="2200" dirty="0" err="1"/>
              <a:t>AutoEncoding</a:t>
            </a:r>
            <a:r>
              <a:rPr lang="en-US" sz="2200" dirty="0"/>
              <a:t>, etc…)</a:t>
            </a:r>
            <a:endParaRPr lang="en-CA" sz="2200" dirty="0"/>
          </a:p>
        </p:txBody>
      </p:sp>
    </p:spTree>
    <p:extLst>
      <p:ext uri="{BB962C8B-B14F-4D97-AF65-F5344CB8AC3E}">
        <p14:creationId xmlns:p14="http://schemas.microsoft.com/office/powerpoint/2010/main" val="104913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Probing Tasks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Surface Information:</a:t>
            </a:r>
          </a:p>
          <a:p>
            <a:pPr lvl="1"/>
            <a:r>
              <a:rPr lang="en-US" b="1" dirty="0" err="1" smtClean="0"/>
              <a:t>SentLen</a:t>
            </a:r>
            <a:r>
              <a:rPr lang="en-US" b="1" dirty="0" smtClean="0"/>
              <a:t>: </a:t>
            </a:r>
            <a:r>
              <a:rPr lang="en-US" dirty="0" smtClean="0"/>
              <a:t>Number of words in a sentence</a:t>
            </a:r>
          </a:p>
          <a:p>
            <a:pPr lvl="1"/>
            <a:r>
              <a:rPr lang="en-US" b="1" dirty="0" smtClean="0"/>
              <a:t>WC (Word Content):</a:t>
            </a:r>
            <a:r>
              <a:rPr lang="en-US" dirty="0" smtClean="0"/>
              <a:t> Presence or absence of a word</a:t>
            </a:r>
            <a:endParaRPr lang="en-US" b="1" dirty="0" smtClean="0"/>
          </a:p>
          <a:p>
            <a:r>
              <a:rPr lang="en-US" b="1" dirty="0" smtClean="0"/>
              <a:t>Syntactic Information:</a:t>
            </a:r>
          </a:p>
          <a:p>
            <a:pPr lvl="1"/>
            <a:r>
              <a:rPr lang="en-US" b="1" dirty="0" err="1" smtClean="0"/>
              <a:t>BShift</a:t>
            </a:r>
            <a:r>
              <a:rPr lang="en-US" dirty="0" smtClean="0"/>
              <a:t> </a:t>
            </a:r>
            <a:r>
              <a:rPr lang="en-US" b="1" dirty="0" smtClean="0"/>
              <a:t>(Bigram Shift): </a:t>
            </a:r>
            <a:r>
              <a:rPr lang="en-US" dirty="0" smtClean="0"/>
              <a:t>Sensitivity to legal word orders – i.e. swapping adjacent words</a:t>
            </a:r>
          </a:p>
          <a:p>
            <a:pPr lvl="1"/>
            <a:r>
              <a:rPr lang="en-US" b="1" dirty="0" err="1" smtClean="0"/>
              <a:t>TreeDepth</a:t>
            </a:r>
            <a:r>
              <a:rPr lang="en-US" b="1" dirty="0" smtClean="0"/>
              <a:t>: </a:t>
            </a:r>
            <a:r>
              <a:rPr lang="en-US" dirty="0" smtClean="0"/>
              <a:t>Depth of hierarchical relationships in the sentence – longest path from node to leaf</a:t>
            </a:r>
          </a:p>
          <a:p>
            <a:pPr lvl="1"/>
            <a:r>
              <a:rPr lang="en-US" b="1" dirty="0" err="1" smtClean="0"/>
              <a:t>TopConst</a:t>
            </a:r>
            <a:r>
              <a:rPr lang="en-US" b="1" dirty="0" smtClean="0"/>
              <a:t> (Top Constituents): </a:t>
            </a:r>
            <a:r>
              <a:rPr lang="en-US" dirty="0" smtClean="0"/>
              <a:t>Classify top constituents below root node</a:t>
            </a:r>
          </a:p>
          <a:p>
            <a:pPr lvl="2"/>
            <a:r>
              <a:rPr lang="en-US" dirty="0" smtClean="0"/>
              <a:t>“[Then] [very dark gray letters on a black screen] [appeared] [.]” = ADVP NP VP</a:t>
            </a:r>
          </a:p>
          <a:p>
            <a:r>
              <a:rPr lang="en-US" b="1" dirty="0" smtClean="0"/>
              <a:t>Semantic Information:</a:t>
            </a:r>
          </a:p>
          <a:p>
            <a:pPr lvl="1"/>
            <a:r>
              <a:rPr lang="en-US" b="1" dirty="0" smtClean="0"/>
              <a:t>Tense: </a:t>
            </a:r>
            <a:r>
              <a:rPr lang="en-US" dirty="0" smtClean="0"/>
              <a:t>Tense of main-clause verb</a:t>
            </a:r>
          </a:p>
          <a:p>
            <a:pPr lvl="1"/>
            <a:r>
              <a:rPr lang="en-US" b="1" dirty="0" err="1" smtClean="0"/>
              <a:t>SubjNum</a:t>
            </a:r>
            <a:r>
              <a:rPr lang="en-US" b="1" dirty="0" smtClean="0"/>
              <a:t> (Subject Number): </a:t>
            </a:r>
            <a:r>
              <a:rPr lang="en-US" dirty="0" smtClean="0"/>
              <a:t>Number of the subject of the main clause</a:t>
            </a:r>
          </a:p>
          <a:p>
            <a:pPr lvl="1"/>
            <a:r>
              <a:rPr lang="en-US" b="1" dirty="0" err="1" smtClean="0"/>
              <a:t>ObjNum</a:t>
            </a:r>
            <a:r>
              <a:rPr lang="en-US" b="1" dirty="0" smtClean="0"/>
              <a:t> (Object Number): </a:t>
            </a:r>
            <a:r>
              <a:rPr lang="en-US" dirty="0" smtClean="0"/>
              <a:t>Number of the object of the main clause</a:t>
            </a:r>
          </a:p>
          <a:p>
            <a:pPr lvl="1"/>
            <a:r>
              <a:rPr lang="en-US" b="1" dirty="0" smtClean="0"/>
              <a:t>SOMO (Semantic Odd-Man-Out): </a:t>
            </a:r>
            <a:r>
              <a:rPr lang="en-US" dirty="0" smtClean="0"/>
              <a:t>Replace a random noun or verb with another that has comparable bigram frequency</a:t>
            </a:r>
          </a:p>
          <a:p>
            <a:pPr lvl="1"/>
            <a:r>
              <a:rPr lang="en-US" b="1" dirty="0" err="1" smtClean="0"/>
              <a:t>CoordInv</a:t>
            </a:r>
            <a:r>
              <a:rPr lang="en-US" b="1" dirty="0" smtClean="0"/>
              <a:t> (Coordinate Inversion): </a:t>
            </a:r>
            <a:r>
              <a:rPr lang="en-US" dirty="0" smtClean="0"/>
              <a:t>Invert order of clauses in sentences containing two coordinate clauses</a:t>
            </a:r>
          </a:p>
          <a:p>
            <a:pPr lvl="2"/>
            <a:r>
              <a:rPr lang="en-US" dirty="0" smtClean="0"/>
              <a:t>“They might be only memories, but I can still feel each one” -&gt; “I can still feel each one, but they might only be memories”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9652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477815"/>
            <a:ext cx="6120680" cy="5615481"/>
          </a:xfrm>
        </p:spPr>
      </p:pic>
    </p:spTree>
    <p:extLst>
      <p:ext uri="{BB962C8B-B14F-4D97-AF65-F5344CB8AC3E}">
        <p14:creationId xmlns:p14="http://schemas.microsoft.com/office/powerpoint/2010/main" val="60679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Takeaways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Bag of Vectors is a very strong baseline for such a simple model, but is still beaten by a trained encoder</a:t>
            </a:r>
          </a:p>
          <a:p>
            <a:r>
              <a:rPr lang="en-US" sz="2000" dirty="0" smtClean="0"/>
              <a:t>Untrained models (effectively random projections of word vectors) do surprisingly well on many tasks</a:t>
            </a:r>
          </a:p>
          <a:p>
            <a:r>
              <a:rPr lang="en-US" sz="2000" dirty="0" smtClean="0"/>
              <a:t>Good encoders do broadly well across tasks, but fall significantly short of human evaluation</a:t>
            </a:r>
          </a:p>
          <a:p>
            <a:r>
              <a:rPr lang="en-US" sz="2000" dirty="0" smtClean="0"/>
              <a:t>The best models can still achieve reasonable accuracy even on semantically challenging tasks like SOMO and </a:t>
            </a:r>
            <a:r>
              <a:rPr lang="en-US" sz="2000" dirty="0" err="1" smtClean="0"/>
              <a:t>CoordInv</a:t>
            </a:r>
            <a:endParaRPr lang="en-US" sz="2000" dirty="0" smtClean="0"/>
          </a:p>
          <a:p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303018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Downstream Tasks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000" dirty="0" err="1" smtClean="0"/>
              <a:t>Conneau</a:t>
            </a:r>
            <a:r>
              <a:rPr lang="en-US" sz="2000" dirty="0" smtClean="0"/>
              <a:t> et al measured the correlation between success at probing tasks and results on downstream tasks</a:t>
            </a:r>
          </a:p>
          <a:p>
            <a:pPr lvl="1"/>
            <a:r>
              <a:rPr lang="en-US" sz="1700" dirty="0" smtClean="0"/>
              <a:t>Classification tasks (</a:t>
            </a:r>
            <a:r>
              <a:rPr lang="en-US" sz="1700" dirty="0" err="1" smtClean="0"/>
              <a:t>SentEval</a:t>
            </a:r>
            <a:r>
              <a:rPr lang="en-US" sz="1700" dirty="0" smtClean="0"/>
              <a:t> suite – MR, CR, SUBJ, MPQA, SST2, SST5, TREC)</a:t>
            </a:r>
          </a:p>
          <a:p>
            <a:pPr lvl="1"/>
            <a:r>
              <a:rPr lang="en-US" sz="1700" dirty="0" smtClean="0"/>
              <a:t>NLI (SICK-E)</a:t>
            </a:r>
          </a:p>
          <a:p>
            <a:pPr lvl="1"/>
            <a:r>
              <a:rPr lang="en-US" sz="1700" dirty="0" smtClean="0"/>
              <a:t>Semantic relatedness (SICK-R, STSB)</a:t>
            </a:r>
          </a:p>
          <a:p>
            <a:pPr lvl="1"/>
            <a:r>
              <a:rPr lang="en-US" sz="1700" dirty="0" smtClean="0"/>
              <a:t>Paraphrase detection (MRPC)</a:t>
            </a:r>
          </a:p>
          <a:p>
            <a:pPr lvl="1"/>
            <a:r>
              <a:rPr lang="en-US" sz="1700" dirty="0" smtClean="0"/>
              <a:t>Semantic textual similarity (STS)</a:t>
            </a:r>
          </a:p>
          <a:p>
            <a:r>
              <a:rPr lang="en-US" sz="2000" dirty="0" smtClean="0"/>
              <a:t>WC is positively correlated with all tasks</a:t>
            </a:r>
          </a:p>
          <a:p>
            <a:r>
              <a:rPr lang="en-US" sz="2000" dirty="0" err="1" smtClean="0"/>
              <a:t>SentLen</a:t>
            </a:r>
            <a:r>
              <a:rPr lang="en-US" sz="2000" dirty="0" smtClean="0"/>
              <a:t> is negatively correlated with almost all tasks</a:t>
            </a:r>
          </a:p>
          <a:p>
            <a:r>
              <a:rPr lang="en-US" sz="2000" dirty="0" smtClean="0"/>
              <a:t>SOMO and </a:t>
            </a:r>
            <a:r>
              <a:rPr lang="en-US" sz="2000" dirty="0" err="1" smtClean="0"/>
              <a:t>CoordInv</a:t>
            </a:r>
            <a:r>
              <a:rPr lang="en-US" sz="2000" dirty="0" smtClean="0"/>
              <a:t> also have many positive correlations</a:t>
            </a:r>
            <a:endParaRPr lang="en-CA" sz="2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925828"/>
            <a:ext cx="3456730" cy="3447388"/>
          </a:xfrm>
        </p:spPr>
      </p:pic>
    </p:spTree>
    <p:extLst>
      <p:ext uri="{BB962C8B-B14F-4D97-AF65-F5344CB8AC3E}">
        <p14:creationId xmlns:p14="http://schemas.microsoft.com/office/powerpoint/2010/main" val="404556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2666</TotalTime>
  <Words>1468</Words>
  <Application>Microsoft Office PowerPoint</Application>
  <PresentationFormat>On-screen Show (4:3)</PresentationFormat>
  <Paragraphs>112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Oriel</vt:lpstr>
      <vt:lpstr>What Does BERT Learn?</vt:lpstr>
      <vt:lpstr>Relevant papers</vt:lpstr>
      <vt:lpstr>Probing</vt:lpstr>
      <vt:lpstr>Sentence Embeddings</vt:lpstr>
      <vt:lpstr>Sentence Embeddings</vt:lpstr>
      <vt:lpstr>Probing Tasks</vt:lpstr>
      <vt:lpstr>PowerPoint Presentation</vt:lpstr>
      <vt:lpstr>Takeaways</vt:lpstr>
      <vt:lpstr>Downstream Tasks</vt:lpstr>
      <vt:lpstr>Pretrained Contextual Representations</vt:lpstr>
      <vt:lpstr>Edge Probing</vt:lpstr>
      <vt:lpstr>PowerPoint Presentation</vt:lpstr>
      <vt:lpstr>Labelling Tasks</vt:lpstr>
      <vt:lpstr>PowerPoint Presentation</vt:lpstr>
      <vt:lpstr>BERT Representations</vt:lpstr>
      <vt:lpstr>PowerPoint Presentation</vt:lpstr>
      <vt:lpstr>PowerPoint Presentation</vt:lpstr>
      <vt:lpstr>PowerPoint Presentation</vt:lpstr>
      <vt:lpstr>Inside BERT</vt:lpstr>
      <vt:lpstr>Probing Layers</vt:lpstr>
      <vt:lpstr>Metrics</vt:lpstr>
      <vt:lpstr>PowerPoint Presentation</vt:lpstr>
      <vt:lpstr>Bert Rediscovers the Classical NLP Pipeline!</vt:lpstr>
      <vt:lpstr>Examples</vt:lpstr>
      <vt:lpstr>Another approach</vt:lpstr>
      <vt:lpstr>PowerPoint Presentation</vt:lpstr>
      <vt:lpstr>PowerPoint Presentation</vt:lpstr>
      <vt:lpstr>Results</vt:lpstr>
      <vt:lpstr>Conclusion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does BERT learn?</dc:title>
  <dc:creator>Kira Selby</dc:creator>
  <cp:lastModifiedBy>Kira Selby</cp:lastModifiedBy>
  <cp:revision>76</cp:revision>
  <dcterms:created xsi:type="dcterms:W3CDTF">2020-01-31T21:48:09Z</dcterms:created>
  <dcterms:modified xsi:type="dcterms:W3CDTF">2020-02-03T18:13:26Z</dcterms:modified>
</cp:coreProperties>
</file>