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lsx" ContentType="application/vnd.openxmlformats-officedocument.spreadsheetml.shee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theme/theme6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Masters/slideMaster7.xml" ContentType="application/vnd.openxmlformats-officedocument.presentationml.slideMaster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10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theme/theme9.xml" ContentType="application/vnd.openxmlformats-officedocument.them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drawings/drawing1.xml" ContentType="application/vnd.openxmlformats-officedocument.drawingml.chartshapes+xml"/>
  <Override PartName="/ppt/slides/slide46.xml" ContentType="application/vnd.openxmlformats-officedocument.presentationml.slide+xml"/>
  <Override PartName="/ppt/theme/theme8.xml" ContentType="application/vnd.openxmlformats-officedocument.them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>
  <p:sldMasterIdLst>
    <p:sldMasterId id="2147483655" r:id="rId1"/>
    <p:sldMasterId id="2147483777" r:id="rId2"/>
    <p:sldMasterId id="2147483779" r:id="rId3"/>
    <p:sldMasterId id="2147483781" r:id="rId4"/>
    <p:sldMasterId id="2147483783" r:id="rId5"/>
    <p:sldMasterId id="2147483787" r:id="rId6"/>
    <p:sldMasterId id="2147483791" r:id="rId7"/>
  </p:sldMasterIdLst>
  <p:notesMasterIdLst>
    <p:notesMasterId r:id="rId55"/>
  </p:notesMasterIdLst>
  <p:handoutMasterIdLst>
    <p:handoutMasterId r:id="rId56"/>
  </p:handoutMasterIdLst>
  <p:sldIdLst>
    <p:sldId id="453" r:id="rId8"/>
    <p:sldId id="454" r:id="rId9"/>
    <p:sldId id="455" r:id="rId10"/>
    <p:sldId id="348" r:id="rId11"/>
    <p:sldId id="431" r:id="rId12"/>
    <p:sldId id="429" r:id="rId13"/>
    <p:sldId id="430" r:id="rId14"/>
    <p:sldId id="432" r:id="rId15"/>
    <p:sldId id="433" r:id="rId16"/>
    <p:sldId id="403" r:id="rId17"/>
    <p:sldId id="421" r:id="rId18"/>
    <p:sldId id="398" r:id="rId19"/>
    <p:sldId id="434" r:id="rId20"/>
    <p:sldId id="440" r:id="rId21"/>
    <p:sldId id="402" r:id="rId22"/>
    <p:sldId id="373" r:id="rId23"/>
    <p:sldId id="374" r:id="rId24"/>
    <p:sldId id="381" r:id="rId25"/>
    <p:sldId id="375" r:id="rId26"/>
    <p:sldId id="392" r:id="rId27"/>
    <p:sldId id="384" r:id="rId28"/>
    <p:sldId id="385" r:id="rId29"/>
    <p:sldId id="441" r:id="rId30"/>
    <p:sldId id="443" r:id="rId31"/>
    <p:sldId id="435" r:id="rId32"/>
    <p:sldId id="437" r:id="rId33"/>
    <p:sldId id="413" r:id="rId34"/>
    <p:sldId id="410" r:id="rId35"/>
    <p:sldId id="426" r:id="rId36"/>
    <p:sldId id="427" r:id="rId37"/>
    <p:sldId id="428" r:id="rId38"/>
    <p:sldId id="400" r:id="rId39"/>
    <p:sldId id="424" r:id="rId40"/>
    <p:sldId id="408" r:id="rId41"/>
    <p:sldId id="425" r:id="rId42"/>
    <p:sldId id="405" r:id="rId43"/>
    <p:sldId id="406" r:id="rId44"/>
    <p:sldId id="439" r:id="rId45"/>
    <p:sldId id="409" r:id="rId46"/>
    <p:sldId id="442" r:id="rId47"/>
    <p:sldId id="446" r:id="rId48"/>
    <p:sldId id="449" r:id="rId49"/>
    <p:sldId id="450" r:id="rId50"/>
    <p:sldId id="451" r:id="rId51"/>
    <p:sldId id="452" r:id="rId52"/>
    <p:sldId id="401" r:id="rId53"/>
    <p:sldId id="380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D0B396"/>
    <a:srgbClr val="0000CC"/>
    <a:srgbClr val="3399FF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599" autoAdjust="0"/>
    <p:restoredTop sz="94128" autoAdjust="0"/>
  </p:normalViewPr>
  <p:slideViewPr>
    <p:cSldViewPr>
      <p:cViewPr>
        <p:scale>
          <a:sx n="95" d="100"/>
          <a:sy n="95" d="100"/>
        </p:scale>
        <p:origin x="-1272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notesViewPr>
    <p:cSldViewPr>
      <p:cViewPr>
        <p:scale>
          <a:sx n="50" d="100"/>
          <a:sy n="50" d="100"/>
        </p:scale>
        <p:origin x="-127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0204081632653061"/>
          <c:y val="0.137700923160467"/>
          <c:w val="0.618741764422304"/>
          <c:h val="0.83643700787401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Native English Speakers, 375 million</c:v>
                </c:pt>
                <c:pt idx="1">
                  <c:v>Non Native English Speakers, a billion</c:v>
                </c:pt>
                <c:pt idx="2">
                  <c:v>Chinese speakers, 1.4 billion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375.0</c:v>
                </c:pt>
                <c:pt idx="1">
                  <c:v>1000.0</c:v>
                </c:pt>
                <c:pt idx="2">
                  <c:v>1400.0</c:v>
                </c:pt>
                <c:pt idx="3">
                  <c:v>3000.0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0.30612</cdr:x>
      <cdr:y>0.08621</cdr:y>
    </cdr:from>
    <cdr:to>
      <cdr:x>0.42857</cdr:x>
      <cdr:y>0.2931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00" y="381000"/>
          <a:ext cx="914408" cy="914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600" dirty="0" smtClean="0"/>
        </a:p>
        <a:p xmlns:a="http://schemas.openxmlformats.org/drawingml/2006/main">
          <a:r>
            <a:rPr lang="en-US" sz="1600" dirty="0" err="1" smtClean="0"/>
            <a:t>Siri</a:t>
          </a:r>
          <a:r>
            <a:rPr lang="en-US" sz="1600" dirty="0"/>
            <a:t> </a:t>
          </a:r>
          <a:r>
            <a:rPr lang="en-US" sz="1600" dirty="0" smtClean="0"/>
            <a:t>users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0.43878</cdr:x>
      <cdr:y>0.51724</cdr:y>
    </cdr:from>
    <cdr:to>
      <cdr:x>0.44898</cdr:x>
      <cdr:y>0.98276</cdr:y>
    </cdr:to>
    <cdr:sp macro="" textlink="">
      <cdr:nvSpPr>
        <cdr:cNvPr id="4" name="Straight Arrow Connector 3"/>
        <cdr:cNvSpPr/>
      </cdr:nvSpPr>
      <cdr:spPr bwMode="auto">
        <a:xfrm xmlns:a="http://schemas.openxmlformats.org/drawingml/2006/main" rot="16200000" flipV="1">
          <a:off x="2285999" y="3276600"/>
          <a:ext cx="2057401" cy="76200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arrow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r>
              <a:rPr lang="en-US"/>
              <a:t>Talk at U of Maryland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18334233-9C97-934B-9502-184903B61D7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r>
              <a:rPr lang="en-US"/>
              <a:t>Talk at U of Maryland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C9439889-D3BF-2D4D-8015-17FFB4DBFC8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given at AAAC’2011</a:t>
            </a:r>
            <a:r>
              <a:rPr lang="en-US" baseline="0" dirty="0" smtClean="0"/>
              <a:t> – Taiwan, 2011, April. (</a:t>
            </a:r>
            <a:r>
              <a:rPr lang="en-US" baseline="0" dirty="0" err="1" smtClean="0"/>
              <a:t>Tsinghua</a:t>
            </a:r>
            <a:r>
              <a:rPr lang="en-US" baseline="0" dirty="0" smtClean="0"/>
              <a:t> University in Taiwan), then revised for Wilfred Laurier 100 yr conf in July, 2011, then revised for DS2011, Oct 4, 2011. Then revised Dec 2011 for </a:t>
            </a:r>
            <a:r>
              <a:rPr lang="en-US" baseline="0" dirty="0" err="1" smtClean="0"/>
              <a:t>Solomonoff</a:t>
            </a:r>
            <a:r>
              <a:rPr lang="en-US" baseline="0" dirty="0" smtClean="0"/>
              <a:t> conference. Then changed April 16, 2012 for UW colloquium. Then at </a:t>
            </a:r>
            <a:r>
              <a:rPr lang="en-US" baseline="0" dirty="0" err="1" smtClean="0"/>
              <a:t>SharcNet</a:t>
            </a:r>
            <a:r>
              <a:rPr lang="en-US" baseline="0" dirty="0" smtClean="0"/>
              <a:t>. What do frogs eat with  their hamburgers – French flies. Why do gorillas have big nostrils? (because they have big fingers) What has 4 wheels and flies (pick up truck hauling manures) Then at </a:t>
            </a:r>
            <a:r>
              <a:rPr lang="en-US" baseline="0" dirty="0" err="1" smtClean="0"/>
              <a:t>Huawei</a:t>
            </a:r>
            <a:r>
              <a:rPr lang="en-US" baseline="0" dirty="0" smtClean="0"/>
              <a:t> Sept 5, 2013.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Talk at U of Maryland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39889-D3BF-2D4D-8015-17FFB4DBFC8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Talk at U of Maryland</a:t>
            </a:r>
          </a:p>
        </p:txBody>
      </p:sp>
      <p:sp>
        <p:nvSpPr>
          <p:cNvPr id="931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9AFC3E-D069-5643-BED9-6219268E5E32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Talk at U of Maryland</a:t>
            </a:r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6B603A-CE39-EB4F-BB2A-C750BCBB9575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Talk at U of Maryland</a:t>
            </a:r>
          </a:p>
        </p:txBody>
      </p:sp>
      <p:sp>
        <p:nvSpPr>
          <p:cNvPr id="952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FA058-2531-B548-8426-1EAA93C9E6A7}" type="slidenum">
              <a:rPr lang="en-US"/>
              <a:pPr/>
              <a:t>18</a:t>
            </a:fld>
            <a:endParaRPr lang="en-US"/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Talk at U of Maryland</a:t>
            </a:r>
          </a:p>
        </p:txBody>
      </p:sp>
      <p:sp>
        <p:nvSpPr>
          <p:cNvPr id="962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7A37B5-2249-124F-B8D3-3DA563F0B3A4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Similar</a:t>
            </a:r>
            <a:r>
              <a:rPr lang="en-US" baseline="0" dirty="0" smtClean="0"/>
              <a:t> talk was given in Taiwan AAAC, 2011, April.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Talk at U of Maryland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39889-D3BF-2D4D-8015-17FFB4DBFC8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Talk at U of Maryland</a:t>
            </a:r>
          </a:p>
        </p:txBody>
      </p:sp>
      <p:sp>
        <p:nvSpPr>
          <p:cNvPr id="1003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2A34AD-A250-104A-B50F-07B4930DF7FB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14337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7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34A4A-9D0B-3D4C-B4B2-1CE5C5A6D0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A90696-65E3-3A4E-B606-006C890CF4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323A6-6AAB-D642-A76E-3DFC804BF0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8A1CF2A-BC4E-7244-BFB7-D447A6B8CD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DA128B5-5391-7748-8991-399C46FAED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203D11E-B86D-B945-BA90-4AFC9B0649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AAFA8BF-0027-F746-89EB-A494846890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31B1E12-2CFD-494F-847A-A46181EAEB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70143EA-ADFC-1947-A1B7-D007B777C3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52C66-3D19-684E-8C64-F52EC97080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BAB6D-525D-AA49-B576-DC3A4758A0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77EF7-DB18-3A41-A4D7-5CA2A2AD30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A45-740E-5943-9D92-10E62C833A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8996C-6E89-2849-9133-FE216CA369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2DB65-AF6A-7443-B894-22AC479EC7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CDFDB-2EAA-0F4A-8057-81CC957406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A39B2-F516-5740-A7A7-9F275FBA42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42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grpSp>
          <p:nvGrpSpPr>
            <p:cNvPr id="5130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4234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14234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51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234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14234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14234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DAC043C6-55F0-6741-B505-5129614A615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234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2"/>
        <a:buChar char="n"/>
        <a:defRPr sz="28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n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charset="2"/>
        <a:buChar char="n"/>
        <a:defRPr sz="23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endParaRPr lang="en-US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fld id="{4121E5AD-07B3-BC4C-A495-0BB81371CBC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4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p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endParaRPr lang="en-US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fld id="{3E4D7C2E-B42B-2248-A454-923741CEFAD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4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p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endParaRPr lang="en-US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fld id="{3E8BE546-2794-BB4D-A44B-C20D27C468F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4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p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endParaRPr lang="en-US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fld id="{A11B8A17-FD7E-9444-B159-5DE3F6DD31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4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p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endParaRPr lang="en-US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fld id="{468869B2-E4D9-B24C-97F2-8073C42E08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4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p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r>
              <a:rPr lang="en-US"/>
              <a:t>Oct.21, 1999</a:t>
            </a:r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endParaRPr lang="en-US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Verdana" charset="0"/>
              </a:defRPr>
            </a:lvl1pPr>
          </a:lstStyle>
          <a:p>
            <a:fld id="{B4251919-4531-6B4F-A216-4A4A49B89EA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4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p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-914400"/>
            <a:ext cx="11887200" cy="891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7772400" cy="1143000"/>
          </a:xfrm>
        </p:spPr>
        <p:txBody>
          <a:bodyPr/>
          <a:lstStyle/>
          <a:p>
            <a:r>
              <a:rPr lang="en-US" sz="3600" dirty="0" smtClean="0"/>
              <a:t>Problem 2: Domain classification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4114800"/>
            <a:ext cx="68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3733800" y="2667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28956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5715000" y="1905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209800"/>
            <a:ext cx="85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>
            <a:off x="7162800" y="5715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60198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SMS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 bwMode="auto">
          <a:xfrm>
            <a:off x="2362200" y="56388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2438400" y="5867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3810000" y="39624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4191000"/>
            <a:ext cx="124978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553200" y="3810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85800" y="43434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4495800"/>
            <a:ext cx="100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</a:t>
            </a:r>
          </a:p>
          <a:p>
            <a:r>
              <a:rPr lang="en-US" dirty="0" smtClean="0"/>
              <a:t>search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4648200" y="59436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6248400"/>
            <a:ext cx="76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Email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7696200" y="3048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2400" y="3276600"/>
            <a:ext cx="114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1905000"/>
            <a:ext cx="4649680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can we prevent the mix up?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1905000"/>
            <a:ext cx="5368777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Ideally: we need to define a “distance”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1905000"/>
            <a:ext cx="5453987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It should satisfy triangle inequality etc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1905000"/>
            <a:ext cx="2579853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do fish eat?</a:t>
            </a:r>
            <a:endParaRPr lang="en-US" sz="2400" dirty="0"/>
          </a:p>
        </p:txBody>
      </p:sp>
      <p:sp>
        <p:nvSpPr>
          <p:cNvPr id="32" name="Oval 31"/>
          <p:cNvSpPr/>
          <p:nvPr/>
        </p:nvSpPr>
        <p:spPr bwMode="auto">
          <a:xfrm>
            <a:off x="2209800" y="29718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81200" y="3276600"/>
            <a:ext cx="131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Restaurant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 bwMode="auto">
          <a:xfrm>
            <a:off x="5334000" y="46482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34000" y="48768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Hotels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 bwMode="auto">
          <a:xfrm>
            <a:off x="5181600" y="31242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57800" y="3352800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Music</a:t>
            </a: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-1"/>
            <a:ext cx="1981200" cy="2977214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 bwMode="auto">
          <a:xfrm rot="5400000" flipH="1" flipV="1">
            <a:off x="1600200" y="3810000"/>
            <a:ext cx="533400" cy="533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42" grpId="0" animBg="1"/>
      <p:bldP spid="42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788987"/>
          </a:xfrm>
        </p:spPr>
        <p:txBody>
          <a:bodyPr/>
          <a:lstStyle/>
          <a:p>
            <a:r>
              <a:rPr lang="en-US" sz="3200" dirty="0" smtClean="0"/>
              <a:t>Problem 3: What I said </a:t>
            </a:r>
            <a:r>
              <a:rPr lang="en-US" sz="3200" dirty="0" err="1" smtClean="0"/>
              <a:t>vs</a:t>
            </a:r>
            <a:r>
              <a:rPr lang="en-US" sz="3200" dirty="0" smtClean="0"/>
              <a:t> what it heard</a:t>
            </a:r>
            <a:br>
              <a:rPr lang="en-US" sz="3200" dirty="0" smtClean="0"/>
            </a:br>
            <a:r>
              <a:rPr lang="en-US" sz="2000" i="1" dirty="0" smtClean="0"/>
              <a:t>In CACM, July 2013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improve speech recognition system in our QA domain?</a:t>
            </a:r>
          </a:p>
          <a:p>
            <a:r>
              <a:rPr lang="en-US" dirty="0" smtClean="0"/>
              <a:t>Solution:</a:t>
            </a:r>
          </a:p>
          <a:p>
            <a:pPr lvl="1"/>
            <a:r>
              <a:rPr lang="en-US" dirty="0" smtClean="0"/>
              <a:t>Use 40 million user asked questions, set Q.</a:t>
            </a:r>
          </a:p>
          <a:p>
            <a:pPr lvl="1"/>
            <a:r>
              <a:rPr lang="en-US" dirty="0" smtClean="0"/>
              <a:t>Given voice recognition result {q</a:t>
            </a:r>
            <a:r>
              <a:rPr lang="en-US" baseline="-25000" dirty="0" smtClean="0"/>
              <a:t>1</a:t>
            </a:r>
            <a:r>
              <a:rPr lang="en-US" dirty="0" smtClean="0"/>
              <a:t>,q</a:t>
            </a:r>
            <a:r>
              <a:rPr lang="en-US" baseline="-25000" dirty="0" smtClean="0"/>
              <a:t>2</a:t>
            </a:r>
            <a:r>
              <a:rPr lang="en-US" dirty="0" smtClean="0"/>
              <a:t>,q</a:t>
            </a:r>
            <a:r>
              <a:rPr lang="en-US" baseline="-25000" dirty="0" smtClean="0"/>
              <a:t>3</a:t>
            </a:r>
            <a:r>
              <a:rPr lang="en-US" dirty="0" smtClean="0"/>
              <a:t>}, we wish to find </a:t>
            </a:r>
            <a:r>
              <a:rPr lang="en-US" dirty="0" err="1" smtClean="0"/>
              <a:t>q</a:t>
            </a:r>
            <a:r>
              <a:rPr lang="en-US" dirty="0" smtClean="0"/>
              <a:t>, </a:t>
            </a:r>
            <a:r>
              <a:rPr lang="en-US" dirty="0" err="1" smtClean="0"/>
              <a:t>s.t</a:t>
            </a:r>
            <a:r>
              <a:rPr lang="en-US" dirty="0" smtClean="0"/>
              <a:t>.: </a:t>
            </a:r>
          </a:p>
          <a:p>
            <a:pPr>
              <a:buNone/>
            </a:pPr>
            <a:r>
              <a:rPr lang="en-US" dirty="0" smtClean="0"/>
              <a:t>          </a:t>
            </a:r>
            <a:r>
              <a:rPr lang="en-US" sz="2400" dirty="0" smtClean="0"/>
              <a:t>{q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,q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,q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} </a:t>
            </a:r>
            <a:r>
              <a:rPr lang="en-US" sz="2400" dirty="0" err="1" smtClean="0">
                <a:sym typeface="Wingdings"/>
              </a:rPr>
              <a:t></a:t>
            </a:r>
            <a:r>
              <a:rPr lang="en-US" sz="2400" dirty="0" smtClean="0"/>
              <a:t> </a:t>
            </a:r>
            <a:r>
              <a:rPr lang="en-US" sz="2400" dirty="0" err="1" smtClean="0">
                <a:sym typeface="Wingdings"/>
              </a:rPr>
              <a:t>q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</a:t>
            </a:r>
            <a:r>
              <a:rPr lang="en-US" sz="2400" dirty="0" smtClean="0">
                <a:sym typeface="Wingdings"/>
              </a:rPr>
              <a:t> Q </a:t>
            </a:r>
          </a:p>
          <a:p>
            <a:pPr>
              <a:buNone/>
            </a:pPr>
            <a:r>
              <a:rPr lang="en-US" sz="2400" dirty="0" smtClean="0">
                <a:sym typeface="Wingdings"/>
              </a:rPr>
              <a:t>          is minimized.</a:t>
            </a:r>
            <a:endParaRPr lang="en-US" dirty="0" smtClean="0"/>
          </a:p>
          <a:p>
            <a:r>
              <a:rPr lang="en-US" dirty="0" smtClean="0"/>
              <a:t>How to define the distances?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458200" cy="6096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chemeClr val="tx1"/>
                </a:solidFill>
              </a:rPr>
              <a:t>Prob. 4:  What it translates to </a:t>
            </a:r>
            <a:r>
              <a:rPr lang="en-US" sz="3600" dirty="0" err="1" smtClean="0">
                <a:solidFill>
                  <a:schemeClr val="tx1"/>
                </a:solidFill>
              </a:rPr>
              <a:t>vs</a:t>
            </a:r>
            <a:r>
              <a:rPr lang="en-US" sz="3600" dirty="0" smtClean="0">
                <a:solidFill>
                  <a:schemeClr val="tx1"/>
                </a:solidFill>
              </a:rPr>
              <a:t> what I meant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In CACM, July 2013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Translation systems are not ready for QA.</a:t>
            </a:r>
          </a:p>
          <a:p>
            <a:pPr lvl="1"/>
            <a:r>
              <a:rPr lang="zh-CN" altLang="en-US" dirty="0" smtClean="0"/>
              <a:t>蚂蚁几条腿</a:t>
            </a:r>
            <a:r>
              <a:rPr lang="en-US" altLang="zh-CN" dirty="0" smtClean="0"/>
              <a:t>? Google: Ants several legs. </a:t>
            </a:r>
          </a:p>
          <a:p>
            <a:pPr lvl="1">
              <a:buNone/>
            </a:pPr>
            <a:r>
              <a:rPr lang="en-US" dirty="0" smtClean="0"/>
              <a:t>How do we improve it for special QA domain?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Solution:</a:t>
            </a:r>
          </a:p>
          <a:p>
            <a:pPr lvl="1"/>
            <a:r>
              <a:rPr lang="en-US" dirty="0" smtClean="0"/>
              <a:t>Use 40 million user asked questions, set Q.</a:t>
            </a:r>
          </a:p>
          <a:p>
            <a:pPr lvl="1"/>
            <a:r>
              <a:rPr lang="en-US" dirty="0" smtClean="0"/>
              <a:t>Given the translation result q</a:t>
            </a:r>
            <a:r>
              <a:rPr lang="en-US" baseline="-25000" dirty="0" smtClean="0"/>
              <a:t>1</a:t>
            </a:r>
            <a:r>
              <a:rPr lang="en-US" dirty="0" smtClean="0"/>
              <a:t>, we find </a:t>
            </a:r>
            <a:r>
              <a:rPr lang="en-US" dirty="0" err="1" smtClean="0"/>
              <a:t>q</a:t>
            </a:r>
            <a:r>
              <a:rPr lang="en-US" dirty="0" smtClean="0"/>
              <a:t>, </a:t>
            </a:r>
            <a:r>
              <a:rPr lang="en-US" dirty="0" err="1" smtClean="0"/>
              <a:t>s.t</a:t>
            </a:r>
            <a:r>
              <a:rPr lang="en-US" dirty="0" smtClean="0"/>
              <a:t>.: </a:t>
            </a:r>
          </a:p>
          <a:p>
            <a:pPr>
              <a:buNone/>
            </a:pPr>
            <a:r>
              <a:rPr lang="en-US" dirty="0" smtClean="0"/>
              <a:t>          </a:t>
            </a:r>
            <a:r>
              <a:rPr lang="en-US" sz="2400" dirty="0" smtClean="0"/>
              <a:t>q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 err="1" smtClean="0">
                <a:sym typeface="Wingdings"/>
              </a:rPr>
              <a:t></a:t>
            </a:r>
            <a:r>
              <a:rPr lang="en-US" sz="2400" dirty="0" smtClean="0"/>
              <a:t> </a:t>
            </a:r>
            <a:r>
              <a:rPr lang="en-US" sz="2400" dirty="0" err="1" smtClean="0">
                <a:sym typeface="Wingdings"/>
              </a:rPr>
              <a:t>q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</a:t>
            </a:r>
            <a:r>
              <a:rPr lang="en-US" sz="2400" dirty="0" smtClean="0">
                <a:sym typeface="Wingdings"/>
              </a:rPr>
              <a:t> Q </a:t>
            </a:r>
          </a:p>
          <a:p>
            <a:pPr>
              <a:buNone/>
            </a:pPr>
            <a:r>
              <a:rPr lang="en-US" sz="2400" dirty="0" smtClean="0">
                <a:sym typeface="Wingdings"/>
              </a:rPr>
              <a:t>        is minimized.</a:t>
            </a:r>
            <a:endParaRPr lang="en-US" dirty="0" smtClean="0"/>
          </a:p>
          <a:p>
            <a:r>
              <a:rPr lang="en-US" dirty="0" smtClean="0"/>
              <a:t>How do we define the distance?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Derive</a:t>
            </a:r>
            <a:r>
              <a:rPr lang="en-US" dirty="0" smtClean="0"/>
              <a:t> “Information Distance” to approximate the </a:t>
            </a:r>
            <a:r>
              <a:rPr lang="en-US" dirty="0" smtClean="0">
                <a:solidFill>
                  <a:srgbClr val="FF0000"/>
                </a:solidFill>
              </a:rPr>
              <a:t>undefined semantic distance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Apply it to solve problems 1-4.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approach: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We could apply one of the 21 statistical measures studied in [</a:t>
            </a:r>
            <a:r>
              <a:rPr lang="en-US" sz="1600" dirty="0" smtClean="0"/>
              <a:t>Tan et al: Selecting the right interestingness measure for association patterns, KDD’02</a:t>
            </a:r>
            <a:r>
              <a:rPr lang="en-US" sz="2400" dirty="0" smtClean="0"/>
              <a:t>], but why?</a:t>
            </a:r>
          </a:p>
          <a:p>
            <a:r>
              <a:rPr lang="en-US" sz="2400" dirty="0" smtClean="0"/>
              <a:t>We could use one of the traditional edit or Hamming distances, but why?</a:t>
            </a:r>
          </a:p>
          <a:p>
            <a:r>
              <a:rPr lang="en-US" sz="2400" dirty="0" smtClean="0"/>
              <a:t>What makes most sense is “closeness in semantics” or call it “</a:t>
            </a:r>
            <a:r>
              <a:rPr lang="en-US" sz="2400" dirty="0" smtClean="0">
                <a:solidFill>
                  <a:srgbClr val="E70000"/>
                </a:solidFill>
              </a:rPr>
              <a:t>semantic distance</a:t>
            </a:r>
            <a:r>
              <a:rPr lang="en-US" sz="2400" dirty="0" smtClean="0"/>
              <a:t>”, but </a:t>
            </a:r>
            <a:r>
              <a:rPr lang="en-US" sz="2400" dirty="0" smtClean="0">
                <a:solidFill>
                  <a:srgbClr val="E70000"/>
                </a:solidFill>
              </a:rPr>
              <a:t>this cannot be mathematically defined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A related interesting study to match in “</a:t>
            </a:r>
            <a:r>
              <a:rPr lang="en-US" sz="2400" dirty="0" smtClean="0">
                <a:solidFill>
                  <a:schemeClr val="accent6"/>
                </a:solidFill>
              </a:rPr>
              <a:t>latent </a:t>
            </a:r>
            <a:r>
              <a:rPr lang="en-US" sz="2400" dirty="0" err="1" smtClean="0">
                <a:solidFill>
                  <a:schemeClr val="accent6"/>
                </a:solidFill>
              </a:rPr>
              <a:t>space</a:t>
            </a:r>
            <a:r>
              <a:rPr lang="en-US" sz="2400" dirty="0" err="1" smtClean="0"/>
              <a:t>”（Li</a:t>
            </a:r>
            <a:r>
              <a:rPr lang="en-US" sz="2400" dirty="0" smtClean="0"/>
              <a:t> Hang). Our work actually gives a theoretical interpretation to this approach.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“distance”?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924800" cy="4530725"/>
          </a:xfrm>
        </p:spPr>
        <p:txBody>
          <a:bodyPr/>
          <a:lstStyle/>
          <a:p>
            <a:r>
              <a:rPr lang="en-US" sz="2400" dirty="0" smtClean="0"/>
              <a:t>In physical space: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400" dirty="0" smtClean="0"/>
              <a:t>What is the distance between two information carrying entities: web-pages, genomes, abstract concepts, books, vertical domains, a question and an answer?</a:t>
            </a:r>
          </a:p>
          <a:p>
            <a:r>
              <a:rPr lang="en-US" sz="2400" dirty="0" smtClean="0"/>
              <a:t>We want a theory: </a:t>
            </a:r>
          </a:p>
          <a:p>
            <a:pPr lvl="1"/>
            <a:r>
              <a:rPr lang="en-US" sz="2200" dirty="0" smtClean="0"/>
              <a:t>Derived from the first principles; </a:t>
            </a:r>
          </a:p>
          <a:p>
            <a:pPr lvl="1"/>
            <a:r>
              <a:rPr lang="en-US" sz="2200" dirty="0" smtClean="0"/>
              <a:t>Provably better than “all” other theories; </a:t>
            </a:r>
          </a:p>
          <a:p>
            <a:pPr lvl="1"/>
            <a:r>
              <a:rPr lang="en-US" sz="2200" dirty="0" smtClean="0"/>
              <a:t>Usable.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676400"/>
            <a:ext cx="2819400" cy="2534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Tempus Sans ITC" pitchFamily="82" charset="0"/>
              </a:rPr>
              <a:t>The classical approaches do not work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Comic Sans MS" charset="0"/>
              </a:rPr>
              <a:t>For all the distances we know: Euclidean distance, Hamming distance (sum of # of pixels that differ), nothing works. For example, they do not reflect our intuition on: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Comic Sans MS" charset="0"/>
              </a:rPr>
              <a:t>But from where shall we start?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Comic Sans MS" charset="0"/>
              </a:rPr>
              <a:t>We will start from first principles of physics and make no more assumptions. We wish to derive a general theory of information distance.</a:t>
            </a:r>
          </a:p>
        </p:txBody>
      </p:sp>
      <p:pic>
        <p:nvPicPr>
          <p:cNvPr id="3079" name="Picture 4"/>
          <p:cNvPicPr>
            <a:picLocks noGrp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2743200"/>
            <a:ext cx="1371600" cy="1371600"/>
          </a:xfrm>
          <a:noFill/>
        </p:spPr>
      </p:pic>
      <p:pic>
        <p:nvPicPr>
          <p:cNvPr id="3080" name="Picture 5"/>
          <p:cNvPicPr>
            <a:picLocks noGrp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286000" y="2819400"/>
            <a:ext cx="1290638" cy="1295400"/>
          </a:xfrm>
          <a:noFill/>
        </p:spPr>
      </p:pic>
      <p:sp>
        <p:nvSpPr>
          <p:cNvPr id="3081" name="Text Box 8"/>
          <p:cNvSpPr txBox="1">
            <a:spLocks noChangeArrowheads="1"/>
          </p:cNvSpPr>
          <p:nvPr/>
        </p:nvSpPr>
        <p:spPr bwMode="auto">
          <a:xfrm>
            <a:off x="4724400" y="4038600"/>
            <a:ext cx="8953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Austria</a:t>
            </a: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6400800" y="4038600"/>
            <a:ext cx="228909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Byelorussia 1991-95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971800"/>
            <a:ext cx="1257300" cy="838200"/>
          </a:xfrm>
          <a:prstGeom prst="rect">
            <a:avLst/>
          </a:prstGeom>
          <a:noFill/>
          <a:ln w="12700" cmpd="sng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2971800"/>
            <a:ext cx="1320594" cy="838200"/>
          </a:xfrm>
          <a:prstGeom prst="rect">
            <a:avLst/>
          </a:prstGeom>
          <a:noFill/>
          <a:ln w="12700" cmpd="sng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0"/>
            <a:ext cx="7772400" cy="116205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sz="4000" dirty="0">
                <a:latin typeface="Tempus Sans ITC" pitchFamily="82" charset="0"/>
              </a:rPr>
              <a:t>Thermodynamics of Computing</a:t>
            </a:r>
          </a:p>
        </p:txBody>
      </p:sp>
      <p:pic>
        <p:nvPicPr>
          <p:cNvPr id="70659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0" y="1625600"/>
            <a:ext cx="10731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Freeform 5"/>
          <p:cNvSpPr>
            <a:spLocks/>
          </p:cNvSpPr>
          <p:nvPr/>
        </p:nvSpPr>
        <p:spPr bwMode="auto">
          <a:xfrm>
            <a:off x="3908425" y="1295400"/>
            <a:ext cx="182563" cy="342900"/>
          </a:xfrm>
          <a:custGeom>
            <a:avLst/>
            <a:gdLst>
              <a:gd name="T0" fmla="*/ 2147483647 w 124"/>
              <a:gd name="T1" fmla="*/ 0 h 216"/>
              <a:gd name="T2" fmla="*/ 2147483647 w 124"/>
              <a:gd name="T3" fmla="*/ 0 h 216"/>
              <a:gd name="T4" fmla="*/ 2147483647 w 124"/>
              <a:gd name="T5" fmla="*/ 2147483647 h 216"/>
              <a:gd name="T6" fmla="*/ 2147483647 w 124"/>
              <a:gd name="T7" fmla="*/ 2147483647 h 216"/>
              <a:gd name="T8" fmla="*/ 0 w 124"/>
              <a:gd name="T9" fmla="*/ 2147483647 h 216"/>
              <a:gd name="T10" fmla="*/ 0 w 124"/>
              <a:gd name="T11" fmla="*/ 2147483647 h 216"/>
              <a:gd name="T12" fmla="*/ 0 w 124"/>
              <a:gd name="T13" fmla="*/ 2147483647 h 216"/>
              <a:gd name="T14" fmla="*/ 2147483647 w 124"/>
              <a:gd name="T15" fmla="*/ 2147483647 h 216"/>
              <a:gd name="T16" fmla="*/ 2147483647 w 124"/>
              <a:gd name="T17" fmla="*/ 2147483647 h 216"/>
              <a:gd name="T18" fmla="*/ 2147483647 w 124"/>
              <a:gd name="T19" fmla="*/ 2147483647 h 216"/>
              <a:gd name="T20" fmla="*/ 2147483647 w 124"/>
              <a:gd name="T21" fmla="*/ 2147483647 h 216"/>
              <a:gd name="T22" fmla="*/ 2147483647 w 124"/>
              <a:gd name="T23" fmla="*/ 2147483647 h 216"/>
              <a:gd name="T24" fmla="*/ 2147483647 w 124"/>
              <a:gd name="T25" fmla="*/ 2147483647 h 216"/>
              <a:gd name="T26" fmla="*/ 2147483647 w 124"/>
              <a:gd name="T27" fmla="*/ 2147483647 h 216"/>
              <a:gd name="T28" fmla="*/ 2147483647 w 124"/>
              <a:gd name="T29" fmla="*/ 2147483647 h 2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"/>
              <a:gd name="T46" fmla="*/ 0 h 216"/>
              <a:gd name="T47" fmla="*/ 124 w 124"/>
              <a:gd name="T48" fmla="*/ 216 h 2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" h="216">
                <a:moveTo>
                  <a:pt x="123" y="0"/>
                </a:moveTo>
                <a:lnTo>
                  <a:pt x="75" y="0"/>
                </a:lnTo>
                <a:lnTo>
                  <a:pt x="54" y="22"/>
                </a:lnTo>
                <a:lnTo>
                  <a:pt x="32" y="22"/>
                </a:lnTo>
                <a:lnTo>
                  <a:pt x="0" y="43"/>
                </a:lnTo>
                <a:lnTo>
                  <a:pt x="0" y="65"/>
                </a:lnTo>
                <a:lnTo>
                  <a:pt x="0" y="97"/>
                </a:lnTo>
                <a:lnTo>
                  <a:pt x="22" y="108"/>
                </a:lnTo>
                <a:lnTo>
                  <a:pt x="54" y="108"/>
                </a:lnTo>
                <a:lnTo>
                  <a:pt x="86" y="129"/>
                </a:lnTo>
                <a:lnTo>
                  <a:pt x="97" y="161"/>
                </a:lnTo>
                <a:lnTo>
                  <a:pt x="97" y="193"/>
                </a:lnTo>
                <a:lnTo>
                  <a:pt x="86" y="215"/>
                </a:lnTo>
                <a:lnTo>
                  <a:pt x="64" y="215"/>
                </a:lnTo>
                <a:lnTo>
                  <a:pt x="75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stealth" w="med" len="med"/>
            <a:tailEnd type="none" w="sm" len="sm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581" name="Freeform 6"/>
          <p:cNvSpPr>
            <a:spLocks/>
          </p:cNvSpPr>
          <p:nvPr/>
        </p:nvSpPr>
        <p:spPr bwMode="auto">
          <a:xfrm>
            <a:off x="4049713" y="1295400"/>
            <a:ext cx="180975" cy="342900"/>
          </a:xfrm>
          <a:custGeom>
            <a:avLst/>
            <a:gdLst>
              <a:gd name="T0" fmla="*/ 2147483647 w 124"/>
              <a:gd name="T1" fmla="*/ 0 h 216"/>
              <a:gd name="T2" fmla="*/ 2147483647 w 124"/>
              <a:gd name="T3" fmla="*/ 0 h 216"/>
              <a:gd name="T4" fmla="*/ 2147483647 w 124"/>
              <a:gd name="T5" fmla="*/ 2147483647 h 216"/>
              <a:gd name="T6" fmla="*/ 2147483647 w 124"/>
              <a:gd name="T7" fmla="*/ 2147483647 h 216"/>
              <a:gd name="T8" fmla="*/ 0 w 124"/>
              <a:gd name="T9" fmla="*/ 2147483647 h 216"/>
              <a:gd name="T10" fmla="*/ 0 w 124"/>
              <a:gd name="T11" fmla="*/ 2147483647 h 216"/>
              <a:gd name="T12" fmla="*/ 0 w 124"/>
              <a:gd name="T13" fmla="*/ 2147483647 h 216"/>
              <a:gd name="T14" fmla="*/ 2147483647 w 124"/>
              <a:gd name="T15" fmla="*/ 2147483647 h 216"/>
              <a:gd name="T16" fmla="*/ 2147483647 w 124"/>
              <a:gd name="T17" fmla="*/ 2147483647 h 216"/>
              <a:gd name="T18" fmla="*/ 2147483647 w 124"/>
              <a:gd name="T19" fmla="*/ 2147483647 h 216"/>
              <a:gd name="T20" fmla="*/ 2147483647 w 124"/>
              <a:gd name="T21" fmla="*/ 2147483647 h 216"/>
              <a:gd name="T22" fmla="*/ 2147483647 w 124"/>
              <a:gd name="T23" fmla="*/ 2147483647 h 216"/>
              <a:gd name="T24" fmla="*/ 2147483647 w 124"/>
              <a:gd name="T25" fmla="*/ 2147483647 h 216"/>
              <a:gd name="T26" fmla="*/ 2147483647 w 124"/>
              <a:gd name="T27" fmla="*/ 2147483647 h 216"/>
              <a:gd name="T28" fmla="*/ 2147483647 w 124"/>
              <a:gd name="T29" fmla="*/ 2147483647 h 2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"/>
              <a:gd name="T46" fmla="*/ 0 h 216"/>
              <a:gd name="T47" fmla="*/ 124 w 124"/>
              <a:gd name="T48" fmla="*/ 216 h 2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" h="216">
                <a:moveTo>
                  <a:pt x="123" y="0"/>
                </a:moveTo>
                <a:lnTo>
                  <a:pt x="75" y="0"/>
                </a:lnTo>
                <a:lnTo>
                  <a:pt x="54" y="22"/>
                </a:lnTo>
                <a:lnTo>
                  <a:pt x="32" y="22"/>
                </a:lnTo>
                <a:lnTo>
                  <a:pt x="0" y="43"/>
                </a:lnTo>
                <a:lnTo>
                  <a:pt x="0" y="65"/>
                </a:lnTo>
                <a:lnTo>
                  <a:pt x="0" y="97"/>
                </a:lnTo>
                <a:lnTo>
                  <a:pt x="22" y="108"/>
                </a:lnTo>
                <a:lnTo>
                  <a:pt x="54" y="108"/>
                </a:lnTo>
                <a:lnTo>
                  <a:pt x="86" y="129"/>
                </a:lnTo>
                <a:lnTo>
                  <a:pt x="97" y="161"/>
                </a:lnTo>
                <a:lnTo>
                  <a:pt x="97" y="193"/>
                </a:lnTo>
                <a:lnTo>
                  <a:pt x="86" y="215"/>
                </a:lnTo>
                <a:lnTo>
                  <a:pt x="64" y="215"/>
                </a:lnTo>
                <a:lnTo>
                  <a:pt x="75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stealth" w="med" len="med"/>
            <a:tailEnd type="none" w="sm" len="sm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4191000" y="1295400"/>
            <a:ext cx="180975" cy="342900"/>
          </a:xfrm>
          <a:custGeom>
            <a:avLst/>
            <a:gdLst>
              <a:gd name="T0" fmla="*/ 2147483647 w 124"/>
              <a:gd name="T1" fmla="*/ 0 h 216"/>
              <a:gd name="T2" fmla="*/ 2147483647 w 124"/>
              <a:gd name="T3" fmla="*/ 0 h 216"/>
              <a:gd name="T4" fmla="*/ 2147483647 w 124"/>
              <a:gd name="T5" fmla="*/ 2147483647 h 216"/>
              <a:gd name="T6" fmla="*/ 2147483647 w 124"/>
              <a:gd name="T7" fmla="*/ 2147483647 h 216"/>
              <a:gd name="T8" fmla="*/ 0 w 124"/>
              <a:gd name="T9" fmla="*/ 2147483647 h 216"/>
              <a:gd name="T10" fmla="*/ 0 w 124"/>
              <a:gd name="T11" fmla="*/ 2147483647 h 216"/>
              <a:gd name="T12" fmla="*/ 0 w 124"/>
              <a:gd name="T13" fmla="*/ 2147483647 h 216"/>
              <a:gd name="T14" fmla="*/ 2147483647 w 124"/>
              <a:gd name="T15" fmla="*/ 2147483647 h 216"/>
              <a:gd name="T16" fmla="*/ 2147483647 w 124"/>
              <a:gd name="T17" fmla="*/ 2147483647 h 216"/>
              <a:gd name="T18" fmla="*/ 2147483647 w 124"/>
              <a:gd name="T19" fmla="*/ 2147483647 h 216"/>
              <a:gd name="T20" fmla="*/ 2147483647 w 124"/>
              <a:gd name="T21" fmla="*/ 2147483647 h 216"/>
              <a:gd name="T22" fmla="*/ 2147483647 w 124"/>
              <a:gd name="T23" fmla="*/ 2147483647 h 216"/>
              <a:gd name="T24" fmla="*/ 2147483647 w 124"/>
              <a:gd name="T25" fmla="*/ 2147483647 h 216"/>
              <a:gd name="T26" fmla="*/ 2147483647 w 124"/>
              <a:gd name="T27" fmla="*/ 2147483647 h 216"/>
              <a:gd name="T28" fmla="*/ 2147483647 w 124"/>
              <a:gd name="T29" fmla="*/ 2147483647 h 2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"/>
              <a:gd name="T46" fmla="*/ 0 h 216"/>
              <a:gd name="T47" fmla="*/ 124 w 124"/>
              <a:gd name="T48" fmla="*/ 216 h 2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" h="216">
                <a:moveTo>
                  <a:pt x="123" y="0"/>
                </a:moveTo>
                <a:lnTo>
                  <a:pt x="75" y="0"/>
                </a:lnTo>
                <a:lnTo>
                  <a:pt x="54" y="22"/>
                </a:lnTo>
                <a:lnTo>
                  <a:pt x="32" y="22"/>
                </a:lnTo>
                <a:lnTo>
                  <a:pt x="0" y="43"/>
                </a:lnTo>
                <a:lnTo>
                  <a:pt x="0" y="65"/>
                </a:lnTo>
                <a:lnTo>
                  <a:pt x="0" y="97"/>
                </a:lnTo>
                <a:lnTo>
                  <a:pt x="22" y="108"/>
                </a:lnTo>
                <a:lnTo>
                  <a:pt x="54" y="108"/>
                </a:lnTo>
                <a:lnTo>
                  <a:pt x="86" y="129"/>
                </a:lnTo>
                <a:lnTo>
                  <a:pt x="97" y="161"/>
                </a:lnTo>
                <a:lnTo>
                  <a:pt x="97" y="193"/>
                </a:lnTo>
                <a:lnTo>
                  <a:pt x="86" y="215"/>
                </a:lnTo>
                <a:lnTo>
                  <a:pt x="64" y="215"/>
                </a:lnTo>
                <a:lnTo>
                  <a:pt x="75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stealth" w="med" len="med"/>
            <a:tailEnd type="none" w="sm" len="sm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583" name="Freeform 8"/>
          <p:cNvSpPr>
            <a:spLocks/>
          </p:cNvSpPr>
          <p:nvPr/>
        </p:nvSpPr>
        <p:spPr bwMode="auto">
          <a:xfrm>
            <a:off x="4330700" y="1295400"/>
            <a:ext cx="182563" cy="342900"/>
          </a:xfrm>
          <a:custGeom>
            <a:avLst/>
            <a:gdLst>
              <a:gd name="T0" fmla="*/ 2147483647 w 124"/>
              <a:gd name="T1" fmla="*/ 0 h 216"/>
              <a:gd name="T2" fmla="*/ 2147483647 w 124"/>
              <a:gd name="T3" fmla="*/ 0 h 216"/>
              <a:gd name="T4" fmla="*/ 2147483647 w 124"/>
              <a:gd name="T5" fmla="*/ 2147483647 h 216"/>
              <a:gd name="T6" fmla="*/ 2147483647 w 124"/>
              <a:gd name="T7" fmla="*/ 2147483647 h 216"/>
              <a:gd name="T8" fmla="*/ 0 w 124"/>
              <a:gd name="T9" fmla="*/ 2147483647 h 216"/>
              <a:gd name="T10" fmla="*/ 0 w 124"/>
              <a:gd name="T11" fmla="*/ 2147483647 h 216"/>
              <a:gd name="T12" fmla="*/ 0 w 124"/>
              <a:gd name="T13" fmla="*/ 2147483647 h 216"/>
              <a:gd name="T14" fmla="*/ 2147483647 w 124"/>
              <a:gd name="T15" fmla="*/ 2147483647 h 216"/>
              <a:gd name="T16" fmla="*/ 2147483647 w 124"/>
              <a:gd name="T17" fmla="*/ 2147483647 h 216"/>
              <a:gd name="T18" fmla="*/ 2147483647 w 124"/>
              <a:gd name="T19" fmla="*/ 2147483647 h 216"/>
              <a:gd name="T20" fmla="*/ 2147483647 w 124"/>
              <a:gd name="T21" fmla="*/ 2147483647 h 216"/>
              <a:gd name="T22" fmla="*/ 2147483647 w 124"/>
              <a:gd name="T23" fmla="*/ 2147483647 h 216"/>
              <a:gd name="T24" fmla="*/ 2147483647 w 124"/>
              <a:gd name="T25" fmla="*/ 2147483647 h 216"/>
              <a:gd name="T26" fmla="*/ 2147483647 w 124"/>
              <a:gd name="T27" fmla="*/ 2147483647 h 216"/>
              <a:gd name="T28" fmla="*/ 2147483647 w 124"/>
              <a:gd name="T29" fmla="*/ 2147483647 h 2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"/>
              <a:gd name="T46" fmla="*/ 0 h 216"/>
              <a:gd name="T47" fmla="*/ 124 w 124"/>
              <a:gd name="T48" fmla="*/ 216 h 2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" h="216">
                <a:moveTo>
                  <a:pt x="123" y="0"/>
                </a:moveTo>
                <a:lnTo>
                  <a:pt x="75" y="0"/>
                </a:lnTo>
                <a:lnTo>
                  <a:pt x="54" y="22"/>
                </a:lnTo>
                <a:lnTo>
                  <a:pt x="32" y="22"/>
                </a:lnTo>
                <a:lnTo>
                  <a:pt x="0" y="43"/>
                </a:lnTo>
                <a:lnTo>
                  <a:pt x="0" y="65"/>
                </a:lnTo>
                <a:lnTo>
                  <a:pt x="0" y="97"/>
                </a:lnTo>
                <a:lnTo>
                  <a:pt x="22" y="108"/>
                </a:lnTo>
                <a:lnTo>
                  <a:pt x="54" y="108"/>
                </a:lnTo>
                <a:lnTo>
                  <a:pt x="86" y="129"/>
                </a:lnTo>
                <a:lnTo>
                  <a:pt x="97" y="161"/>
                </a:lnTo>
                <a:lnTo>
                  <a:pt x="97" y="193"/>
                </a:lnTo>
                <a:lnTo>
                  <a:pt x="86" y="215"/>
                </a:lnTo>
                <a:lnTo>
                  <a:pt x="64" y="215"/>
                </a:lnTo>
                <a:lnTo>
                  <a:pt x="75" y="19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stealth" w="med" len="med"/>
            <a:tailEnd type="none" w="sm" len="sm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4572000" y="1143000"/>
            <a:ext cx="2211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  <a:latin typeface="Comic Sans MS" charset="0"/>
              </a:rPr>
              <a:t>Heat Dissipation</a:t>
            </a:r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>
            <a:off x="2963863" y="2133600"/>
            <a:ext cx="7731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4862513" y="21336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1990725" y="1905000"/>
            <a:ext cx="842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Comic Sans MS" charset="0"/>
              </a:rPr>
              <a:t>Input</a:t>
            </a:r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5876925" y="1905000"/>
            <a:ext cx="1025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Comic Sans MS" charset="0"/>
              </a:rPr>
              <a:t>Output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3808413" y="1935163"/>
            <a:ext cx="1230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</a:rPr>
              <a:t>Compute</a:t>
            </a:r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 bwMode="auto">
          <a:xfrm>
            <a:off x="228600" y="33528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4000" dirty="0">
                <a:solidFill>
                  <a:srgbClr val="999900"/>
                </a:solidFill>
                <a:latin typeface="Tempus Sans ITC" pitchFamily="82" charset="0"/>
              </a:rPr>
              <a:t>Von Neumann, 1950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457200" y="4648200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666600"/>
              </a:buClr>
              <a:buSzPct val="75000"/>
              <a:buFont typeface="Wingdings" charset="2"/>
              <a:buNone/>
            </a:pPr>
            <a:r>
              <a:rPr lang="en-US" sz="3200">
                <a:solidFill>
                  <a:srgbClr val="000000"/>
                </a:solidFill>
                <a:latin typeface="Comic Sans MS" charset="0"/>
              </a:rPr>
              <a:t>Physical Law: 1kT is needed to (irreversibly) process 1 bit.</a:t>
            </a:r>
            <a:endParaRPr lang="en-US" sz="2800">
              <a:solidFill>
                <a:srgbClr val="000000"/>
              </a:solidFill>
              <a:latin typeface="Comic Sans MS" charset="0"/>
            </a:endParaRPr>
          </a:p>
          <a:p>
            <a:pPr marL="342900" indent="-342900">
              <a:spcBef>
                <a:spcPct val="20000"/>
              </a:spcBef>
              <a:buClr>
                <a:srgbClr val="666600"/>
              </a:buClr>
              <a:buSzPct val="75000"/>
              <a:buFont typeface="Wingdings" charset="2"/>
              <a:buNone/>
            </a:pPr>
            <a:endParaRPr lang="en-US" sz="28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70672" name="Picture 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3581400"/>
            <a:ext cx="19050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2286000" y="6248400"/>
            <a:ext cx="1360488" cy="461963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empus Sans ITC" pitchFamily="82" charset="0"/>
              </a:rPr>
              <a:t>Landauer</a:t>
            </a:r>
            <a:endParaRPr lang="en-US" sz="2400">
              <a:solidFill>
                <a:srgbClr val="000000"/>
              </a:solidFill>
              <a:latin typeface="Verdana" charset="0"/>
            </a:endParaRPr>
          </a:p>
        </p:txBody>
      </p:sp>
      <p:cxnSp>
        <p:nvCxnSpPr>
          <p:cNvPr id="70674" name="Straight Arrow Connector 59"/>
          <p:cNvCxnSpPr>
            <a:cxnSpLocks noChangeShapeType="1"/>
          </p:cNvCxnSpPr>
          <p:nvPr/>
        </p:nvCxnSpPr>
        <p:spPr bwMode="auto">
          <a:xfrm rot="16200000" flipV="1">
            <a:off x="2286000" y="5791200"/>
            <a:ext cx="533400" cy="2286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609600"/>
            <a:ext cx="7772400" cy="7620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sz="3600" dirty="0">
                <a:latin typeface="Comic Sans MS" charset="0"/>
              </a:rPr>
              <a:t>Reversible computation is free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586788" cy="4095750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n-US" sz="2400" dirty="0">
              <a:latin typeface="Comic Sans MS" charset="0"/>
            </a:endParaRPr>
          </a:p>
          <a:p>
            <a:pPr eaLnBrk="1" hangingPunct="1"/>
            <a:r>
              <a:rPr lang="en-US" sz="2400" dirty="0">
                <a:latin typeface="Comic Sans MS" charset="0"/>
              </a:rPr>
              <a:t>A billiard ball computer.</a:t>
            </a:r>
          </a:p>
        </p:txBody>
      </p:sp>
      <p:sp>
        <p:nvSpPr>
          <p:cNvPr id="72719" name="Oval 15"/>
          <p:cNvSpPr>
            <a:spLocks noChangeArrowheads="1"/>
          </p:cNvSpPr>
          <p:nvPr/>
        </p:nvSpPr>
        <p:spPr bwMode="auto">
          <a:xfrm>
            <a:off x="1633538" y="4259263"/>
            <a:ext cx="409575" cy="4445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0" name="Oval 16"/>
          <p:cNvSpPr>
            <a:spLocks noChangeArrowheads="1"/>
          </p:cNvSpPr>
          <p:nvPr/>
        </p:nvSpPr>
        <p:spPr bwMode="auto">
          <a:xfrm>
            <a:off x="1633538" y="4716463"/>
            <a:ext cx="409575" cy="4445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1204913" y="3948113"/>
            <a:ext cx="633412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 flipH="1">
            <a:off x="1838325" y="3948113"/>
            <a:ext cx="561975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V="1">
            <a:off x="1204913" y="4938713"/>
            <a:ext cx="633412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4" name="Line 20"/>
          <p:cNvSpPr>
            <a:spLocks noChangeShapeType="1"/>
          </p:cNvSpPr>
          <p:nvPr/>
        </p:nvSpPr>
        <p:spPr bwMode="auto">
          <a:xfrm flipH="1" flipV="1">
            <a:off x="1838325" y="4938713"/>
            <a:ext cx="561975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5" name="Line 21"/>
          <p:cNvSpPr>
            <a:spLocks noChangeShapeType="1"/>
          </p:cNvSpPr>
          <p:nvPr/>
        </p:nvSpPr>
        <p:spPr bwMode="auto">
          <a:xfrm flipH="1">
            <a:off x="1838325" y="4329113"/>
            <a:ext cx="561975" cy="6096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stealth" w="med" len="med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6" name="Line 22"/>
          <p:cNvSpPr>
            <a:spLocks noChangeShapeType="1"/>
          </p:cNvSpPr>
          <p:nvPr/>
        </p:nvSpPr>
        <p:spPr bwMode="auto">
          <a:xfrm flipH="1" flipV="1">
            <a:off x="1838325" y="4481513"/>
            <a:ext cx="561975" cy="6096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stealth" w="med" len="med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38200" y="3581400"/>
            <a:ext cx="42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800"/>
              <a:t>A</a:t>
            </a:r>
          </a:p>
        </p:txBody>
      </p:sp>
      <p:sp>
        <p:nvSpPr>
          <p:cNvPr id="72728" name="Rectangle 24"/>
          <p:cNvSpPr>
            <a:spLocks noChangeArrowheads="1"/>
          </p:cNvSpPr>
          <p:nvPr/>
        </p:nvSpPr>
        <p:spPr bwMode="auto">
          <a:xfrm>
            <a:off x="838200" y="5257800"/>
            <a:ext cx="42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800"/>
              <a:t>B</a:t>
            </a:r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2527300" y="3505200"/>
            <a:ext cx="1801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CC"/>
                </a:solidFill>
              </a:rPr>
              <a:t>A  AND  B</a:t>
            </a: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2527300" y="5349875"/>
            <a:ext cx="1341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/>
              <a:t>A  AND  B</a:t>
            </a: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2527300" y="4130675"/>
            <a:ext cx="194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/>
              <a:t>B  AND  NOT A</a:t>
            </a:r>
          </a:p>
        </p:txBody>
      </p:sp>
      <p:sp>
        <p:nvSpPr>
          <p:cNvPr id="72732" name="Rectangle 28"/>
          <p:cNvSpPr>
            <a:spLocks noChangeArrowheads="1"/>
          </p:cNvSpPr>
          <p:nvPr/>
        </p:nvSpPr>
        <p:spPr bwMode="auto">
          <a:xfrm>
            <a:off x="2527300" y="4816475"/>
            <a:ext cx="194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/>
              <a:t>A  AND  NOT B</a:t>
            </a:r>
          </a:p>
        </p:txBody>
      </p:sp>
      <p:sp>
        <p:nvSpPr>
          <p:cNvPr id="72733" name="Rectangle 29"/>
          <p:cNvSpPr>
            <a:spLocks noChangeArrowheads="1"/>
          </p:cNvSpPr>
          <p:nvPr/>
        </p:nvSpPr>
        <p:spPr bwMode="auto">
          <a:xfrm>
            <a:off x="5924550" y="3649663"/>
            <a:ext cx="1325563" cy="21971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4" name="Rectangle 30"/>
          <p:cNvSpPr>
            <a:spLocks noChangeArrowheads="1"/>
          </p:cNvSpPr>
          <p:nvPr/>
        </p:nvSpPr>
        <p:spPr bwMode="auto">
          <a:xfrm>
            <a:off x="5975350" y="3978275"/>
            <a:ext cx="13414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C0128"/>
                </a:solidFill>
              </a:rPr>
              <a:t>A </a:t>
            </a:r>
          </a:p>
          <a:p>
            <a:r>
              <a:rPr lang="en-US" sz="2000" b="1">
                <a:solidFill>
                  <a:srgbClr val="FC0128"/>
                </a:solidFill>
              </a:rPr>
              <a:t>billiard</a:t>
            </a:r>
          </a:p>
          <a:p>
            <a:r>
              <a:rPr lang="en-US" sz="2000" b="1">
                <a:solidFill>
                  <a:srgbClr val="FC0128"/>
                </a:solidFill>
              </a:rPr>
              <a:t>ball </a:t>
            </a:r>
          </a:p>
          <a:p>
            <a:r>
              <a:rPr lang="en-US" sz="2000" b="1">
                <a:solidFill>
                  <a:srgbClr val="FC0128"/>
                </a:solidFill>
              </a:rPr>
              <a:t>computer</a:t>
            </a:r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4779963" y="3368675"/>
            <a:ext cx="842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CC"/>
                </a:solidFill>
                <a:latin typeface="Comic Sans MS" charset="0"/>
              </a:rPr>
              <a:t>Input</a:t>
            </a:r>
          </a:p>
        </p:txBody>
      </p:sp>
      <p:sp>
        <p:nvSpPr>
          <p:cNvPr id="72736" name="Rectangle 32"/>
          <p:cNvSpPr>
            <a:spLocks noChangeArrowheads="1"/>
          </p:cNvSpPr>
          <p:nvPr/>
        </p:nvSpPr>
        <p:spPr bwMode="auto">
          <a:xfrm>
            <a:off x="7705725" y="3338513"/>
            <a:ext cx="1025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CC"/>
                </a:solidFill>
                <a:latin typeface="Comic Sans MS" charset="0"/>
              </a:rPr>
              <a:t>Output</a:t>
            </a:r>
          </a:p>
        </p:txBody>
      </p:sp>
      <p:sp>
        <p:nvSpPr>
          <p:cNvPr id="72737" name="Oval 33"/>
          <p:cNvSpPr>
            <a:spLocks noChangeArrowheads="1"/>
          </p:cNvSpPr>
          <p:nvPr/>
        </p:nvSpPr>
        <p:spPr bwMode="auto">
          <a:xfrm>
            <a:off x="5362575" y="4106863"/>
            <a:ext cx="200025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8" name="Oval 34"/>
          <p:cNvSpPr>
            <a:spLocks noChangeArrowheads="1"/>
          </p:cNvSpPr>
          <p:nvPr/>
        </p:nvSpPr>
        <p:spPr bwMode="auto">
          <a:xfrm>
            <a:off x="5362575" y="4411663"/>
            <a:ext cx="200025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9" name="Oval 35"/>
          <p:cNvSpPr>
            <a:spLocks noChangeArrowheads="1"/>
          </p:cNvSpPr>
          <p:nvPr/>
        </p:nvSpPr>
        <p:spPr bwMode="auto">
          <a:xfrm>
            <a:off x="5362575" y="5249863"/>
            <a:ext cx="200025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0" name="Oval 36"/>
          <p:cNvSpPr>
            <a:spLocks noChangeArrowheads="1"/>
          </p:cNvSpPr>
          <p:nvPr/>
        </p:nvSpPr>
        <p:spPr bwMode="auto">
          <a:xfrm>
            <a:off x="5362575" y="5554663"/>
            <a:ext cx="200025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1" name="Oval 37"/>
          <p:cNvSpPr>
            <a:spLocks noChangeArrowheads="1"/>
          </p:cNvSpPr>
          <p:nvPr/>
        </p:nvSpPr>
        <p:spPr bwMode="auto">
          <a:xfrm>
            <a:off x="7613650" y="5021263"/>
            <a:ext cx="198438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2" name="Oval 38"/>
          <p:cNvSpPr>
            <a:spLocks noChangeArrowheads="1"/>
          </p:cNvSpPr>
          <p:nvPr/>
        </p:nvSpPr>
        <p:spPr bwMode="auto">
          <a:xfrm>
            <a:off x="7613650" y="5326063"/>
            <a:ext cx="198438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3" name="Oval 39"/>
          <p:cNvSpPr>
            <a:spLocks noChangeArrowheads="1"/>
          </p:cNvSpPr>
          <p:nvPr/>
        </p:nvSpPr>
        <p:spPr bwMode="auto">
          <a:xfrm>
            <a:off x="7613650" y="5630863"/>
            <a:ext cx="198438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4" name="Oval 40"/>
          <p:cNvSpPr>
            <a:spLocks noChangeArrowheads="1"/>
          </p:cNvSpPr>
          <p:nvPr/>
        </p:nvSpPr>
        <p:spPr bwMode="auto">
          <a:xfrm>
            <a:off x="7613650" y="3802063"/>
            <a:ext cx="198438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5" name="Rectangle 41"/>
          <p:cNvSpPr>
            <a:spLocks noChangeArrowheads="1"/>
          </p:cNvSpPr>
          <p:nvPr/>
        </p:nvSpPr>
        <p:spPr bwMode="auto">
          <a:xfrm>
            <a:off x="4933950" y="3702050"/>
            <a:ext cx="4222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0</a:t>
            </a:r>
          </a:p>
          <a:p>
            <a:r>
              <a:rPr lang="en-US" sz="2000" b="1"/>
              <a:t>1</a:t>
            </a:r>
          </a:p>
          <a:p>
            <a:r>
              <a:rPr lang="en-US" sz="2000" b="1"/>
              <a:t>1</a:t>
            </a:r>
          </a:p>
          <a:p>
            <a:r>
              <a:rPr lang="en-US" sz="2000" b="1"/>
              <a:t>0</a:t>
            </a:r>
          </a:p>
          <a:p>
            <a:r>
              <a:rPr lang="en-US" sz="2000" b="1"/>
              <a:t>0</a:t>
            </a:r>
          </a:p>
          <a:p>
            <a:r>
              <a:rPr lang="en-US" sz="2000" b="1"/>
              <a:t>1</a:t>
            </a:r>
          </a:p>
          <a:p>
            <a:r>
              <a:rPr lang="en-US" sz="2000" b="1"/>
              <a:t>1</a:t>
            </a:r>
          </a:p>
        </p:txBody>
      </p:sp>
      <p:sp>
        <p:nvSpPr>
          <p:cNvPr id="72746" name="Rectangle 42"/>
          <p:cNvSpPr>
            <a:spLocks noChangeArrowheads="1"/>
          </p:cNvSpPr>
          <p:nvPr/>
        </p:nvSpPr>
        <p:spPr bwMode="auto">
          <a:xfrm>
            <a:off x="8015288" y="3673475"/>
            <a:ext cx="32543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1</a:t>
            </a:r>
          </a:p>
          <a:p>
            <a:r>
              <a:rPr lang="en-US" sz="2000" b="1"/>
              <a:t>0</a:t>
            </a:r>
          </a:p>
          <a:p>
            <a:r>
              <a:rPr lang="en-US" sz="2000" b="1"/>
              <a:t>0</a:t>
            </a:r>
          </a:p>
          <a:p>
            <a:r>
              <a:rPr lang="en-US" sz="2000" b="1"/>
              <a:t>0</a:t>
            </a:r>
          </a:p>
          <a:p>
            <a:r>
              <a:rPr lang="en-US" sz="2000" b="1"/>
              <a:t>1</a:t>
            </a:r>
          </a:p>
          <a:p>
            <a:r>
              <a:rPr lang="en-US" sz="2000" b="1"/>
              <a:t>1</a:t>
            </a:r>
          </a:p>
          <a:p>
            <a:r>
              <a:rPr lang="en-US" sz="2000" b="1"/>
              <a:t>1</a:t>
            </a:r>
          </a:p>
        </p:txBody>
      </p:sp>
      <p:sp>
        <p:nvSpPr>
          <p:cNvPr id="72747" name="Line 43"/>
          <p:cNvSpPr>
            <a:spLocks noChangeShapeType="1"/>
          </p:cNvSpPr>
          <p:nvPr/>
        </p:nvSpPr>
        <p:spPr bwMode="auto">
          <a:xfrm>
            <a:off x="5638800" y="5700713"/>
            <a:ext cx="2809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8" name="Line 44"/>
          <p:cNvSpPr>
            <a:spLocks noChangeShapeType="1"/>
          </p:cNvSpPr>
          <p:nvPr/>
        </p:nvSpPr>
        <p:spPr bwMode="auto">
          <a:xfrm>
            <a:off x="5638800" y="5319713"/>
            <a:ext cx="2809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49" name="Line 45"/>
          <p:cNvSpPr>
            <a:spLocks noChangeShapeType="1"/>
          </p:cNvSpPr>
          <p:nvPr/>
        </p:nvSpPr>
        <p:spPr bwMode="auto">
          <a:xfrm>
            <a:off x="5638800" y="4483100"/>
            <a:ext cx="2809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50" name="Line 46"/>
          <p:cNvSpPr>
            <a:spLocks noChangeShapeType="1"/>
          </p:cNvSpPr>
          <p:nvPr/>
        </p:nvSpPr>
        <p:spPr bwMode="auto">
          <a:xfrm>
            <a:off x="5638800" y="4254500"/>
            <a:ext cx="2809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51" name="Line 47"/>
          <p:cNvSpPr>
            <a:spLocks noChangeShapeType="1"/>
          </p:cNvSpPr>
          <p:nvPr/>
        </p:nvSpPr>
        <p:spPr bwMode="auto">
          <a:xfrm>
            <a:off x="7256463" y="5778500"/>
            <a:ext cx="28098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52" name="Line 48"/>
          <p:cNvSpPr>
            <a:spLocks noChangeShapeType="1"/>
          </p:cNvSpPr>
          <p:nvPr/>
        </p:nvSpPr>
        <p:spPr bwMode="auto">
          <a:xfrm>
            <a:off x="7256463" y="5473700"/>
            <a:ext cx="28098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53" name="Line 49"/>
          <p:cNvSpPr>
            <a:spLocks noChangeShapeType="1"/>
          </p:cNvSpPr>
          <p:nvPr/>
        </p:nvSpPr>
        <p:spPr bwMode="auto">
          <a:xfrm>
            <a:off x="7256463" y="5168900"/>
            <a:ext cx="28098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54" name="Line 50"/>
          <p:cNvSpPr>
            <a:spLocks noChangeShapeType="1"/>
          </p:cNvSpPr>
          <p:nvPr/>
        </p:nvSpPr>
        <p:spPr bwMode="auto">
          <a:xfrm>
            <a:off x="7256463" y="3949700"/>
            <a:ext cx="28098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2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2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2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2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2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2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7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7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7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7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72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72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7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7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9" grpId="0" animBg="1"/>
      <p:bldP spid="72720" grpId="0" animBg="1"/>
      <p:bldP spid="72721" grpId="0" animBg="1"/>
      <p:bldP spid="72722" grpId="0" animBg="1"/>
      <p:bldP spid="72723" grpId="0" animBg="1"/>
      <p:bldP spid="72724" grpId="0" animBg="1"/>
      <p:bldP spid="72725" grpId="0" animBg="1"/>
      <p:bldP spid="72726" grpId="0" animBg="1"/>
      <p:bldP spid="72727" grpId="0"/>
      <p:bldP spid="72728" grpId="0"/>
      <p:bldP spid="72729" grpId="0"/>
      <p:bldP spid="72730" grpId="0"/>
      <p:bldP spid="72731" grpId="0"/>
      <p:bldP spid="72732" grpId="0"/>
      <p:bldP spid="72733" grpId="0" animBg="1"/>
      <p:bldP spid="72734" grpId="0"/>
      <p:bldP spid="72735" grpId="0"/>
      <p:bldP spid="72736" grpId="0"/>
      <p:bldP spid="72737" grpId="0" animBg="1"/>
      <p:bldP spid="72738" grpId="0" animBg="1"/>
      <p:bldP spid="72739" grpId="0" animBg="1"/>
      <p:bldP spid="72740" grpId="0" animBg="1"/>
      <p:bldP spid="72741" grpId="0" animBg="1"/>
      <p:bldP spid="72742" grpId="0" animBg="1"/>
      <p:bldP spid="72743" grpId="0" animBg="1"/>
      <p:bldP spid="72744" grpId="0" animBg="1"/>
      <p:bldP spid="72745" grpId="0"/>
      <p:bldP spid="72746" grpId="0"/>
      <p:bldP spid="72747" grpId="0" animBg="1"/>
      <p:bldP spid="72748" grpId="0" animBg="1"/>
      <p:bldP spid="72749" grpId="0" animBg="1"/>
      <p:bldP spid="72750" grpId="0" animBg="1"/>
      <p:bldP spid="72751" grpId="0" animBg="1"/>
      <p:bldP spid="72752" grpId="0" animBg="1"/>
      <p:bldP spid="72753" grpId="0" animBg="1"/>
      <p:bldP spid="727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empus Sans ITC" pitchFamily="82" charset="0"/>
              </a:rPr>
              <a:t>Deriving the theory …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dirty="0">
                <a:latin typeface="Comic Sans MS" charset="0"/>
              </a:rPr>
              <a:t>Cost of conversion between </a:t>
            </a:r>
            <a:r>
              <a:rPr lang="en-US" i="1" dirty="0" err="1">
                <a:latin typeface="Comic Sans MS" charset="0"/>
              </a:rPr>
              <a:t>x</a:t>
            </a:r>
            <a:r>
              <a:rPr lang="en-US" dirty="0">
                <a:latin typeface="Comic Sans MS" charset="0"/>
              </a:rPr>
              <a:t> and </a:t>
            </a:r>
            <a:r>
              <a:rPr lang="en-US" i="1" dirty="0" err="1">
                <a:latin typeface="Comic Sans MS" charset="0"/>
              </a:rPr>
              <a:t>y</a:t>
            </a:r>
            <a:r>
              <a:rPr lang="en-US" dirty="0">
                <a:latin typeface="Comic Sans MS" charset="0"/>
              </a:rPr>
              <a:t> is: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latin typeface="Comic Sans MS" charset="0"/>
              </a:rPr>
              <a:t>      </a:t>
            </a:r>
            <a:r>
              <a:rPr lang="en-US" i="1" dirty="0" err="1">
                <a:solidFill>
                  <a:schemeClr val="tx2"/>
                </a:solidFill>
                <a:latin typeface="Comic Sans MS" charset="0"/>
              </a:rPr>
              <a:t>E(x,y</a:t>
            </a:r>
            <a:r>
              <a:rPr lang="en-US" i="1" dirty="0">
                <a:solidFill>
                  <a:schemeClr val="tx2"/>
                </a:solidFill>
                <a:latin typeface="Comic Sans MS" charset="0"/>
              </a:rPr>
              <a:t>) = </a:t>
            </a:r>
            <a:r>
              <a:rPr lang="en-US" sz="2400" i="1" dirty="0">
                <a:solidFill>
                  <a:schemeClr val="tx2"/>
                </a:solidFill>
                <a:latin typeface="Comic Sans MS" charset="0"/>
              </a:rPr>
              <a:t>smallest number of bits needed to </a:t>
            </a:r>
          </a:p>
          <a:p>
            <a:pPr eaLnBrk="1" hangingPunct="1">
              <a:buFont typeface="Wingdings" charset="2"/>
              <a:buNone/>
            </a:pPr>
            <a:r>
              <a:rPr lang="en-US" sz="2400" i="1" dirty="0">
                <a:solidFill>
                  <a:schemeClr val="tx2"/>
                </a:solidFill>
                <a:latin typeface="Comic Sans MS" charset="0"/>
              </a:rPr>
              <a:t>                   </a:t>
            </a:r>
            <a:r>
              <a:rPr lang="en-US" sz="2400" i="1" dirty="0" smtClean="0">
                <a:solidFill>
                  <a:schemeClr val="tx2"/>
                </a:solidFill>
                <a:latin typeface="Comic Sans MS" charset="0"/>
              </a:rPr>
              <a:t>convert reversibly </a:t>
            </a:r>
            <a:r>
              <a:rPr lang="en-US" sz="2400" i="1" dirty="0">
                <a:solidFill>
                  <a:schemeClr val="tx2"/>
                </a:solidFill>
                <a:latin typeface="Comic Sans MS" charset="0"/>
              </a:rPr>
              <a:t>between </a:t>
            </a:r>
            <a:r>
              <a:rPr lang="en-US" sz="2400" i="1" dirty="0" err="1">
                <a:solidFill>
                  <a:schemeClr val="tx2"/>
                </a:solidFill>
                <a:latin typeface="Comic Sans MS" charset="0"/>
              </a:rPr>
              <a:t>x</a:t>
            </a:r>
            <a:r>
              <a:rPr lang="en-US" sz="2400" i="1" dirty="0">
                <a:solidFill>
                  <a:schemeClr val="tx2"/>
                </a:solidFill>
                <a:latin typeface="Comic Sans MS" charset="0"/>
              </a:rPr>
              <a:t> and </a:t>
            </a:r>
            <a:r>
              <a:rPr lang="en-US" sz="2400" i="1" dirty="0" err="1">
                <a:solidFill>
                  <a:schemeClr val="tx2"/>
                </a:solidFill>
                <a:latin typeface="Comic Sans MS" charset="0"/>
              </a:rPr>
              <a:t>y</a:t>
            </a:r>
            <a:r>
              <a:rPr lang="en-US" sz="2400" i="1" dirty="0">
                <a:solidFill>
                  <a:schemeClr val="tx2"/>
                </a:solidFill>
                <a:latin typeface="Comic Sans MS" charset="0"/>
              </a:rPr>
              <a:t>.</a:t>
            </a:r>
          </a:p>
          <a:p>
            <a:pPr eaLnBrk="1" hangingPunct="1"/>
            <a:endParaRPr lang="en-US" dirty="0"/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457200" y="4419600"/>
            <a:ext cx="8382000" cy="1723549"/>
          </a:xfrm>
          <a:prstGeom prst="rect">
            <a:avLst/>
          </a:prstGeom>
          <a:solidFill>
            <a:srgbClr val="CCFFFF"/>
          </a:solidFill>
          <a:ln w="12700">
            <a:solidFill>
              <a:srgbClr val="FF66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Fundamental Theorem: </a:t>
            </a:r>
          </a:p>
          <a:p>
            <a:pPr eaLnBrk="0" hangingPunct="0"/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  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E(x,y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) = max{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K(x|y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),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K(y|x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) }</a:t>
            </a:r>
          </a:p>
          <a:p>
            <a:pPr eaLnBrk="0" hangingPunct="0"/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                    </a:t>
            </a:r>
          </a:p>
          <a:p>
            <a:pPr eaLnBrk="0" hangingPunct="0"/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Bennett,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Gacs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, Li,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Vitanyi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Zurek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, STOC’93.  IEEE Trans-IT 1998</a:t>
            </a:r>
            <a:endParaRPr lang="en-US" sz="24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362200" y="3124200"/>
            <a:ext cx="376238" cy="469900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Comic Sans MS" charset="0"/>
              </a:rPr>
              <a:t>x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581400" y="3138488"/>
            <a:ext cx="360363" cy="469900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Comic Sans MS" charset="0"/>
              </a:rPr>
              <a:t>p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800600" y="3138488"/>
            <a:ext cx="355600" cy="469900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Comic Sans MS" charset="0"/>
              </a:rPr>
              <a:t>y</a:t>
            </a:r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>
            <a:off x="2819400" y="3352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>
            <a:off x="4038600" y="3352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8800" y="-838200"/>
            <a:ext cx="12649200" cy="948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r>
              <a:rPr lang="en-US" dirty="0" err="1">
                <a:latin typeface="Comic Sans MS"/>
              </a:rPr>
              <a:t>Kolmogorov</a:t>
            </a:r>
            <a:r>
              <a:rPr lang="en-US" dirty="0">
                <a:latin typeface="Comic Sans MS"/>
              </a:rPr>
              <a:t> complexity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Comic Sans MS"/>
              </a:rPr>
              <a:t>Kolmogorov</a:t>
            </a:r>
            <a:r>
              <a:rPr lang="en-US" dirty="0" smtClean="0">
                <a:latin typeface="Comic Sans MS"/>
              </a:rPr>
              <a:t> complexity was invented in the 1960’s by </a:t>
            </a:r>
            <a:r>
              <a:rPr lang="en-US" dirty="0" err="1" smtClean="0">
                <a:latin typeface="Comic Sans MS"/>
              </a:rPr>
              <a:t>Solomonoff</a:t>
            </a:r>
            <a:r>
              <a:rPr lang="en-US" dirty="0" smtClean="0">
                <a:latin typeface="Comic Sans MS"/>
              </a:rPr>
              <a:t>, </a:t>
            </a:r>
            <a:r>
              <a:rPr lang="en-US" dirty="0" err="1" smtClean="0">
                <a:latin typeface="Comic Sans MS"/>
              </a:rPr>
              <a:t>Kolmogorov</a:t>
            </a:r>
            <a:r>
              <a:rPr lang="en-US" dirty="0" smtClean="0">
                <a:latin typeface="Comic Sans MS"/>
              </a:rPr>
              <a:t>, and </a:t>
            </a:r>
            <a:r>
              <a:rPr lang="en-US" dirty="0" err="1" smtClean="0">
                <a:latin typeface="Comic Sans MS"/>
              </a:rPr>
              <a:t>Chaitin</a:t>
            </a:r>
            <a:r>
              <a:rPr lang="en-US" dirty="0" smtClean="0">
                <a:latin typeface="Comic Sans MS"/>
              </a:rPr>
              <a:t>.</a:t>
            </a:r>
          </a:p>
          <a:p>
            <a:r>
              <a:rPr lang="en-US" dirty="0" err="1" smtClean="0">
                <a:latin typeface="Comic Sans MS"/>
              </a:rPr>
              <a:t>Kolmogorov</a:t>
            </a:r>
            <a:r>
              <a:rPr lang="en-US" dirty="0" smtClean="0">
                <a:latin typeface="Comic Sans MS"/>
              </a:rPr>
              <a:t> </a:t>
            </a:r>
            <a:r>
              <a:rPr lang="en-US" dirty="0">
                <a:latin typeface="Comic Sans MS"/>
              </a:rPr>
              <a:t>complexity of a string </a:t>
            </a:r>
            <a:r>
              <a:rPr lang="en-US" dirty="0" err="1">
                <a:latin typeface="Comic Sans MS"/>
              </a:rPr>
              <a:t>x</a:t>
            </a:r>
            <a:r>
              <a:rPr lang="en-US" dirty="0">
                <a:latin typeface="Comic Sans MS"/>
              </a:rPr>
              <a:t> condition on </a:t>
            </a:r>
            <a:r>
              <a:rPr lang="en-US" dirty="0" err="1">
                <a:latin typeface="Comic Sans MS"/>
              </a:rPr>
              <a:t>y</a:t>
            </a:r>
            <a:r>
              <a:rPr lang="en-US" dirty="0">
                <a:latin typeface="Comic Sans MS"/>
              </a:rPr>
              <a:t>,</a:t>
            </a:r>
            <a:r>
              <a:rPr lang="en-US" dirty="0" smtClean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K</a:t>
            </a:r>
            <a:r>
              <a:rPr lang="en-US" dirty="0" err="1" smtClean="0">
                <a:latin typeface="Comic Sans MS"/>
              </a:rPr>
              <a:t>(</a:t>
            </a:r>
            <a:r>
              <a:rPr lang="en-US" dirty="0" err="1">
                <a:latin typeface="Comic Sans MS"/>
              </a:rPr>
              <a:t>x|y</a:t>
            </a:r>
            <a:r>
              <a:rPr lang="en-US" dirty="0">
                <a:latin typeface="Comic Sans MS"/>
              </a:rPr>
              <a:t>), is the length of shortest program that given </a:t>
            </a:r>
            <a:r>
              <a:rPr lang="en-US" dirty="0" err="1">
                <a:latin typeface="Comic Sans MS"/>
              </a:rPr>
              <a:t>y</a:t>
            </a:r>
            <a:r>
              <a:rPr lang="en-US" dirty="0">
                <a:latin typeface="Comic Sans MS"/>
              </a:rPr>
              <a:t> prints </a:t>
            </a:r>
            <a:r>
              <a:rPr lang="en-US" dirty="0" err="1">
                <a:latin typeface="Comic Sans MS"/>
              </a:rPr>
              <a:t>x</a:t>
            </a:r>
            <a:r>
              <a:rPr lang="en-US" dirty="0">
                <a:latin typeface="Comic Sans MS"/>
              </a:rPr>
              <a:t>.</a:t>
            </a:r>
            <a:r>
              <a:rPr lang="en-US" dirty="0" smtClean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K</a:t>
            </a:r>
            <a:r>
              <a:rPr lang="en-US" dirty="0" err="1" smtClean="0">
                <a:latin typeface="Comic Sans MS"/>
              </a:rPr>
              <a:t>(</a:t>
            </a:r>
            <a:r>
              <a:rPr lang="en-US" dirty="0" err="1">
                <a:latin typeface="Comic Sans MS"/>
              </a:rPr>
              <a:t>x</a:t>
            </a:r>
            <a:r>
              <a:rPr lang="en-US" dirty="0">
                <a:latin typeface="Comic Sans MS"/>
              </a:rPr>
              <a:t>) =</a:t>
            </a:r>
            <a:r>
              <a:rPr lang="en-US" dirty="0" smtClean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K</a:t>
            </a:r>
            <a:r>
              <a:rPr lang="en-US" dirty="0" err="1" smtClean="0">
                <a:latin typeface="Comic Sans MS"/>
              </a:rPr>
              <a:t>(</a:t>
            </a:r>
            <a:r>
              <a:rPr lang="en-US" dirty="0" err="1">
                <a:latin typeface="Comic Sans MS"/>
              </a:rPr>
              <a:t>x</a:t>
            </a:r>
            <a:r>
              <a:rPr lang="en-US" dirty="0">
                <a:latin typeface="Comic Sans MS"/>
              </a:rPr>
              <a:t>|</a:t>
            </a:r>
            <a:r>
              <a:rPr lang="el-GR" dirty="0">
                <a:latin typeface="Comic Sans MS"/>
              </a:rPr>
              <a:t>ε</a:t>
            </a:r>
            <a:r>
              <a:rPr lang="en-US" dirty="0">
                <a:latin typeface="Comic Sans MS"/>
              </a:rPr>
              <a:t>)</a:t>
            </a:r>
            <a:r>
              <a:rPr lang="en-US" dirty="0" smtClean="0">
                <a:latin typeface="Comic Sans MS"/>
              </a:rPr>
              <a:t>.</a:t>
            </a:r>
          </a:p>
          <a:p>
            <a:r>
              <a:rPr lang="en-US" dirty="0" smtClean="0">
                <a:latin typeface="Comic Sans MS"/>
              </a:rPr>
              <a:t>If </a:t>
            </a:r>
            <a:r>
              <a:rPr lang="en-US" dirty="0" err="1" smtClean="0">
                <a:latin typeface="Comic Sans MS"/>
              </a:rPr>
              <a:t>K(x</a:t>
            </a:r>
            <a:r>
              <a:rPr lang="en-US" dirty="0" smtClean="0">
                <a:latin typeface="Comic Sans MS"/>
              </a:rPr>
              <a:t>) ≥ |</a:t>
            </a:r>
            <a:r>
              <a:rPr lang="en-US" dirty="0" err="1" smtClean="0">
                <a:latin typeface="Comic Sans MS"/>
              </a:rPr>
              <a:t>x</a:t>
            </a:r>
            <a:r>
              <a:rPr lang="en-US" dirty="0" smtClean="0">
                <a:latin typeface="Comic Sans MS"/>
              </a:rPr>
              <a:t>|, then we say </a:t>
            </a:r>
            <a:r>
              <a:rPr lang="en-US" dirty="0" err="1" smtClean="0">
                <a:latin typeface="Comic Sans MS"/>
              </a:rPr>
              <a:t>x</a:t>
            </a:r>
            <a:r>
              <a:rPr lang="en-US" dirty="0" smtClean="0">
                <a:latin typeface="Comic Sans MS"/>
              </a:rPr>
              <a:t> is random</a:t>
            </a:r>
            <a:r>
              <a:rPr lang="en-US" dirty="0" smtClean="0"/>
              <a:t>.</a:t>
            </a:r>
          </a:p>
        </p:txBody>
      </p:sp>
      <p:pic>
        <p:nvPicPr>
          <p:cNvPr id="49156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4800600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0"/>
            <a:ext cx="1600200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61062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3600">
                <a:effectLst>
                  <a:outerShdw blurRad="38100" dist="38100" dir="2700000" algn="tl">
                    <a:srgbClr val="FFFFFF"/>
                  </a:outerShdw>
                </a:effectLst>
                <a:latin typeface="Tempus Sans ITC" pitchFamily="82" charset="0"/>
              </a:rPr>
              <a:t>Proving E(x,y) ≤ max{K(x|y),K(y|x)}.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905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None/>
            </a:pPr>
            <a:r>
              <a:rPr lang="en-US" b="1" dirty="0"/>
              <a:t>Proof</a:t>
            </a:r>
            <a:r>
              <a:rPr lang="en-US" dirty="0"/>
              <a:t>. </a:t>
            </a:r>
            <a:r>
              <a:rPr lang="en-US" dirty="0">
                <a:latin typeface="Comic Sans MS" charset="0"/>
              </a:rPr>
              <a:t>Define graph G={XUY, E}, and let k</a:t>
            </a:r>
            <a:r>
              <a:rPr lang="en-US" baseline="-25000" dirty="0">
                <a:latin typeface="Comic Sans MS" charset="0"/>
              </a:rPr>
              <a:t>1</a:t>
            </a:r>
            <a:r>
              <a:rPr lang="en-US" dirty="0">
                <a:latin typeface="Comic Sans MS" charset="0"/>
              </a:rPr>
              <a:t>=</a:t>
            </a:r>
            <a:r>
              <a:rPr lang="en-US" dirty="0" err="1">
                <a:latin typeface="Comic Sans MS" charset="0"/>
              </a:rPr>
              <a:t>K(x|y</a:t>
            </a:r>
            <a:r>
              <a:rPr lang="en-US" dirty="0">
                <a:latin typeface="Comic Sans MS" charset="0"/>
              </a:rPr>
              <a:t>), k</a:t>
            </a:r>
            <a:r>
              <a:rPr lang="en-US" baseline="-25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=</a:t>
            </a:r>
            <a:r>
              <a:rPr lang="en-US" dirty="0" err="1">
                <a:latin typeface="Comic Sans MS" charset="0"/>
              </a:rPr>
              <a:t>K(y|x</a:t>
            </a:r>
            <a:r>
              <a:rPr lang="en-US" dirty="0">
                <a:latin typeface="Comic Sans MS" charset="0"/>
              </a:rPr>
              <a:t>), assuming k</a:t>
            </a:r>
            <a:r>
              <a:rPr lang="en-US" baseline="-25000" dirty="0">
                <a:latin typeface="Comic Sans MS" charset="0"/>
              </a:rPr>
              <a:t>1</a:t>
            </a:r>
            <a:r>
              <a:rPr lang="en-US" dirty="0">
                <a:latin typeface="Comic Sans MS" charset="0"/>
              </a:rPr>
              <a:t>≤k</a:t>
            </a:r>
            <a:r>
              <a:rPr lang="en-US" baseline="-25000" dirty="0">
                <a:latin typeface="Comic Sans MS" charset="0"/>
              </a:rPr>
              <a:t>2</a:t>
            </a:r>
            <a:endParaRPr lang="en-US" dirty="0">
              <a:latin typeface="Comic Sans MS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</a:pPr>
            <a:r>
              <a:rPr lang="en-US" dirty="0">
                <a:latin typeface="Comic Sans MS" charset="0"/>
              </a:rPr>
              <a:t>where X={0,1}*x{0}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</a:pPr>
            <a:r>
              <a:rPr lang="en-US" dirty="0">
                <a:latin typeface="Comic Sans MS" charset="0"/>
              </a:rPr>
              <a:t>and Y={0,1}*x{1}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p"/>
            </a:pPr>
            <a:r>
              <a:rPr lang="en-US" dirty="0">
                <a:latin typeface="Comic Sans MS" charset="0"/>
              </a:rPr>
              <a:t>E={{</a:t>
            </a:r>
            <a:r>
              <a:rPr lang="en-US" dirty="0" err="1">
                <a:latin typeface="Comic Sans MS" charset="0"/>
              </a:rPr>
              <a:t>u,v</a:t>
            </a:r>
            <a:r>
              <a:rPr lang="en-US" dirty="0">
                <a:latin typeface="Comic Sans MS" charset="0"/>
              </a:rPr>
              <a:t>}: </a:t>
            </a:r>
            <a:r>
              <a:rPr lang="en-US" dirty="0" err="1">
                <a:latin typeface="Comic Sans MS" charset="0"/>
              </a:rPr>
              <a:t>u</a:t>
            </a:r>
            <a:r>
              <a:rPr lang="en-US" dirty="0">
                <a:latin typeface="Comic Sans MS" charset="0"/>
              </a:rPr>
              <a:t> in X, </a:t>
            </a:r>
            <a:r>
              <a:rPr lang="en-US" dirty="0" err="1">
                <a:latin typeface="Comic Sans MS" charset="0"/>
              </a:rPr>
              <a:t>v</a:t>
            </a:r>
            <a:r>
              <a:rPr lang="en-US" dirty="0">
                <a:latin typeface="Comic Sans MS" charset="0"/>
              </a:rPr>
              <a:t> in Y, K(u|v)≤k</a:t>
            </a:r>
            <a:r>
              <a:rPr lang="en-US" baseline="-25000" dirty="0">
                <a:latin typeface="Comic Sans MS" charset="0"/>
              </a:rPr>
              <a:t>1</a:t>
            </a:r>
            <a:r>
              <a:rPr lang="en-US" dirty="0">
                <a:latin typeface="Comic Sans MS" charset="0"/>
              </a:rPr>
              <a:t>, K(v|u)≤k</a:t>
            </a:r>
            <a:r>
              <a:rPr lang="en-US" baseline="-25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}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None/>
            </a:pPr>
            <a:r>
              <a:rPr lang="en-US" dirty="0"/>
              <a:t>        X:          ●         ●           ●           ●          ●            ●   …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None/>
            </a:pP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None/>
            </a:pP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None/>
            </a:pPr>
            <a:r>
              <a:rPr lang="en-US" dirty="0"/>
              <a:t>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None/>
            </a:pPr>
            <a:r>
              <a:rPr lang="en-US" dirty="0"/>
              <a:t>         Y:         ○         ○           ○           ○           ○            ○    …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p"/>
            </a:pP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p"/>
            </a:pP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p"/>
            </a:pPr>
            <a:r>
              <a:rPr lang="en-US" dirty="0">
                <a:latin typeface="Comic Sans MS" charset="0"/>
              </a:rPr>
              <a:t>We can partition </a:t>
            </a:r>
            <a:r>
              <a:rPr lang="en-US" dirty="0">
                <a:solidFill>
                  <a:srgbClr val="FC6036"/>
                </a:solidFill>
                <a:latin typeface="Comic Sans MS" charset="0"/>
              </a:rPr>
              <a:t>E</a:t>
            </a:r>
            <a:r>
              <a:rPr lang="en-US" dirty="0">
                <a:latin typeface="Comic Sans MS" charset="0"/>
              </a:rPr>
              <a:t> into at most 2^{k</a:t>
            </a:r>
            <a:r>
              <a:rPr lang="en-US" baseline="-25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+2} </a:t>
            </a:r>
            <a:r>
              <a:rPr lang="en-US" dirty="0" err="1">
                <a:latin typeface="Comic Sans MS" charset="0"/>
              </a:rPr>
              <a:t>matchings</a:t>
            </a:r>
            <a:r>
              <a:rPr lang="en-US" dirty="0">
                <a:latin typeface="Comic Sans MS" charset="0"/>
              </a:rPr>
              <a:t>.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</a:pPr>
            <a:r>
              <a:rPr lang="en-US" sz="1300" dirty="0">
                <a:latin typeface="Comic Sans MS" charset="0"/>
              </a:rPr>
              <a:t>For each (</a:t>
            </a:r>
            <a:r>
              <a:rPr lang="en-US" sz="1300" dirty="0" err="1">
                <a:latin typeface="Comic Sans MS" charset="0"/>
              </a:rPr>
              <a:t>u,v</a:t>
            </a:r>
            <a:r>
              <a:rPr lang="en-US" sz="1300" dirty="0">
                <a:latin typeface="Comic Sans MS" charset="0"/>
              </a:rPr>
              <a:t>) in E, node </a:t>
            </a:r>
            <a:r>
              <a:rPr lang="en-US" sz="1300" dirty="0" err="1">
                <a:latin typeface="Comic Sans MS" charset="0"/>
              </a:rPr>
              <a:t>u</a:t>
            </a:r>
            <a:r>
              <a:rPr lang="en-US" sz="1300" dirty="0">
                <a:latin typeface="Comic Sans MS" charset="0"/>
              </a:rPr>
              <a:t> has most </a:t>
            </a:r>
            <a:r>
              <a:rPr lang="en-US" sz="1100" dirty="0">
                <a:latin typeface="Comic Sans MS" charset="0"/>
              </a:rPr>
              <a:t>2^{k</a:t>
            </a:r>
            <a:r>
              <a:rPr lang="en-US" sz="1100" baseline="-25000" dirty="0">
                <a:latin typeface="Comic Sans MS" charset="0"/>
              </a:rPr>
              <a:t>2</a:t>
            </a:r>
            <a:r>
              <a:rPr lang="en-US" sz="1100" dirty="0">
                <a:latin typeface="Comic Sans MS" charset="0"/>
              </a:rPr>
              <a:t>+1}</a:t>
            </a:r>
            <a:r>
              <a:rPr lang="en-US" sz="1300" dirty="0">
                <a:latin typeface="Comic Sans MS" charset="0"/>
              </a:rPr>
              <a:t> edges hence belonging to at most </a:t>
            </a:r>
            <a:r>
              <a:rPr lang="en-US" sz="1100" dirty="0">
                <a:latin typeface="Comic Sans MS" charset="0"/>
              </a:rPr>
              <a:t>2^{k</a:t>
            </a:r>
            <a:r>
              <a:rPr lang="en-US" sz="1100" baseline="-25000" dirty="0">
                <a:latin typeface="Comic Sans MS" charset="0"/>
              </a:rPr>
              <a:t>2</a:t>
            </a:r>
            <a:r>
              <a:rPr lang="en-US" sz="1100" dirty="0">
                <a:latin typeface="Comic Sans MS" charset="0"/>
              </a:rPr>
              <a:t>+1}</a:t>
            </a:r>
            <a:r>
              <a:rPr lang="en-US" sz="1300" dirty="0">
                <a:latin typeface="Comic Sans MS" charset="0"/>
              </a:rPr>
              <a:t> </a:t>
            </a:r>
            <a:r>
              <a:rPr lang="en-US" sz="1300" dirty="0" err="1">
                <a:latin typeface="Comic Sans MS" charset="0"/>
              </a:rPr>
              <a:t>matchings</a:t>
            </a:r>
            <a:r>
              <a:rPr lang="en-US" sz="1300" dirty="0">
                <a:latin typeface="Comic Sans MS" charset="0"/>
              </a:rPr>
              <a:t>, similarly node </a:t>
            </a:r>
            <a:r>
              <a:rPr lang="en-US" sz="1300" dirty="0" err="1">
                <a:latin typeface="Comic Sans MS" charset="0"/>
              </a:rPr>
              <a:t>v</a:t>
            </a:r>
            <a:r>
              <a:rPr lang="en-US" sz="1300" dirty="0">
                <a:latin typeface="Comic Sans MS" charset="0"/>
              </a:rPr>
              <a:t> belongs to at most 2^{k</a:t>
            </a:r>
            <a:r>
              <a:rPr lang="en-US" sz="1300" baseline="-25000" dirty="0">
                <a:latin typeface="Comic Sans MS" charset="0"/>
              </a:rPr>
              <a:t>1</a:t>
            </a:r>
            <a:r>
              <a:rPr lang="en-US" sz="1300" dirty="0">
                <a:latin typeface="Comic Sans MS" charset="0"/>
              </a:rPr>
              <a:t>+2} </a:t>
            </a:r>
            <a:r>
              <a:rPr lang="en-US" sz="1300" dirty="0" err="1">
                <a:latin typeface="Comic Sans MS" charset="0"/>
              </a:rPr>
              <a:t>matchings</a:t>
            </a:r>
            <a:r>
              <a:rPr lang="en-US" sz="1300" dirty="0">
                <a:latin typeface="Comic Sans MS" charset="0"/>
              </a:rPr>
              <a:t>. Thus, edge (</a:t>
            </a:r>
            <a:r>
              <a:rPr lang="en-US" sz="1300" dirty="0" err="1">
                <a:latin typeface="Comic Sans MS" charset="0"/>
              </a:rPr>
              <a:t>u,v</a:t>
            </a:r>
            <a:r>
              <a:rPr lang="en-US" sz="1300" dirty="0">
                <a:latin typeface="Comic Sans MS" charset="0"/>
              </a:rPr>
              <a:t>) can be put in an unused matching. </a:t>
            </a:r>
            <a:endParaRPr lang="en-US" dirty="0">
              <a:latin typeface="Comic Sans MS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p"/>
            </a:pPr>
            <a:r>
              <a:rPr lang="en-US" dirty="0">
                <a:latin typeface="Comic Sans MS" charset="0"/>
              </a:rPr>
              <a:t>Program P: has k</a:t>
            </a:r>
            <a:r>
              <a:rPr lang="en-US" baseline="-25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,i, where M</a:t>
            </a:r>
            <a:r>
              <a:rPr lang="en-US" baseline="-25000" dirty="0">
                <a:latin typeface="Comic Sans MS" charset="0"/>
              </a:rPr>
              <a:t>i</a:t>
            </a:r>
            <a:r>
              <a:rPr lang="en-US" dirty="0">
                <a:latin typeface="Comic Sans MS" charset="0"/>
              </a:rPr>
              <a:t> contains edge (</a:t>
            </a:r>
            <a:r>
              <a:rPr lang="en-US" dirty="0" err="1">
                <a:latin typeface="Comic Sans MS" charset="0"/>
              </a:rPr>
              <a:t>x,y</a:t>
            </a:r>
            <a:r>
              <a:rPr lang="en-US" dirty="0">
                <a:latin typeface="Comic Sans MS" charset="0"/>
              </a:rPr>
              <a:t>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</a:pPr>
            <a:r>
              <a:rPr lang="en-US" sz="1400" dirty="0">
                <a:latin typeface="Comic Sans MS" charset="0"/>
              </a:rPr>
              <a:t>Generate M</a:t>
            </a:r>
            <a:r>
              <a:rPr lang="en-US" sz="1400" baseline="-25000" dirty="0">
                <a:latin typeface="Comic Sans MS" charset="0"/>
              </a:rPr>
              <a:t>i</a:t>
            </a:r>
            <a:r>
              <a:rPr lang="en-US" sz="1400" dirty="0">
                <a:latin typeface="Comic Sans MS" charset="0"/>
              </a:rPr>
              <a:t> (by enumeration)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</a:pPr>
            <a:r>
              <a:rPr lang="en-US" sz="1400" dirty="0">
                <a:latin typeface="Comic Sans MS" charset="0"/>
              </a:rPr>
              <a:t>From </a:t>
            </a:r>
            <a:r>
              <a:rPr lang="en-US" sz="1400" dirty="0" err="1">
                <a:latin typeface="Comic Sans MS" charset="0"/>
              </a:rPr>
              <a:t>M</a:t>
            </a:r>
            <a:r>
              <a:rPr lang="en-US" sz="1400" baseline="-25000" dirty="0" err="1">
                <a:latin typeface="Comic Sans MS" charset="0"/>
              </a:rPr>
              <a:t>i</a:t>
            </a:r>
            <a:r>
              <a:rPr lang="en-US" sz="1400" dirty="0" err="1">
                <a:latin typeface="Comic Sans MS" charset="0"/>
              </a:rPr>
              <a:t>,x</a:t>
            </a:r>
            <a:r>
              <a:rPr lang="en-US" sz="1400" dirty="0">
                <a:latin typeface="Comic Sans MS" charset="0"/>
              </a:rPr>
              <a:t> </a:t>
            </a:r>
            <a:r>
              <a:rPr lang="en-US" sz="1400" dirty="0" err="1">
                <a:latin typeface="Comic Sans MS" charset="0"/>
                <a:sym typeface="Wingdings" charset="2"/>
              </a:rPr>
              <a:t></a:t>
            </a:r>
            <a:r>
              <a:rPr lang="en-US" sz="1400" dirty="0">
                <a:latin typeface="Comic Sans MS" charset="0"/>
              </a:rPr>
              <a:t> </a:t>
            </a:r>
            <a:r>
              <a:rPr lang="en-US" sz="1400" dirty="0" err="1">
                <a:latin typeface="Comic Sans MS" charset="0"/>
              </a:rPr>
              <a:t>y</a:t>
            </a:r>
            <a:r>
              <a:rPr lang="en-US" sz="1400" dirty="0">
                <a:latin typeface="Comic Sans MS" charset="0"/>
              </a:rPr>
              <a:t>, from </a:t>
            </a:r>
            <a:r>
              <a:rPr lang="en-US" sz="1400" dirty="0" err="1">
                <a:latin typeface="Comic Sans MS" charset="0"/>
              </a:rPr>
              <a:t>M</a:t>
            </a:r>
            <a:r>
              <a:rPr lang="en-US" sz="1400" baseline="-25000" dirty="0" err="1">
                <a:latin typeface="Comic Sans MS" charset="0"/>
              </a:rPr>
              <a:t>i</a:t>
            </a:r>
            <a:r>
              <a:rPr lang="en-US" sz="1400" dirty="0" err="1">
                <a:latin typeface="Comic Sans MS" charset="0"/>
              </a:rPr>
              <a:t>,y</a:t>
            </a:r>
            <a:r>
              <a:rPr lang="en-US" sz="1400" dirty="0">
                <a:latin typeface="Comic Sans MS" charset="0"/>
              </a:rPr>
              <a:t> </a:t>
            </a:r>
            <a:r>
              <a:rPr lang="en-US" sz="1400" dirty="0" err="1">
                <a:latin typeface="Comic Sans MS" charset="0"/>
                <a:sym typeface="Wingdings" charset="2"/>
              </a:rPr>
              <a:t></a:t>
            </a:r>
            <a:r>
              <a:rPr lang="en-US" sz="1400" dirty="0">
                <a:latin typeface="Comic Sans MS" charset="0"/>
                <a:sym typeface="Wingdings" charset="2"/>
              </a:rPr>
              <a:t> </a:t>
            </a:r>
            <a:r>
              <a:rPr lang="en-US" sz="1400" dirty="0" err="1">
                <a:latin typeface="Comic Sans MS" charset="0"/>
                <a:sym typeface="Wingdings" charset="2"/>
              </a:rPr>
              <a:t>x</a:t>
            </a:r>
            <a:r>
              <a:rPr lang="en-US" sz="1400" dirty="0">
                <a:latin typeface="Comic Sans MS" charset="0"/>
                <a:sym typeface="Wingdings" charset="2"/>
              </a:rPr>
              <a:t>.                     QED</a:t>
            </a: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>
            <a:off x="2057400" y="3429000"/>
            <a:ext cx="0" cy="914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>
            <a:off x="3581400" y="3505200"/>
            <a:ext cx="0" cy="914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5257800" y="3505200"/>
            <a:ext cx="0" cy="914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343400" y="3429000"/>
            <a:ext cx="1828800" cy="990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1447800" y="3657600"/>
            <a:ext cx="45878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M</a:t>
            </a:r>
            <a:r>
              <a:rPr lang="en-US" b="1" baseline="-25000" dirty="0">
                <a:solidFill>
                  <a:schemeClr val="accent2"/>
                </a:solidFill>
              </a:rPr>
              <a:t>1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H="1">
            <a:off x="2057400" y="3505200"/>
            <a:ext cx="762000" cy="99060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 flipH="1">
            <a:off x="2743200" y="3429000"/>
            <a:ext cx="1752600" cy="99060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 flipH="1">
            <a:off x="4343400" y="3429000"/>
            <a:ext cx="914400" cy="99060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2590800" y="3810000"/>
            <a:ext cx="45878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CC66"/>
                </a:solidFill>
              </a:rPr>
              <a:t>M</a:t>
            </a:r>
            <a:r>
              <a:rPr lang="en-US" b="1" baseline="-25000" dirty="0">
                <a:solidFill>
                  <a:srgbClr val="00CC66"/>
                </a:solidFill>
              </a:rPr>
              <a:t>2</a:t>
            </a:r>
            <a:endParaRPr lang="en-US" b="1" dirty="0">
              <a:solidFill>
                <a:srgbClr val="00CC66"/>
              </a:solidFill>
            </a:endParaRP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7010400" y="4648200"/>
            <a:ext cx="18669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degree≤2^{k</a:t>
            </a:r>
            <a:r>
              <a:rPr lang="en-US" baseline="-25000"/>
              <a:t>1</a:t>
            </a:r>
            <a:r>
              <a:rPr lang="en-US"/>
              <a:t>+1}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7010400" y="2819400"/>
            <a:ext cx="18669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degree≤2^{k</a:t>
            </a:r>
            <a:r>
              <a:rPr lang="en-US" baseline="-25000"/>
              <a:t>2</a:t>
            </a:r>
            <a:r>
              <a:rPr lang="en-US"/>
              <a:t>+1}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47800" y="3733800"/>
            <a:ext cx="6248400" cy="1815882"/>
          </a:xfrm>
          <a:prstGeom prst="rect">
            <a:avLst/>
          </a:prstGeom>
          <a:gradFill rotWithShape="1">
            <a:gsLst>
              <a:gs pos="0">
                <a:schemeClr val="hlink">
                  <a:alpha val="33000"/>
                </a:schemeClr>
              </a:gs>
              <a:gs pos="100000">
                <a:schemeClr val="hlink">
                  <a:gamma/>
                  <a:shade val="46275"/>
                  <a:invGamma/>
                  <a:alpha val="17000"/>
                </a:schemeClr>
              </a:gs>
            </a:gsLst>
            <a:lin ang="5400000" scaled="1"/>
          </a:gra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i="1" dirty="0" smtClean="0">
                <a:latin typeface="Times New Roman" charset="0"/>
              </a:rPr>
              <a:t>Theorem: For any other “reasonable” D’, there is a constant C, such that for all </a:t>
            </a:r>
            <a:r>
              <a:rPr lang="en-US" sz="2800" i="1" dirty="0" err="1" smtClean="0">
                <a:latin typeface="Times New Roman" charset="0"/>
              </a:rPr>
              <a:t>x</a:t>
            </a:r>
            <a:r>
              <a:rPr lang="en-US" sz="2800" i="1" dirty="0" smtClean="0">
                <a:latin typeface="Times New Roman" charset="0"/>
              </a:rPr>
              <a:t>, </a:t>
            </a:r>
            <a:r>
              <a:rPr lang="en-US" sz="2800" i="1" dirty="0" err="1" smtClean="0">
                <a:latin typeface="Times New Roman" charset="0"/>
              </a:rPr>
              <a:t>y</a:t>
            </a:r>
            <a:r>
              <a:rPr lang="en-US" sz="2800" i="1" dirty="0" smtClean="0">
                <a:latin typeface="Times New Roman" charset="0"/>
              </a:rPr>
              <a:t>,</a:t>
            </a:r>
          </a:p>
          <a:p>
            <a:endParaRPr lang="en-US" sz="2800" i="1" dirty="0" smtClean="0">
              <a:latin typeface="Times New Roman" charset="0"/>
            </a:endParaRPr>
          </a:p>
          <a:p>
            <a:r>
              <a:rPr lang="en-US" sz="2800" i="1" dirty="0" smtClean="0">
                <a:latin typeface="Times New Roman" charset="0"/>
              </a:rPr>
              <a:t>               </a:t>
            </a:r>
            <a:r>
              <a:rPr lang="en-US" sz="2800" i="1" dirty="0" err="1" smtClean="0">
                <a:latin typeface="Times New Roman" charset="0"/>
              </a:rPr>
              <a:t>D(x,y</a:t>
            </a:r>
            <a:r>
              <a:rPr lang="en-US" sz="2800" i="1" dirty="0" smtClean="0">
                <a:latin typeface="Times New Roman" charset="0"/>
              </a:rPr>
              <a:t>) ≤ </a:t>
            </a:r>
            <a:r>
              <a:rPr lang="en-US" sz="2800" i="1" dirty="0" err="1" smtClean="0">
                <a:latin typeface="Times New Roman" charset="0"/>
              </a:rPr>
              <a:t>D’(x,y</a:t>
            </a:r>
            <a:r>
              <a:rPr lang="en-US" sz="2800" i="1" dirty="0" smtClean="0">
                <a:latin typeface="Times New Roman" charset="0"/>
              </a:rPr>
              <a:t>) + C</a:t>
            </a:r>
            <a:endParaRPr lang="en-US" sz="4000" i="1" dirty="0">
              <a:latin typeface="Times New Roman" charset="0"/>
            </a:endParaRPr>
          </a:p>
        </p:txBody>
      </p:sp>
      <p:sp>
        <p:nvSpPr>
          <p:cNvPr id="7475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</a:t>
            </a:r>
            <a:r>
              <a:rPr lang="en-US" dirty="0"/>
              <a:t>distance: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47800" y="2133600"/>
            <a:ext cx="6248400" cy="646331"/>
          </a:xfrm>
          <a:prstGeom prst="rect">
            <a:avLst/>
          </a:prstGeom>
          <a:gradFill rotWithShape="1">
            <a:gsLst>
              <a:gs pos="0">
                <a:schemeClr val="hlink">
                  <a:alpha val="33000"/>
                </a:schemeClr>
              </a:gs>
              <a:gs pos="100000">
                <a:schemeClr val="hlink">
                  <a:gamma/>
                  <a:shade val="46275"/>
                  <a:invGamma/>
                  <a:alpha val="17000"/>
                </a:schemeClr>
              </a:gs>
            </a:gsLst>
            <a:lin ang="5400000" scaled="1"/>
          </a:gra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>
                <a:latin typeface="Times New Roman" charset="0"/>
              </a:rPr>
              <a:t> </a:t>
            </a:r>
            <a:r>
              <a:rPr lang="en-US" sz="3600" i="1" dirty="0" err="1" smtClean="0">
                <a:latin typeface="Times New Roman" charset="0"/>
              </a:rPr>
              <a:t>D(x,y</a:t>
            </a:r>
            <a:r>
              <a:rPr lang="en-US" sz="3600" i="1" dirty="0" smtClean="0">
                <a:latin typeface="Times New Roman" charset="0"/>
              </a:rPr>
              <a:t>) = </a:t>
            </a:r>
            <a:r>
              <a:rPr lang="en-US" sz="3600" i="1" dirty="0" err="1" smtClean="0">
                <a:latin typeface="Times New Roman" charset="0"/>
              </a:rPr>
              <a:t>max</a:t>
            </a:r>
            <a:r>
              <a:rPr lang="en-US" sz="3600" i="1" dirty="0" err="1">
                <a:latin typeface="Times New Roman" charset="0"/>
              </a:rPr>
              <a:t>{K(x|y),K(y|x</a:t>
            </a:r>
            <a:r>
              <a:rPr lang="en-US" sz="3600" i="1" dirty="0">
                <a:latin typeface="Times New Roman" charset="0"/>
              </a:rPr>
              <a:t>)</a:t>
            </a:r>
            <a:r>
              <a:rPr lang="en-US" sz="3600" i="1" dirty="0" smtClean="0">
                <a:latin typeface="Times New Roman" charset="0"/>
              </a:rPr>
              <a:t>} </a:t>
            </a:r>
            <a:endParaRPr lang="en-US" sz="3600" i="1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Thus Information distance covers all </a:t>
            </a:r>
            <a:r>
              <a:rPr lang="en-US" sz="2400" dirty="0" smtClean="0">
                <a:solidFill>
                  <a:srgbClr val="E70000"/>
                </a:solidFill>
              </a:rPr>
              <a:t>computable</a:t>
            </a:r>
            <a:r>
              <a:rPr lang="en-US" sz="2400" dirty="0" smtClean="0"/>
              <a:t> distances like: edit distance, all 21 distances in Tan paper.</a:t>
            </a:r>
          </a:p>
          <a:p>
            <a:r>
              <a:rPr lang="en-US" sz="2400" dirty="0" smtClean="0"/>
              <a:t>What we really want is “</a:t>
            </a:r>
            <a:r>
              <a:rPr lang="en-US" sz="2400" dirty="0" smtClean="0">
                <a:solidFill>
                  <a:schemeClr val="accent6"/>
                </a:solidFill>
              </a:rPr>
              <a:t>Semantic Distance</a:t>
            </a:r>
            <a:r>
              <a:rPr lang="en-US" sz="2400" dirty="0" smtClean="0"/>
              <a:t>”. But what is it? Like the concept of “computable”, Nobody knows.</a:t>
            </a:r>
          </a:p>
          <a:p>
            <a:pPr lvl="1"/>
            <a:r>
              <a:rPr lang="en-US" sz="2400" dirty="0" smtClean="0"/>
              <a:t>There are works, such as latent matching, trying to use it (in search context).</a:t>
            </a:r>
          </a:p>
          <a:p>
            <a:pPr lvl="1"/>
            <a:r>
              <a:rPr lang="en-US" sz="2400" dirty="0" smtClean="0"/>
              <a:t>But as long as it is a computable approach, it is dominated by information distance.</a:t>
            </a:r>
          </a:p>
          <a:p>
            <a:r>
              <a:rPr lang="en-US" sz="2400" dirty="0" smtClean="0"/>
              <a:t>Let’s make a bold approximation:</a:t>
            </a:r>
          </a:p>
          <a:p>
            <a:pPr>
              <a:buNone/>
            </a:pPr>
            <a:r>
              <a:rPr lang="en-US" sz="2400" dirty="0" smtClean="0">
                <a:solidFill>
                  <a:srgbClr val="E70000"/>
                </a:solidFill>
              </a:rPr>
              <a:t>    </a:t>
            </a:r>
            <a:r>
              <a:rPr lang="en-US" sz="2400" b="1" i="1" dirty="0" smtClean="0">
                <a:solidFill>
                  <a:srgbClr val="E70000"/>
                </a:solidFill>
              </a:rPr>
              <a:t>Information Distance ≈ Semantic Distance</a:t>
            </a:r>
            <a:endParaRPr lang="en-US" sz="2400" b="1" i="1" dirty="0">
              <a:solidFill>
                <a:srgbClr val="E7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581400" y="2438400"/>
            <a:ext cx="1600200" cy="685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Information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Distance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95400" y="4648200"/>
            <a:ext cx="1905000" cy="762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Traditional Distances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486400" y="4648200"/>
            <a:ext cx="1676400" cy="762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Semantic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Distance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3886200" y="4876800"/>
            <a:ext cx="978408" cy="484632"/>
          </a:xfrm>
          <a:prstGeom prst="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2654803">
            <a:off x="2711007" y="3383109"/>
            <a:ext cx="484632" cy="978408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3505200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Dominates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33800" y="5715000"/>
            <a:ext cx="218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Any computable</a:t>
            </a:r>
          </a:p>
          <a:p>
            <a:r>
              <a:rPr lang="en-US" dirty="0" smtClean="0"/>
              <a:t>version of semantic</a:t>
            </a:r>
          </a:p>
          <a:p>
            <a:r>
              <a:rPr lang="en-US" dirty="0" smtClean="0"/>
              <a:t>distance</a:t>
            </a:r>
            <a:endParaRPr lang="en-US" dirty="0"/>
          </a:p>
        </p:txBody>
      </p:sp>
      <p:sp>
        <p:nvSpPr>
          <p:cNvPr id="13" name="Up-Down Arrow 12"/>
          <p:cNvSpPr/>
          <p:nvPr/>
        </p:nvSpPr>
        <p:spPr bwMode="auto">
          <a:xfrm rot="19401091">
            <a:off x="5725261" y="3224830"/>
            <a:ext cx="484632" cy="1216152"/>
          </a:xfrm>
          <a:prstGeom prst="up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685800"/>
            <a:ext cx="2725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Relationship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r>
              <a:rPr lang="en-US" dirty="0" smtClean="0"/>
              <a:t>Problem 1. Template variation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905000"/>
            <a:ext cx="5316029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is weather like in HK tomorrow?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124200"/>
            <a:ext cx="6428713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Tomorrow what is weather like in Hong Kong?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2514600"/>
            <a:ext cx="4768703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is weather in HK tomorrow?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3810000"/>
            <a:ext cx="5897919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HK what will be weather like tomorrow?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4495800"/>
            <a:ext cx="5778595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weather in Hong Kong tomorrow?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5257800"/>
            <a:ext cx="6188864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 wish to know the weather in HK tomorrow?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6027003"/>
            <a:ext cx="8396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They all mean the same – </a:t>
            </a:r>
          </a:p>
          <a:p>
            <a:r>
              <a:rPr lang="en-US" sz="2400" dirty="0" smtClean="0"/>
              <a:t>and they have very small information distance to each other!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dirty="0" smtClean="0"/>
              <a:t>Semantic Encoding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30725"/>
          </a:xfrm>
        </p:spPr>
        <p:txBody>
          <a:bodyPr/>
          <a:lstStyle/>
          <a:p>
            <a:r>
              <a:rPr lang="en-US" sz="2000" dirty="0" smtClean="0"/>
              <a:t>Thus, we are implementing an information distance encoding system. Example:</a:t>
            </a:r>
          </a:p>
          <a:p>
            <a:pPr lvl="1"/>
            <a:r>
              <a:rPr lang="en-US" sz="1800" dirty="0" smtClean="0"/>
              <a:t>“In HK”: position change, log4=2 bits.  Fredericton to Waterloo, 1 bit using </a:t>
            </a:r>
            <a:r>
              <a:rPr lang="en-US" sz="1800" dirty="0" err="1" smtClean="0"/>
              <a:t>wordnet</a:t>
            </a:r>
            <a:endParaRPr lang="en-US" sz="1800" dirty="0" smtClean="0"/>
          </a:p>
          <a:p>
            <a:pPr lvl="1"/>
            <a:r>
              <a:rPr lang="en-US" sz="1800" dirty="0" smtClean="0"/>
              <a:t>“will be” </a:t>
            </a:r>
            <a:r>
              <a:rPr lang="en-US" sz="1800" dirty="0" err="1" smtClean="0"/>
              <a:t>vs</a:t>
            </a:r>
            <a:r>
              <a:rPr lang="en-US" sz="1800" dirty="0" smtClean="0"/>
              <a:t> “is”: 1 bit.</a:t>
            </a:r>
          </a:p>
          <a:p>
            <a:pPr lvl="1"/>
            <a:r>
              <a:rPr lang="en-US" sz="1800" dirty="0" smtClean="0"/>
              <a:t>“Hi,” contains no information: 0 bits.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Anything with small information distance gets the same answer. </a:t>
            </a:r>
          </a:p>
          <a:p>
            <a:r>
              <a:rPr lang="en-US" sz="2000" dirty="0" smtClean="0"/>
              <a:t>The complete encoder involves: Hoffman coding, Shannon </a:t>
            </a:r>
            <a:r>
              <a:rPr lang="en-US" sz="2000" dirty="0" err="1" smtClean="0"/>
              <a:t>Fano</a:t>
            </a:r>
            <a:r>
              <a:rPr lang="en-US" sz="2000" dirty="0" smtClean="0"/>
              <a:t> codes, Arithmetic codes, and involves </a:t>
            </a:r>
            <a:r>
              <a:rPr lang="en-US" sz="2000" dirty="0" err="1" smtClean="0"/>
              <a:t>Yago</a:t>
            </a:r>
            <a:r>
              <a:rPr lang="en-US" sz="2000" dirty="0" smtClean="0"/>
              <a:t>, </a:t>
            </a:r>
            <a:r>
              <a:rPr lang="en-US" sz="2000" dirty="0" err="1" smtClean="0"/>
              <a:t>Wordnet</a:t>
            </a:r>
            <a:r>
              <a:rPr lang="en-US" sz="2000" dirty="0" smtClean="0"/>
              <a:t> concept ontology.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3733800"/>
            <a:ext cx="5897919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HK what will be weather like tomorrow?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4343400"/>
            <a:ext cx="6502051" cy="46166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Hi, what is weather like in Waterloo tomorrow?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2. Domain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</a:rPr>
              <a:t>Weather domain positive/negative samples:</a:t>
            </a:r>
          </a:p>
          <a:p>
            <a:pPr lvl="1"/>
            <a:r>
              <a:rPr lang="en-US" dirty="0" smtClean="0">
                <a:latin typeface="Comic Sans MS"/>
              </a:rPr>
              <a:t>What should I wear today?</a:t>
            </a:r>
          </a:p>
          <a:p>
            <a:pPr lvl="1"/>
            <a:r>
              <a:rPr lang="en-US" dirty="0" smtClean="0">
                <a:latin typeface="Comic Sans MS"/>
              </a:rPr>
              <a:t>May I wear a T-shirt today?</a:t>
            </a:r>
          </a:p>
          <a:p>
            <a:pPr lvl="1"/>
            <a:r>
              <a:rPr lang="en-US" dirty="0" smtClean="0">
                <a:latin typeface="Comic Sans MS"/>
              </a:rPr>
              <a:t>What was the temperature 2 weeks ago?</a:t>
            </a:r>
          </a:p>
          <a:p>
            <a:pPr lvl="1"/>
            <a:r>
              <a:rPr lang="en-US" dirty="0" smtClean="0">
                <a:latin typeface="Comic Sans MS"/>
              </a:rPr>
              <a:t>Shall I bring an umbrella today?</a:t>
            </a:r>
          </a:p>
          <a:p>
            <a:pPr lvl="1"/>
            <a:r>
              <a:rPr lang="en-US" dirty="0" smtClean="0">
                <a:latin typeface="Comic Sans MS"/>
              </a:rPr>
              <a:t>Do I need </a:t>
            </a:r>
            <a:r>
              <a:rPr lang="en-US" dirty="0" err="1" smtClean="0">
                <a:latin typeface="Comic Sans MS"/>
              </a:rPr>
              <a:t>suncream</a:t>
            </a:r>
            <a:r>
              <a:rPr lang="en-US" dirty="0" smtClean="0">
                <a:latin typeface="Comic Sans MS"/>
              </a:rPr>
              <a:t> tomorrow?</a:t>
            </a:r>
          </a:p>
          <a:p>
            <a:pPr lvl="1"/>
            <a:r>
              <a:rPr lang="en-US" dirty="0" smtClean="0">
                <a:latin typeface="Comic Sans MS"/>
              </a:rPr>
              <a:t>What is the temperature on the surface of the Sun?</a:t>
            </a:r>
          </a:p>
          <a:p>
            <a:pPr lvl="1"/>
            <a:r>
              <a:rPr lang="en-US" dirty="0" smtClean="0">
                <a:latin typeface="Comic Sans MS"/>
              </a:rPr>
              <a:t>How hot is the sun</a:t>
            </a:r>
          </a:p>
          <a:p>
            <a:pPr lvl="1"/>
            <a:r>
              <a:rPr lang="en-US" dirty="0" smtClean="0">
                <a:latin typeface="Comic Sans MS"/>
              </a:rPr>
              <a:t>Should I wear warm clothes today?</a:t>
            </a:r>
          </a:p>
          <a:p>
            <a:pPr lvl="1"/>
            <a:r>
              <a:rPr lang="en-US" dirty="0" smtClean="0">
                <a:latin typeface="Comic Sans MS"/>
              </a:rPr>
              <a:t>What is the weather like last Christmas?</a:t>
            </a:r>
          </a:p>
          <a:p>
            <a:endParaRPr lang="en-US" dirty="0" smtClean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 bwMode="auto">
          <a:xfrm>
            <a:off x="3810000" y="3048000"/>
            <a:ext cx="1371600" cy="13716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0000" y="3505200"/>
            <a:ext cx="1423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API(Weather</a:t>
            </a:r>
            <a:r>
              <a:rPr lang="en-US" sz="1600" dirty="0" smtClean="0"/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43600" y="2743200"/>
            <a:ext cx="32004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Keywords: weather, city, time, </a:t>
            </a:r>
          </a:p>
          <a:p>
            <a:r>
              <a:rPr lang="en-US" dirty="0" smtClean="0"/>
              <a:t>rain, temperature, hot, cold,</a:t>
            </a:r>
          </a:p>
          <a:p>
            <a:r>
              <a:rPr lang="en-US" dirty="0" smtClean="0"/>
              <a:t>wind, snow, umbrella, T-shirt,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495157" y="4343400"/>
            <a:ext cx="3648843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6000 questions extracted from Q:</a:t>
            </a:r>
          </a:p>
          <a:p>
            <a:endParaRPr lang="en-US" dirty="0" smtClean="0"/>
          </a:p>
          <a:p>
            <a:r>
              <a:rPr lang="en-US" dirty="0" smtClean="0"/>
              <a:t>What is the weather like?</a:t>
            </a:r>
          </a:p>
          <a:p>
            <a:r>
              <a:rPr lang="en-US" dirty="0" smtClean="0"/>
              <a:t>What is the weather like today?</a:t>
            </a:r>
          </a:p>
          <a:p>
            <a:r>
              <a:rPr lang="en-US" dirty="0" smtClean="0"/>
              <a:t>What is the weather like in Paris?</a:t>
            </a:r>
          </a:p>
          <a:p>
            <a:endParaRPr lang="en-US" dirty="0" smtClean="0"/>
          </a:p>
          <a:p>
            <a:r>
              <a:rPr lang="en-US" dirty="0" smtClean="0"/>
              <a:t>What is the temperature today?</a:t>
            </a:r>
          </a:p>
          <a:p>
            <a:r>
              <a:rPr lang="en-US" dirty="0" smtClean="0"/>
              <a:t>What is the temperature in Paris?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191000" y="1447800"/>
            <a:ext cx="495300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Clusters:</a:t>
            </a:r>
          </a:p>
          <a:p>
            <a:r>
              <a:rPr lang="en-US" sz="1600" dirty="0" smtClean="0"/>
              <a:t>What is the weather like [location phrase] ?</a:t>
            </a:r>
          </a:p>
          <a:p>
            <a:r>
              <a:rPr lang="en-US" sz="1600" dirty="0" smtClean="0"/>
              <a:t>What is the temp [time phrase] [location phrase] ?</a:t>
            </a:r>
            <a:endParaRPr lang="en-US" sz="1600" dirty="0"/>
          </a:p>
        </p:txBody>
      </p:sp>
      <p:sp>
        <p:nvSpPr>
          <p:cNvPr id="37" name="Oval 36"/>
          <p:cNvSpPr/>
          <p:nvPr/>
        </p:nvSpPr>
        <p:spPr bwMode="auto">
          <a:xfrm>
            <a:off x="3657600" y="2895600"/>
            <a:ext cx="1676400" cy="1676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505200" y="2743200"/>
            <a:ext cx="1981200" cy="19812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3352800" y="2590800"/>
            <a:ext cx="2286000" cy="2286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rot="5400000" flipH="1" flipV="1">
            <a:off x="4686300" y="2476500"/>
            <a:ext cx="3048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5410200" y="4038600"/>
            <a:ext cx="381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5181600" y="3200400"/>
            <a:ext cx="6858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09600" y="381000"/>
            <a:ext cx="82137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 build up a weather domain systematically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5103673"/>
            <a:ext cx="4778096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~3000 negative examples:</a:t>
            </a:r>
          </a:p>
          <a:p>
            <a:endParaRPr lang="en-US" dirty="0" smtClean="0"/>
          </a:p>
          <a:p>
            <a:r>
              <a:rPr lang="en-US" dirty="0" smtClean="0"/>
              <a:t>What is the temperature of the sun?</a:t>
            </a:r>
          </a:p>
          <a:p>
            <a:r>
              <a:rPr lang="en-US" dirty="0" smtClean="0"/>
              <a:t>What is the temperature of the boiling water?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1752600"/>
            <a:ext cx="2362133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have obtained 40 </a:t>
            </a:r>
          </a:p>
          <a:p>
            <a:r>
              <a:rPr lang="en-US" dirty="0" smtClean="0"/>
              <a:t>million questions, Q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>
                <a:solidFill>
                  <a:schemeClr val="tx1"/>
                </a:solidFill>
              </a:rPr>
              <a:t>Comparison of RSVP, </a:t>
            </a:r>
            <a:r>
              <a:rPr lang="en-US" sz="3600" dirty="0" err="1" smtClean="0">
                <a:solidFill>
                  <a:schemeClr val="tx1"/>
                </a:solidFill>
              </a:rPr>
              <a:t>Siri</a:t>
            </a:r>
            <a:r>
              <a:rPr lang="en-US" sz="3600" dirty="0" smtClean="0">
                <a:solidFill>
                  <a:schemeClr val="tx1"/>
                </a:solidFill>
              </a:rPr>
              <a:t>, S-Voice on 100 typical weather “related” questions: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8033204" cy="226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4800600"/>
            <a:ext cx="5917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 What weather is good for an apple tree?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 What is the temperature on Jupiter?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76400" y="-685800"/>
            <a:ext cx="16254413" cy="914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0"/>
            <a:ext cx="4330700" cy="6964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0"/>
            <a:ext cx="4102100" cy="6959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3. Speech improvement</a:t>
            </a:r>
            <a:br>
              <a:rPr lang="en-US" dirty="0" smtClean="0"/>
            </a:br>
            <a:r>
              <a:rPr lang="en-US" sz="2000" i="1" dirty="0" smtClean="0"/>
              <a:t>Comm. ACM</a:t>
            </a:r>
            <a:r>
              <a:rPr lang="en-US" sz="2000" dirty="0" smtClean="0"/>
              <a:t>, July,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4530725"/>
          </a:xfrm>
        </p:spPr>
        <p:txBody>
          <a:bodyPr/>
          <a:lstStyle/>
          <a:p>
            <a:r>
              <a:rPr lang="en-US" dirty="0" smtClean="0">
                <a:latin typeface="Comic Sans MS"/>
              </a:rPr>
              <a:t>Original question: Are there any known aliens?</a:t>
            </a:r>
          </a:p>
          <a:p>
            <a:r>
              <a:rPr lang="en-US" dirty="0" smtClean="0">
                <a:latin typeface="Comic Sans MS"/>
              </a:rPr>
              <a:t>Voice recognition result</a:t>
            </a:r>
          </a:p>
          <a:p>
            <a:pPr lvl="1"/>
            <a:r>
              <a:rPr lang="en-US" dirty="0" smtClean="0">
                <a:latin typeface="Comic Sans MS"/>
              </a:rPr>
              <a:t>Are there any loans deviance</a:t>
            </a:r>
          </a:p>
          <a:p>
            <a:pPr lvl="1"/>
            <a:r>
              <a:rPr lang="en-US" dirty="0" smtClean="0">
                <a:latin typeface="Comic Sans MS"/>
              </a:rPr>
              <a:t>Are there any loans aliens</a:t>
            </a:r>
          </a:p>
          <a:p>
            <a:pPr lvl="1"/>
            <a:r>
              <a:rPr lang="en-US" dirty="0" smtClean="0">
                <a:latin typeface="Comic Sans MS"/>
              </a:rPr>
              <a:t>Are there any known deviance</a:t>
            </a:r>
          </a:p>
          <a:p>
            <a:r>
              <a:rPr lang="en-US" dirty="0" smtClean="0">
                <a:latin typeface="Comic Sans MS"/>
              </a:rPr>
              <a:t>RSVP outputs: “Are there any known aliens”</a:t>
            </a:r>
            <a:r>
              <a:rPr lang="zh-CN" altLang="en-US" dirty="0" smtClean="0">
                <a:latin typeface="Comic Sans MS"/>
              </a:rPr>
              <a:t>，</a:t>
            </a:r>
            <a:r>
              <a:rPr lang="en-US" altLang="zh-CN" dirty="0" smtClean="0">
                <a:latin typeface="Comic Sans MS"/>
              </a:rPr>
              <a:t>via minimizing the following with semantic encoding: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{q</a:t>
            </a:r>
            <a:r>
              <a:rPr lang="en-US" baseline="-25000" dirty="0" smtClean="0"/>
              <a:t>1</a:t>
            </a:r>
            <a:r>
              <a:rPr lang="en-US" dirty="0" smtClean="0"/>
              <a:t>,q</a:t>
            </a:r>
            <a:r>
              <a:rPr lang="en-US" baseline="-25000" dirty="0" smtClean="0"/>
              <a:t>2</a:t>
            </a:r>
            <a:r>
              <a:rPr lang="en-US" dirty="0" smtClean="0"/>
              <a:t>,q</a:t>
            </a:r>
            <a:r>
              <a:rPr lang="en-US" baseline="-25000" dirty="0" smtClean="0"/>
              <a:t>3</a:t>
            </a:r>
            <a:r>
              <a:rPr lang="en-US" dirty="0" smtClean="0"/>
              <a:t>}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q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Q </a:t>
            </a:r>
            <a:endParaRPr lang="en-US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r>
              <a:rPr lang="en-US" dirty="0" smtClean="0"/>
              <a:t>Experiments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76400"/>
            <a:ext cx="7752694" cy="4977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4. Translation</a:t>
            </a:r>
            <a:br>
              <a:rPr lang="en-US" dirty="0" smtClean="0"/>
            </a:br>
            <a:r>
              <a:rPr lang="en-US" sz="1800" i="1" dirty="0" smtClean="0"/>
              <a:t>Comm. of ACM</a:t>
            </a:r>
            <a:r>
              <a:rPr lang="en-US" sz="1800" dirty="0" smtClean="0"/>
              <a:t>, July, 2013, pp 70-77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45307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000" dirty="0" smtClean="0"/>
              <a:t>Using information distance via semantic encoding, we can now also minimize: </a:t>
            </a:r>
          </a:p>
          <a:p>
            <a:pPr>
              <a:buNone/>
            </a:pPr>
            <a:r>
              <a:rPr lang="en-US" sz="2000" dirty="0" smtClean="0"/>
              <a:t>                     q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</a:t>
            </a:r>
            <a:r>
              <a:rPr lang="en-US" sz="2000" dirty="0" err="1" smtClean="0">
                <a:sym typeface="Wingdings"/>
              </a:rPr>
              <a:t></a:t>
            </a:r>
            <a:r>
              <a:rPr lang="en-US" sz="2000" dirty="0" smtClean="0"/>
              <a:t> </a:t>
            </a:r>
            <a:r>
              <a:rPr lang="en-US" sz="2000" dirty="0" err="1" smtClean="0">
                <a:sym typeface="Wingdings"/>
              </a:rPr>
              <a:t>q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</a:t>
            </a:r>
            <a:r>
              <a:rPr lang="en-US" sz="2000" dirty="0" smtClean="0">
                <a:sym typeface="Wingdings"/>
              </a:rPr>
              <a:t> Q 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err="1" smtClean="0"/>
              <a:t>从深圳到北京坐飞机多长时间</a:t>
            </a:r>
            <a:r>
              <a:rPr lang="en-US" sz="2400" dirty="0" smtClean="0"/>
              <a:t>？</a:t>
            </a:r>
          </a:p>
          <a:p>
            <a:pPr lvl="1"/>
            <a:r>
              <a:rPr lang="en-US" sz="2000" dirty="0" smtClean="0">
                <a:latin typeface="Comic Sans MS"/>
              </a:rPr>
              <a:t>Google translation: </a:t>
            </a:r>
            <a:r>
              <a:rPr lang="en-US" altLang="zh-CN" sz="2000" dirty="0" smtClean="0">
                <a:latin typeface="Comic Sans MS"/>
              </a:rPr>
              <a:t>F</a:t>
            </a:r>
            <a:r>
              <a:rPr lang="en-US" sz="2000" dirty="0" smtClean="0">
                <a:latin typeface="Comic Sans MS"/>
              </a:rPr>
              <a:t>ly from Shenzhen to Beijing how long?</a:t>
            </a:r>
          </a:p>
          <a:p>
            <a:pPr lvl="1"/>
            <a:r>
              <a:rPr lang="en-US" sz="2000" dirty="0" smtClean="0">
                <a:latin typeface="Comic Sans MS"/>
              </a:rPr>
              <a:t>Bing Translation: From Shenzhen to Beijing by plane to how long?</a:t>
            </a:r>
          </a:p>
          <a:p>
            <a:pPr lvl="1"/>
            <a:r>
              <a:rPr lang="en-US" sz="2000" dirty="0" smtClean="0">
                <a:latin typeface="Comic Sans MS"/>
              </a:rPr>
              <a:t>RSVP translation: How long </a:t>
            </a:r>
            <a:r>
              <a:rPr lang="zh-CN" altLang="en-US" sz="2000" dirty="0" smtClean="0">
                <a:latin typeface="Comic Sans MS"/>
              </a:rPr>
              <a:t>（</a:t>
            </a:r>
            <a:r>
              <a:rPr lang="en-US" sz="2000" dirty="0" smtClean="0">
                <a:latin typeface="Comic Sans MS"/>
              </a:rPr>
              <a:t>does it take</a:t>
            </a:r>
            <a:r>
              <a:rPr lang="zh-CN" altLang="en-US" sz="2000" dirty="0" smtClean="0">
                <a:latin typeface="Comic Sans MS"/>
              </a:rPr>
              <a:t>）</a:t>
            </a:r>
            <a:r>
              <a:rPr lang="en-US" sz="2000" dirty="0" smtClean="0">
                <a:latin typeface="Comic Sans MS"/>
              </a:rPr>
              <a:t> to fly from Shenzhen to Beijing</a:t>
            </a:r>
            <a:endParaRPr lang="en-US" sz="2000" dirty="0" smtClean="0"/>
          </a:p>
          <a:p>
            <a:r>
              <a:rPr lang="en-US" sz="2400" dirty="0" err="1" smtClean="0">
                <a:latin typeface="Comic Sans MS"/>
              </a:rPr>
              <a:t>恐龙是什么时候灭绝的</a:t>
            </a:r>
            <a:r>
              <a:rPr lang="en-US" sz="2400" dirty="0" smtClean="0">
                <a:latin typeface="Comic Sans MS"/>
              </a:rPr>
              <a:t>？</a:t>
            </a:r>
          </a:p>
          <a:p>
            <a:pPr lvl="1"/>
            <a:r>
              <a:rPr lang="en-US" sz="2000" dirty="0" smtClean="0">
                <a:latin typeface="Comic Sans MS"/>
              </a:rPr>
              <a:t>Google: Dinosaur extinction when?</a:t>
            </a:r>
          </a:p>
          <a:p>
            <a:pPr lvl="1"/>
            <a:r>
              <a:rPr lang="en-US" sz="2000" dirty="0" smtClean="0">
                <a:latin typeface="Comic Sans MS"/>
              </a:rPr>
              <a:t>RSVP: Wh</a:t>
            </a:r>
            <a:r>
              <a:rPr lang="en-US" altLang="zh-CN" sz="2000" dirty="0" smtClean="0">
                <a:latin typeface="Comic Sans MS"/>
              </a:rPr>
              <a:t>en did</a:t>
            </a:r>
            <a:r>
              <a:rPr lang="en-US" sz="2000" dirty="0" smtClean="0">
                <a:latin typeface="Comic Sans MS"/>
              </a:rPr>
              <a:t> the dinosaurs extinct?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experiments: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379584" cy="2406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n-US" sz="3600" dirty="0" smtClean="0"/>
              <a:t>Importance of Translated Search</a:t>
            </a:r>
            <a:endParaRPr lang="en-US" sz="36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295400" y="1828800"/>
          <a:ext cx="7467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4200" y="6248400"/>
            <a:ext cx="312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reach these people?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16200000" flipV="1">
            <a:off x="3733800" y="4724400"/>
            <a:ext cx="25908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>
            <a:off x="3848100" y="2857500"/>
            <a:ext cx="3048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V="1">
            <a:off x="3657600" y="5486400"/>
            <a:ext cx="762000" cy="762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28600" y="1447800"/>
            <a:ext cx="53417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Smartphone Trend: 2011 Q2, 2012 Q2   2013 Q2   </a:t>
            </a:r>
          </a:p>
          <a:p>
            <a:r>
              <a:rPr lang="en-US" dirty="0" smtClean="0"/>
              <a:t>               US:            24M        24.2 M        32.9M</a:t>
            </a:r>
          </a:p>
          <a:p>
            <a:r>
              <a:rPr lang="en-US" dirty="0" smtClean="0"/>
              <a:t>               China:       24M         44.4 M        88.1M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600" dirty="0" smtClean="0"/>
              <a:t>       RSVP: Natural language QA Engine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2133600"/>
            <a:ext cx="5410200" cy="3124200"/>
          </a:xfrm>
        </p:spPr>
        <p:txBody>
          <a:bodyPr/>
          <a:lstStyle/>
          <a:p>
            <a:r>
              <a:rPr lang="en-US" sz="1800" dirty="0" smtClean="0"/>
              <a:t>Originally, for cross language SMS service:</a:t>
            </a:r>
          </a:p>
          <a:p>
            <a:pPr lvl="1"/>
            <a:r>
              <a:rPr lang="en-US" sz="1800" dirty="0" smtClean="0"/>
              <a:t>Funded by Canada’s IDRC, for developing world</a:t>
            </a:r>
          </a:p>
          <a:p>
            <a:pPr lvl="1"/>
            <a:r>
              <a:rPr lang="en-US" sz="1800" dirty="0" smtClean="0"/>
              <a:t>Natural language question answering.</a:t>
            </a:r>
          </a:p>
          <a:p>
            <a:pPr lvl="1"/>
            <a:r>
              <a:rPr lang="en-US" sz="1800" dirty="0" smtClean="0"/>
              <a:t>For people who are not on the internet.</a:t>
            </a:r>
          </a:p>
          <a:p>
            <a:endParaRPr lang="en-US" sz="1800" dirty="0" smtClean="0"/>
          </a:p>
          <a:p>
            <a:r>
              <a:rPr lang="en-US" sz="1800" dirty="0" smtClean="0"/>
              <a:t>Then the project has evolved to a full fledged cross-language QA search engine.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74700"/>
          </a:xfrm>
        </p:spPr>
        <p:txBody>
          <a:bodyPr/>
          <a:lstStyle/>
          <a:p>
            <a:pPr algn="ctr" eaLnBrk="1" hangingPunct="1"/>
            <a:r>
              <a:rPr lang="en-US" sz="4000" b="1">
                <a:solidFill>
                  <a:srgbClr val="403152"/>
                </a:solidFill>
                <a:latin typeface="Times New Roman" charset="0"/>
                <a:ea typeface="Times New Roman" charset="0"/>
                <a:cs typeface="Times New Roman" charset="0"/>
              </a:rPr>
              <a:t>RSVP QA Engine Architecture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  <p:pic>
        <p:nvPicPr>
          <p:cNvPr id="43012" name="图片 16" descr="RSVP-Architectu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545724-1ACC-1E41-9F50-3A4B52AA92C2}" type="slidenum">
              <a:rPr lang="en-US" b="1">
                <a:solidFill>
                  <a:schemeClr val="accent1"/>
                </a:solidFill>
              </a:rPr>
              <a:pPr/>
              <a:t>38</a:t>
            </a:fld>
            <a:endParaRPr lang="en-US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4114800"/>
            <a:ext cx="68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2590800" y="33528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3581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5715000" y="1905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209800"/>
            <a:ext cx="85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>
            <a:off x="6477000" y="5334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6553200" y="5562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SMS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 bwMode="auto">
          <a:xfrm>
            <a:off x="2362200" y="4953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2438400" y="5181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3810000" y="39624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4191000"/>
            <a:ext cx="124978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553200" y="3810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962400" y="5334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38600" y="5638800"/>
            <a:ext cx="76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Email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7543800" y="31242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96200" y="3352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GPS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7696200" y="45720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72400" y="4800600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 bwMode="auto">
          <a:xfrm>
            <a:off x="5334000" y="46482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10200" y="4876800"/>
            <a:ext cx="72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Hotel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 bwMode="auto">
          <a:xfrm>
            <a:off x="5181600" y="31242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57800" y="3352800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Music</a:t>
            </a:r>
            <a:endParaRPr lang="en-US" dirty="0"/>
          </a:p>
        </p:txBody>
      </p:sp>
      <p:sp>
        <p:nvSpPr>
          <p:cNvPr id="50" name="Freeform 49"/>
          <p:cNvSpPr/>
          <p:nvPr/>
        </p:nvSpPr>
        <p:spPr bwMode="auto">
          <a:xfrm>
            <a:off x="228600" y="457200"/>
            <a:ext cx="8144856" cy="5788526"/>
          </a:xfrm>
          <a:custGeom>
            <a:avLst/>
            <a:gdLst>
              <a:gd name="connsiteX0" fmla="*/ 1625845 w 8144856"/>
              <a:gd name="connsiteY0" fmla="*/ 4678948 h 5788526"/>
              <a:gd name="connsiteX1" fmla="*/ 1652582 w 8144856"/>
              <a:gd name="connsiteY1" fmla="*/ 4598737 h 5788526"/>
              <a:gd name="connsiteX2" fmla="*/ 1679318 w 8144856"/>
              <a:gd name="connsiteY2" fmla="*/ 4438316 h 5788526"/>
              <a:gd name="connsiteX3" fmla="*/ 1706055 w 8144856"/>
              <a:gd name="connsiteY3" fmla="*/ 4237790 h 5788526"/>
              <a:gd name="connsiteX4" fmla="*/ 1692687 w 8144856"/>
              <a:gd name="connsiteY4" fmla="*/ 3221790 h 5788526"/>
              <a:gd name="connsiteX5" fmla="*/ 1679318 w 8144856"/>
              <a:gd name="connsiteY5" fmla="*/ 3048000 h 5788526"/>
              <a:gd name="connsiteX6" fmla="*/ 1652582 w 8144856"/>
              <a:gd name="connsiteY6" fmla="*/ 2914316 h 5788526"/>
              <a:gd name="connsiteX7" fmla="*/ 1612476 w 8144856"/>
              <a:gd name="connsiteY7" fmla="*/ 2606842 h 5788526"/>
              <a:gd name="connsiteX8" fmla="*/ 1599108 w 8144856"/>
              <a:gd name="connsiteY8" fmla="*/ 2459790 h 5788526"/>
              <a:gd name="connsiteX9" fmla="*/ 1572371 w 8144856"/>
              <a:gd name="connsiteY9" fmla="*/ 2339474 h 5788526"/>
              <a:gd name="connsiteX10" fmla="*/ 1585739 w 8144856"/>
              <a:gd name="connsiteY10" fmla="*/ 2219158 h 5788526"/>
              <a:gd name="connsiteX11" fmla="*/ 1665950 w 8144856"/>
              <a:gd name="connsiteY11" fmla="*/ 2125579 h 5788526"/>
              <a:gd name="connsiteX12" fmla="*/ 1692687 w 8144856"/>
              <a:gd name="connsiteY12" fmla="*/ 2085474 h 5788526"/>
              <a:gd name="connsiteX13" fmla="*/ 1772897 w 8144856"/>
              <a:gd name="connsiteY13" fmla="*/ 2045369 h 5788526"/>
              <a:gd name="connsiteX14" fmla="*/ 2093739 w 8144856"/>
              <a:gd name="connsiteY14" fmla="*/ 2058737 h 5788526"/>
              <a:gd name="connsiteX15" fmla="*/ 2240792 w 8144856"/>
              <a:gd name="connsiteY15" fmla="*/ 2098842 h 5788526"/>
              <a:gd name="connsiteX16" fmla="*/ 2280897 w 8144856"/>
              <a:gd name="connsiteY16" fmla="*/ 2112211 h 5788526"/>
              <a:gd name="connsiteX17" fmla="*/ 2321003 w 8144856"/>
              <a:gd name="connsiteY17" fmla="*/ 2138948 h 5788526"/>
              <a:gd name="connsiteX18" fmla="*/ 2387845 w 8144856"/>
              <a:gd name="connsiteY18" fmla="*/ 2152316 h 5788526"/>
              <a:gd name="connsiteX19" fmla="*/ 2521529 w 8144856"/>
              <a:gd name="connsiteY19" fmla="*/ 2232526 h 5788526"/>
              <a:gd name="connsiteX20" fmla="*/ 2575003 w 8144856"/>
              <a:gd name="connsiteY20" fmla="*/ 2245895 h 5788526"/>
              <a:gd name="connsiteX21" fmla="*/ 2628476 w 8144856"/>
              <a:gd name="connsiteY21" fmla="*/ 2272632 h 5788526"/>
              <a:gd name="connsiteX22" fmla="*/ 2735424 w 8144856"/>
              <a:gd name="connsiteY22" fmla="*/ 2299369 h 5788526"/>
              <a:gd name="connsiteX23" fmla="*/ 3644476 w 8144856"/>
              <a:gd name="connsiteY23" fmla="*/ 2339474 h 5788526"/>
              <a:gd name="connsiteX24" fmla="*/ 3791529 w 8144856"/>
              <a:gd name="connsiteY24" fmla="*/ 2352842 h 5788526"/>
              <a:gd name="connsiteX25" fmla="*/ 3845003 w 8144856"/>
              <a:gd name="connsiteY25" fmla="*/ 2366211 h 5788526"/>
              <a:gd name="connsiteX26" fmla="*/ 3925213 w 8144856"/>
              <a:gd name="connsiteY26" fmla="*/ 2392948 h 5788526"/>
              <a:gd name="connsiteX27" fmla="*/ 4072266 w 8144856"/>
              <a:gd name="connsiteY27" fmla="*/ 2526632 h 5788526"/>
              <a:gd name="connsiteX28" fmla="*/ 4165845 w 8144856"/>
              <a:gd name="connsiteY28" fmla="*/ 2606842 h 5788526"/>
              <a:gd name="connsiteX29" fmla="*/ 4246055 w 8144856"/>
              <a:gd name="connsiteY29" fmla="*/ 2660316 h 5788526"/>
              <a:gd name="connsiteX30" fmla="*/ 4406476 w 8144856"/>
              <a:gd name="connsiteY30" fmla="*/ 2633579 h 5788526"/>
              <a:gd name="connsiteX31" fmla="*/ 4446582 w 8144856"/>
              <a:gd name="connsiteY31" fmla="*/ 2620211 h 5788526"/>
              <a:gd name="connsiteX32" fmla="*/ 4540161 w 8144856"/>
              <a:gd name="connsiteY32" fmla="*/ 2593474 h 5788526"/>
              <a:gd name="connsiteX33" fmla="*/ 4620371 w 8144856"/>
              <a:gd name="connsiteY33" fmla="*/ 2499895 h 5788526"/>
              <a:gd name="connsiteX34" fmla="*/ 4713950 w 8144856"/>
              <a:gd name="connsiteY34" fmla="*/ 2379579 h 5788526"/>
              <a:gd name="connsiteX35" fmla="*/ 4767424 w 8144856"/>
              <a:gd name="connsiteY35" fmla="*/ 2286000 h 5788526"/>
              <a:gd name="connsiteX36" fmla="*/ 4780792 w 8144856"/>
              <a:gd name="connsiteY36" fmla="*/ 2245895 h 5788526"/>
              <a:gd name="connsiteX37" fmla="*/ 4794161 w 8144856"/>
              <a:gd name="connsiteY37" fmla="*/ 2018632 h 5788526"/>
              <a:gd name="connsiteX38" fmla="*/ 4834266 w 8144856"/>
              <a:gd name="connsiteY38" fmla="*/ 1898316 h 5788526"/>
              <a:gd name="connsiteX39" fmla="*/ 4847634 w 8144856"/>
              <a:gd name="connsiteY39" fmla="*/ 1858211 h 5788526"/>
              <a:gd name="connsiteX40" fmla="*/ 4861003 w 8144856"/>
              <a:gd name="connsiteY40" fmla="*/ 1818105 h 5788526"/>
              <a:gd name="connsiteX41" fmla="*/ 4914476 w 8144856"/>
              <a:gd name="connsiteY41" fmla="*/ 1617579 h 5788526"/>
              <a:gd name="connsiteX42" fmla="*/ 4927845 w 8144856"/>
              <a:gd name="connsiteY42" fmla="*/ 1564105 h 5788526"/>
              <a:gd name="connsiteX43" fmla="*/ 4941213 w 8144856"/>
              <a:gd name="connsiteY43" fmla="*/ 1510632 h 5788526"/>
              <a:gd name="connsiteX44" fmla="*/ 4981318 w 8144856"/>
              <a:gd name="connsiteY44" fmla="*/ 1403684 h 5788526"/>
              <a:gd name="connsiteX45" fmla="*/ 5008055 w 8144856"/>
              <a:gd name="connsiteY45" fmla="*/ 1323474 h 5788526"/>
              <a:gd name="connsiteX46" fmla="*/ 5061529 w 8144856"/>
              <a:gd name="connsiteY46" fmla="*/ 1203158 h 5788526"/>
              <a:gd name="connsiteX47" fmla="*/ 5101634 w 8144856"/>
              <a:gd name="connsiteY47" fmla="*/ 1189790 h 5788526"/>
              <a:gd name="connsiteX48" fmla="*/ 5181845 w 8144856"/>
              <a:gd name="connsiteY48" fmla="*/ 1149684 h 5788526"/>
              <a:gd name="connsiteX49" fmla="*/ 5355634 w 8144856"/>
              <a:gd name="connsiteY49" fmla="*/ 1056105 h 5788526"/>
              <a:gd name="connsiteX50" fmla="*/ 5462582 w 8144856"/>
              <a:gd name="connsiteY50" fmla="*/ 1016000 h 5788526"/>
              <a:gd name="connsiteX51" fmla="*/ 5649739 w 8144856"/>
              <a:gd name="connsiteY51" fmla="*/ 949158 h 5788526"/>
              <a:gd name="connsiteX52" fmla="*/ 5729950 w 8144856"/>
              <a:gd name="connsiteY52" fmla="*/ 922421 h 5788526"/>
              <a:gd name="connsiteX53" fmla="*/ 5970582 w 8144856"/>
              <a:gd name="connsiteY53" fmla="*/ 935790 h 5788526"/>
              <a:gd name="connsiteX54" fmla="*/ 6037424 w 8144856"/>
              <a:gd name="connsiteY54" fmla="*/ 989263 h 5788526"/>
              <a:gd name="connsiteX55" fmla="*/ 6117634 w 8144856"/>
              <a:gd name="connsiteY55" fmla="*/ 1042737 h 5788526"/>
              <a:gd name="connsiteX56" fmla="*/ 6224582 w 8144856"/>
              <a:gd name="connsiteY56" fmla="*/ 1096211 h 5788526"/>
              <a:gd name="connsiteX57" fmla="*/ 6331529 w 8144856"/>
              <a:gd name="connsiteY57" fmla="*/ 1149684 h 5788526"/>
              <a:gd name="connsiteX58" fmla="*/ 6371634 w 8144856"/>
              <a:gd name="connsiteY58" fmla="*/ 1163053 h 5788526"/>
              <a:gd name="connsiteX59" fmla="*/ 6411739 w 8144856"/>
              <a:gd name="connsiteY59" fmla="*/ 1189790 h 5788526"/>
              <a:gd name="connsiteX60" fmla="*/ 6491950 w 8144856"/>
              <a:gd name="connsiteY60" fmla="*/ 1203158 h 5788526"/>
              <a:gd name="connsiteX61" fmla="*/ 6679108 w 8144856"/>
              <a:gd name="connsiteY61" fmla="*/ 1256632 h 5788526"/>
              <a:gd name="connsiteX62" fmla="*/ 6719213 w 8144856"/>
              <a:gd name="connsiteY62" fmla="*/ 1283369 h 5788526"/>
              <a:gd name="connsiteX63" fmla="*/ 6826161 w 8144856"/>
              <a:gd name="connsiteY63" fmla="*/ 1350211 h 5788526"/>
              <a:gd name="connsiteX64" fmla="*/ 6959845 w 8144856"/>
              <a:gd name="connsiteY64" fmla="*/ 1497263 h 5788526"/>
              <a:gd name="connsiteX65" fmla="*/ 7026687 w 8144856"/>
              <a:gd name="connsiteY65" fmla="*/ 1590842 h 5788526"/>
              <a:gd name="connsiteX66" fmla="*/ 7080161 w 8144856"/>
              <a:gd name="connsiteY66" fmla="*/ 1778000 h 5788526"/>
              <a:gd name="connsiteX67" fmla="*/ 7106897 w 8144856"/>
              <a:gd name="connsiteY67" fmla="*/ 1884948 h 5788526"/>
              <a:gd name="connsiteX68" fmla="*/ 7133634 w 8144856"/>
              <a:gd name="connsiteY68" fmla="*/ 2045369 h 5788526"/>
              <a:gd name="connsiteX69" fmla="*/ 7120266 w 8144856"/>
              <a:gd name="connsiteY69" fmla="*/ 2205790 h 5788526"/>
              <a:gd name="connsiteX70" fmla="*/ 7120266 w 8144856"/>
              <a:gd name="connsiteY70" fmla="*/ 2339474 h 5788526"/>
              <a:gd name="connsiteX71" fmla="*/ 7173739 w 8144856"/>
              <a:gd name="connsiteY71" fmla="*/ 2366211 h 5788526"/>
              <a:gd name="connsiteX72" fmla="*/ 7267318 w 8144856"/>
              <a:gd name="connsiteY72" fmla="*/ 2392948 h 5788526"/>
              <a:gd name="connsiteX73" fmla="*/ 7334161 w 8144856"/>
              <a:gd name="connsiteY73" fmla="*/ 2379579 h 5788526"/>
              <a:gd name="connsiteX74" fmla="*/ 7360897 w 8144856"/>
              <a:gd name="connsiteY74" fmla="*/ 2339474 h 5788526"/>
              <a:gd name="connsiteX75" fmla="*/ 7401003 w 8144856"/>
              <a:gd name="connsiteY75" fmla="*/ 2312737 h 5788526"/>
              <a:gd name="connsiteX76" fmla="*/ 7414371 w 8144856"/>
              <a:gd name="connsiteY76" fmla="*/ 2259263 h 5788526"/>
              <a:gd name="connsiteX77" fmla="*/ 7561424 w 8144856"/>
              <a:gd name="connsiteY77" fmla="*/ 2098842 h 5788526"/>
              <a:gd name="connsiteX78" fmla="*/ 7588161 w 8144856"/>
              <a:gd name="connsiteY78" fmla="*/ 2058737 h 5788526"/>
              <a:gd name="connsiteX79" fmla="*/ 7628266 w 8144856"/>
              <a:gd name="connsiteY79" fmla="*/ 2005263 h 5788526"/>
              <a:gd name="connsiteX80" fmla="*/ 7695108 w 8144856"/>
              <a:gd name="connsiteY80" fmla="*/ 1898316 h 5788526"/>
              <a:gd name="connsiteX81" fmla="*/ 7708476 w 8144856"/>
              <a:gd name="connsiteY81" fmla="*/ 1844842 h 5788526"/>
              <a:gd name="connsiteX82" fmla="*/ 7788687 w 8144856"/>
              <a:gd name="connsiteY82" fmla="*/ 1711158 h 5788526"/>
              <a:gd name="connsiteX83" fmla="*/ 7868897 w 8144856"/>
              <a:gd name="connsiteY83" fmla="*/ 1630948 h 5788526"/>
              <a:gd name="connsiteX84" fmla="*/ 7909003 w 8144856"/>
              <a:gd name="connsiteY84" fmla="*/ 1617579 h 5788526"/>
              <a:gd name="connsiteX85" fmla="*/ 7962476 w 8144856"/>
              <a:gd name="connsiteY85" fmla="*/ 1630948 h 5788526"/>
              <a:gd name="connsiteX86" fmla="*/ 8056055 w 8144856"/>
              <a:gd name="connsiteY86" fmla="*/ 1711158 h 5788526"/>
              <a:gd name="connsiteX87" fmla="*/ 8096161 w 8144856"/>
              <a:gd name="connsiteY87" fmla="*/ 1737895 h 5788526"/>
              <a:gd name="connsiteX88" fmla="*/ 8136266 w 8144856"/>
              <a:gd name="connsiteY88" fmla="*/ 1724526 h 5788526"/>
              <a:gd name="connsiteX89" fmla="*/ 8122897 w 8144856"/>
              <a:gd name="connsiteY89" fmla="*/ 1350211 h 5788526"/>
              <a:gd name="connsiteX90" fmla="*/ 8109529 w 8144856"/>
              <a:gd name="connsiteY90" fmla="*/ 1296737 h 5788526"/>
              <a:gd name="connsiteX91" fmla="*/ 8096161 w 8144856"/>
              <a:gd name="connsiteY91" fmla="*/ 1189790 h 5788526"/>
              <a:gd name="connsiteX92" fmla="*/ 8069424 w 8144856"/>
              <a:gd name="connsiteY92" fmla="*/ 1122948 h 5788526"/>
              <a:gd name="connsiteX93" fmla="*/ 8029318 w 8144856"/>
              <a:gd name="connsiteY93" fmla="*/ 975895 h 5788526"/>
              <a:gd name="connsiteX94" fmla="*/ 8002582 w 8144856"/>
              <a:gd name="connsiteY94" fmla="*/ 895684 h 5788526"/>
              <a:gd name="connsiteX95" fmla="*/ 7989213 w 8144856"/>
              <a:gd name="connsiteY95" fmla="*/ 828842 h 5788526"/>
              <a:gd name="connsiteX96" fmla="*/ 7949108 w 8144856"/>
              <a:gd name="connsiteY96" fmla="*/ 695158 h 5788526"/>
              <a:gd name="connsiteX97" fmla="*/ 7935739 w 8144856"/>
              <a:gd name="connsiteY97" fmla="*/ 655053 h 5788526"/>
              <a:gd name="connsiteX98" fmla="*/ 7842161 w 8144856"/>
              <a:gd name="connsiteY98" fmla="*/ 521369 h 5788526"/>
              <a:gd name="connsiteX99" fmla="*/ 7815424 w 8144856"/>
              <a:gd name="connsiteY99" fmla="*/ 481263 h 5788526"/>
              <a:gd name="connsiteX100" fmla="*/ 7735213 w 8144856"/>
              <a:gd name="connsiteY100" fmla="*/ 401053 h 5788526"/>
              <a:gd name="connsiteX101" fmla="*/ 7695108 w 8144856"/>
              <a:gd name="connsiteY101" fmla="*/ 374316 h 5788526"/>
              <a:gd name="connsiteX102" fmla="*/ 7588161 w 8144856"/>
              <a:gd name="connsiteY102" fmla="*/ 254000 h 5788526"/>
              <a:gd name="connsiteX103" fmla="*/ 7534687 w 8144856"/>
              <a:gd name="connsiteY103" fmla="*/ 240632 h 5788526"/>
              <a:gd name="connsiteX104" fmla="*/ 7494582 w 8144856"/>
              <a:gd name="connsiteY104" fmla="*/ 227263 h 5788526"/>
              <a:gd name="connsiteX105" fmla="*/ 7427739 w 8144856"/>
              <a:gd name="connsiteY105" fmla="*/ 213895 h 5788526"/>
              <a:gd name="connsiteX106" fmla="*/ 7253950 w 8144856"/>
              <a:gd name="connsiteY106" fmla="*/ 187158 h 5788526"/>
              <a:gd name="connsiteX107" fmla="*/ 6719213 w 8144856"/>
              <a:gd name="connsiteY107" fmla="*/ 160421 h 5788526"/>
              <a:gd name="connsiteX108" fmla="*/ 6612266 w 8144856"/>
              <a:gd name="connsiteY108" fmla="*/ 147053 h 5788526"/>
              <a:gd name="connsiteX109" fmla="*/ 6518687 w 8144856"/>
              <a:gd name="connsiteY109" fmla="*/ 133684 h 5788526"/>
              <a:gd name="connsiteX110" fmla="*/ 6385003 w 8144856"/>
              <a:gd name="connsiteY110" fmla="*/ 120316 h 5788526"/>
              <a:gd name="connsiteX111" fmla="*/ 6197845 w 8144856"/>
              <a:gd name="connsiteY111" fmla="*/ 93579 h 5788526"/>
              <a:gd name="connsiteX112" fmla="*/ 6037424 w 8144856"/>
              <a:gd name="connsiteY112" fmla="*/ 66842 h 5788526"/>
              <a:gd name="connsiteX113" fmla="*/ 5970582 w 8144856"/>
              <a:gd name="connsiteY113" fmla="*/ 53474 h 5788526"/>
              <a:gd name="connsiteX114" fmla="*/ 5836897 w 8144856"/>
              <a:gd name="connsiteY114" fmla="*/ 40105 h 5788526"/>
              <a:gd name="connsiteX115" fmla="*/ 5636371 w 8144856"/>
              <a:gd name="connsiteY115" fmla="*/ 13369 h 5788526"/>
              <a:gd name="connsiteX116" fmla="*/ 5235318 w 8144856"/>
              <a:gd name="connsiteY116" fmla="*/ 0 h 5788526"/>
              <a:gd name="connsiteX117" fmla="*/ 4419845 w 8144856"/>
              <a:gd name="connsiteY117" fmla="*/ 13369 h 5788526"/>
              <a:gd name="connsiteX118" fmla="*/ 4312897 w 8144856"/>
              <a:gd name="connsiteY118" fmla="*/ 26737 h 5788526"/>
              <a:gd name="connsiteX119" fmla="*/ 4179213 w 8144856"/>
              <a:gd name="connsiteY119" fmla="*/ 40105 h 5788526"/>
              <a:gd name="connsiteX120" fmla="*/ 3697950 w 8144856"/>
              <a:gd name="connsiteY120" fmla="*/ 53474 h 5788526"/>
              <a:gd name="connsiteX121" fmla="*/ 3577634 w 8144856"/>
              <a:gd name="connsiteY121" fmla="*/ 66842 h 5788526"/>
              <a:gd name="connsiteX122" fmla="*/ 3430582 w 8144856"/>
              <a:gd name="connsiteY122" fmla="*/ 80211 h 5788526"/>
              <a:gd name="connsiteX123" fmla="*/ 3123108 w 8144856"/>
              <a:gd name="connsiteY123" fmla="*/ 120316 h 5788526"/>
              <a:gd name="connsiteX124" fmla="*/ 2788897 w 8144856"/>
              <a:gd name="connsiteY124" fmla="*/ 173790 h 5788526"/>
              <a:gd name="connsiteX125" fmla="*/ 2508161 w 8144856"/>
              <a:gd name="connsiteY125" fmla="*/ 200526 h 5788526"/>
              <a:gd name="connsiteX126" fmla="*/ 2374476 w 8144856"/>
              <a:gd name="connsiteY126" fmla="*/ 213895 h 5788526"/>
              <a:gd name="connsiteX127" fmla="*/ 2173950 w 8144856"/>
              <a:gd name="connsiteY127" fmla="*/ 240632 h 5788526"/>
              <a:gd name="connsiteX128" fmla="*/ 2093739 w 8144856"/>
              <a:gd name="connsiteY128" fmla="*/ 254000 h 5788526"/>
              <a:gd name="connsiteX129" fmla="*/ 1960055 w 8144856"/>
              <a:gd name="connsiteY129" fmla="*/ 267369 h 5788526"/>
              <a:gd name="connsiteX130" fmla="*/ 1799634 w 8144856"/>
              <a:gd name="connsiteY130" fmla="*/ 294105 h 5788526"/>
              <a:gd name="connsiteX131" fmla="*/ 1759529 w 8144856"/>
              <a:gd name="connsiteY131" fmla="*/ 307474 h 5788526"/>
              <a:gd name="connsiteX132" fmla="*/ 1706055 w 8144856"/>
              <a:gd name="connsiteY132" fmla="*/ 320842 h 5788526"/>
              <a:gd name="connsiteX133" fmla="*/ 1625845 w 8144856"/>
              <a:gd name="connsiteY133" fmla="*/ 347579 h 5788526"/>
              <a:gd name="connsiteX134" fmla="*/ 1572371 w 8144856"/>
              <a:gd name="connsiteY134" fmla="*/ 360948 h 5788526"/>
              <a:gd name="connsiteX135" fmla="*/ 1505529 w 8144856"/>
              <a:gd name="connsiteY135" fmla="*/ 387684 h 5788526"/>
              <a:gd name="connsiteX136" fmla="*/ 1371845 w 8144856"/>
              <a:gd name="connsiteY136" fmla="*/ 414421 h 5788526"/>
              <a:gd name="connsiteX137" fmla="*/ 1305003 w 8144856"/>
              <a:gd name="connsiteY137" fmla="*/ 441158 h 5788526"/>
              <a:gd name="connsiteX138" fmla="*/ 1238161 w 8144856"/>
              <a:gd name="connsiteY138" fmla="*/ 454526 h 5788526"/>
              <a:gd name="connsiteX139" fmla="*/ 1104476 w 8144856"/>
              <a:gd name="connsiteY139" fmla="*/ 508000 h 5788526"/>
              <a:gd name="connsiteX140" fmla="*/ 1037634 w 8144856"/>
              <a:gd name="connsiteY140" fmla="*/ 521369 h 5788526"/>
              <a:gd name="connsiteX141" fmla="*/ 903950 w 8144856"/>
              <a:gd name="connsiteY141" fmla="*/ 574842 h 5788526"/>
              <a:gd name="connsiteX142" fmla="*/ 770266 w 8144856"/>
              <a:gd name="connsiteY142" fmla="*/ 641684 h 5788526"/>
              <a:gd name="connsiteX143" fmla="*/ 636582 w 8144856"/>
              <a:gd name="connsiteY143" fmla="*/ 748632 h 5788526"/>
              <a:gd name="connsiteX144" fmla="*/ 596476 w 8144856"/>
              <a:gd name="connsiteY144" fmla="*/ 775369 h 5788526"/>
              <a:gd name="connsiteX145" fmla="*/ 502897 w 8144856"/>
              <a:gd name="connsiteY145" fmla="*/ 868948 h 5788526"/>
              <a:gd name="connsiteX146" fmla="*/ 436055 w 8144856"/>
              <a:gd name="connsiteY146" fmla="*/ 935790 h 5788526"/>
              <a:gd name="connsiteX147" fmla="*/ 315739 w 8144856"/>
              <a:gd name="connsiteY147" fmla="*/ 1096211 h 5788526"/>
              <a:gd name="connsiteX148" fmla="*/ 275634 w 8144856"/>
              <a:gd name="connsiteY148" fmla="*/ 1149684 h 5788526"/>
              <a:gd name="connsiteX149" fmla="*/ 208792 w 8144856"/>
              <a:gd name="connsiteY149" fmla="*/ 1243263 h 5788526"/>
              <a:gd name="connsiteX150" fmla="*/ 141950 w 8144856"/>
              <a:gd name="connsiteY150" fmla="*/ 1336842 h 5788526"/>
              <a:gd name="connsiteX151" fmla="*/ 128582 w 8144856"/>
              <a:gd name="connsiteY151" fmla="*/ 1376948 h 5788526"/>
              <a:gd name="connsiteX152" fmla="*/ 101845 w 8144856"/>
              <a:gd name="connsiteY152" fmla="*/ 1443790 h 5788526"/>
              <a:gd name="connsiteX153" fmla="*/ 61739 w 8144856"/>
              <a:gd name="connsiteY153" fmla="*/ 1510632 h 5788526"/>
              <a:gd name="connsiteX154" fmla="*/ 48371 w 8144856"/>
              <a:gd name="connsiteY154" fmla="*/ 1577474 h 5788526"/>
              <a:gd name="connsiteX155" fmla="*/ 8266 w 8144856"/>
              <a:gd name="connsiteY155" fmla="*/ 1751263 h 5788526"/>
              <a:gd name="connsiteX156" fmla="*/ 21634 w 8144856"/>
              <a:gd name="connsiteY156" fmla="*/ 2112211 h 5788526"/>
              <a:gd name="connsiteX157" fmla="*/ 35003 w 8144856"/>
              <a:gd name="connsiteY157" fmla="*/ 2165684 h 5788526"/>
              <a:gd name="connsiteX158" fmla="*/ 61739 w 8144856"/>
              <a:gd name="connsiteY158" fmla="*/ 2299369 h 5788526"/>
              <a:gd name="connsiteX159" fmla="*/ 88476 w 8144856"/>
              <a:gd name="connsiteY159" fmla="*/ 2366211 h 5788526"/>
              <a:gd name="connsiteX160" fmla="*/ 115213 w 8144856"/>
              <a:gd name="connsiteY160" fmla="*/ 2499895 h 5788526"/>
              <a:gd name="connsiteX161" fmla="*/ 141950 w 8144856"/>
              <a:gd name="connsiteY161" fmla="*/ 2673684 h 5788526"/>
              <a:gd name="connsiteX162" fmla="*/ 155318 w 8144856"/>
              <a:gd name="connsiteY162" fmla="*/ 3422316 h 5788526"/>
              <a:gd name="connsiteX163" fmla="*/ 168687 w 8144856"/>
              <a:gd name="connsiteY163" fmla="*/ 3569369 h 5788526"/>
              <a:gd name="connsiteX164" fmla="*/ 195424 w 8144856"/>
              <a:gd name="connsiteY164" fmla="*/ 3903579 h 5788526"/>
              <a:gd name="connsiteX165" fmla="*/ 208792 w 8144856"/>
              <a:gd name="connsiteY165" fmla="*/ 4064000 h 5788526"/>
              <a:gd name="connsiteX166" fmla="*/ 222161 w 8144856"/>
              <a:gd name="connsiteY166" fmla="*/ 4144211 h 5788526"/>
              <a:gd name="connsiteX167" fmla="*/ 235529 w 8144856"/>
              <a:gd name="connsiteY167" fmla="*/ 4251158 h 5788526"/>
              <a:gd name="connsiteX168" fmla="*/ 248897 w 8144856"/>
              <a:gd name="connsiteY168" fmla="*/ 5173579 h 5788526"/>
              <a:gd name="connsiteX169" fmla="*/ 262266 w 8144856"/>
              <a:gd name="connsiteY169" fmla="*/ 5240421 h 5788526"/>
              <a:gd name="connsiteX170" fmla="*/ 289003 w 8144856"/>
              <a:gd name="connsiteY170" fmla="*/ 5280526 h 5788526"/>
              <a:gd name="connsiteX171" fmla="*/ 355845 w 8144856"/>
              <a:gd name="connsiteY171" fmla="*/ 5387474 h 5788526"/>
              <a:gd name="connsiteX172" fmla="*/ 409318 w 8144856"/>
              <a:gd name="connsiteY172" fmla="*/ 5440948 h 5788526"/>
              <a:gd name="connsiteX173" fmla="*/ 502897 w 8144856"/>
              <a:gd name="connsiteY173" fmla="*/ 5534526 h 5788526"/>
              <a:gd name="connsiteX174" fmla="*/ 569739 w 8144856"/>
              <a:gd name="connsiteY174" fmla="*/ 5601369 h 5788526"/>
              <a:gd name="connsiteX175" fmla="*/ 609845 w 8144856"/>
              <a:gd name="connsiteY175" fmla="*/ 5641474 h 5788526"/>
              <a:gd name="connsiteX176" fmla="*/ 676687 w 8144856"/>
              <a:gd name="connsiteY176" fmla="*/ 5708316 h 5788526"/>
              <a:gd name="connsiteX177" fmla="*/ 810371 w 8144856"/>
              <a:gd name="connsiteY177" fmla="*/ 5761790 h 5788526"/>
              <a:gd name="connsiteX178" fmla="*/ 850476 w 8144856"/>
              <a:gd name="connsiteY178" fmla="*/ 5775158 h 5788526"/>
              <a:gd name="connsiteX179" fmla="*/ 890582 w 8144856"/>
              <a:gd name="connsiteY179" fmla="*/ 5788526 h 5788526"/>
              <a:gd name="connsiteX180" fmla="*/ 1077739 w 8144856"/>
              <a:gd name="connsiteY180" fmla="*/ 5761790 h 5788526"/>
              <a:gd name="connsiteX181" fmla="*/ 1171318 w 8144856"/>
              <a:gd name="connsiteY181" fmla="*/ 5641474 h 5788526"/>
              <a:gd name="connsiteX182" fmla="*/ 1264897 w 8144856"/>
              <a:gd name="connsiteY182" fmla="*/ 5574632 h 5788526"/>
              <a:gd name="connsiteX183" fmla="*/ 1305003 w 8144856"/>
              <a:gd name="connsiteY183" fmla="*/ 5534526 h 5788526"/>
              <a:gd name="connsiteX184" fmla="*/ 1385213 w 8144856"/>
              <a:gd name="connsiteY184" fmla="*/ 5507790 h 5788526"/>
              <a:gd name="connsiteX185" fmla="*/ 1478792 w 8144856"/>
              <a:gd name="connsiteY185" fmla="*/ 5467684 h 5788526"/>
              <a:gd name="connsiteX186" fmla="*/ 1492161 w 8144856"/>
              <a:gd name="connsiteY186" fmla="*/ 5427579 h 5788526"/>
              <a:gd name="connsiteX187" fmla="*/ 1545634 w 8144856"/>
              <a:gd name="connsiteY187" fmla="*/ 5334000 h 5788526"/>
              <a:gd name="connsiteX188" fmla="*/ 1559003 w 8144856"/>
              <a:gd name="connsiteY188" fmla="*/ 5293895 h 5788526"/>
              <a:gd name="connsiteX189" fmla="*/ 1585739 w 8144856"/>
              <a:gd name="connsiteY189" fmla="*/ 5173579 h 5788526"/>
              <a:gd name="connsiteX190" fmla="*/ 1612476 w 8144856"/>
              <a:gd name="connsiteY190" fmla="*/ 5080000 h 5788526"/>
              <a:gd name="connsiteX191" fmla="*/ 1625845 w 8144856"/>
              <a:gd name="connsiteY191" fmla="*/ 4812632 h 5788526"/>
              <a:gd name="connsiteX192" fmla="*/ 1639213 w 8144856"/>
              <a:gd name="connsiteY192" fmla="*/ 4692316 h 5788526"/>
              <a:gd name="connsiteX193" fmla="*/ 1652582 w 8144856"/>
              <a:gd name="connsiteY193" fmla="*/ 4612105 h 578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144856" h="5788526">
                <a:moveTo>
                  <a:pt x="1625845" y="4678948"/>
                </a:moveTo>
                <a:cubicBezTo>
                  <a:pt x="1634757" y="4652211"/>
                  <a:pt x="1647949" y="4626537"/>
                  <a:pt x="1652582" y="4598737"/>
                </a:cubicBezTo>
                <a:cubicBezTo>
                  <a:pt x="1661494" y="4545263"/>
                  <a:pt x="1670863" y="4491864"/>
                  <a:pt x="1679318" y="4438316"/>
                </a:cubicBezTo>
                <a:cubicBezTo>
                  <a:pt x="1690393" y="4368177"/>
                  <a:pt x="1697188" y="4308728"/>
                  <a:pt x="1706055" y="4237790"/>
                </a:cubicBezTo>
                <a:cubicBezTo>
                  <a:pt x="1701599" y="3899123"/>
                  <a:pt x="1700296" y="3560400"/>
                  <a:pt x="1692687" y="3221790"/>
                </a:cubicBezTo>
                <a:cubicBezTo>
                  <a:pt x="1691382" y="3163704"/>
                  <a:pt x="1686833" y="3105613"/>
                  <a:pt x="1679318" y="3048000"/>
                </a:cubicBezTo>
                <a:cubicBezTo>
                  <a:pt x="1673440" y="3002938"/>
                  <a:pt x="1659390" y="2959247"/>
                  <a:pt x="1652582" y="2914316"/>
                </a:cubicBezTo>
                <a:cubicBezTo>
                  <a:pt x="1637098" y="2812123"/>
                  <a:pt x="1621833" y="2709777"/>
                  <a:pt x="1612476" y="2606842"/>
                </a:cubicBezTo>
                <a:cubicBezTo>
                  <a:pt x="1608020" y="2557825"/>
                  <a:pt x="1605213" y="2508629"/>
                  <a:pt x="1599108" y="2459790"/>
                </a:cubicBezTo>
                <a:cubicBezTo>
                  <a:pt x="1594866" y="2425856"/>
                  <a:pt x="1580956" y="2373813"/>
                  <a:pt x="1572371" y="2339474"/>
                </a:cubicBezTo>
                <a:cubicBezTo>
                  <a:pt x="1576827" y="2299369"/>
                  <a:pt x="1573872" y="2257726"/>
                  <a:pt x="1585739" y="2219158"/>
                </a:cubicBezTo>
                <a:cubicBezTo>
                  <a:pt x="1595508" y="2187410"/>
                  <a:pt x="1645457" y="2150171"/>
                  <a:pt x="1665950" y="2125579"/>
                </a:cubicBezTo>
                <a:cubicBezTo>
                  <a:pt x="1676236" y="2113236"/>
                  <a:pt x="1681326" y="2096835"/>
                  <a:pt x="1692687" y="2085474"/>
                </a:cubicBezTo>
                <a:cubicBezTo>
                  <a:pt x="1718603" y="2059558"/>
                  <a:pt x="1740278" y="2056242"/>
                  <a:pt x="1772897" y="2045369"/>
                </a:cubicBezTo>
                <a:cubicBezTo>
                  <a:pt x="1879844" y="2049825"/>
                  <a:pt x="1986953" y="2051373"/>
                  <a:pt x="2093739" y="2058737"/>
                </a:cubicBezTo>
                <a:cubicBezTo>
                  <a:pt x="2141392" y="2062023"/>
                  <a:pt x="2197105" y="2084279"/>
                  <a:pt x="2240792" y="2098842"/>
                </a:cubicBezTo>
                <a:cubicBezTo>
                  <a:pt x="2254160" y="2103298"/>
                  <a:pt x="2269172" y="2104394"/>
                  <a:pt x="2280897" y="2112211"/>
                </a:cubicBezTo>
                <a:cubicBezTo>
                  <a:pt x="2294266" y="2121123"/>
                  <a:pt x="2305959" y="2133307"/>
                  <a:pt x="2321003" y="2138948"/>
                </a:cubicBezTo>
                <a:cubicBezTo>
                  <a:pt x="2342278" y="2146926"/>
                  <a:pt x="2365564" y="2147860"/>
                  <a:pt x="2387845" y="2152316"/>
                </a:cubicBezTo>
                <a:cubicBezTo>
                  <a:pt x="2427830" y="2178973"/>
                  <a:pt x="2474543" y="2214907"/>
                  <a:pt x="2521529" y="2232526"/>
                </a:cubicBezTo>
                <a:cubicBezTo>
                  <a:pt x="2538732" y="2238977"/>
                  <a:pt x="2557800" y="2239444"/>
                  <a:pt x="2575003" y="2245895"/>
                </a:cubicBezTo>
                <a:cubicBezTo>
                  <a:pt x="2593662" y="2252892"/>
                  <a:pt x="2609570" y="2266330"/>
                  <a:pt x="2628476" y="2272632"/>
                </a:cubicBezTo>
                <a:cubicBezTo>
                  <a:pt x="2663337" y="2284252"/>
                  <a:pt x="2735424" y="2299369"/>
                  <a:pt x="2735424" y="2299369"/>
                </a:cubicBezTo>
                <a:cubicBezTo>
                  <a:pt x="3017400" y="2487348"/>
                  <a:pt x="2744357" y="2315787"/>
                  <a:pt x="3644476" y="2339474"/>
                </a:cubicBezTo>
                <a:cubicBezTo>
                  <a:pt x="3693679" y="2340769"/>
                  <a:pt x="3742511" y="2348386"/>
                  <a:pt x="3791529" y="2352842"/>
                </a:cubicBezTo>
                <a:cubicBezTo>
                  <a:pt x="3809354" y="2357298"/>
                  <a:pt x="3827405" y="2360931"/>
                  <a:pt x="3845003" y="2366211"/>
                </a:cubicBezTo>
                <a:cubicBezTo>
                  <a:pt x="3871997" y="2374309"/>
                  <a:pt x="3925213" y="2392948"/>
                  <a:pt x="3925213" y="2392948"/>
                </a:cubicBezTo>
                <a:cubicBezTo>
                  <a:pt x="3986367" y="2438813"/>
                  <a:pt x="4017600" y="2458298"/>
                  <a:pt x="4072266" y="2526632"/>
                </a:cubicBezTo>
                <a:cubicBezTo>
                  <a:pt x="4134542" y="2604478"/>
                  <a:pt x="4098670" y="2584451"/>
                  <a:pt x="4165845" y="2606842"/>
                </a:cubicBezTo>
                <a:cubicBezTo>
                  <a:pt x="4192582" y="2624667"/>
                  <a:pt x="4214359" y="2665599"/>
                  <a:pt x="4246055" y="2660316"/>
                </a:cubicBezTo>
                <a:cubicBezTo>
                  <a:pt x="4299529" y="2651404"/>
                  <a:pt x="4353317" y="2644211"/>
                  <a:pt x="4406476" y="2633579"/>
                </a:cubicBezTo>
                <a:cubicBezTo>
                  <a:pt x="4420294" y="2630815"/>
                  <a:pt x="4433032" y="2624082"/>
                  <a:pt x="4446582" y="2620211"/>
                </a:cubicBezTo>
                <a:cubicBezTo>
                  <a:pt x="4564085" y="2586638"/>
                  <a:pt x="4444000" y="2625526"/>
                  <a:pt x="4540161" y="2593474"/>
                </a:cubicBezTo>
                <a:cubicBezTo>
                  <a:pt x="4652908" y="2480725"/>
                  <a:pt x="4549112" y="2591513"/>
                  <a:pt x="4620371" y="2499895"/>
                </a:cubicBezTo>
                <a:cubicBezTo>
                  <a:pt x="4728350" y="2361065"/>
                  <a:pt x="4653665" y="2470005"/>
                  <a:pt x="4713950" y="2379579"/>
                </a:cubicBezTo>
                <a:cubicBezTo>
                  <a:pt x="4744601" y="2287625"/>
                  <a:pt x="4702677" y="2399307"/>
                  <a:pt x="4767424" y="2286000"/>
                </a:cubicBezTo>
                <a:cubicBezTo>
                  <a:pt x="4774415" y="2273765"/>
                  <a:pt x="4776336" y="2259263"/>
                  <a:pt x="4780792" y="2245895"/>
                </a:cubicBezTo>
                <a:cubicBezTo>
                  <a:pt x="4785248" y="2170141"/>
                  <a:pt x="4782622" y="2093635"/>
                  <a:pt x="4794161" y="2018632"/>
                </a:cubicBezTo>
                <a:cubicBezTo>
                  <a:pt x="4800589" y="1976849"/>
                  <a:pt x="4820898" y="1938421"/>
                  <a:pt x="4834266" y="1898316"/>
                </a:cubicBezTo>
                <a:lnTo>
                  <a:pt x="4847634" y="1858211"/>
                </a:lnTo>
                <a:cubicBezTo>
                  <a:pt x="4852090" y="1844842"/>
                  <a:pt x="4857132" y="1831655"/>
                  <a:pt x="4861003" y="1818105"/>
                </a:cubicBezTo>
                <a:cubicBezTo>
                  <a:pt x="4897836" y="1689186"/>
                  <a:pt x="4879868" y="1756008"/>
                  <a:pt x="4914476" y="1617579"/>
                </a:cubicBezTo>
                <a:lnTo>
                  <a:pt x="4927845" y="1564105"/>
                </a:lnTo>
                <a:cubicBezTo>
                  <a:pt x="4932301" y="1546281"/>
                  <a:pt x="4935403" y="1528062"/>
                  <a:pt x="4941213" y="1510632"/>
                </a:cubicBezTo>
                <a:cubicBezTo>
                  <a:pt x="4980948" y="1391431"/>
                  <a:pt x="4917373" y="1579534"/>
                  <a:pt x="4981318" y="1403684"/>
                </a:cubicBezTo>
                <a:cubicBezTo>
                  <a:pt x="4990949" y="1377198"/>
                  <a:pt x="4999143" y="1350211"/>
                  <a:pt x="5008055" y="1323474"/>
                </a:cubicBezTo>
                <a:cubicBezTo>
                  <a:pt x="5016225" y="1298964"/>
                  <a:pt x="5032640" y="1226269"/>
                  <a:pt x="5061529" y="1203158"/>
                </a:cubicBezTo>
                <a:cubicBezTo>
                  <a:pt x="5072533" y="1194355"/>
                  <a:pt x="5088757" y="1195513"/>
                  <a:pt x="5101634" y="1189790"/>
                </a:cubicBezTo>
                <a:cubicBezTo>
                  <a:pt x="5128951" y="1177649"/>
                  <a:pt x="5155525" y="1163856"/>
                  <a:pt x="5181845" y="1149684"/>
                </a:cubicBezTo>
                <a:cubicBezTo>
                  <a:pt x="5249454" y="1113279"/>
                  <a:pt x="5286494" y="1085737"/>
                  <a:pt x="5355634" y="1056105"/>
                </a:cubicBezTo>
                <a:cubicBezTo>
                  <a:pt x="5390629" y="1041107"/>
                  <a:pt x="5427232" y="1030140"/>
                  <a:pt x="5462582" y="1016000"/>
                </a:cubicBezTo>
                <a:cubicBezTo>
                  <a:pt x="5655612" y="938789"/>
                  <a:pt x="5456966" y="1008473"/>
                  <a:pt x="5649739" y="949158"/>
                </a:cubicBezTo>
                <a:cubicBezTo>
                  <a:pt x="5676676" y="940870"/>
                  <a:pt x="5729950" y="922421"/>
                  <a:pt x="5729950" y="922421"/>
                </a:cubicBezTo>
                <a:cubicBezTo>
                  <a:pt x="5810161" y="926877"/>
                  <a:pt x="5892081" y="918725"/>
                  <a:pt x="5970582" y="935790"/>
                </a:cubicBezTo>
                <a:cubicBezTo>
                  <a:pt x="5998464" y="941851"/>
                  <a:pt x="6014348" y="972481"/>
                  <a:pt x="6037424" y="989263"/>
                </a:cubicBezTo>
                <a:cubicBezTo>
                  <a:pt x="6063412" y="1008163"/>
                  <a:pt x="6090897" y="1024912"/>
                  <a:pt x="6117634" y="1042737"/>
                </a:cubicBezTo>
                <a:cubicBezTo>
                  <a:pt x="6194127" y="1093733"/>
                  <a:pt x="6118295" y="1047156"/>
                  <a:pt x="6224582" y="1096211"/>
                </a:cubicBezTo>
                <a:cubicBezTo>
                  <a:pt x="6260770" y="1112913"/>
                  <a:pt x="6293718" y="1137080"/>
                  <a:pt x="6331529" y="1149684"/>
                </a:cubicBezTo>
                <a:cubicBezTo>
                  <a:pt x="6344897" y="1154140"/>
                  <a:pt x="6359030" y="1156751"/>
                  <a:pt x="6371634" y="1163053"/>
                </a:cubicBezTo>
                <a:cubicBezTo>
                  <a:pt x="6386005" y="1170238"/>
                  <a:pt x="6396497" y="1184709"/>
                  <a:pt x="6411739" y="1189790"/>
                </a:cubicBezTo>
                <a:cubicBezTo>
                  <a:pt x="6437454" y="1198362"/>
                  <a:pt x="6465446" y="1197479"/>
                  <a:pt x="6491950" y="1203158"/>
                </a:cubicBezTo>
                <a:cubicBezTo>
                  <a:pt x="6585948" y="1223300"/>
                  <a:pt x="6594938" y="1228575"/>
                  <a:pt x="6679108" y="1256632"/>
                </a:cubicBezTo>
                <a:cubicBezTo>
                  <a:pt x="6692476" y="1265544"/>
                  <a:pt x="6705263" y="1275398"/>
                  <a:pt x="6719213" y="1283369"/>
                </a:cubicBezTo>
                <a:cubicBezTo>
                  <a:pt x="6777833" y="1316866"/>
                  <a:pt x="6773272" y="1301729"/>
                  <a:pt x="6826161" y="1350211"/>
                </a:cubicBezTo>
                <a:cubicBezTo>
                  <a:pt x="6959578" y="1472510"/>
                  <a:pt x="6900327" y="1413938"/>
                  <a:pt x="6959845" y="1497263"/>
                </a:cubicBezTo>
                <a:cubicBezTo>
                  <a:pt x="6969934" y="1511387"/>
                  <a:pt x="7016187" y="1569842"/>
                  <a:pt x="7026687" y="1590842"/>
                </a:cubicBezTo>
                <a:cubicBezTo>
                  <a:pt x="7061423" y="1660312"/>
                  <a:pt x="7060647" y="1695064"/>
                  <a:pt x="7080161" y="1778000"/>
                </a:cubicBezTo>
                <a:cubicBezTo>
                  <a:pt x="7088577" y="1813770"/>
                  <a:pt x="7099690" y="1848915"/>
                  <a:pt x="7106897" y="1884948"/>
                </a:cubicBezTo>
                <a:cubicBezTo>
                  <a:pt x="7126446" y="1982688"/>
                  <a:pt x="7117053" y="1929296"/>
                  <a:pt x="7133634" y="2045369"/>
                </a:cubicBezTo>
                <a:cubicBezTo>
                  <a:pt x="7129178" y="2098843"/>
                  <a:pt x="7126922" y="2152545"/>
                  <a:pt x="7120266" y="2205790"/>
                </a:cubicBezTo>
                <a:cubicBezTo>
                  <a:pt x="7113724" y="2258124"/>
                  <a:pt x="7084105" y="2281616"/>
                  <a:pt x="7120266" y="2339474"/>
                </a:cubicBezTo>
                <a:cubicBezTo>
                  <a:pt x="7130828" y="2356373"/>
                  <a:pt x="7155422" y="2358361"/>
                  <a:pt x="7173739" y="2366211"/>
                </a:cubicBezTo>
                <a:cubicBezTo>
                  <a:pt x="7200582" y="2377715"/>
                  <a:pt x="7240192" y="2386166"/>
                  <a:pt x="7267318" y="2392948"/>
                </a:cubicBezTo>
                <a:cubicBezTo>
                  <a:pt x="7289599" y="2388492"/>
                  <a:pt x="7314433" y="2390852"/>
                  <a:pt x="7334161" y="2379579"/>
                </a:cubicBezTo>
                <a:cubicBezTo>
                  <a:pt x="7348111" y="2371608"/>
                  <a:pt x="7349536" y="2350835"/>
                  <a:pt x="7360897" y="2339474"/>
                </a:cubicBezTo>
                <a:cubicBezTo>
                  <a:pt x="7372258" y="2328113"/>
                  <a:pt x="7387634" y="2321649"/>
                  <a:pt x="7401003" y="2312737"/>
                </a:cubicBezTo>
                <a:cubicBezTo>
                  <a:pt x="7405459" y="2294912"/>
                  <a:pt x="7404918" y="2275018"/>
                  <a:pt x="7414371" y="2259263"/>
                </a:cubicBezTo>
                <a:cubicBezTo>
                  <a:pt x="7449241" y="2201147"/>
                  <a:pt x="7517638" y="2148101"/>
                  <a:pt x="7561424" y="2098842"/>
                </a:cubicBezTo>
                <a:cubicBezTo>
                  <a:pt x="7572098" y="2086834"/>
                  <a:pt x="7578822" y="2071811"/>
                  <a:pt x="7588161" y="2058737"/>
                </a:cubicBezTo>
                <a:cubicBezTo>
                  <a:pt x="7601111" y="2040606"/>
                  <a:pt x="7615316" y="2023394"/>
                  <a:pt x="7628266" y="2005263"/>
                </a:cubicBezTo>
                <a:cubicBezTo>
                  <a:pt x="7653989" y="1969251"/>
                  <a:pt x="7671687" y="1937352"/>
                  <a:pt x="7695108" y="1898316"/>
                </a:cubicBezTo>
                <a:cubicBezTo>
                  <a:pt x="7699564" y="1880491"/>
                  <a:pt x="7702025" y="1862045"/>
                  <a:pt x="7708476" y="1844842"/>
                </a:cubicBezTo>
                <a:cubicBezTo>
                  <a:pt x="7721134" y="1811086"/>
                  <a:pt x="7770033" y="1729812"/>
                  <a:pt x="7788687" y="1711158"/>
                </a:cubicBezTo>
                <a:cubicBezTo>
                  <a:pt x="7815424" y="1684421"/>
                  <a:pt x="7833026" y="1642905"/>
                  <a:pt x="7868897" y="1630948"/>
                </a:cubicBezTo>
                <a:lnTo>
                  <a:pt x="7909003" y="1617579"/>
                </a:lnTo>
                <a:cubicBezTo>
                  <a:pt x="7926827" y="1622035"/>
                  <a:pt x="7946043" y="1622731"/>
                  <a:pt x="7962476" y="1630948"/>
                </a:cubicBezTo>
                <a:cubicBezTo>
                  <a:pt x="8012545" y="1655983"/>
                  <a:pt x="8015918" y="1677711"/>
                  <a:pt x="8056055" y="1711158"/>
                </a:cubicBezTo>
                <a:cubicBezTo>
                  <a:pt x="8068398" y="1721444"/>
                  <a:pt x="8082792" y="1728983"/>
                  <a:pt x="8096161" y="1737895"/>
                </a:cubicBezTo>
                <a:cubicBezTo>
                  <a:pt x="8109529" y="1733439"/>
                  <a:pt x="8135297" y="1738584"/>
                  <a:pt x="8136266" y="1724526"/>
                </a:cubicBezTo>
                <a:cubicBezTo>
                  <a:pt x="8144856" y="1599971"/>
                  <a:pt x="8130685" y="1474819"/>
                  <a:pt x="8122897" y="1350211"/>
                </a:cubicBezTo>
                <a:cubicBezTo>
                  <a:pt x="8121751" y="1331874"/>
                  <a:pt x="8112549" y="1314860"/>
                  <a:pt x="8109529" y="1296737"/>
                </a:cubicBezTo>
                <a:cubicBezTo>
                  <a:pt x="8103623" y="1261299"/>
                  <a:pt x="8104239" y="1224796"/>
                  <a:pt x="8096161" y="1189790"/>
                </a:cubicBezTo>
                <a:cubicBezTo>
                  <a:pt x="8090765" y="1166407"/>
                  <a:pt x="8077625" y="1145500"/>
                  <a:pt x="8069424" y="1122948"/>
                </a:cubicBezTo>
                <a:cubicBezTo>
                  <a:pt x="8010669" y="961373"/>
                  <a:pt x="8068235" y="1118591"/>
                  <a:pt x="8029318" y="975895"/>
                </a:cubicBezTo>
                <a:cubicBezTo>
                  <a:pt x="8021903" y="948705"/>
                  <a:pt x="8009997" y="922874"/>
                  <a:pt x="8002582" y="895684"/>
                </a:cubicBezTo>
                <a:cubicBezTo>
                  <a:pt x="7996604" y="873763"/>
                  <a:pt x="7994142" y="851023"/>
                  <a:pt x="7989213" y="828842"/>
                </a:cubicBezTo>
                <a:cubicBezTo>
                  <a:pt x="7975743" y="768228"/>
                  <a:pt x="7971326" y="761812"/>
                  <a:pt x="7949108" y="695158"/>
                </a:cubicBezTo>
                <a:cubicBezTo>
                  <a:pt x="7944652" y="681790"/>
                  <a:pt x="7943555" y="666778"/>
                  <a:pt x="7935739" y="655053"/>
                </a:cubicBezTo>
                <a:cubicBezTo>
                  <a:pt x="7812813" y="470661"/>
                  <a:pt x="7941133" y="659930"/>
                  <a:pt x="7842161" y="521369"/>
                </a:cubicBezTo>
                <a:cubicBezTo>
                  <a:pt x="7832822" y="508295"/>
                  <a:pt x="7826098" y="493272"/>
                  <a:pt x="7815424" y="481263"/>
                </a:cubicBezTo>
                <a:cubicBezTo>
                  <a:pt x="7790303" y="453002"/>
                  <a:pt x="7766674" y="422027"/>
                  <a:pt x="7735213" y="401053"/>
                </a:cubicBezTo>
                <a:cubicBezTo>
                  <a:pt x="7721845" y="392141"/>
                  <a:pt x="7706469" y="385677"/>
                  <a:pt x="7695108" y="374316"/>
                </a:cubicBezTo>
                <a:cubicBezTo>
                  <a:pt x="7663110" y="342318"/>
                  <a:pt x="7628925" y="279477"/>
                  <a:pt x="7588161" y="254000"/>
                </a:cubicBezTo>
                <a:cubicBezTo>
                  <a:pt x="7572581" y="244262"/>
                  <a:pt x="7552353" y="245680"/>
                  <a:pt x="7534687" y="240632"/>
                </a:cubicBezTo>
                <a:cubicBezTo>
                  <a:pt x="7521138" y="236761"/>
                  <a:pt x="7508253" y="230681"/>
                  <a:pt x="7494582" y="227263"/>
                </a:cubicBezTo>
                <a:cubicBezTo>
                  <a:pt x="7472538" y="221752"/>
                  <a:pt x="7449920" y="218824"/>
                  <a:pt x="7427739" y="213895"/>
                </a:cubicBezTo>
                <a:cubicBezTo>
                  <a:pt x="7338681" y="194104"/>
                  <a:pt x="7384704" y="195163"/>
                  <a:pt x="7253950" y="187158"/>
                </a:cubicBezTo>
                <a:cubicBezTo>
                  <a:pt x="7075815" y="176252"/>
                  <a:pt x="6719213" y="160421"/>
                  <a:pt x="6719213" y="160421"/>
                </a:cubicBezTo>
                <a:lnTo>
                  <a:pt x="6612266" y="147053"/>
                </a:lnTo>
                <a:cubicBezTo>
                  <a:pt x="6581033" y="142889"/>
                  <a:pt x="6549981" y="137366"/>
                  <a:pt x="6518687" y="133684"/>
                </a:cubicBezTo>
                <a:cubicBezTo>
                  <a:pt x="6474210" y="128451"/>
                  <a:pt x="6429441" y="125871"/>
                  <a:pt x="6385003" y="120316"/>
                </a:cubicBezTo>
                <a:cubicBezTo>
                  <a:pt x="6322470" y="112499"/>
                  <a:pt x="6197845" y="93579"/>
                  <a:pt x="6197845" y="93579"/>
                </a:cubicBezTo>
                <a:cubicBezTo>
                  <a:pt x="6111640" y="64845"/>
                  <a:pt x="6194131" y="89229"/>
                  <a:pt x="6037424" y="66842"/>
                </a:cubicBezTo>
                <a:cubicBezTo>
                  <a:pt x="6014930" y="63629"/>
                  <a:pt x="5993105" y="56477"/>
                  <a:pt x="5970582" y="53474"/>
                </a:cubicBezTo>
                <a:cubicBezTo>
                  <a:pt x="5926191" y="47555"/>
                  <a:pt x="5881288" y="46024"/>
                  <a:pt x="5836897" y="40105"/>
                </a:cubicBezTo>
                <a:cubicBezTo>
                  <a:pt x="5685121" y="19868"/>
                  <a:pt x="5873513" y="25226"/>
                  <a:pt x="5636371" y="13369"/>
                </a:cubicBezTo>
                <a:cubicBezTo>
                  <a:pt x="5502779" y="6689"/>
                  <a:pt x="5369002" y="4456"/>
                  <a:pt x="5235318" y="0"/>
                </a:cubicBezTo>
                <a:lnTo>
                  <a:pt x="4419845" y="13369"/>
                </a:lnTo>
                <a:cubicBezTo>
                  <a:pt x="4383933" y="14410"/>
                  <a:pt x="4348604" y="22770"/>
                  <a:pt x="4312897" y="26737"/>
                </a:cubicBezTo>
                <a:cubicBezTo>
                  <a:pt x="4268387" y="31682"/>
                  <a:pt x="4223954" y="38160"/>
                  <a:pt x="4179213" y="40105"/>
                </a:cubicBezTo>
                <a:cubicBezTo>
                  <a:pt x="4018882" y="47076"/>
                  <a:pt x="3858371" y="49018"/>
                  <a:pt x="3697950" y="53474"/>
                </a:cubicBezTo>
                <a:lnTo>
                  <a:pt x="3577634" y="66842"/>
                </a:lnTo>
                <a:cubicBezTo>
                  <a:pt x="3528659" y="71740"/>
                  <a:pt x="3479350" y="73561"/>
                  <a:pt x="3430582" y="80211"/>
                </a:cubicBezTo>
                <a:cubicBezTo>
                  <a:pt x="3059463" y="130819"/>
                  <a:pt x="3517644" y="87439"/>
                  <a:pt x="3123108" y="120316"/>
                </a:cubicBezTo>
                <a:cubicBezTo>
                  <a:pt x="3011704" y="138141"/>
                  <a:pt x="2901209" y="163094"/>
                  <a:pt x="2788897" y="173790"/>
                </a:cubicBezTo>
                <a:lnTo>
                  <a:pt x="2508161" y="200526"/>
                </a:lnTo>
                <a:cubicBezTo>
                  <a:pt x="2463585" y="204840"/>
                  <a:pt x="2418914" y="208340"/>
                  <a:pt x="2374476" y="213895"/>
                </a:cubicBezTo>
                <a:cubicBezTo>
                  <a:pt x="2292320" y="224164"/>
                  <a:pt x="2253929" y="228328"/>
                  <a:pt x="2173950" y="240632"/>
                </a:cubicBezTo>
                <a:cubicBezTo>
                  <a:pt x="2147159" y="244754"/>
                  <a:pt x="2120635" y="250638"/>
                  <a:pt x="2093739" y="254000"/>
                </a:cubicBezTo>
                <a:cubicBezTo>
                  <a:pt x="2049301" y="259555"/>
                  <a:pt x="2004616" y="262913"/>
                  <a:pt x="1960055" y="267369"/>
                </a:cubicBezTo>
                <a:cubicBezTo>
                  <a:pt x="1818372" y="302789"/>
                  <a:pt x="2029147" y="252375"/>
                  <a:pt x="1799634" y="294105"/>
                </a:cubicBezTo>
                <a:cubicBezTo>
                  <a:pt x="1785770" y="296626"/>
                  <a:pt x="1773078" y="303603"/>
                  <a:pt x="1759529" y="307474"/>
                </a:cubicBezTo>
                <a:cubicBezTo>
                  <a:pt x="1741863" y="312522"/>
                  <a:pt x="1723653" y="315563"/>
                  <a:pt x="1706055" y="320842"/>
                </a:cubicBezTo>
                <a:cubicBezTo>
                  <a:pt x="1679061" y="328940"/>
                  <a:pt x="1653186" y="340743"/>
                  <a:pt x="1625845" y="347579"/>
                </a:cubicBezTo>
                <a:cubicBezTo>
                  <a:pt x="1608020" y="352035"/>
                  <a:pt x="1589801" y="355138"/>
                  <a:pt x="1572371" y="360948"/>
                </a:cubicBezTo>
                <a:cubicBezTo>
                  <a:pt x="1549606" y="368536"/>
                  <a:pt x="1528716" y="381501"/>
                  <a:pt x="1505529" y="387684"/>
                </a:cubicBezTo>
                <a:cubicBezTo>
                  <a:pt x="1461620" y="399393"/>
                  <a:pt x="1371845" y="414421"/>
                  <a:pt x="1371845" y="414421"/>
                </a:cubicBezTo>
                <a:cubicBezTo>
                  <a:pt x="1349564" y="423333"/>
                  <a:pt x="1327988" y="434263"/>
                  <a:pt x="1305003" y="441158"/>
                </a:cubicBezTo>
                <a:cubicBezTo>
                  <a:pt x="1283239" y="447687"/>
                  <a:pt x="1259717" y="447341"/>
                  <a:pt x="1238161" y="454526"/>
                </a:cubicBezTo>
                <a:cubicBezTo>
                  <a:pt x="1192630" y="469703"/>
                  <a:pt x="1151538" y="498587"/>
                  <a:pt x="1104476" y="508000"/>
                </a:cubicBezTo>
                <a:cubicBezTo>
                  <a:pt x="1082195" y="512456"/>
                  <a:pt x="1059190" y="514184"/>
                  <a:pt x="1037634" y="521369"/>
                </a:cubicBezTo>
                <a:cubicBezTo>
                  <a:pt x="992103" y="536546"/>
                  <a:pt x="945104" y="550149"/>
                  <a:pt x="903950" y="574842"/>
                </a:cubicBezTo>
                <a:cubicBezTo>
                  <a:pt x="816531" y="627294"/>
                  <a:pt x="861233" y="605298"/>
                  <a:pt x="770266" y="641684"/>
                </a:cubicBezTo>
                <a:cubicBezTo>
                  <a:pt x="725705" y="677333"/>
                  <a:pt x="684064" y="716977"/>
                  <a:pt x="636582" y="748632"/>
                </a:cubicBezTo>
                <a:cubicBezTo>
                  <a:pt x="623213" y="757544"/>
                  <a:pt x="608419" y="764621"/>
                  <a:pt x="596476" y="775369"/>
                </a:cubicBezTo>
                <a:cubicBezTo>
                  <a:pt x="563687" y="804879"/>
                  <a:pt x="534090" y="837755"/>
                  <a:pt x="502897" y="868948"/>
                </a:cubicBezTo>
                <a:cubicBezTo>
                  <a:pt x="480616" y="891229"/>
                  <a:pt x="454961" y="910582"/>
                  <a:pt x="436055" y="935790"/>
                </a:cubicBezTo>
                <a:lnTo>
                  <a:pt x="315739" y="1096211"/>
                </a:lnTo>
                <a:cubicBezTo>
                  <a:pt x="302371" y="1114035"/>
                  <a:pt x="287993" y="1131145"/>
                  <a:pt x="275634" y="1149684"/>
                </a:cubicBezTo>
                <a:cubicBezTo>
                  <a:pt x="236538" y="1208329"/>
                  <a:pt x="258537" y="1176936"/>
                  <a:pt x="208792" y="1243263"/>
                </a:cubicBezTo>
                <a:cubicBezTo>
                  <a:pt x="178587" y="1333881"/>
                  <a:pt x="221247" y="1225825"/>
                  <a:pt x="141950" y="1336842"/>
                </a:cubicBezTo>
                <a:cubicBezTo>
                  <a:pt x="133759" y="1348309"/>
                  <a:pt x="133530" y="1363753"/>
                  <a:pt x="128582" y="1376948"/>
                </a:cubicBezTo>
                <a:cubicBezTo>
                  <a:pt x="120156" y="1399417"/>
                  <a:pt x="112577" y="1422326"/>
                  <a:pt x="101845" y="1443790"/>
                </a:cubicBezTo>
                <a:cubicBezTo>
                  <a:pt x="90225" y="1467030"/>
                  <a:pt x="75108" y="1488351"/>
                  <a:pt x="61739" y="1510632"/>
                </a:cubicBezTo>
                <a:cubicBezTo>
                  <a:pt x="57283" y="1532913"/>
                  <a:pt x="53480" y="1555334"/>
                  <a:pt x="48371" y="1577474"/>
                </a:cubicBezTo>
                <a:cubicBezTo>
                  <a:pt x="0" y="1787084"/>
                  <a:pt x="38810" y="1598538"/>
                  <a:pt x="8266" y="1751263"/>
                </a:cubicBezTo>
                <a:cubicBezTo>
                  <a:pt x="12722" y="1871579"/>
                  <a:pt x="13882" y="1992062"/>
                  <a:pt x="21634" y="2112211"/>
                </a:cubicBezTo>
                <a:cubicBezTo>
                  <a:pt x="22817" y="2130546"/>
                  <a:pt x="31400" y="2147668"/>
                  <a:pt x="35003" y="2165684"/>
                </a:cubicBezTo>
                <a:cubicBezTo>
                  <a:pt x="44876" y="2215047"/>
                  <a:pt x="46214" y="2252793"/>
                  <a:pt x="61739" y="2299369"/>
                </a:cubicBezTo>
                <a:cubicBezTo>
                  <a:pt x="69327" y="2322135"/>
                  <a:pt x="80887" y="2343445"/>
                  <a:pt x="88476" y="2366211"/>
                </a:cubicBezTo>
                <a:cubicBezTo>
                  <a:pt x="101136" y="2404191"/>
                  <a:pt x="109570" y="2463214"/>
                  <a:pt x="115213" y="2499895"/>
                </a:cubicBezTo>
                <a:cubicBezTo>
                  <a:pt x="149614" y="2723501"/>
                  <a:pt x="108607" y="2473623"/>
                  <a:pt x="141950" y="2673684"/>
                </a:cubicBezTo>
                <a:cubicBezTo>
                  <a:pt x="146406" y="2923228"/>
                  <a:pt x="147871" y="3172843"/>
                  <a:pt x="155318" y="3422316"/>
                </a:cubicBezTo>
                <a:cubicBezTo>
                  <a:pt x="156787" y="3471514"/>
                  <a:pt x="165051" y="3520284"/>
                  <a:pt x="168687" y="3569369"/>
                </a:cubicBezTo>
                <a:cubicBezTo>
                  <a:pt x="216634" y="4216649"/>
                  <a:pt x="156055" y="3490208"/>
                  <a:pt x="195424" y="3903579"/>
                </a:cubicBezTo>
                <a:cubicBezTo>
                  <a:pt x="200511" y="3956996"/>
                  <a:pt x="202866" y="4010669"/>
                  <a:pt x="208792" y="4064000"/>
                </a:cubicBezTo>
                <a:cubicBezTo>
                  <a:pt x="211785" y="4090940"/>
                  <a:pt x="218328" y="4117378"/>
                  <a:pt x="222161" y="4144211"/>
                </a:cubicBezTo>
                <a:cubicBezTo>
                  <a:pt x="227242" y="4179776"/>
                  <a:pt x="231073" y="4215509"/>
                  <a:pt x="235529" y="4251158"/>
                </a:cubicBezTo>
                <a:cubicBezTo>
                  <a:pt x="239985" y="4558632"/>
                  <a:pt x="240589" y="4866185"/>
                  <a:pt x="248897" y="5173579"/>
                </a:cubicBezTo>
                <a:cubicBezTo>
                  <a:pt x="249511" y="5196293"/>
                  <a:pt x="254288" y="5219146"/>
                  <a:pt x="262266" y="5240421"/>
                </a:cubicBezTo>
                <a:cubicBezTo>
                  <a:pt x="267908" y="5255465"/>
                  <a:pt x="281032" y="5266576"/>
                  <a:pt x="289003" y="5280526"/>
                </a:cubicBezTo>
                <a:cubicBezTo>
                  <a:pt x="347725" y="5383292"/>
                  <a:pt x="279160" y="5285228"/>
                  <a:pt x="355845" y="5387474"/>
                </a:cubicBezTo>
                <a:cubicBezTo>
                  <a:pt x="385011" y="5474974"/>
                  <a:pt x="344503" y="5389096"/>
                  <a:pt x="409318" y="5440948"/>
                </a:cubicBezTo>
                <a:cubicBezTo>
                  <a:pt x="443765" y="5468505"/>
                  <a:pt x="471704" y="5503333"/>
                  <a:pt x="502897" y="5534526"/>
                </a:cubicBezTo>
                <a:lnTo>
                  <a:pt x="569739" y="5601369"/>
                </a:lnTo>
                <a:cubicBezTo>
                  <a:pt x="583108" y="5614738"/>
                  <a:pt x="599358" y="5625743"/>
                  <a:pt x="609845" y="5641474"/>
                </a:cubicBezTo>
                <a:cubicBezTo>
                  <a:pt x="640009" y="5686720"/>
                  <a:pt x="628699" y="5680894"/>
                  <a:pt x="676687" y="5708316"/>
                </a:cubicBezTo>
                <a:cubicBezTo>
                  <a:pt x="731762" y="5739788"/>
                  <a:pt x="744639" y="5739879"/>
                  <a:pt x="810371" y="5761790"/>
                </a:cubicBezTo>
                <a:lnTo>
                  <a:pt x="850476" y="5775158"/>
                </a:lnTo>
                <a:lnTo>
                  <a:pt x="890582" y="5788526"/>
                </a:lnTo>
                <a:cubicBezTo>
                  <a:pt x="952968" y="5779614"/>
                  <a:pt x="1017281" y="5779572"/>
                  <a:pt x="1077739" y="5761790"/>
                </a:cubicBezTo>
                <a:cubicBezTo>
                  <a:pt x="1105702" y="5753566"/>
                  <a:pt x="1166614" y="5644610"/>
                  <a:pt x="1171318" y="5641474"/>
                </a:cubicBezTo>
                <a:cubicBezTo>
                  <a:pt x="1203060" y="5620313"/>
                  <a:pt x="1235877" y="5599507"/>
                  <a:pt x="1264897" y="5574632"/>
                </a:cubicBezTo>
                <a:cubicBezTo>
                  <a:pt x="1279252" y="5562328"/>
                  <a:pt x="1288476" y="5543708"/>
                  <a:pt x="1305003" y="5534526"/>
                </a:cubicBezTo>
                <a:cubicBezTo>
                  <a:pt x="1329639" y="5520839"/>
                  <a:pt x="1360005" y="5520394"/>
                  <a:pt x="1385213" y="5507790"/>
                </a:cubicBezTo>
                <a:cubicBezTo>
                  <a:pt x="1451291" y="5474751"/>
                  <a:pt x="1419781" y="5487355"/>
                  <a:pt x="1478792" y="5467684"/>
                </a:cubicBezTo>
                <a:cubicBezTo>
                  <a:pt x="1483248" y="5454316"/>
                  <a:pt x="1485859" y="5440183"/>
                  <a:pt x="1492161" y="5427579"/>
                </a:cubicBezTo>
                <a:cubicBezTo>
                  <a:pt x="1559291" y="5293319"/>
                  <a:pt x="1475320" y="5498064"/>
                  <a:pt x="1545634" y="5334000"/>
                </a:cubicBezTo>
                <a:cubicBezTo>
                  <a:pt x="1551185" y="5321048"/>
                  <a:pt x="1555132" y="5307444"/>
                  <a:pt x="1559003" y="5293895"/>
                </a:cubicBezTo>
                <a:cubicBezTo>
                  <a:pt x="1575303" y="5236845"/>
                  <a:pt x="1571957" y="5235599"/>
                  <a:pt x="1585739" y="5173579"/>
                </a:cubicBezTo>
                <a:cubicBezTo>
                  <a:pt x="1596928" y="5123227"/>
                  <a:pt x="1597591" y="5124656"/>
                  <a:pt x="1612476" y="5080000"/>
                </a:cubicBezTo>
                <a:cubicBezTo>
                  <a:pt x="1616932" y="4990877"/>
                  <a:pt x="1619705" y="4901655"/>
                  <a:pt x="1625845" y="4812632"/>
                </a:cubicBezTo>
                <a:cubicBezTo>
                  <a:pt x="1628621" y="4772376"/>
                  <a:pt x="1633077" y="4732199"/>
                  <a:pt x="1639213" y="4692316"/>
                </a:cubicBezTo>
                <a:cubicBezTo>
                  <a:pt x="1654744" y="4591367"/>
                  <a:pt x="1652582" y="4676050"/>
                  <a:pt x="1652582" y="4612105"/>
                </a:cubicBezTo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0600" y="1371600"/>
            <a:ext cx="21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Search Q*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393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typical “personal assistant” system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3"/>
          <p:cNvSpPr>
            <a:spLocks noGrp="1"/>
          </p:cNvSpPr>
          <p:nvPr>
            <p:ph type="ctrTitle"/>
          </p:nvPr>
        </p:nvSpPr>
        <p:spPr>
          <a:xfrm>
            <a:off x="1981200" y="990600"/>
            <a:ext cx="7162800" cy="2209800"/>
          </a:xfrm>
        </p:spPr>
        <p:txBody>
          <a:bodyPr/>
          <a:lstStyle/>
          <a:p>
            <a:r>
              <a:rPr lang="en-US" sz="4400" dirty="0" smtClean="0"/>
              <a:t>Approximating Semantics</a:t>
            </a:r>
            <a:endParaRPr lang="en-US" sz="2800" dirty="0"/>
          </a:p>
        </p:txBody>
      </p:sp>
      <p:sp>
        <p:nvSpPr>
          <p:cNvPr id="48131" name="Subtitle 4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dirty="0"/>
              <a:t>Ming </a:t>
            </a:r>
            <a:r>
              <a:rPr lang="en-US" dirty="0" smtClean="0"/>
              <a:t>Li</a:t>
            </a:r>
          </a:p>
          <a:p>
            <a:pPr>
              <a:buFont typeface="Wingdings" charset="2"/>
              <a:buNone/>
            </a:pPr>
            <a:r>
              <a:rPr lang="en-US" dirty="0"/>
              <a:t>University of </a:t>
            </a:r>
            <a:r>
              <a:rPr lang="en-US" dirty="0" smtClean="0"/>
              <a:t>Waterloo</a:t>
            </a:r>
          </a:p>
        </p:txBody>
      </p:sp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0" y="0"/>
            <a:ext cx="3336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AAIM, Vancouver, 2014, July 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RSVP QA System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English Domains</a:t>
            </a:r>
          </a:p>
          <a:p>
            <a:pPr lvl="1"/>
            <a:r>
              <a:rPr lang="en-US" sz="2000" dirty="0" smtClean="0"/>
              <a:t>General search</a:t>
            </a:r>
          </a:p>
          <a:p>
            <a:pPr lvl="1"/>
            <a:r>
              <a:rPr lang="en-US" sz="2000" dirty="0" smtClean="0"/>
              <a:t>Weather</a:t>
            </a:r>
          </a:p>
          <a:p>
            <a:pPr lvl="1"/>
            <a:r>
              <a:rPr lang="en-US" sz="2000" dirty="0" smtClean="0"/>
              <a:t>Time</a:t>
            </a:r>
          </a:p>
          <a:p>
            <a:pPr lvl="1"/>
            <a:r>
              <a:rPr lang="en-US" sz="2000" dirty="0" smtClean="0"/>
              <a:t>Restaurants</a:t>
            </a:r>
          </a:p>
          <a:p>
            <a:pPr lvl="1"/>
            <a:r>
              <a:rPr lang="en-US" sz="2000" dirty="0" smtClean="0"/>
              <a:t>Map</a:t>
            </a:r>
          </a:p>
          <a:p>
            <a:pPr lvl="1"/>
            <a:r>
              <a:rPr lang="en-US" sz="2000" dirty="0" smtClean="0"/>
              <a:t>Gas price</a:t>
            </a:r>
          </a:p>
          <a:p>
            <a:pPr lvl="1"/>
            <a:r>
              <a:rPr lang="en-US" sz="2000" dirty="0" smtClean="0"/>
              <a:t>Stock price</a:t>
            </a:r>
          </a:p>
          <a:p>
            <a:pPr lvl="1"/>
            <a:r>
              <a:rPr lang="en-US" sz="2000" dirty="0" smtClean="0"/>
              <a:t>News</a:t>
            </a:r>
          </a:p>
          <a:p>
            <a:pPr lvl="1"/>
            <a:r>
              <a:rPr lang="en-US" sz="2000" dirty="0" smtClean="0"/>
              <a:t>Movie theatres</a:t>
            </a:r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Chinese domain</a:t>
            </a:r>
            <a:r>
              <a:rPr lang="en-US" altLang="zh-CN" dirty="0" smtClean="0"/>
              <a:t>s</a:t>
            </a:r>
            <a:endParaRPr lang="en-US" dirty="0" smtClean="0"/>
          </a:p>
          <a:p>
            <a:pPr lvl="1"/>
            <a:r>
              <a:rPr lang="en-US" sz="1600" dirty="0" err="1" smtClean="0"/>
              <a:t>通用搜索</a:t>
            </a:r>
            <a:endParaRPr lang="en-US" sz="1600" dirty="0" smtClean="0"/>
          </a:p>
          <a:p>
            <a:pPr lvl="1"/>
            <a:r>
              <a:rPr lang="zh-CN" altLang="en-US" sz="1600" dirty="0" smtClean="0"/>
              <a:t>跨语言搜索</a:t>
            </a:r>
            <a:r>
              <a:rPr lang="en-US" altLang="zh-CN" sz="1600" dirty="0" smtClean="0"/>
              <a:t>(</a:t>
            </a:r>
            <a:r>
              <a:rPr lang="zh-CN" altLang="en-US" sz="1600" dirty="0" smtClean="0"/>
              <a:t>英文</a:t>
            </a:r>
            <a:r>
              <a:rPr lang="en-US" altLang="zh-CN" sz="1600" dirty="0" err="1" smtClean="0"/>
              <a:t>wikipedia</a:t>
            </a:r>
            <a:r>
              <a:rPr lang="zh-CN" altLang="en-US" sz="1600" dirty="0" smtClean="0"/>
              <a:t>）</a:t>
            </a:r>
            <a:endParaRPr lang="en-US" sz="1600" dirty="0" smtClean="0"/>
          </a:p>
          <a:p>
            <a:pPr lvl="1"/>
            <a:r>
              <a:rPr lang="en-US" sz="1600" dirty="0" err="1" smtClean="0"/>
              <a:t>天气</a:t>
            </a:r>
            <a:endParaRPr lang="en-US" sz="1600" dirty="0" smtClean="0"/>
          </a:p>
          <a:p>
            <a:pPr lvl="1"/>
            <a:r>
              <a:rPr lang="en-US" sz="1600" dirty="0" err="1" smtClean="0"/>
              <a:t>问菜价</a:t>
            </a:r>
            <a:endParaRPr lang="en-US" sz="1600" dirty="0" smtClean="0"/>
          </a:p>
          <a:p>
            <a:pPr lvl="1"/>
            <a:r>
              <a:rPr lang="en-US" sz="1600" dirty="0" err="1" smtClean="0"/>
              <a:t>地图</a:t>
            </a:r>
            <a:r>
              <a:rPr lang="zh-CN" altLang="en-US" sz="1600" dirty="0" smtClean="0"/>
              <a:t>导航</a:t>
            </a:r>
            <a:endParaRPr lang="en-US" sz="1600" dirty="0" smtClean="0"/>
          </a:p>
          <a:p>
            <a:pPr lvl="1"/>
            <a:r>
              <a:rPr lang="en-US" sz="1600" dirty="0" err="1" smtClean="0"/>
              <a:t>计算</a:t>
            </a:r>
            <a:r>
              <a:rPr lang="zh-CN" altLang="en-US" sz="1600" dirty="0" smtClean="0"/>
              <a:t>、单位转换</a:t>
            </a:r>
            <a:endParaRPr lang="en-US" sz="1600" dirty="0" smtClean="0"/>
          </a:p>
          <a:p>
            <a:pPr lvl="1"/>
            <a:r>
              <a:rPr lang="en-US" sz="1600" dirty="0" err="1" smtClean="0"/>
              <a:t>成语</a:t>
            </a:r>
            <a:endParaRPr lang="en-US" sz="1600" dirty="0" smtClean="0"/>
          </a:p>
          <a:p>
            <a:pPr lvl="1"/>
            <a:r>
              <a:rPr lang="en-US" sz="1600" dirty="0" err="1" smtClean="0"/>
              <a:t>音乐</a:t>
            </a:r>
            <a:endParaRPr lang="en-US" sz="1600" dirty="0" smtClean="0"/>
          </a:p>
          <a:p>
            <a:pPr lvl="1"/>
            <a:r>
              <a:rPr lang="zh-CN" altLang="en-US" sz="1600" dirty="0" smtClean="0"/>
              <a:t>字典</a:t>
            </a:r>
            <a:r>
              <a:rPr lang="en-US" altLang="zh-CN" sz="1600" dirty="0" smtClean="0"/>
              <a:t>: </a:t>
            </a:r>
            <a:r>
              <a:rPr lang="zh-CN" altLang="en-US" sz="1600" dirty="0" smtClean="0"/>
              <a:t>歹</a:t>
            </a:r>
            <a:r>
              <a:rPr lang="en-US" altLang="zh-CN" sz="1600" dirty="0" smtClean="0"/>
              <a:t>+</a:t>
            </a:r>
            <a:r>
              <a:rPr lang="zh-CN" altLang="en-US" sz="1600" dirty="0" smtClean="0"/>
              <a:t>珍的右边是什么字？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股市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新闻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菜谱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诗歌</a:t>
            </a:r>
            <a:r>
              <a:rPr lang="en-US" altLang="zh-CN" sz="1600" dirty="0" smtClean="0"/>
              <a:t>,</a:t>
            </a:r>
            <a:r>
              <a:rPr lang="zh-CN" altLang="en-US" sz="1600" dirty="0" smtClean="0"/>
              <a:t>文学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航班信息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日历，农历，车牌，</a:t>
            </a:r>
            <a:r>
              <a:rPr lang="en-US" altLang="zh-CN" sz="1600" dirty="0" smtClean="0"/>
              <a:t>IP</a:t>
            </a:r>
            <a:r>
              <a:rPr lang="zh-CN" altLang="en-US" sz="1600" dirty="0" smtClean="0"/>
              <a:t>地址，笑话，翻译，等</a:t>
            </a:r>
            <a:endParaRPr lang="en-US" sz="2000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features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1. A general QA system in both English and Chinese, with good coverage.</a:t>
            </a:r>
            <a:endParaRPr lang="en-US" dirty="0" smtClean="0"/>
          </a:p>
          <a:p>
            <a:pPr lvl="1"/>
            <a:r>
              <a:rPr lang="en-US" sz="2400" dirty="0" smtClean="0"/>
              <a:t>Convert into an English / Chinese </a:t>
            </a:r>
            <a:r>
              <a:rPr lang="en-US" sz="2400" dirty="0" err="1" smtClean="0"/>
              <a:t>Siri</a:t>
            </a:r>
            <a:r>
              <a:rPr lang="en-US" sz="2400" dirty="0" smtClean="0"/>
              <a:t> type of systems quickly.</a:t>
            </a:r>
          </a:p>
          <a:p>
            <a:pPr lvl="1"/>
            <a:r>
              <a:rPr lang="en-US" sz="2400" dirty="0" smtClean="0"/>
              <a:t>Compared to </a:t>
            </a:r>
            <a:r>
              <a:rPr lang="en-US" sz="2400" dirty="0" err="1" smtClean="0"/>
              <a:t>Siri</a:t>
            </a:r>
            <a:r>
              <a:rPr lang="en-US" sz="2400" dirty="0" smtClean="0"/>
              <a:t> or S-Voice,  the system is based on a theoretical background.</a:t>
            </a:r>
          </a:p>
          <a:p>
            <a:pPr lvl="1"/>
            <a:r>
              <a:rPr lang="en-US" sz="2400" dirty="0" smtClean="0"/>
              <a:t>Answers many more questions in Chinese. E.g.</a:t>
            </a:r>
          </a:p>
          <a:p>
            <a:pPr lvl="1">
              <a:buNone/>
            </a:pPr>
            <a:r>
              <a:rPr lang="en-US" sz="2400" dirty="0" smtClean="0"/>
              <a:t>    </a:t>
            </a:r>
            <a:r>
              <a:rPr lang="en-US" sz="2400" dirty="0" err="1" smtClean="0"/>
              <a:t>多伦多人口是多少</a:t>
            </a:r>
            <a:r>
              <a:rPr lang="en-US" sz="2400" dirty="0" smtClean="0"/>
              <a:t>？ </a:t>
            </a:r>
          </a:p>
          <a:p>
            <a:pPr lvl="1">
              <a:buNone/>
            </a:pPr>
            <a:r>
              <a:rPr lang="en-US" sz="2400" dirty="0" smtClean="0"/>
              <a:t>    </a:t>
            </a:r>
            <a:r>
              <a:rPr lang="en-US" sz="2400" dirty="0" err="1" smtClean="0"/>
              <a:t>有多少人住在多伦多</a:t>
            </a:r>
            <a:r>
              <a:rPr lang="en-US" sz="2400" dirty="0" smtClean="0"/>
              <a:t>？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2. Unique cross language search</a:t>
            </a:r>
          </a:p>
          <a:p>
            <a:pPr lvl="1"/>
            <a:r>
              <a:rPr lang="en-US" dirty="0" smtClean="0"/>
              <a:t>Translated answer in Chinese. </a:t>
            </a:r>
            <a:r>
              <a:rPr lang="en-US" dirty="0" err="1" smtClean="0"/>
              <a:t>E.g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问：</a:t>
            </a:r>
            <a:r>
              <a:rPr lang="en-US" dirty="0" smtClean="0"/>
              <a:t> </a:t>
            </a:r>
            <a:r>
              <a:rPr lang="en-US" dirty="0" err="1" smtClean="0"/>
              <a:t>多伦多市长是谁</a:t>
            </a:r>
            <a:r>
              <a:rPr lang="en-US" dirty="0" smtClean="0"/>
              <a:t>？</a:t>
            </a:r>
          </a:p>
          <a:p>
            <a:pPr lvl="1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回答：多伦多</a:t>
            </a:r>
            <a:r>
              <a:rPr lang="en-US" dirty="0" smtClean="0"/>
              <a:t> 。。。 </a:t>
            </a:r>
            <a:r>
              <a:rPr lang="en-US" dirty="0" err="1" smtClean="0"/>
              <a:t>罗布</a:t>
            </a:r>
            <a:r>
              <a:rPr lang="en-US" dirty="0" smtClean="0"/>
              <a:t> </a:t>
            </a:r>
            <a:r>
              <a:rPr lang="en-US" dirty="0" err="1" smtClean="0"/>
              <a:t>福特</a:t>
            </a:r>
            <a:r>
              <a:rPr lang="en-US" dirty="0" smtClean="0"/>
              <a:t>。</a:t>
            </a:r>
          </a:p>
          <a:p>
            <a:pPr lvl="1">
              <a:buNone/>
            </a:pPr>
            <a:r>
              <a:rPr lang="en-US" dirty="0" smtClean="0"/>
              <a:t>    via English </a:t>
            </a:r>
            <a:r>
              <a:rPr lang="en-US" dirty="0" err="1" smtClean="0"/>
              <a:t>wikipedia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rgbClr val="E70000"/>
                </a:solidFill>
              </a:rPr>
              <a:t>Allows extension to other foreign languages quickly.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3. A compiler and classifier that is based on a good theory, that allows</a:t>
            </a:r>
          </a:p>
          <a:p>
            <a:pPr lvl="1"/>
            <a:r>
              <a:rPr lang="en-US" dirty="0" smtClean="0"/>
              <a:t>Learning new domains when there is data</a:t>
            </a:r>
          </a:p>
          <a:p>
            <a:pPr lvl="1"/>
            <a:r>
              <a:rPr lang="en-US" dirty="0" smtClean="0"/>
              <a:t>Quick generation of new domains when there is no data in two ways:</a:t>
            </a:r>
          </a:p>
          <a:p>
            <a:pPr lvl="2"/>
            <a:r>
              <a:rPr lang="en-US" dirty="0" smtClean="0"/>
              <a:t>Similar domain learning / inference</a:t>
            </a:r>
          </a:p>
          <a:p>
            <a:pPr lvl="2"/>
            <a:r>
              <a:rPr lang="en-US" dirty="0" smtClean="0"/>
              <a:t>User generated conversation domains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Human Computation </a:t>
            </a:r>
          </a:p>
          <a:p>
            <a:pPr lvl="1"/>
            <a:r>
              <a:rPr lang="en-US" sz="2400" dirty="0" smtClean="0"/>
              <a:t>We are building a natural language based weather app for the Chinese Central Weather Bureau.</a:t>
            </a:r>
            <a:endParaRPr lang="en-US" sz="2000" dirty="0" smtClean="0"/>
          </a:p>
          <a:p>
            <a:pPr lvl="1"/>
            <a:r>
              <a:rPr lang="en-US" sz="2400" dirty="0" smtClean="0"/>
              <a:t>We are building a natural language based map app for Chinese Bureau of Surveying and Mapping (</a:t>
            </a:r>
            <a:r>
              <a:rPr lang="en-US" sz="2400" dirty="0" err="1" smtClean="0"/>
              <a:t>Tianditu</a:t>
            </a:r>
            <a:r>
              <a:rPr lang="en-US" sz="2400" dirty="0" smtClean="0"/>
              <a:t>), as well as for </a:t>
            </a:r>
            <a:r>
              <a:rPr lang="en-US" sz="2400" dirty="0" err="1" smtClean="0"/>
              <a:t>NavInfo</a:t>
            </a:r>
            <a:r>
              <a:rPr lang="en-US" sz="2400" dirty="0" smtClean="0"/>
              <a:t> for car navigation.</a:t>
            </a:r>
            <a:endParaRPr lang="en-US" sz="2000" dirty="0" smtClean="0"/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Let me described the weather app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</a:t>
            </a:r>
            <a:r>
              <a:rPr lang="en-US" sz="2400" dirty="0" smtClean="0"/>
              <a:t>lready </a:t>
            </a:r>
            <a:r>
              <a:rPr lang="en-US" sz="2400" dirty="0" smtClean="0"/>
              <a:t>18 </a:t>
            </a:r>
            <a:r>
              <a:rPr lang="en-US" sz="2400" dirty="0" smtClean="0"/>
              <a:t>million users. </a:t>
            </a:r>
            <a:endParaRPr lang="en-US" sz="2400" dirty="0" smtClean="0"/>
          </a:p>
          <a:p>
            <a:r>
              <a:rPr lang="en-US" sz="2400" dirty="0" smtClean="0"/>
              <a:t>Only official and unique Data: </a:t>
            </a:r>
            <a:endParaRPr lang="en-US" sz="2200" dirty="0" smtClean="0"/>
          </a:p>
          <a:p>
            <a:pPr lvl="1"/>
            <a:r>
              <a:rPr lang="en-US" sz="2400" dirty="0" smtClean="0"/>
              <a:t>3 KM grid data, so that you could ask: will it rain at the Beijing airport?</a:t>
            </a:r>
          </a:p>
          <a:p>
            <a:pPr lvl="1"/>
            <a:r>
              <a:rPr lang="en-US" sz="2400" dirty="0" smtClean="0"/>
              <a:t>Historical data, so that you could ask: did it rain last Christmas? Or, what is the average temp on July 16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in Beijing?</a:t>
            </a:r>
          </a:p>
          <a:p>
            <a:pPr lvl="1"/>
            <a:r>
              <a:rPr lang="en-US" sz="2400" dirty="0" smtClean="0"/>
              <a:t>Disastrous weather warning: we are the only agency to issue such warnings.</a:t>
            </a:r>
          </a:p>
          <a:p>
            <a:r>
              <a:rPr lang="en-US" sz="2400" dirty="0" smtClean="0"/>
              <a:t>Instant weather – NLP allows us to collect data to be collected from the users by conversation.</a:t>
            </a:r>
          </a:p>
          <a:p>
            <a:r>
              <a:rPr lang="en-US" sz="2400" dirty="0" smtClean="0"/>
              <a:t>Animation, no button.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39825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/>
          <a:lstStyle/>
          <a:p>
            <a:r>
              <a:rPr lang="en-US" sz="2400" dirty="0" smtClean="0">
                <a:latin typeface="Comic Sans MS"/>
              </a:rPr>
              <a:t> We have described</a:t>
            </a:r>
          </a:p>
          <a:p>
            <a:pPr lvl="1"/>
            <a:r>
              <a:rPr lang="en-US" sz="2000" dirty="0" smtClean="0">
                <a:latin typeface="Comic Sans MS"/>
              </a:rPr>
              <a:t>A proposal to use information distance to approximate semantics.</a:t>
            </a:r>
          </a:p>
          <a:p>
            <a:pPr lvl="1"/>
            <a:r>
              <a:rPr lang="en-US" sz="2000" dirty="0" smtClean="0">
                <a:latin typeface="Comic Sans MS"/>
              </a:rPr>
              <a:t>A working prototype system partially based on this theory.</a:t>
            </a:r>
          </a:p>
          <a:p>
            <a:r>
              <a:rPr lang="en-US" sz="2400" dirty="0" smtClean="0">
                <a:latin typeface="Comic Sans MS"/>
              </a:rPr>
              <a:t>Case Study:  </a:t>
            </a:r>
            <a:r>
              <a:rPr lang="en-US" sz="2400" dirty="0" err="1" smtClean="0">
                <a:latin typeface="Comic Sans MS"/>
              </a:rPr>
              <a:t>Taobao</a:t>
            </a:r>
            <a:r>
              <a:rPr lang="en-US" sz="2400" dirty="0" smtClean="0">
                <a:latin typeface="Comic Sans MS"/>
              </a:rPr>
              <a:t> (</a:t>
            </a:r>
            <a:r>
              <a:rPr lang="en-US" sz="2400" dirty="0" err="1" smtClean="0">
                <a:latin typeface="Comic Sans MS"/>
              </a:rPr>
              <a:t>Alibaba</a:t>
            </a:r>
            <a:r>
              <a:rPr lang="en-US" sz="2400" dirty="0" smtClean="0">
                <a:latin typeface="Comic Sans MS"/>
              </a:rPr>
              <a:t>) shopping assistant</a:t>
            </a:r>
          </a:p>
          <a:p>
            <a:pPr lvl="1"/>
            <a:r>
              <a:rPr lang="en-US" sz="2000" dirty="0" smtClean="0">
                <a:latin typeface="Comic Sans MS"/>
              </a:rPr>
              <a:t>100 million users, $200 billion USD revenue.</a:t>
            </a:r>
          </a:p>
          <a:p>
            <a:pPr lvl="1"/>
            <a:r>
              <a:rPr lang="en-US" sz="2000" dirty="0" smtClean="0">
                <a:latin typeface="Comic Sans MS"/>
              </a:rPr>
              <a:t>Thousands of domains</a:t>
            </a:r>
          </a:p>
          <a:p>
            <a:pPr lvl="1"/>
            <a:r>
              <a:rPr lang="en-US" sz="2000" dirty="0" smtClean="0">
                <a:latin typeface="Comic Sans MS"/>
              </a:rPr>
              <a:t>Each domain such as “skin care products” will need an experienced team for 1-2 months.</a:t>
            </a:r>
          </a:p>
          <a:p>
            <a:pPr lvl="1"/>
            <a:r>
              <a:rPr lang="en-US" sz="2000" dirty="0" smtClean="0">
                <a:latin typeface="Comic Sans MS"/>
              </a:rPr>
              <a:t>Our information theoretic approach allows two things:</a:t>
            </a:r>
          </a:p>
          <a:p>
            <a:pPr lvl="2"/>
            <a:r>
              <a:rPr lang="en-US" sz="1800" dirty="0" smtClean="0">
                <a:latin typeface="Comic Sans MS"/>
              </a:rPr>
              <a:t>Similar domain learning – generating similar new domains by semantic encoding. E.g. men clothing domain to female clothing.</a:t>
            </a:r>
          </a:p>
          <a:p>
            <a:pPr lvl="2"/>
            <a:r>
              <a:rPr lang="en-US" sz="1800" dirty="0" smtClean="0">
                <a:latin typeface="Comic Sans MS"/>
              </a:rPr>
              <a:t>Domain owner generating conversation examples, we provide all possible variations automatically. Thus the customers can generate domains on their own!</a:t>
            </a:r>
          </a:p>
          <a:p>
            <a:endParaRPr lang="en-US" dirty="0" smtClean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empus Sans ITC" pitchFamily="82" charset="0"/>
              </a:rPr>
              <a:t>Collaborators: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charset="2"/>
              <a:buChar char="v"/>
            </a:pPr>
            <a:r>
              <a:rPr lang="en-US" sz="2400" dirty="0" smtClean="0">
                <a:latin typeface="Comic Sans MS" charset="0"/>
              </a:rPr>
              <a:t>Information </a:t>
            </a:r>
            <a:r>
              <a:rPr lang="en-US" sz="2400" dirty="0">
                <a:latin typeface="Comic Sans MS" charset="0"/>
              </a:rPr>
              <a:t>distance: C. Bennett, P. </a:t>
            </a:r>
            <a:r>
              <a:rPr lang="en-US" sz="2400" dirty="0" err="1">
                <a:latin typeface="Comic Sans MS" charset="0"/>
              </a:rPr>
              <a:t>Gacs</a:t>
            </a:r>
            <a:r>
              <a:rPr lang="en-US" sz="2400" dirty="0">
                <a:latin typeface="Comic Sans MS" charset="0"/>
              </a:rPr>
              <a:t>, P. </a:t>
            </a:r>
            <a:r>
              <a:rPr lang="en-US" sz="2400" dirty="0" err="1">
                <a:latin typeface="Comic Sans MS" charset="0"/>
              </a:rPr>
              <a:t>Vitanyi</a:t>
            </a:r>
            <a:r>
              <a:rPr lang="en-US" sz="2400" dirty="0">
                <a:latin typeface="Comic Sans MS" charset="0"/>
              </a:rPr>
              <a:t>, W. </a:t>
            </a:r>
            <a:r>
              <a:rPr lang="en-US" sz="2400" dirty="0" err="1">
                <a:latin typeface="Comic Sans MS" charset="0"/>
              </a:rPr>
              <a:t>Zurek</a:t>
            </a:r>
            <a:endParaRPr lang="en-US" sz="2400" dirty="0" smtClean="0">
              <a:latin typeface="Comic Sans MS" charset="0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v"/>
            </a:pPr>
            <a:r>
              <a:rPr lang="en-US" sz="2400" dirty="0" smtClean="0">
                <a:latin typeface="Comic Sans MS" charset="0"/>
              </a:rPr>
              <a:t>RSVP system: K. </a:t>
            </a:r>
            <a:r>
              <a:rPr lang="en-US" sz="2400" dirty="0" err="1" smtClean="0">
                <a:latin typeface="Comic Sans MS" charset="0"/>
              </a:rPr>
              <a:t>Xiong</a:t>
            </a:r>
            <a:r>
              <a:rPr lang="en-US" sz="2400" dirty="0" smtClean="0">
                <a:latin typeface="Comic Sans MS" charset="0"/>
              </a:rPr>
              <a:t>, G.Y. </a:t>
            </a:r>
            <a:r>
              <a:rPr lang="en-US" sz="2400" dirty="0" err="1" smtClean="0">
                <a:latin typeface="Comic Sans MS" charset="0"/>
              </a:rPr>
              <a:t>Feng</a:t>
            </a:r>
            <a:r>
              <a:rPr lang="en-US" sz="2400" dirty="0" smtClean="0">
                <a:latin typeface="Comic Sans MS" charset="0"/>
              </a:rPr>
              <a:t>, A.Q. Cui, HC. Qin, B. Ma, J.B. Wang, Y. Tang, D. Wang, X.Y. Zhu, Y.H. Chen, A. Lin, Hang Li, </a:t>
            </a:r>
            <a:r>
              <a:rPr lang="en-US" sz="2400" dirty="0" err="1" smtClean="0">
                <a:latin typeface="Comic Sans MS" charset="0"/>
              </a:rPr>
              <a:t>Qiang</a:t>
            </a:r>
            <a:r>
              <a:rPr lang="en-US" sz="2400" dirty="0" smtClean="0">
                <a:latin typeface="Comic Sans MS" charset="0"/>
              </a:rPr>
              <a:t> Yang.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v"/>
            </a:pPr>
            <a:r>
              <a:rPr lang="en-US" sz="2400" dirty="0" smtClean="0">
                <a:latin typeface="Comic Sans MS" charset="0"/>
              </a:rPr>
              <a:t>Financial support: Canada’s IDRC, PDA, </a:t>
            </a:r>
            <a:r>
              <a:rPr lang="en-US" sz="2400" dirty="0" err="1" smtClean="0">
                <a:latin typeface="Comic Sans MS" charset="0"/>
              </a:rPr>
              <a:t>Killam</a:t>
            </a:r>
            <a:r>
              <a:rPr lang="en-US" sz="2400" dirty="0" smtClean="0">
                <a:latin typeface="Comic Sans MS" charset="0"/>
              </a:rPr>
              <a:t> Prize, C4-POP, CFI, NSERC, </a:t>
            </a:r>
            <a:r>
              <a:rPr lang="en-US" sz="2400" dirty="0" err="1" smtClean="0">
                <a:latin typeface="Comic Sans MS" charset="0"/>
              </a:rPr>
              <a:t>Huawei</a:t>
            </a:r>
            <a:r>
              <a:rPr lang="en-US" sz="2400" dirty="0" smtClean="0">
                <a:latin typeface="Comic Sans MS" charset="0"/>
              </a:rPr>
              <a:t> Corp.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1"/>
            <a:ext cx="7772400" cy="46482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Semantics and semantic distance are not well defined, perhaps cannot be defined (just like the concept of “computation”).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In (most) NLP applications, we do not really care about “semantics” of a query, but it is sufficient to know “semantic distance” from the query to another query that has an answer.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We will propose a theory of approximating the “semantic distance” (whatever it is) such that our approximation is “better than” any other approximation.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686800" cy="1104900"/>
          </a:xfrm>
        </p:spPr>
        <p:txBody>
          <a:bodyPr/>
          <a:lstStyle/>
          <a:p>
            <a:pPr eaLnBrk="1" hangingPunct="1"/>
            <a:r>
              <a:rPr lang="en-US" sz="4500" b="1" dirty="0" smtClean="0"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sz="2800" b="1" dirty="0" smtClean="0">
                <a:latin typeface="宋体" charset="-122"/>
                <a:ea typeface="宋体" charset="-122"/>
                <a:cs typeface="宋体" charset="-122"/>
              </a:rPr>
              <a:t>In the 20</a:t>
            </a:r>
            <a:r>
              <a:rPr lang="en-US" sz="2800" b="1" baseline="30000" dirty="0" smtClean="0">
                <a:latin typeface="宋体" charset="-122"/>
                <a:ea typeface="宋体" charset="-122"/>
                <a:cs typeface="宋体" charset="-122"/>
              </a:rPr>
              <a:t>th</a:t>
            </a:r>
            <a:r>
              <a:rPr lang="en-US" sz="2800" b="1" dirty="0" smtClean="0">
                <a:latin typeface="宋体" charset="-122"/>
                <a:ea typeface="宋体" charset="-122"/>
                <a:cs typeface="宋体" charset="-122"/>
              </a:rPr>
              <a:t> century, we have invented hi-tech</a:t>
            </a:r>
            <a:r>
              <a:rPr lang="en-US" sz="2800" b="1" dirty="0" smtClean="0">
                <a:latin typeface="宋体" charset="-122"/>
                <a:cs typeface="Arial" charset="0"/>
              </a:rPr>
              <a:t>: </a:t>
            </a:r>
            <a:r>
              <a:rPr lang="en-US" altLang="ja-JP" sz="2800" b="1" dirty="0" smtClean="0">
                <a:latin typeface="宋体" charset="-122"/>
                <a:ea typeface="宋体" charset="-122"/>
                <a:cs typeface="宋体" charset="-122"/>
              </a:rPr>
              <a:t>Phones, TVs, Laptops</a:t>
            </a:r>
            <a:endParaRPr lang="en-US" sz="3200" b="1" dirty="0" smtClean="0">
              <a:latin typeface="宋体" charset="-122"/>
              <a:ea typeface="宋体" charset="-122"/>
              <a:cs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76400"/>
            <a:ext cx="28495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2819400"/>
            <a:ext cx="279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4191000"/>
            <a:ext cx="279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1752600"/>
            <a:ext cx="38989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4200" b="1" dirty="0">
                <a:solidFill>
                  <a:schemeClr val="tx2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宋体" charset="-122"/>
                <a:ea typeface="宋体" charset="-122"/>
                <a:cs typeface="宋体" charset="-122"/>
              </a:rPr>
              <a:t>They will disappear in the 21 century</a:t>
            </a:r>
            <a:endParaRPr lang="en-US" sz="4400" b="1" dirty="0">
              <a:solidFill>
                <a:schemeClr val="tx2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381000"/>
            <a:ext cx="929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altLang="ja-JP" sz="3200" b="1" dirty="0">
                <a:solidFill>
                  <a:schemeClr val="tx2"/>
                </a:solidFill>
                <a:latin typeface="宋体" charset="-122"/>
                <a:ea typeface="宋体" charset="-122"/>
                <a:cs typeface="宋体" charset="-122"/>
              </a:rPr>
              <a:t>Replacing them: </a:t>
            </a:r>
            <a:r>
              <a:rPr lang="en-US" altLang="ja-JP" sz="3600" b="1" dirty="0">
                <a:solidFill>
                  <a:srgbClr val="FF0000"/>
                </a:solidFill>
                <a:latin typeface="宋体" charset="-122"/>
                <a:ea typeface="宋体" charset="-122"/>
                <a:cs typeface="宋体" charset="-122"/>
              </a:rPr>
              <a:t>Natural User </a:t>
            </a:r>
            <a:r>
              <a:rPr lang="en-US" altLang="ja-JP" sz="3600" b="1" dirty="0" smtClean="0">
                <a:solidFill>
                  <a:srgbClr val="FF0000"/>
                </a:solidFill>
                <a:latin typeface="宋体" charset="-122"/>
                <a:ea typeface="宋体" charset="-122"/>
                <a:cs typeface="宋体" charset="-122"/>
              </a:rPr>
              <a:t>Interface</a:t>
            </a:r>
            <a:endParaRPr lang="en-US" sz="3200" b="1" dirty="0">
              <a:solidFill>
                <a:schemeClr val="tx2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3072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45FDA6-0A68-7341-836B-55E8A28D9BF5}" type="slidenum">
              <a:rPr lang="en-US" b="1">
                <a:solidFill>
                  <a:schemeClr val="accent1"/>
                </a:solidFill>
                <a:latin typeface="宋体" charset="-122"/>
                <a:ea typeface="宋体" charset="-122"/>
                <a:cs typeface="宋体" charset="-122"/>
              </a:rPr>
              <a:pPr/>
              <a:t>6</a:t>
            </a:fld>
            <a:endParaRPr lang="en-US" b="1">
              <a:solidFill>
                <a:schemeClr val="accent1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57CB2D-00AC-B549-B240-C31891CB3EF4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3174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2895600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2209800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9"/>
          <p:cNvSpPr txBox="1">
            <a:spLocks noChangeArrowheads="1"/>
          </p:cNvSpPr>
          <p:nvPr/>
        </p:nvSpPr>
        <p:spPr bwMode="auto">
          <a:xfrm>
            <a:off x="685800" y="533400"/>
            <a:ext cx="68339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 dirty="0"/>
              <a:t>For 3 million years, our hands have been tied</a:t>
            </a:r>
            <a:r>
              <a:rPr lang="en-US" sz="2000" i="1" dirty="0" smtClean="0"/>
              <a:t> up by tools</a:t>
            </a:r>
            <a:r>
              <a:rPr lang="en-US" sz="2000" i="1" dirty="0"/>
              <a:t>. </a:t>
            </a:r>
          </a:p>
          <a:p>
            <a:r>
              <a:rPr lang="en-US" sz="2000" i="1" dirty="0"/>
              <a:t>It is time to free </a:t>
            </a:r>
            <a:r>
              <a:rPr lang="en-US" sz="2000" i="1" dirty="0" smtClean="0"/>
              <a:t>them, again.</a:t>
            </a:r>
            <a:endParaRPr lang="en-US" sz="2000" i="1" dirty="0"/>
          </a:p>
        </p:txBody>
      </p:sp>
      <p:pic>
        <p:nvPicPr>
          <p:cNvPr id="3175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209800"/>
            <a:ext cx="23114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 reality is not here yet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ask </a:t>
            </a:r>
            <a:r>
              <a:rPr lang="en-US" dirty="0" err="1" smtClean="0"/>
              <a:t>Siri</a:t>
            </a:r>
            <a:endParaRPr lang="en-US" dirty="0" smtClean="0"/>
          </a:p>
          <a:p>
            <a:pPr lvl="1"/>
            <a:r>
              <a:rPr lang="en-US" dirty="0" smtClean="0">
                <a:sym typeface="Wingdings"/>
              </a:rPr>
              <a:t>What do fish eat?</a:t>
            </a:r>
          </a:p>
          <a:p>
            <a:pPr lvl="1"/>
            <a:r>
              <a:rPr lang="en-US" dirty="0" smtClean="0">
                <a:sym typeface="Wingdings"/>
              </a:rPr>
              <a:t>What does a cat eat?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What is the problem?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1: keywords </a:t>
            </a:r>
            <a:r>
              <a:rPr lang="en-US" dirty="0" err="1" smtClean="0"/>
              <a:t>vs</a:t>
            </a:r>
            <a:r>
              <a:rPr lang="en-US" dirty="0" smtClean="0"/>
              <a:t> 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use keywords, like </a:t>
            </a:r>
            <a:r>
              <a:rPr lang="en-US" dirty="0" err="1" smtClean="0"/>
              <a:t>Siri</a:t>
            </a:r>
            <a:r>
              <a:rPr lang="en-US" dirty="0" smtClean="0"/>
              <a:t>, then you make mistakes like: “</a:t>
            </a:r>
            <a:r>
              <a:rPr lang="en-US" altLang="zh-CN" dirty="0" smtClean="0"/>
              <a:t>What do fish eat</a:t>
            </a:r>
            <a:r>
              <a:rPr lang="en-US" dirty="0" smtClean="0"/>
              <a:t>?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seafood”</a:t>
            </a:r>
          </a:p>
          <a:p>
            <a:endParaRPr lang="en-US" dirty="0" smtClean="0"/>
          </a:p>
          <a:p>
            <a:r>
              <a:rPr lang="en-US" dirty="0" smtClean="0"/>
              <a:t>If you use templates, like </a:t>
            </a:r>
            <a:r>
              <a:rPr lang="en-US" dirty="0" err="1" smtClean="0"/>
              <a:t>Evi</a:t>
            </a:r>
            <a:r>
              <a:rPr lang="en-US" dirty="0" smtClean="0"/>
              <a:t>, then you have trouble with even slight variations: “Who</a:t>
            </a:r>
            <a:r>
              <a:rPr lang="en-US" dirty="0" smtClean="0"/>
              <a:t> is </a:t>
            </a:r>
            <a:r>
              <a:rPr lang="en-US" dirty="0" err="1" smtClean="0"/>
              <a:t>da</a:t>
            </a:r>
            <a:r>
              <a:rPr lang="en-US" dirty="0" smtClean="0"/>
              <a:t> prime </a:t>
            </a:r>
            <a:r>
              <a:rPr lang="en-US" dirty="0" smtClean="0"/>
              <a:t>minister of Canada?”  </a:t>
            </a:r>
          </a:p>
          <a:p>
            <a:endParaRPr lang="en-US" dirty="0" smtClean="0"/>
          </a:p>
          <a:p>
            <a:r>
              <a:rPr lang="en-US" dirty="0" smtClean="0"/>
              <a:t>We need to calculate the “distance” from a query to other queries with known answer.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9_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1_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4_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6_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64290</TotalTime>
  <Words>2972</Words>
  <Application>Microsoft Office PowerPoint</Application>
  <PresentationFormat>On-screen Show (4:3)</PresentationFormat>
  <Paragraphs>385</Paragraphs>
  <Slides>47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Layers</vt:lpstr>
      <vt:lpstr>19_Level</vt:lpstr>
      <vt:lpstr>20_Level</vt:lpstr>
      <vt:lpstr>21_Level</vt:lpstr>
      <vt:lpstr>22_Level</vt:lpstr>
      <vt:lpstr>24_Level</vt:lpstr>
      <vt:lpstr>26_Level</vt:lpstr>
      <vt:lpstr>Slide 1</vt:lpstr>
      <vt:lpstr>Slide 2</vt:lpstr>
      <vt:lpstr>Slide 3</vt:lpstr>
      <vt:lpstr>Approximating Semantics</vt:lpstr>
      <vt:lpstr>Slide 5</vt:lpstr>
      <vt:lpstr> In the 20th century, we have invented hi-tech: Phones, TVs, Laptops</vt:lpstr>
      <vt:lpstr>Slide 7</vt:lpstr>
      <vt:lpstr>But the reality is not here yet</vt:lpstr>
      <vt:lpstr>Problem 1: keywords vs templates</vt:lpstr>
      <vt:lpstr>Problem 2: Domain classification</vt:lpstr>
      <vt:lpstr>Problem 3: What I said vs what it heard In CACM, July 2013</vt:lpstr>
      <vt:lpstr> Prob. 4:  What it translates to vs what I meant  In CACM, July 2013</vt:lpstr>
      <vt:lpstr>Talk plan</vt:lpstr>
      <vt:lpstr>Traditional approach:</vt:lpstr>
      <vt:lpstr>What is a “distance”?</vt:lpstr>
      <vt:lpstr>The classical approaches do not work</vt:lpstr>
      <vt:lpstr>Thermodynamics of Computing</vt:lpstr>
      <vt:lpstr>Reversible computation is free</vt:lpstr>
      <vt:lpstr>Deriving the theory …</vt:lpstr>
      <vt:lpstr>Kolmogorov complexity</vt:lpstr>
      <vt:lpstr>Slide 21</vt:lpstr>
      <vt:lpstr>Information distance:</vt:lpstr>
      <vt:lpstr>Interpretations</vt:lpstr>
      <vt:lpstr>Slide 24</vt:lpstr>
      <vt:lpstr>Problem 1. Template variation</vt:lpstr>
      <vt:lpstr>Semantic Encoding</vt:lpstr>
      <vt:lpstr>Problem 2. Domain Classification</vt:lpstr>
      <vt:lpstr>Slide 28</vt:lpstr>
      <vt:lpstr>  Comparison of RSVP, Siri, S-Voice on 100 typical weather “related” questions:</vt:lpstr>
      <vt:lpstr>Slide 30</vt:lpstr>
      <vt:lpstr>Slide 31</vt:lpstr>
      <vt:lpstr>Problem 3. Speech improvement Comm. ACM, July, 2013</vt:lpstr>
      <vt:lpstr>Experiments summary</vt:lpstr>
      <vt:lpstr>Problem 4. Translation Comm. of ACM, July, 2013, pp 70-77</vt:lpstr>
      <vt:lpstr>Translation experiments:</vt:lpstr>
      <vt:lpstr>Importance of Translated Search</vt:lpstr>
      <vt:lpstr>       RSVP: Natural language QA Engine</vt:lpstr>
      <vt:lpstr>RSVP QA Engine Architecture</vt:lpstr>
      <vt:lpstr>Slide 39</vt:lpstr>
      <vt:lpstr>RSVP QA System</vt:lpstr>
      <vt:lpstr>It features</vt:lpstr>
      <vt:lpstr>Slide 42</vt:lpstr>
      <vt:lpstr>Slide 43</vt:lpstr>
      <vt:lpstr>Slide 44</vt:lpstr>
      <vt:lpstr>Let me described the weather app</vt:lpstr>
      <vt:lpstr>Conclusion</vt:lpstr>
      <vt:lpstr>Collaborators:</vt:lpstr>
    </vt:vector>
  </TitlesOfParts>
  <Company>University of Waterloo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Ming Li Talk about Bioinformatics</dc:title>
  <dc:creator>Ming Li</dc:creator>
  <cp:lastModifiedBy>Ming Li</cp:lastModifiedBy>
  <cp:revision>646</cp:revision>
  <dcterms:created xsi:type="dcterms:W3CDTF">2014-07-02T09:41:59Z</dcterms:created>
  <dcterms:modified xsi:type="dcterms:W3CDTF">2014-07-02T14:34:59Z</dcterms:modified>
</cp:coreProperties>
</file>