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58" r:id="rId3"/>
    <p:sldId id="257" r:id="rId4"/>
    <p:sldId id="261" r:id="rId5"/>
    <p:sldId id="262" r:id="rId6"/>
    <p:sldId id="264" r:id="rId7"/>
    <p:sldId id="263" r:id="rId8"/>
    <p:sldId id="265" r:id="rId9"/>
    <p:sldId id="266" r:id="rId10"/>
    <p:sldId id="267" r:id="rId11"/>
    <p:sldId id="271" r:id="rId12"/>
    <p:sldId id="268" r:id="rId13"/>
    <p:sldId id="269" r:id="rId14"/>
    <p:sldId id="270" r:id="rId15"/>
    <p:sldId id="272" r:id="rId16"/>
    <p:sldId id="274" r:id="rId17"/>
    <p:sldId id="275" r:id="rId18"/>
    <p:sldId id="276" r:id="rId19"/>
    <p:sldId id="277"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26" autoAdjust="0"/>
  </p:normalViewPr>
  <p:slideViewPr>
    <p:cSldViewPr snapToGrid="0">
      <p:cViewPr>
        <p:scale>
          <a:sx n="77" d="100"/>
          <a:sy n="77" d="100"/>
        </p:scale>
        <p:origin x="83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F5A1F-1D95-49D4-9AF5-CB61F345C147}" type="datetimeFigureOut">
              <a:rPr lang="en-US" smtClean="0"/>
              <a:t>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32234-E8EB-4E01-BFCA-40F67C53FAC2}" type="slidenum">
              <a:rPr lang="en-US" smtClean="0"/>
              <a:t>‹#›</a:t>
            </a:fld>
            <a:endParaRPr lang="en-US"/>
          </a:p>
        </p:txBody>
      </p:sp>
    </p:spTree>
    <p:extLst>
      <p:ext uri="{BB962C8B-B14F-4D97-AF65-F5344CB8AC3E}">
        <p14:creationId xmlns:p14="http://schemas.microsoft.com/office/powerpoint/2010/main" val="244342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a:t>
            </a:fld>
            <a:endParaRPr lang="en-US"/>
          </a:p>
        </p:txBody>
      </p:sp>
    </p:spTree>
    <p:extLst>
      <p:ext uri="{BB962C8B-B14F-4D97-AF65-F5344CB8AC3E}">
        <p14:creationId xmlns:p14="http://schemas.microsoft.com/office/powerpoint/2010/main" val="188706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By itself, BERT provides information about</a:t>
            </a:r>
          </a:p>
          <a:p>
            <a:r>
              <a:rPr lang="en-US" sz="1200" b="0" i="0" u="none" strike="noStrike" kern="1200" baseline="0" dirty="0">
                <a:solidFill>
                  <a:schemeClr val="tx1"/>
                </a:solidFill>
                <a:latin typeface="+mn-lt"/>
                <a:ea typeface="+mn-ea"/>
                <a:cs typeface="+mn-cs"/>
              </a:rPr>
              <a:t>the question and context as a unit, while the </a:t>
            </a:r>
            <a:r>
              <a:rPr lang="en-US" sz="1200" b="0" i="0" u="none" strike="noStrike" kern="1200" baseline="0" dirty="0" err="1">
                <a:solidFill>
                  <a:schemeClr val="tx1"/>
                </a:solidFill>
                <a:latin typeface="+mn-lt"/>
                <a:ea typeface="+mn-ea"/>
                <a:cs typeface="+mn-cs"/>
              </a:rPr>
              <a:t>coattention</a:t>
            </a:r>
            <a:r>
              <a:rPr lang="en-US" sz="1200" b="0" i="0" u="none" strike="noStrike" kern="1200" baseline="0" dirty="0">
                <a:solidFill>
                  <a:schemeClr val="tx1"/>
                </a:solidFill>
                <a:latin typeface="+mn-lt"/>
                <a:ea typeface="+mn-ea"/>
                <a:cs typeface="+mn-cs"/>
              </a:rPr>
              <a:t> extracts information from both the question and context relative to each other.</a:t>
            </a:r>
          </a:p>
          <a:p>
            <a:r>
              <a:rPr lang="en-US" sz="1200" b="0" i="0" u="none" strike="noStrike" kern="1200" baseline="0" dirty="0">
                <a:solidFill>
                  <a:schemeClr val="tx1"/>
                </a:solidFill>
                <a:latin typeface="+mn-lt"/>
                <a:ea typeface="+mn-ea"/>
                <a:cs typeface="+mn-cs"/>
              </a:rPr>
              <a:t>The convolutions extract local features within the question</a:t>
            </a:r>
          </a:p>
          <a:p>
            <a:r>
              <a:rPr lang="en-US" sz="1200" b="0" i="0" u="none" strike="noStrike" kern="1200" baseline="0" dirty="0">
                <a:solidFill>
                  <a:schemeClr val="tx1"/>
                </a:solidFill>
                <a:latin typeface="+mn-lt"/>
                <a:ea typeface="+mn-ea"/>
                <a:cs typeface="+mn-cs"/>
              </a:rPr>
              <a:t>and context to add localized information to the attention and embedding meanings</a:t>
            </a:r>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10</a:t>
            </a:fld>
            <a:endParaRPr lang="en-US"/>
          </a:p>
        </p:txBody>
      </p:sp>
    </p:spTree>
    <p:extLst>
      <p:ext uri="{BB962C8B-B14F-4D97-AF65-F5344CB8AC3E}">
        <p14:creationId xmlns:p14="http://schemas.microsoft.com/office/powerpoint/2010/main" val="419002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help our network generalize</a:t>
            </a:r>
          </a:p>
          <a:p>
            <a:r>
              <a:rPr lang="en-US" sz="1200" b="0" i="0" u="none" strike="noStrike" kern="1200" baseline="0" dirty="0">
                <a:solidFill>
                  <a:schemeClr val="tx1"/>
                </a:solidFill>
                <a:latin typeface="+mn-lt"/>
                <a:ea typeface="+mn-ea"/>
                <a:cs typeface="+mn-cs"/>
              </a:rPr>
              <a:t>better to these variations we decided to augment the dataset by paraphrasing the questions in the </a:t>
            </a:r>
            <a:r>
              <a:rPr lang="en-US" sz="1200" b="0" i="0" u="none" strike="noStrike" kern="1200" baseline="0" dirty="0" err="1">
                <a:solidFill>
                  <a:schemeClr val="tx1"/>
                </a:solidFill>
                <a:latin typeface="+mn-lt"/>
                <a:ea typeface="+mn-ea"/>
                <a:cs typeface="+mn-cs"/>
              </a:rPr>
              <a:t>SQuAD</a:t>
            </a:r>
            <a:r>
              <a:rPr lang="en-US" sz="1200" b="0" i="0" u="none" strike="noStrike" kern="1200" baseline="0" dirty="0">
                <a:solidFill>
                  <a:schemeClr val="tx1"/>
                </a:solidFill>
                <a:latin typeface="+mn-lt"/>
                <a:ea typeface="+mn-ea"/>
                <a:cs typeface="+mn-cs"/>
              </a:rPr>
              <a:t> training set.</a:t>
            </a:r>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12</a:t>
            </a:fld>
            <a:endParaRPr lang="en-US"/>
          </a:p>
        </p:txBody>
      </p:sp>
    </p:spTree>
    <p:extLst>
      <p:ext uri="{BB962C8B-B14F-4D97-AF65-F5344CB8AC3E}">
        <p14:creationId xmlns:p14="http://schemas.microsoft.com/office/powerpoint/2010/main" val="47671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 match. This metric measures the percentage of predictions that match any one of the ground truth answers exactly.</a:t>
            </a:r>
          </a:p>
          <a:p>
            <a:r>
              <a:rPr lang="en-US" sz="1200" b="0" i="0" u="none" strike="noStrike" kern="1200" baseline="0" dirty="0">
                <a:solidFill>
                  <a:schemeClr val="tx1"/>
                </a:solidFill>
                <a:latin typeface="+mn-lt"/>
                <a:ea typeface="+mn-ea"/>
                <a:cs typeface="+mn-cs"/>
              </a:rPr>
              <a:t>F1 and EM scores obtained for the experiments on the base model. The first</a:t>
            </a:r>
          </a:p>
          <a:p>
            <a:r>
              <a:rPr lang="en-US" sz="1200" b="0" i="0" u="none" strike="noStrike" kern="1200" baseline="0" dirty="0">
                <a:solidFill>
                  <a:schemeClr val="tx1"/>
                </a:solidFill>
                <a:latin typeface="+mn-lt"/>
                <a:ea typeface="+mn-ea"/>
                <a:cs typeface="+mn-cs"/>
              </a:rPr>
              <a:t>column reports the base BERT baseline scores, while the second reports the results for the C2Q/Q2C</a:t>
            </a:r>
          </a:p>
          <a:p>
            <a:r>
              <a:rPr lang="en-US" sz="1200" b="0" i="0" u="none" strike="noStrike" kern="1200" baseline="0" dirty="0">
                <a:solidFill>
                  <a:schemeClr val="tx1"/>
                </a:solidFill>
                <a:latin typeface="+mn-lt"/>
                <a:ea typeface="+mn-ea"/>
                <a:cs typeface="+mn-cs"/>
              </a:rPr>
              <a:t>attention addition. The two skip columns report scores for the skip connection connecting the BERT embedding layer to the co-attention output (Simple Skip) and the scores for the same skip connection containing a Transformer block (Transformer Skip). The final column presents the result of the localized feature extraction added inside the C2Q/Q2C architecture</a:t>
            </a:r>
          </a:p>
          <a:p>
            <a:r>
              <a:rPr lang="en-US" sz="1200" b="0" i="0" u="none" strike="noStrike" kern="1200" baseline="0" dirty="0">
                <a:solidFill>
                  <a:schemeClr val="tx1"/>
                </a:solidFill>
                <a:latin typeface="+mn-lt"/>
                <a:ea typeface="+mn-ea"/>
                <a:cs typeface="+mn-cs"/>
              </a:rPr>
              <a:t>The C2Q/Q2C network attends the context relative to the query and vice versa instead of as a concatenated whole.</a:t>
            </a:r>
          </a:p>
          <a:p>
            <a:r>
              <a:rPr lang="en-US" sz="1200" b="0" i="0" u="none" strike="noStrike" kern="1200" baseline="0" dirty="0">
                <a:solidFill>
                  <a:schemeClr val="tx1"/>
                </a:solidFill>
                <a:latin typeface="+mn-lt"/>
                <a:ea typeface="+mn-ea"/>
                <a:cs typeface="+mn-cs"/>
              </a:rPr>
              <a:t>The skip connections improved the scores</a:t>
            </a:r>
          </a:p>
          <a:p>
            <a:r>
              <a:rPr lang="en-US" sz="1200" b="0" i="0" u="none" strike="noStrike" kern="1200" baseline="0" dirty="0">
                <a:solidFill>
                  <a:schemeClr val="tx1"/>
                </a:solidFill>
                <a:latin typeface="+mn-lt"/>
                <a:ea typeface="+mn-ea"/>
                <a:cs typeface="+mn-cs"/>
              </a:rPr>
              <a:t>further by adding the BERT embeddings back in to the </a:t>
            </a:r>
            <a:r>
              <a:rPr lang="en-US" sz="1200" b="0" i="0" u="none" strike="noStrike" kern="1200" baseline="0" dirty="0" err="1">
                <a:solidFill>
                  <a:schemeClr val="tx1"/>
                </a:solidFill>
                <a:latin typeface="+mn-lt"/>
                <a:ea typeface="+mn-ea"/>
                <a:cs typeface="+mn-cs"/>
              </a:rPr>
              <a:t>coattention</a:t>
            </a:r>
            <a:r>
              <a:rPr lang="en-US" sz="1200" b="0" i="0" u="none" strike="noStrike" kern="1200" baseline="0" dirty="0">
                <a:solidFill>
                  <a:schemeClr val="tx1"/>
                </a:solidFill>
                <a:latin typeface="+mn-lt"/>
                <a:ea typeface="+mn-ea"/>
                <a:cs typeface="+mn-cs"/>
              </a:rPr>
              <a:t> vectors and providing information that may have been lost by the C2Q/Q2C network in addition to providing a convenient path for backpropagation to the BERT embedding layers.</a:t>
            </a:r>
          </a:p>
          <a:p>
            <a:r>
              <a:rPr lang="en-US" sz="1200" b="0" i="0" u="none" strike="noStrike" kern="1200" baseline="0" dirty="0">
                <a:solidFill>
                  <a:schemeClr val="tx1"/>
                </a:solidFill>
                <a:latin typeface="+mn-lt"/>
                <a:ea typeface="+mn-ea"/>
                <a:cs typeface="+mn-cs"/>
              </a:rPr>
              <a:t>Therefore, we built the final convolutional experiments on the Simple Skip architecture. The localized feature extraction within the </a:t>
            </a:r>
            <a:r>
              <a:rPr lang="en-US" sz="1200" b="0" i="0" u="none" strike="noStrike" kern="1200" baseline="0" dirty="0" err="1">
                <a:solidFill>
                  <a:schemeClr val="tx1"/>
                </a:solidFill>
                <a:latin typeface="+mn-lt"/>
                <a:ea typeface="+mn-ea"/>
                <a:cs typeface="+mn-cs"/>
              </a:rPr>
              <a:t>coattention</a:t>
            </a:r>
            <a:r>
              <a:rPr lang="en-US" sz="1200" b="0" i="0" u="none" strike="noStrike" kern="1200" baseline="0" dirty="0">
                <a:solidFill>
                  <a:schemeClr val="tx1"/>
                </a:solidFill>
                <a:latin typeface="+mn-lt"/>
                <a:ea typeface="+mn-ea"/>
                <a:cs typeface="+mn-cs"/>
              </a:rPr>
              <a:t> network produced the best results in the base model, but prevented an improvement in our modified BERT large model.</a:t>
            </a:r>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14</a:t>
            </a:fld>
            <a:endParaRPr lang="en-US"/>
          </a:p>
        </p:txBody>
      </p:sp>
    </p:spTree>
    <p:extLst>
      <p:ext uri="{BB962C8B-B14F-4D97-AF65-F5344CB8AC3E}">
        <p14:creationId xmlns:p14="http://schemas.microsoft.com/office/powerpoint/2010/main" val="304559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of the models built on BERT large used our augmented dataset in addition to the </a:t>
            </a:r>
            <a:r>
              <a:rPr lang="en-US" sz="1200" b="0" i="0" u="none" strike="noStrike" kern="1200" baseline="0" dirty="0" err="1">
                <a:solidFill>
                  <a:schemeClr val="tx1"/>
                </a:solidFill>
                <a:latin typeface="+mn-lt"/>
                <a:ea typeface="+mn-ea"/>
                <a:cs typeface="+mn-cs"/>
              </a:rPr>
              <a:t>coattention</a:t>
            </a:r>
            <a:r>
              <a:rPr lang="en-US" sz="1200" b="0" i="0" u="none" strike="noStrike" kern="1200" baseline="0" dirty="0">
                <a:solidFill>
                  <a:schemeClr val="tx1"/>
                </a:solidFill>
                <a:latin typeface="+mn-lt"/>
                <a:ea typeface="+mn-ea"/>
                <a:cs typeface="+mn-cs"/>
              </a:rPr>
              <a:t> architecture, simple skip connection, and separate start and end logit logic.</a:t>
            </a:r>
          </a:p>
          <a:p>
            <a:r>
              <a:rPr lang="en-US" sz="1200" b="0" i="0" u="none" strike="noStrike" kern="1200" baseline="0" dirty="0">
                <a:solidFill>
                  <a:schemeClr val="tx1"/>
                </a:solidFill>
                <a:latin typeface="+mn-lt"/>
                <a:ea typeface="+mn-ea"/>
                <a:cs typeface="+mn-cs"/>
              </a:rPr>
              <a:t>It seems that adding too much augmented data reduces the F1 because the augmented data is noisy relative to the original data.</a:t>
            </a:r>
          </a:p>
          <a:p>
            <a:r>
              <a:rPr lang="en-US" sz="1200" b="0" i="0" u="none" strike="noStrike" kern="1200" baseline="0" dirty="0">
                <a:solidFill>
                  <a:schemeClr val="tx1"/>
                </a:solidFill>
                <a:latin typeface="+mn-lt"/>
                <a:ea typeface="+mn-ea"/>
                <a:cs typeface="+mn-cs"/>
              </a:rPr>
              <a:t>The ensemble model performed the best by far due to a significant increase in the no answer F1 which can be attributed to the </a:t>
            </a:r>
            <a:r>
              <a:rPr lang="en-US" sz="1200" b="0" i="0" u="none" strike="noStrike" kern="1200" baseline="0" dirty="0" err="1">
                <a:solidFill>
                  <a:schemeClr val="tx1"/>
                </a:solidFill>
                <a:latin typeface="+mn-lt"/>
                <a:ea typeface="+mn-ea"/>
                <a:cs typeface="+mn-cs"/>
              </a:rPr>
              <a:t>ensembling</a:t>
            </a:r>
            <a:r>
              <a:rPr lang="en-US" sz="1200" b="0" i="0" u="none" strike="noStrike" kern="1200" baseline="0" dirty="0">
                <a:solidFill>
                  <a:schemeClr val="tx1"/>
                </a:solidFill>
                <a:latin typeface="+mn-lt"/>
                <a:ea typeface="+mn-ea"/>
                <a:cs typeface="+mn-cs"/>
              </a:rPr>
              <a:t> method</a:t>
            </a:r>
          </a:p>
          <a:p>
            <a:r>
              <a:rPr lang="en-US" sz="1200" b="0" i="0" u="none" strike="noStrike" kern="1200" baseline="0" dirty="0">
                <a:solidFill>
                  <a:schemeClr val="tx1"/>
                </a:solidFill>
                <a:latin typeface="+mn-lt"/>
                <a:ea typeface="+mn-ea"/>
                <a:cs typeface="+mn-cs"/>
              </a:rPr>
              <a:t>which is biased towards models that predict no answer.</a:t>
            </a:r>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15</a:t>
            </a:fld>
            <a:endParaRPr lang="en-US"/>
          </a:p>
        </p:txBody>
      </p:sp>
    </p:spTree>
    <p:extLst>
      <p:ext uri="{BB962C8B-B14F-4D97-AF65-F5344CB8AC3E}">
        <p14:creationId xmlns:p14="http://schemas.microsoft.com/office/powerpoint/2010/main" val="21102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case of ”Which” questions, our model goes wrong 69 times where as the baseline model goes wrong 64 times, a very small numeric difference. However,</a:t>
            </a:r>
          </a:p>
          <a:p>
            <a:r>
              <a:rPr lang="en-US" sz="1200" b="0" i="0" u="none" strike="noStrike" kern="1200" baseline="0" dirty="0">
                <a:solidFill>
                  <a:schemeClr val="tx1"/>
                </a:solidFill>
                <a:latin typeface="+mn-lt"/>
                <a:ea typeface="+mn-ea"/>
                <a:cs typeface="+mn-cs"/>
              </a:rPr>
              <a:t>for the ”What” questions the baseline model produces incorrect outputs for 776 examples while our model produces 30 fewer incorrect outputs.</a:t>
            </a:r>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16</a:t>
            </a:fld>
            <a:endParaRPr lang="en-US"/>
          </a:p>
        </p:txBody>
      </p:sp>
    </p:spTree>
    <p:extLst>
      <p:ext uri="{BB962C8B-B14F-4D97-AF65-F5344CB8AC3E}">
        <p14:creationId xmlns:p14="http://schemas.microsoft.com/office/powerpoint/2010/main" val="370198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example question &amp; answers correctly while the BERT large model answers incorrectly. It seems that the BERT large model combined the</a:t>
            </a:r>
          </a:p>
          <a:p>
            <a:r>
              <a:rPr lang="en-US" sz="1200" b="0" i="0" u="none" strike="noStrike" kern="1200" baseline="0" dirty="0">
                <a:solidFill>
                  <a:schemeClr val="tx1"/>
                </a:solidFill>
                <a:latin typeface="+mn-lt"/>
                <a:ea typeface="+mn-ea"/>
                <a:cs typeface="+mn-cs"/>
              </a:rPr>
              <a:t>words spirit and Christian to answer this question even thought the word spirit belongs to martial and the word Christian belongs to piety. Our model was able to keep the paired words together and realize that the question has no answer. We believe that our model was able to get the correct answer</a:t>
            </a:r>
          </a:p>
          <a:p>
            <a:r>
              <a:rPr lang="en-US" sz="1200" b="0" i="0" u="none" strike="noStrike" kern="1200" baseline="0" dirty="0">
                <a:solidFill>
                  <a:schemeClr val="tx1"/>
                </a:solidFill>
                <a:latin typeface="+mn-lt"/>
                <a:ea typeface="+mn-ea"/>
                <a:cs typeface="+mn-cs"/>
              </a:rPr>
              <a:t>because of the co-attention which can keep the words paired together correctly.</a:t>
            </a:r>
            <a:endParaRPr lang="en-US" dirty="0"/>
          </a:p>
        </p:txBody>
      </p:sp>
      <p:sp>
        <p:nvSpPr>
          <p:cNvPr id="4" name="Slide Number Placeholder 3"/>
          <p:cNvSpPr>
            <a:spLocks noGrp="1"/>
          </p:cNvSpPr>
          <p:nvPr>
            <p:ph type="sldNum" sz="quarter" idx="5"/>
          </p:nvPr>
        </p:nvSpPr>
        <p:spPr/>
        <p:txBody>
          <a:bodyPr/>
          <a:lstStyle/>
          <a:p>
            <a:fld id="{27E32234-E8EB-4E01-BFCA-40F67C53FAC2}" type="slidenum">
              <a:rPr lang="en-US" smtClean="0"/>
              <a:t>17</a:t>
            </a:fld>
            <a:endParaRPr lang="en-US"/>
          </a:p>
        </p:txBody>
      </p:sp>
    </p:spTree>
    <p:extLst>
      <p:ext uri="{BB962C8B-B14F-4D97-AF65-F5344CB8AC3E}">
        <p14:creationId xmlns:p14="http://schemas.microsoft.com/office/powerpoint/2010/main" val="3298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D7D647-3645-4829-953D-696A2E3A97A6}"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156864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D7D647-3645-4829-953D-696A2E3A97A6}"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408040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D7D647-3645-4829-953D-696A2E3A97A6}"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196219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D7D647-3645-4829-953D-696A2E3A97A6}"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341094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D7D647-3645-4829-953D-696A2E3A97A6}"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94080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D7D647-3645-4829-953D-696A2E3A97A6}"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259924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D7D647-3645-4829-953D-696A2E3A97A6}"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237406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D7D647-3645-4829-953D-696A2E3A97A6}"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388956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7D647-3645-4829-953D-696A2E3A97A6}"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13860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D7D647-3645-4829-953D-696A2E3A97A6}"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211024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D7D647-3645-4829-953D-696A2E3A97A6}"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BDDED-5927-466E-A3EA-384DC7B018B1}" type="slidenum">
              <a:rPr lang="en-US" smtClean="0"/>
              <a:t>‹#›</a:t>
            </a:fld>
            <a:endParaRPr lang="en-US"/>
          </a:p>
        </p:txBody>
      </p:sp>
    </p:spTree>
    <p:extLst>
      <p:ext uri="{BB962C8B-B14F-4D97-AF65-F5344CB8AC3E}">
        <p14:creationId xmlns:p14="http://schemas.microsoft.com/office/powerpoint/2010/main" val="573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7D647-3645-4829-953D-696A2E3A97A6}"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BDDED-5927-466E-A3EA-384DC7B018B1}" type="slidenum">
              <a:rPr lang="en-US" smtClean="0"/>
              <a:t>‹#›</a:t>
            </a:fld>
            <a:endParaRPr lang="en-US"/>
          </a:p>
        </p:txBody>
      </p:sp>
    </p:spTree>
    <p:extLst>
      <p:ext uri="{BB962C8B-B14F-4D97-AF65-F5344CB8AC3E}">
        <p14:creationId xmlns:p14="http://schemas.microsoft.com/office/powerpoint/2010/main" val="12248012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37425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7D08F-96D7-4C23-8A05-8CBC11C205BA}"/>
              </a:ext>
            </a:extLst>
          </p:cNvPr>
          <p:cNvSpPr>
            <a:spLocks noGrp="1"/>
          </p:cNvSpPr>
          <p:nvPr>
            <p:ph type="ctrTitle"/>
          </p:nvPr>
        </p:nvSpPr>
        <p:spPr>
          <a:xfrm>
            <a:off x="1155558" y="637763"/>
            <a:ext cx="9889797" cy="2874471"/>
          </a:xfrm>
        </p:spPr>
        <p:txBody>
          <a:bodyPr anchor="ctr">
            <a:normAutofit/>
          </a:bodyPr>
          <a:lstStyle/>
          <a:p>
            <a:pPr algn="l"/>
            <a:r>
              <a:rPr lang="en-US" sz="8000">
                <a:solidFill>
                  <a:schemeClr val="bg1"/>
                </a:solidFill>
                <a:latin typeface="Adobe Garamond Pro" panose="02020502060506020403" pitchFamily="18" charset="0"/>
              </a:rPr>
              <a:t>Bert QA – Attention on Steroids</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3742597"/>
            <a:ext cx="12191990" cy="31154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BA5F949-EBD0-4F74-98C1-67B8826A28D8}"/>
              </a:ext>
            </a:extLst>
          </p:cNvPr>
          <p:cNvSpPr>
            <a:spLocks noGrp="1"/>
          </p:cNvSpPr>
          <p:nvPr>
            <p:ph type="subTitle" idx="1"/>
          </p:nvPr>
        </p:nvSpPr>
        <p:spPr>
          <a:xfrm>
            <a:off x="1155558" y="4307684"/>
            <a:ext cx="9544153" cy="1906846"/>
          </a:xfrm>
        </p:spPr>
        <p:txBody>
          <a:bodyPr anchor="t">
            <a:normAutofit/>
          </a:bodyPr>
          <a:lstStyle/>
          <a:p>
            <a:pPr algn="l"/>
            <a:r>
              <a:rPr lang="en-US" sz="3200">
                <a:latin typeface="Adobe Garamond Pro" panose="02020502060506020403" pitchFamily="18" charset="0"/>
              </a:rPr>
              <a:t>Shreyance Jain</a:t>
            </a:r>
          </a:p>
          <a:p>
            <a:pPr algn="l"/>
            <a:r>
              <a:rPr lang="en-US" sz="3200">
                <a:latin typeface="Adobe Garamond Pro" panose="02020502060506020403" pitchFamily="18" charset="0"/>
              </a:rPr>
              <a:t>MMath Computer Science (Coursework) </a:t>
            </a:r>
          </a:p>
          <a:p>
            <a:pPr algn="l"/>
            <a:r>
              <a:rPr lang="en-US" sz="3200">
                <a:latin typeface="Adobe Garamond Pro" panose="02020502060506020403" pitchFamily="18" charset="0"/>
              </a:rPr>
              <a:t>University of Waterloo</a:t>
            </a:r>
          </a:p>
        </p:txBody>
      </p:sp>
      <p:sp>
        <p:nvSpPr>
          <p:cNvPr id="12" name="Rectangle 11">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1180" y="41010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39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16E-64C7-4AD1-8655-DEF97FCD6F64}"/>
              </a:ext>
            </a:extLst>
          </p:cNvPr>
          <p:cNvSpPr>
            <a:spLocks noGrp="1"/>
          </p:cNvSpPr>
          <p:nvPr>
            <p:ph type="title"/>
          </p:nvPr>
        </p:nvSpPr>
        <p:spPr/>
        <p:txBody>
          <a:bodyPr>
            <a:normAutofit/>
          </a:bodyPr>
          <a:lstStyle/>
          <a:p>
            <a:r>
              <a:rPr lang="en-US" b="1" dirty="0">
                <a:latin typeface="Adobe Garamond Pro" panose="02020502060506020403" pitchFamily="18" charset="0"/>
              </a:rPr>
              <a:t>Localized Feature Extraction</a:t>
            </a:r>
          </a:p>
        </p:txBody>
      </p:sp>
      <p:sp>
        <p:nvSpPr>
          <p:cNvPr id="3" name="Content Placeholder 2">
            <a:extLst>
              <a:ext uri="{FF2B5EF4-FFF2-40B4-BE49-F238E27FC236}">
                <a16:creationId xmlns:a16="http://schemas.microsoft.com/office/drawing/2014/main" id="{5529FA19-094C-4C34-BD86-8DA6530C3613}"/>
              </a:ext>
            </a:extLst>
          </p:cNvPr>
          <p:cNvSpPr>
            <a:spLocks noGrp="1"/>
          </p:cNvSpPr>
          <p:nvPr>
            <p:ph idx="1"/>
          </p:nvPr>
        </p:nvSpPr>
        <p:spPr/>
        <p:txBody>
          <a:bodyPr>
            <a:normAutofit/>
          </a:bodyPr>
          <a:lstStyle/>
          <a:p>
            <a:r>
              <a:rPr lang="en-US" sz="2400" dirty="0">
                <a:latin typeface="Adobe Garamond Pro" panose="02020502060506020403" pitchFamily="18" charset="0"/>
              </a:rPr>
              <a:t>Convolutional feature extraction to add localized information to the concatenation input</a:t>
            </a:r>
          </a:p>
          <a:p>
            <a:r>
              <a:rPr lang="en-US" sz="2400" dirty="0">
                <a:latin typeface="Adobe Garamond Pro" panose="02020502060506020403" pitchFamily="18" charset="0"/>
              </a:rPr>
              <a:t>4 convolutional layers added</a:t>
            </a:r>
          </a:p>
          <a:p>
            <a:r>
              <a:rPr lang="en-US" sz="2400" dirty="0">
                <a:latin typeface="Adobe Garamond Pro" panose="02020502060506020403" pitchFamily="18" charset="0"/>
              </a:rPr>
              <a:t>Input – BERT embeddings </a:t>
            </a:r>
          </a:p>
          <a:p>
            <a:r>
              <a:rPr lang="en-US" sz="2400" dirty="0">
                <a:latin typeface="Adobe Garamond Pro" panose="02020502060506020403" pitchFamily="18" charset="0"/>
              </a:rPr>
              <a:t>Outputs were added to the outputs of multi head attention layers </a:t>
            </a:r>
          </a:p>
          <a:p>
            <a:r>
              <a:rPr lang="en-US" sz="2400" dirty="0">
                <a:latin typeface="Adobe Garamond Pro" panose="02020502060506020403" pitchFamily="18" charset="0"/>
              </a:rPr>
              <a:t>Co-attention + Local information  -&gt; hierarchical understanding of the question and the context</a:t>
            </a:r>
          </a:p>
          <a:p>
            <a:r>
              <a:rPr lang="en-US" sz="2400" dirty="0">
                <a:latin typeface="Adobe Garamond Pro" panose="02020502060506020403" pitchFamily="18" charset="0"/>
              </a:rPr>
              <a:t>The convolutions extract local features within the question and context to add localized info</a:t>
            </a:r>
          </a:p>
        </p:txBody>
      </p:sp>
    </p:spTree>
    <p:extLst>
      <p:ext uri="{BB962C8B-B14F-4D97-AF65-F5344CB8AC3E}">
        <p14:creationId xmlns:p14="http://schemas.microsoft.com/office/powerpoint/2010/main" val="133582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FC23-EE6A-4114-9B20-7A7BB5580A62}"/>
              </a:ext>
            </a:extLst>
          </p:cNvPr>
          <p:cNvSpPr>
            <a:spLocks noGrp="1"/>
          </p:cNvSpPr>
          <p:nvPr>
            <p:ph type="title"/>
          </p:nvPr>
        </p:nvSpPr>
        <p:spPr/>
        <p:txBody>
          <a:bodyPr/>
          <a:lstStyle/>
          <a:p>
            <a:r>
              <a:rPr lang="en-US" b="1" dirty="0">
                <a:latin typeface="Adobe Garamond Pro" panose="02020502060506020403" pitchFamily="18" charset="0"/>
              </a:rPr>
              <a:t>SQUAD 2.0 Dataset</a:t>
            </a:r>
          </a:p>
        </p:txBody>
      </p:sp>
      <p:sp>
        <p:nvSpPr>
          <p:cNvPr id="3" name="Content Placeholder 2">
            <a:extLst>
              <a:ext uri="{FF2B5EF4-FFF2-40B4-BE49-F238E27FC236}">
                <a16:creationId xmlns:a16="http://schemas.microsoft.com/office/drawing/2014/main" id="{600743D0-3D9E-44F7-A577-77D8A49660D3}"/>
              </a:ext>
            </a:extLst>
          </p:cNvPr>
          <p:cNvSpPr>
            <a:spLocks noGrp="1"/>
          </p:cNvSpPr>
          <p:nvPr>
            <p:ph idx="1"/>
          </p:nvPr>
        </p:nvSpPr>
        <p:spPr/>
        <p:txBody>
          <a:bodyPr>
            <a:normAutofit/>
          </a:bodyPr>
          <a:lstStyle/>
          <a:p>
            <a:r>
              <a:rPr lang="en-US" sz="2400" b="1" dirty="0">
                <a:latin typeface="Adobe Garamond Pro" panose="02020502060506020403" pitchFamily="18" charset="0"/>
              </a:rPr>
              <a:t>S</a:t>
            </a:r>
            <a:r>
              <a:rPr lang="en-US" sz="2400" dirty="0">
                <a:latin typeface="Adobe Garamond Pro" panose="02020502060506020403" pitchFamily="18" charset="0"/>
              </a:rPr>
              <a:t>tanford </a:t>
            </a:r>
            <a:r>
              <a:rPr lang="en-US" sz="2400" b="1" dirty="0">
                <a:latin typeface="Adobe Garamond Pro" panose="02020502060506020403" pitchFamily="18" charset="0"/>
              </a:rPr>
              <a:t>Qu</a:t>
            </a:r>
            <a:r>
              <a:rPr lang="en-US" sz="2400" dirty="0">
                <a:latin typeface="Adobe Garamond Pro" panose="02020502060506020403" pitchFamily="18" charset="0"/>
              </a:rPr>
              <a:t>estion </a:t>
            </a:r>
            <a:r>
              <a:rPr lang="en-US" sz="2400" b="1" dirty="0">
                <a:latin typeface="Adobe Garamond Pro" panose="02020502060506020403" pitchFamily="18" charset="0"/>
              </a:rPr>
              <a:t>A</a:t>
            </a:r>
            <a:r>
              <a:rPr lang="en-US" sz="2400" dirty="0">
                <a:latin typeface="Adobe Garamond Pro" panose="02020502060506020403" pitchFamily="18" charset="0"/>
              </a:rPr>
              <a:t>nswering </a:t>
            </a:r>
            <a:r>
              <a:rPr lang="en-US" sz="2400" b="1" dirty="0">
                <a:latin typeface="Adobe Garamond Pro" panose="02020502060506020403" pitchFamily="18" charset="0"/>
              </a:rPr>
              <a:t>D</a:t>
            </a:r>
            <a:r>
              <a:rPr lang="en-US" sz="2400" dirty="0">
                <a:latin typeface="Adobe Garamond Pro" panose="02020502060506020403" pitchFamily="18" charset="0"/>
              </a:rPr>
              <a:t>ataset (</a:t>
            </a:r>
            <a:r>
              <a:rPr lang="en-US" sz="2400" dirty="0" err="1">
                <a:latin typeface="Adobe Garamond Pro" panose="02020502060506020403" pitchFamily="18" charset="0"/>
              </a:rPr>
              <a:t>SQuAD</a:t>
            </a:r>
            <a:r>
              <a:rPr lang="en-US" sz="2400" dirty="0">
                <a:latin typeface="Adobe Garamond Pro" panose="02020502060506020403" pitchFamily="18" charset="0"/>
              </a:rPr>
              <a:t>) is a reading comprehension dataset, consisting of questions posed by crowd-workers on a set of Wikipedia articles, where the answer to every question is a segment of text, or </a:t>
            </a:r>
            <a:r>
              <a:rPr lang="en-US" sz="2400" i="1" dirty="0">
                <a:latin typeface="Adobe Garamond Pro" panose="02020502060506020403" pitchFamily="18" charset="0"/>
              </a:rPr>
              <a:t>span</a:t>
            </a:r>
            <a:r>
              <a:rPr lang="en-US" sz="2400" dirty="0">
                <a:latin typeface="Adobe Garamond Pro" panose="02020502060506020403" pitchFamily="18" charset="0"/>
              </a:rPr>
              <a:t>, from the corresponding reading passage, or the question might be unanswerable.</a:t>
            </a:r>
          </a:p>
          <a:p>
            <a:pPr marL="0" indent="0">
              <a:buNone/>
            </a:pPr>
            <a:endParaRPr lang="en-US" sz="2400" dirty="0">
              <a:latin typeface="Adobe Garamond Pro" panose="02020502060506020403" pitchFamily="18" charset="0"/>
            </a:endParaRPr>
          </a:p>
          <a:p>
            <a:r>
              <a:rPr lang="en-US" sz="2400" b="1" dirty="0">
                <a:latin typeface="Adobe Garamond Pro" panose="02020502060506020403" pitchFamily="18" charset="0"/>
              </a:rPr>
              <a:t>SQuAD2.0</a:t>
            </a:r>
            <a:r>
              <a:rPr lang="en-US" sz="2400" dirty="0">
                <a:latin typeface="Adobe Garamond Pro" panose="02020502060506020403" pitchFamily="18" charset="0"/>
              </a:rPr>
              <a:t> combines the 100,000 questions in SQuAD1.1 with over 50,000 unanswerable questions written </a:t>
            </a:r>
            <a:r>
              <a:rPr lang="en-US" sz="2400" dirty="0" err="1">
                <a:latin typeface="Adobe Garamond Pro" panose="02020502060506020403" pitchFamily="18" charset="0"/>
              </a:rPr>
              <a:t>adversarially</a:t>
            </a:r>
            <a:r>
              <a:rPr lang="en-US" sz="2400" dirty="0">
                <a:latin typeface="Adobe Garamond Pro" panose="02020502060506020403" pitchFamily="18" charset="0"/>
              </a:rPr>
              <a:t> by crowd-workers to look like answerable ones</a:t>
            </a:r>
          </a:p>
        </p:txBody>
      </p:sp>
    </p:spTree>
    <p:extLst>
      <p:ext uri="{BB962C8B-B14F-4D97-AF65-F5344CB8AC3E}">
        <p14:creationId xmlns:p14="http://schemas.microsoft.com/office/powerpoint/2010/main" val="244891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D477-3D75-4107-9832-8EF0FBCC9287}"/>
              </a:ext>
            </a:extLst>
          </p:cNvPr>
          <p:cNvSpPr>
            <a:spLocks noGrp="1"/>
          </p:cNvSpPr>
          <p:nvPr>
            <p:ph type="title"/>
          </p:nvPr>
        </p:nvSpPr>
        <p:spPr/>
        <p:txBody>
          <a:bodyPr/>
          <a:lstStyle/>
          <a:p>
            <a:r>
              <a:rPr lang="en-US" b="1" dirty="0">
                <a:latin typeface="Adobe Garamond Pro" panose="02020502060506020403" pitchFamily="18" charset="0"/>
              </a:rPr>
              <a:t>Data Augmentation</a:t>
            </a:r>
          </a:p>
        </p:txBody>
      </p:sp>
      <p:sp>
        <p:nvSpPr>
          <p:cNvPr id="3" name="Content Placeholder 2">
            <a:extLst>
              <a:ext uri="{FF2B5EF4-FFF2-40B4-BE49-F238E27FC236}">
                <a16:creationId xmlns:a16="http://schemas.microsoft.com/office/drawing/2014/main" id="{E328D63C-DD21-45B0-86B1-9136966F5148}"/>
              </a:ext>
            </a:extLst>
          </p:cNvPr>
          <p:cNvSpPr>
            <a:spLocks noGrp="1"/>
          </p:cNvSpPr>
          <p:nvPr>
            <p:ph idx="1"/>
          </p:nvPr>
        </p:nvSpPr>
        <p:spPr/>
        <p:txBody>
          <a:bodyPr>
            <a:normAutofit/>
          </a:bodyPr>
          <a:lstStyle/>
          <a:p>
            <a:r>
              <a:rPr lang="en-US" sz="2400" dirty="0">
                <a:latin typeface="Adobe Garamond Pro" panose="02020502060506020403" pitchFamily="18" charset="0"/>
              </a:rPr>
              <a:t>A lot of syntactic and grammatical variance in the questions of SQUAD 2.0 dataset</a:t>
            </a:r>
          </a:p>
          <a:p>
            <a:r>
              <a:rPr lang="en-US" sz="2400" dirty="0">
                <a:latin typeface="Adobe Garamond Pro" panose="02020502060506020403" pitchFamily="18" charset="0"/>
              </a:rPr>
              <a:t>Augment dataset by paraphrasing the questions </a:t>
            </a:r>
          </a:p>
          <a:p>
            <a:r>
              <a:rPr lang="en-US" sz="2400" dirty="0">
                <a:latin typeface="Adobe Garamond Pro" panose="02020502060506020403" pitchFamily="18" charset="0"/>
              </a:rPr>
              <a:t>Back translation using Google Cloud Translation (NMT) API to translate the sentence form English to French and then do a back translation to English</a:t>
            </a:r>
          </a:p>
          <a:p>
            <a:r>
              <a:rPr lang="en-US" sz="2400" dirty="0">
                <a:latin typeface="Adobe Garamond Pro" panose="02020502060506020403" pitchFamily="18" charset="0"/>
              </a:rPr>
              <a:t>3 different versions – 35%, 50% and 100% augmentation</a:t>
            </a:r>
          </a:p>
          <a:p>
            <a:endParaRPr lang="en-US" sz="2400" dirty="0">
              <a:latin typeface="Adobe Garamond Pro" panose="02020502060506020403" pitchFamily="18" charset="0"/>
            </a:endParaRPr>
          </a:p>
        </p:txBody>
      </p:sp>
      <p:pic>
        <p:nvPicPr>
          <p:cNvPr id="4" name="Picture 3">
            <a:extLst>
              <a:ext uri="{FF2B5EF4-FFF2-40B4-BE49-F238E27FC236}">
                <a16:creationId xmlns:a16="http://schemas.microsoft.com/office/drawing/2014/main" id="{A0177CB9-7B49-4EF8-9DC9-09582F624667}"/>
              </a:ext>
            </a:extLst>
          </p:cNvPr>
          <p:cNvPicPr>
            <a:picLocks noChangeAspect="1"/>
          </p:cNvPicPr>
          <p:nvPr/>
        </p:nvPicPr>
        <p:blipFill>
          <a:blip r:embed="rId3"/>
          <a:stretch>
            <a:fillRect/>
          </a:stretch>
        </p:blipFill>
        <p:spPr>
          <a:xfrm>
            <a:off x="1941310" y="4567619"/>
            <a:ext cx="8607553" cy="1609344"/>
          </a:xfrm>
          <a:prstGeom prst="rect">
            <a:avLst/>
          </a:prstGeom>
        </p:spPr>
      </p:pic>
    </p:spTree>
    <p:extLst>
      <p:ext uri="{BB962C8B-B14F-4D97-AF65-F5344CB8AC3E}">
        <p14:creationId xmlns:p14="http://schemas.microsoft.com/office/powerpoint/2010/main" val="320336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3048-1DF7-493F-85F0-22C5BBF62AD5}"/>
              </a:ext>
            </a:extLst>
          </p:cNvPr>
          <p:cNvSpPr>
            <a:spLocks noGrp="1"/>
          </p:cNvSpPr>
          <p:nvPr>
            <p:ph type="title"/>
          </p:nvPr>
        </p:nvSpPr>
        <p:spPr/>
        <p:txBody>
          <a:bodyPr/>
          <a:lstStyle/>
          <a:p>
            <a:r>
              <a:rPr lang="en-US" b="1" dirty="0">
                <a:latin typeface="Adobe Garamond Pro" panose="02020502060506020403" pitchFamily="18" charset="0"/>
              </a:rPr>
              <a:t>BERT Large and </a:t>
            </a:r>
            <a:r>
              <a:rPr lang="en-US" b="1" dirty="0" err="1">
                <a:latin typeface="Adobe Garamond Pro" panose="02020502060506020403" pitchFamily="18" charset="0"/>
              </a:rPr>
              <a:t>Ensembling</a:t>
            </a:r>
            <a:endParaRPr lang="en-US" b="1" dirty="0">
              <a:latin typeface="Adobe Garamond Pro" panose="02020502060506020403" pitchFamily="18" charset="0"/>
            </a:endParaRPr>
          </a:p>
        </p:txBody>
      </p:sp>
      <p:sp>
        <p:nvSpPr>
          <p:cNvPr id="3" name="Content Placeholder 2">
            <a:extLst>
              <a:ext uri="{FF2B5EF4-FFF2-40B4-BE49-F238E27FC236}">
                <a16:creationId xmlns:a16="http://schemas.microsoft.com/office/drawing/2014/main" id="{745B8723-F253-4188-ACBF-4F5E67602A50}"/>
              </a:ext>
            </a:extLst>
          </p:cNvPr>
          <p:cNvSpPr>
            <a:spLocks noGrp="1"/>
          </p:cNvSpPr>
          <p:nvPr>
            <p:ph idx="1"/>
          </p:nvPr>
        </p:nvSpPr>
        <p:spPr>
          <a:xfrm>
            <a:off x="838200" y="1535479"/>
            <a:ext cx="10515600" cy="4351338"/>
          </a:xfrm>
        </p:spPr>
        <p:txBody>
          <a:bodyPr/>
          <a:lstStyle/>
          <a:p>
            <a:r>
              <a:rPr lang="en-US" dirty="0">
                <a:latin typeface="Adobe Garamond Pro" panose="02020502060506020403" pitchFamily="18" charset="0"/>
              </a:rPr>
              <a:t>Applied co-attention and localized feature extraction to the large BERT model</a:t>
            </a:r>
          </a:p>
          <a:p>
            <a:r>
              <a:rPr lang="en-US" dirty="0">
                <a:latin typeface="Adobe Garamond Pro" panose="02020502060506020403" pitchFamily="18" charset="0"/>
              </a:rPr>
              <a:t>BERT large requires a large batch size to get good performance</a:t>
            </a:r>
          </a:p>
          <a:p>
            <a:r>
              <a:rPr lang="en-US" dirty="0">
                <a:latin typeface="Adobe Garamond Pro" panose="02020502060506020403" pitchFamily="18" charset="0"/>
              </a:rPr>
              <a:t>Bath size was chosen a 6 and used a gradient accumulation of 3 so that only 2 examples were on the GPU at a time</a:t>
            </a:r>
          </a:p>
          <a:p>
            <a:r>
              <a:rPr lang="en-US" dirty="0">
                <a:latin typeface="Adobe Garamond Pro" panose="02020502060506020403" pitchFamily="18" charset="0"/>
              </a:rPr>
              <a:t>Learning rate from 1.1e-5 to 1.5e-5 works best for the large model</a:t>
            </a:r>
          </a:p>
          <a:p>
            <a:endParaRPr lang="en-US" dirty="0">
              <a:latin typeface="Adobe Garamond Pro" panose="02020502060506020403" pitchFamily="18" charset="0"/>
            </a:endParaRPr>
          </a:p>
          <a:p>
            <a:endParaRPr lang="en-US" dirty="0">
              <a:latin typeface="Adobe Garamond Pro" panose="02020502060506020403" pitchFamily="18" charset="0"/>
            </a:endParaRPr>
          </a:p>
        </p:txBody>
      </p:sp>
      <p:pic>
        <p:nvPicPr>
          <p:cNvPr id="4" name="Picture 3">
            <a:extLst>
              <a:ext uri="{FF2B5EF4-FFF2-40B4-BE49-F238E27FC236}">
                <a16:creationId xmlns:a16="http://schemas.microsoft.com/office/drawing/2014/main" id="{8915072C-3580-4BF5-88AD-2029BBCCFA3F}"/>
              </a:ext>
            </a:extLst>
          </p:cNvPr>
          <p:cNvPicPr>
            <a:picLocks noChangeAspect="1"/>
          </p:cNvPicPr>
          <p:nvPr/>
        </p:nvPicPr>
        <p:blipFill>
          <a:blip r:embed="rId2"/>
          <a:stretch>
            <a:fillRect/>
          </a:stretch>
        </p:blipFill>
        <p:spPr>
          <a:xfrm>
            <a:off x="1511404" y="4342788"/>
            <a:ext cx="9521925" cy="2007524"/>
          </a:xfrm>
          <a:prstGeom prst="rect">
            <a:avLst/>
          </a:prstGeom>
        </p:spPr>
      </p:pic>
      <p:sp>
        <p:nvSpPr>
          <p:cNvPr id="5" name="TextBox 4">
            <a:extLst>
              <a:ext uri="{FF2B5EF4-FFF2-40B4-BE49-F238E27FC236}">
                <a16:creationId xmlns:a16="http://schemas.microsoft.com/office/drawing/2014/main" id="{8AA383B1-4BFD-4F73-987E-8E1E508D1F13}"/>
              </a:ext>
            </a:extLst>
          </p:cNvPr>
          <p:cNvSpPr txBox="1"/>
          <p:nvPr/>
        </p:nvSpPr>
        <p:spPr>
          <a:xfrm>
            <a:off x="1594131" y="6154328"/>
            <a:ext cx="9356472" cy="369332"/>
          </a:xfrm>
          <a:prstGeom prst="rect">
            <a:avLst/>
          </a:prstGeom>
          <a:noFill/>
        </p:spPr>
        <p:txBody>
          <a:bodyPr wrap="none" rtlCol="0">
            <a:spAutoFit/>
          </a:bodyPr>
          <a:lstStyle/>
          <a:p>
            <a:r>
              <a:rPr lang="en-US" dirty="0"/>
              <a:t>Model Configurations; BS=Batch Size, GA = Gradient Accumulation, LR = Learning Rate</a:t>
            </a:r>
          </a:p>
        </p:txBody>
      </p:sp>
    </p:spTree>
    <p:extLst>
      <p:ext uri="{BB962C8B-B14F-4D97-AF65-F5344CB8AC3E}">
        <p14:creationId xmlns:p14="http://schemas.microsoft.com/office/powerpoint/2010/main" val="249983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C872-FF8A-4763-956E-EB90468D1395}"/>
              </a:ext>
            </a:extLst>
          </p:cNvPr>
          <p:cNvSpPr>
            <a:spLocks noGrp="1"/>
          </p:cNvSpPr>
          <p:nvPr>
            <p:ph type="title"/>
          </p:nvPr>
        </p:nvSpPr>
        <p:spPr>
          <a:xfrm>
            <a:off x="616630" y="0"/>
            <a:ext cx="10515600" cy="1325563"/>
          </a:xfrm>
        </p:spPr>
        <p:txBody>
          <a:bodyPr/>
          <a:lstStyle/>
          <a:p>
            <a:r>
              <a:rPr lang="en-US" b="1" dirty="0">
                <a:latin typeface="Adobe Garamond Pro" panose="02020502060506020403" pitchFamily="18" charset="0"/>
              </a:rPr>
              <a:t>Results and Analysis</a:t>
            </a:r>
          </a:p>
        </p:txBody>
      </p:sp>
      <p:sp>
        <p:nvSpPr>
          <p:cNvPr id="3" name="Content Placeholder 2">
            <a:extLst>
              <a:ext uri="{FF2B5EF4-FFF2-40B4-BE49-F238E27FC236}">
                <a16:creationId xmlns:a16="http://schemas.microsoft.com/office/drawing/2014/main" id="{499D0155-B2E4-431B-ACD8-9095A7BE863E}"/>
              </a:ext>
            </a:extLst>
          </p:cNvPr>
          <p:cNvSpPr>
            <a:spLocks noGrp="1"/>
          </p:cNvSpPr>
          <p:nvPr>
            <p:ph idx="1"/>
          </p:nvPr>
        </p:nvSpPr>
        <p:spPr>
          <a:xfrm>
            <a:off x="940778" y="3266772"/>
            <a:ext cx="9768254" cy="2703206"/>
          </a:xfrm>
        </p:spPr>
        <p:txBody>
          <a:bodyPr>
            <a:normAutofit fontScale="92500" lnSpcReduction="10000"/>
          </a:bodyPr>
          <a:lstStyle/>
          <a:p>
            <a:r>
              <a:rPr lang="en-US" dirty="0">
                <a:latin typeface="Adobe Garamond Pro" panose="02020502060506020403" pitchFamily="18" charset="0"/>
              </a:rPr>
              <a:t>The results verify the hypothesis that adding layers of attention improves its performance</a:t>
            </a:r>
          </a:p>
          <a:p>
            <a:r>
              <a:rPr lang="en-US" dirty="0">
                <a:latin typeface="Adobe Garamond Pro" panose="02020502060506020403" pitchFamily="18" charset="0"/>
              </a:rPr>
              <a:t>C2Q/Q2C network improves No Answer F1 score and a symmetric decrease in Has Answer F1 score</a:t>
            </a:r>
          </a:p>
          <a:p>
            <a:r>
              <a:rPr lang="en-US" dirty="0">
                <a:latin typeface="Adobe Garamond Pro" panose="02020502060506020403" pitchFamily="18" charset="0"/>
              </a:rPr>
              <a:t>The skip connections improve the score by adding BERT embeddings</a:t>
            </a:r>
          </a:p>
          <a:p>
            <a:r>
              <a:rPr lang="en-US" dirty="0">
                <a:latin typeface="Adobe Garamond Pro" panose="02020502060506020403" pitchFamily="18" charset="0"/>
              </a:rPr>
              <a:t>The transformer skip connection provides minimal gains while adding overhead</a:t>
            </a:r>
          </a:p>
          <a:p>
            <a:endParaRPr lang="en-US" dirty="0">
              <a:latin typeface="Adobe Garamond Pro" panose="02020502060506020403" pitchFamily="18" charset="0"/>
            </a:endParaRPr>
          </a:p>
        </p:txBody>
      </p:sp>
      <p:pic>
        <p:nvPicPr>
          <p:cNvPr id="4" name="Picture 3">
            <a:extLst>
              <a:ext uri="{FF2B5EF4-FFF2-40B4-BE49-F238E27FC236}">
                <a16:creationId xmlns:a16="http://schemas.microsoft.com/office/drawing/2014/main" id="{4209BD69-1B82-4C53-A162-490AB620D5B0}"/>
              </a:ext>
            </a:extLst>
          </p:cNvPr>
          <p:cNvPicPr>
            <a:picLocks noChangeAspect="1"/>
          </p:cNvPicPr>
          <p:nvPr/>
        </p:nvPicPr>
        <p:blipFill>
          <a:blip r:embed="rId3"/>
          <a:stretch>
            <a:fillRect/>
          </a:stretch>
        </p:blipFill>
        <p:spPr>
          <a:xfrm>
            <a:off x="1211749" y="1039250"/>
            <a:ext cx="9015527" cy="2227521"/>
          </a:xfrm>
          <a:prstGeom prst="rect">
            <a:avLst/>
          </a:prstGeom>
        </p:spPr>
      </p:pic>
    </p:spTree>
    <p:extLst>
      <p:ext uri="{BB962C8B-B14F-4D97-AF65-F5344CB8AC3E}">
        <p14:creationId xmlns:p14="http://schemas.microsoft.com/office/powerpoint/2010/main" val="335639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7F1D-1F50-4170-B31D-AEF6FD7F2A36}"/>
              </a:ext>
            </a:extLst>
          </p:cNvPr>
          <p:cNvSpPr>
            <a:spLocks noGrp="1"/>
          </p:cNvSpPr>
          <p:nvPr>
            <p:ph type="title"/>
          </p:nvPr>
        </p:nvSpPr>
        <p:spPr>
          <a:xfrm>
            <a:off x="621323" y="0"/>
            <a:ext cx="10515600" cy="1325563"/>
          </a:xfrm>
        </p:spPr>
        <p:txBody>
          <a:bodyPr/>
          <a:lstStyle/>
          <a:p>
            <a:r>
              <a:rPr lang="en-US" b="1" dirty="0">
                <a:latin typeface="Adobe Garamond Pro" panose="02020502060506020403" pitchFamily="18" charset="0"/>
              </a:rPr>
              <a:t>Results and Analysis</a:t>
            </a:r>
          </a:p>
        </p:txBody>
      </p:sp>
      <p:pic>
        <p:nvPicPr>
          <p:cNvPr id="5" name="Picture 4">
            <a:extLst>
              <a:ext uri="{FF2B5EF4-FFF2-40B4-BE49-F238E27FC236}">
                <a16:creationId xmlns:a16="http://schemas.microsoft.com/office/drawing/2014/main" id="{98347DF7-568E-462A-A6BB-EE264A0B82DF}"/>
              </a:ext>
            </a:extLst>
          </p:cNvPr>
          <p:cNvPicPr>
            <a:picLocks noChangeAspect="1"/>
          </p:cNvPicPr>
          <p:nvPr/>
        </p:nvPicPr>
        <p:blipFill>
          <a:blip r:embed="rId3"/>
          <a:stretch>
            <a:fillRect/>
          </a:stretch>
        </p:blipFill>
        <p:spPr>
          <a:xfrm>
            <a:off x="1732084" y="978931"/>
            <a:ext cx="8213481" cy="1993289"/>
          </a:xfrm>
          <a:prstGeom prst="rect">
            <a:avLst/>
          </a:prstGeom>
        </p:spPr>
      </p:pic>
      <p:sp>
        <p:nvSpPr>
          <p:cNvPr id="6" name="Content Placeholder 2">
            <a:extLst>
              <a:ext uri="{FF2B5EF4-FFF2-40B4-BE49-F238E27FC236}">
                <a16:creationId xmlns:a16="http://schemas.microsoft.com/office/drawing/2014/main" id="{06117BFC-87B8-4F72-9D29-A9144173D525}"/>
              </a:ext>
            </a:extLst>
          </p:cNvPr>
          <p:cNvSpPr>
            <a:spLocks noGrp="1"/>
          </p:cNvSpPr>
          <p:nvPr>
            <p:ph idx="1"/>
          </p:nvPr>
        </p:nvSpPr>
        <p:spPr>
          <a:xfrm>
            <a:off x="940778" y="3266772"/>
            <a:ext cx="9768254" cy="2703206"/>
          </a:xfrm>
        </p:spPr>
        <p:txBody>
          <a:bodyPr>
            <a:normAutofit/>
          </a:bodyPr>
          <a:lstStyle/>
          <a:p>
            <a:r>
              <a:rPr lang="en-US" sz="2400" dirty="0">
                <a:latin typeface="Adobe Garamond Pro" panose="02020502060506020403" pitchFamily="18" charset="0"/>
              </a:rPr>
              <a:t> Model 1 shows that 35% augmented dataset helps training compared to other models</a:t>
            </a:r>
          </a:p>
          <a:p>
            <a:r>
              <a:rPr lang="en-US" sz="2400" dirty="0">
                <a:latin typeface="Adobe Garamond Pro" panose="02020502060506020403" pitchFamily="18" charset="0"/>
              </a:rPr>
              <a:t>Highly augmented models (50%) did not perform well due to noisy data</a:t>
            </a:r>
          </a:p>
          <a:p>
            <a:r>
              <a:rPr lang="en-US" sz="2400" dirty="0">
                <a:latin typeface="Adobe Garamond Pro" panose="02020502060506020403" pitchFamily="18" charset="0"/>
              </a:rPr>
              <a:t>LSTM Model combines the start logit and end embeddings for input to end logit linear layer successfully</a:t>
            </a:r>
          </a:p>
          <a:p>
            <a:r>
              <a:rPr lang="en-US" sz="2400" dirty="0">
                <a:latin typeface="Adobe Garamond Pro" panose="02020502060506020403" pitchFamily="18" charset="0"/>
              </a:rPr>
              <a:t>Ensemble model is the best for No Ans F1</a:t>
            </a:r>
          </a:p>
          <a:p>
            <a:endParaRPr lang="en-US" sz="2400" dirty="0">
              <a:latin typeface="Adobe Garamond Pro" panose="02020502060506020403" pitchFamily="18" charset="0"/>
            </a:endParaRPr>
          </a:p>
          <a:p>
            <a:endParaRPr lang="en-US" sz="2400" dirty="0">
              <a:latin typeface="Adobe Garamond Pro" panose="02020502060506020403" pitchFamily="18" charset="0"/>
            </a:endParaRPr>
          </a:p>
        </p:txBody>
      </p:sp>
    </p:spTree>
    <p:extLst>
      <p:ext uri="{BB962C8B-B14F-4D97-AF65-F5344CB8AC3E}">
        <p14:creationId xmlns:p14="http://schemas.microsoft.com/office/powerpoint/2010/main" val="391536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FE22-F08D-4DFE-8502-9877C14C4FF6}"/>
              </a:ext>
            </a:extLst>
          </p:cNvPr>
          <p:cNvSpPr>
            <a:spLocks noGrp="1"/>
          </p:cNvSpPr>
          <p:nvPr>
            <p:ph type="title"/>
          </p:nvPr>
        </p:nvSpPr>
        <p:spPr/>
        <p:txBody>
          <a:bodyPr/>
          <a:lstStyle/>
          <a:p>
            <a:pPr algn="ctr"/>
            <a:r>
              <a:rPr lang="en-US" b="1" dirty="0">
                <a:latin typeface="Adobe Garamond Pro" panose="02020502060506020403" pitchFamily="18" charset="0"/>
              </a:rPr>
              <a:t>Analysis</a:t>
            </a:r>
          </a:p>
        </p:txBody>
      </p:sp>
      <p:sp>
        <p:nvSpPr>
          <p:cNvPr id="3" name="Content Placeholder 2">
            <a:extLst>
              <a:ext uri="{FF2B5EF4-FFF2-40B4-BE49-F238E27FC236}">
                <a16:creationId xmlns:a16="http://schemas.microsoft.com/office/drawing/2014/main" id="{D52D9565-DB1D-4271-B99C-63D8CA8F93E3}"/>
              </a:ext>
            </a:extLst>
          </p:cNvPr>
          <p:cNvSpPr>
            <a:spLocks noGrp="1"/>
          </p:cNvSpPr>
          <p:nvPr>
            <p:ph idx="1"/>
          </p:nvPr>
        </p:nvSpPr>
        <p:spPr>
          <a:xfrm>
            <a:off x="308633" y="2205267"/>
            <a:ext cx="5452739" cy="4724930"/>
          </a:xfrm>
        </p:spPr>
        <p:txBody>
          <a:bodyPr>
            <a:normAutofit/>
          </a:bodyPr>
          <a:lstStyle/>
          <a:p>
            <a:r>
              <a:rPr lang="en-US" sz="2400" dirty="0">
                <a:latin typeface="Adobe Garamond Pro" panose="02020502060506020403" pitchFamily="18" charset="0"/>
              </a:rPr>
              <a:t>Model performs better across all questions except </a:t>
            </a:r>
            <a:r>
              <a:rPr lang="en-US" sz="2400" b="1" dirty="0">
                <a:latin typeface="Adobe Garamond Pro" panose="02020502060506020403" pitchFamily="18" charset="0"/>
              </a:rPr>
              <a:t>Which?</a:t>
            </a:r>
          </a:p>
          <a:p>
            <a:r>
              <a:rPr lang="en-US" sz="2400" dirty="0">
                <a:latin typeface="Adobe Garamond Pro" panose="02020502060506020403" pitchFamily="18" charset="0"/>
              </a:rPr>
              <a:t>Due to Data Augmentation </a:t>
            </a:r>
            <a:r>
              <a:rPr lang="en-US" sz="2400" b="1" dirty="0">
                <a:latin typeface="Adobe Garamond Pro" panose="02020502060506020403" pitchFamily="18" charset="0"/>
              </a:rPr>
              <a:t>What</a:t>
            </a:r>
            <a:r>
              <a:rPr lang="en-US" sz="2400" dirty="0">
                <a:latin typeface="Adobe Garamond Pro" panose="02020502060506020403" pitchFamily="18" charset="0"/>
              </a:rPr>
              <a:t> was replaced by </a:t>
            </a:r>
            <a:r>
              <a:rPr lang="en-US" sz="2400" b="1" dirty="0">
                <a:latin typeface="Adobe Garamond Pro" panose="02020502060506020403" pitchFamily="18" charset="0"/>
              </a:rPr>
              <a:t>Which</a:t>
            </a:r>
            <a:r>
              <a:rPr lang="en-US" sz="2400" dirty="0">
                <a:latin typeface="Adobe Garamond Pro" panose="02020502060506020403" pitchFamily="18" charset="0"/>
              </a:rPr>
              <a:t> and vice versa</a:t>
            </a:r>
          </a:p>
          <a:p>
            <a:r>
              <a:rPr lang="en-US" sz="2400" dirty="0">
                <a:latin typeface="Adobe Garamond Pro" panose="02020502060506020403" pitchFamily="18" charset="0"/>
              </a:rPr>
              <a:t>The questions in the two classes are mixed and accurate analysis is not possible</a:t>
            </a:r>
          </a:p>
          <a:p>
            <a:endParaRPr lang="en-US" sz="2400" dirty="0">
              <a:latin typeface="Adobe Garamond Pro" panose="02020502060506020403" pitchFamily="18" charset="0"/>
            </a:endParaRPr>
          </a:p>
          <a:p>
            <a:endParaRPr lang="en-US" sz="2400" dirty="0">
              <a:latin typeface="Adobe Garamond Pro" panose="02020502060506020403" pitchFamily="18" charset="0"/>
            </a:endParaRPr>
          </a:p>
        </p:txBody>
      </p:sp>
      <p:pic>
        <p:nvPicPr>
          <p:cNvPr id="4" name="Picture 3">
            <a:extLst>
              <a:ext uri="{FF2B5EF4-FFF2-40B4-BE49-F238E27FC236}">
                <a16:creationId xmlns:a16="http://schemas.microsoft.com/office/drawing/2014/main" id="{2899F3A0-4350-49F7-B52C-D0BE555843A8}"/>
              </a:ext>
            </a:extLst>
          </p:cNvPr>
          <p:cNvPicPr>
            <a:picLocks noChangeAspect="1"/>
          </p:cNvPicPr>
          <p:nvPr/>
        </p:nvPicPr>
        <p:blipFill>
          <a:blip r:embed="rId3"/>
          <a:stretch>
            <a:fillRect/>
          </a:stretch>
        </p:blipFill>
        <p:spPr>
          <a:xfrm>
            <a:off x="5761372" y="1976822"/>
            <a:ext cx="6335421" cy="3833280"/>
          </a:xfrm>
          <a:prstGeom prst="rect">
            <a:avLst/>
          </a:prstGeom>
        </p:spPr>
      </p:pic>
    </p:spTree>
    <p:extLst>
      <p:ext uri="{BB962C8B-B14F-4D97-AF65-F5344CB8AC3E}">
        <p14:creationId xmlns:p14="http://schemas.microsoft.com/office/powerpoint/2010/main" val="424010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3EC441-DEE7-4F69-A12D-42E6A8674595}"/>
              </a:ext>
            </a:extLst>
          </p:cNvPr>
          <p:cNvPicPr>
            <a:picLocks noChangeAspect="1"/>
          </p:cNvPicPr>
          <p:nvPr/>
        </p:nvPicPr>
        <p:blipFill>
          <a:blip r:embed="rId3"/>
          <a:stretch>
            <a:fillRect/>
          </a:stretch>
        </p:blipFill>
        <p:spPr>
          <a:xfrm>
            <a:off x="421774" y="672855"/>
            <a:ext cx="11483010" cy="5095908"/>
          </a:xfrm>
          <a:prstGeom prst="rect">
            <a:avLst/>
          </a:prstGeom>
        </p:spPr>
      </p:pic>
    </p:spTree>
    <p:extLst>
      <p:ext uri="{BB962C8B-B14F-4D97-AF65-F5344CB8AC3E}">
        <p14:creationId xmlns:p14="http://schemas.microsoft.com/office/powerpoint/2010/main" val="75628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CFB9-4532-4901-84A0-34B088FC6DE2}"/>
              </a:ext>
            </a:extLst>
          </p:cNvPr>
          <p:cNvSpPr>
            <a:spLocks noGrp="1"/>
          </p:cNvSpPr>
          <p:nvPr>
            <p:ph type="title"/>
          </p:nvPr>
        </p:nvSpPr>
        <p:spPr/>
        <p:txBody>
          <a:bodyPr/>
          <a:lstStyle/>
          <a:p>
            <a:r>
              <a:rPr lang="en-US" b="1" dirty="0">
                <a:latin typeface="Adobe Garamond Pro" panose="02020502060506020403" pitchFamily="18" charset="0"/>
              </a:rPr>
              <a:t>Summary</a:t>
            </a:r>
          </a:p>
        </p:txBody>
      </p:sp>
      <p:sp>
        <p:nvSpPr>
          <p:cNvPr id="3" name="Content Placeholder 2">
            <a:extLst>
              <a:ext uri="{FF2B5EF4-FFF2-40B4-BE49-F238E27FC236}">
                <a16:creationId xmlns:a16="http://schemas.microsoft.com/office/drawing/2014/main" id="{B8A43F8D-458E-4C6A-BD8A-76244647D1F9}"/>
              </a:ext>
            </a:extLst>
          </p:cNvPr>
          <p:cNvSpPr>
            <a:spLocks noGrp="1"/>
          </p:cNvSpPr>
          <p:nvPr>
            <p:ph idx="1"/>
          </p:nvPr>
        </p:nvSpPr>
        <p:spPr/>
        <p:txBody>
          <a:bodyPr>
            <a:normAutofit/>
          </a:bodyPr>
          <a:lstStyle/>
          <a:p>
            <a:r>
              <a:rPr lang="en-US" sz="2400" dirty="0">
                <a:latin typeface="Adobe Garamond Pro" panose="02020502060506020403" pitchFamily="18" charset="0"/>
              </a:rPr>
              <a:t>Novel Architecture scheme – Directed co-attention and Localized Feature Extraction</a:t>
            </a:r>
          </a:p>
          <a:p>
            <a:r>
              <a:rPr lang="en-US" sz="2400" dirty="0">
                <a:latin typeface="Adobe Garamond Pro" panose="02020502060506020403" pitchFamily="18" charset="0"/>
              </a:rPr>
              <a:t>Data Augmentation with NMT Backtranslation</a:t>
            </a:r>
          </a:p>
          <a:p>
            <a:r>
              <a:rPr lang="en-US" sz="2400" dirty="0">
                <a:latin typeface="Adobe Garamond Pro" panose="02020502060506020403" pitchFamily="18" charset="0"/>
              </a:rPr>
              <a:t>Ensemble model gives a 3.5 improvement over BERT large</a:t>
            </a:r>
          </a:p>
          <a:p>
            <a:r>
              <a:rPr lang="en-US" sz="2400" dirty="0">
                <a:latin typeface="Adobe Garamond Pro" panose="02020502060506020403" pitchFamily="18" charset="0"/>
              </a:rPr>
              <a:t>Ablation studies using different architectures, skip connections and augmented datasets</a:t>
            </a:r>
          </a:p>
          <a:p>
            <a:r>
              <a:rPr lang="en-US" sz="2400" dirty="0">
                <a:latin typeface="Adobe Garamond Pro" panose="02020502060506020403" pitchFamily="18" charset="0"/>
              </a:rPr>
              <a:t>SQUAD 2.Q dataset helps improve performance by mimicking the natural variance in questions present in the SQUAD 2.0 dataset</a:t>
            </a:r>
          </a:p>
          <a:p>
            <a:r>
              <a:rPr lang="en-US" sz="2400" dirty="0" err="1">
                <a:latin typeface="Adobe Garamond Pro" panose="02020502060506020403" pitchFamily="18" charset="0"/>
              </a:rPr>
              <a:t>BertQA</a:t>
            </a:r>
            <a:r>
              <a:rPr lang="en-US" sz="2400" dirty="0">
                <a:latin typeface="Adobe Garamond Pro" panose="02020502060506020403" pitchFamily="18" charset="0"/>
              </a:rPr>
              <a:t> produces a significant improvement in the No Answer F1 by being able to maintain associations between words via </a:t>
            </a:r>
            <a:r>
              <a:rPr lang="en-US" sz="2400" dirty="0" err="1">
                <a:latin typeface="Adobe Garamond Pro" panose="02020502060506020403" pitchFamily="18" charset="0"/>
              </a:rPr>
              <a:t>coattention</a:t>
            </a:r>
            <a:endParaRPr lang="en-US" sz="2400" dirty="0">
              <a:latin typeface="Adobe Garamond Pro" panose="02020502060506020403" pitchFamily="18" charset="0"/>
            </a:endParaRPr>
          </a:p>
        </p:txBody>
      </p:sp>
    </p:spTree>
    <p:extLst>
      <p:ext uri="{BB962C8B-B14F-4D97-AF65-F5344CB8AC3E}">
        <p14:creationId xmlns:p14="http://schemas.microsoft.com/office/powerpoint/2010/main" val="154771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B229-F940-4A7E-A7B7-C452FA191B65}"/>
              </a:ext>
            </a:extLst>
          </p:cNvPr>
          <p:cNvSpPr>
            <a:spLocks noGrp="1"/>
          </p:cNvSpPr>
          <p:nvPr>
            <p:ph type="title"/>
          </p:nvPr>
        </p:nvSpPr>
        <p:spPr/>
        <p:txBody>
          <a:bodyPr/>
          <a:lstStyle/>
          <a:p>
            <a:r>
              <a:rPr lang="en-US" b="1" dirty="0">
                <a:latin typeface="Adobe Garamond Pro" panose="02020502060506020403" pitchFamily="18" charset="0"/>
              </a:rPr>
              <a:t>Future Work</a:t>
            </a:r>
          </a:p>
        </p:txBody>
      </p:sp>
      <p:sp>
        <p:nvSpPr>
          <p:cNvPr id="3" name="Content Placeholder 2">
            <a:extLst>
              <a:ext uri="{FF2B5EF4-FFF2-40B4-BE49-F238E27FC236}">
                <a16:creationId xmlns:a16="http://schemas.microsoft.com/office/drawing/2014/main" id="{999C7930-09BA-4630-A0B3-866F65DC63E8}"/>
              </a:ext>
            </a:extLst>
          </p:cNvPr>
          <p:cNvSpPr>
            <a:spLocks noGrp="1"/>
          </p:cNvSpPr>
          <p:nvPr>
            <p:ph idx="1"/>
          </p:nvPr>
        </p:nvSpPr>
        <p:spPr>
          <a:xfrm>
            <a:off x="838200" y="1825624"/>
            <a:ext cx="9031357" cy="4505601"/>
          </a:xfrm>
        </p:spPr>
        <p:txBody>
          <a:bodyPr>
            <a:normAutofit/>
          </a:bodyPr>
          <a:lstStyle/>
          <a:p>
            <a:r>
              <a:rPr lang="en-US" dirty="0">
                <a:latin typeface="Adobe Garamond Pro" panose="02020502060506020403" pitchFamily="18" charset="0"/>
              </a:rPr>
              <a:t>Improve on the quality of data augmentation to limit noise</a:t>
            </a:r>
          </a:p>
          <a:p>
            <a:r>
              <a:rPr lang="en-US" dirty="0">
                <a:latin typeface="Adobe Garamond Pro" panose="02020502060506020403" pitchFamily="18" charset="0"/>
              </a:rPr>
              <a:t>Recent architectures like Transformer-XL – (better Has Answer F1 performance)</a:t>
            </a:r>
          </a:p>
          <a:p>
            <a:r>
              <a:rPr lang="en-US" dirty="0">
                <a:latin typeface="Adobe Garamond Pro" panose="02020502060506020403" pitchFamily="18" charset="0"/>
              </a:rPr>
              <a:t>Pre-train C2Q and Q2C layers similar to BERT to learn deeper language semantics </a:t>
            </a:r>
          </a:p>
        </p:txBody>
      </p:sp>
    </p:spTree>
    <p:extLst>
      <p:ext uri="{BB962C8B-B14F-4D97-AF65-F5344CB8AC3E}">
        <p14:creationId xmlns:p14="http://schemas.microsoft.com/office/powerpoint/2010/main" val="294553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B7A7-8FA0-4DC2-BAAF-21557B65AEE8}"/>
              </a:ext>
            </a:extLst>
          </p:cNvPr>
          <p:cNvSpPr>
            <a:spLocks noGrp="1"/>
          </p:cNvSpPr>
          <p:nvPr>
            <p:ph type="title"/>
          </p:nvPr>
        </p:nvSpPr>
        <p:spPr>
          <a:xfrm>
            <a:off x="415636" y="365125"/>
            <a:ext cx="10515600" cy="1325563"/>
          </a:xfrm>
        </p:spPr>
        <p:txBody>
          <a:bodyPr/>
          <a:lstStyle/>
          <a:p>
            <a:r>
              <a:rPr lang="en-US" b="1" dirty="0">
                <a:latin typeface="Adobe Garamond Pro" panose="02020502060506020403" pitchFamily="18" charset="0"/>
              </a:rPr>
              <a:t>Introduction </a:t>
            </a:r>
          </a:p>
        </p:txBody>
      </p:sp>
      <p:sp>
        <p:nvSpPr>
          <p:cNvPr id="3" name="Content Placeholder 2">
            <a:extLst>
              <a:ext uri="{FF2B5EF4-FFF2-40B4-BE49-F238E27FC236}">
                <a16:creationId xmlns:a16="http://schemas.microsoft.com/office/drawing/2014/main" id="{A662FBF6-CE40-4DD7-8D43-ED9EC75EE0D9}"/>
              </a:ext>
            </a:extLst>
          </p:cNvPr>
          <p:cNvSpPr>
            <a:spLocks noGrp="1"/>
          </p:cNvSpPr>
          <p:nvPr>
            <p:ph idx="1"/>
          </p:nvPr>
        </p:nvSpPr>
        <p:spPr>
          <a:xfrm>
            <a:off x="415636" y="1580051"/>
            <a:ext cx="11421687" cy="5070132"/>
          </a:xfrm>
        </p:spPr>
        <p:txBody>
          <a:bodyPr>
            <a:normAutofit/>
          </a:bodyPr>
          <a:lstStyle/>
          <a:p>
            <a:r>
              <a:rPr lang="en-US" sz="2400" dirty="0">
                <a:latin typeface="Adobe Garamond Pro" panose="02020502060506020403" pitchFamily="18" charset="0"/>
              </a:rPr>
              <a:t>This paper extends the BERT model with an emphasis on directed co-attention to obtain better performance</a:t>
            </a:r>
          </a:p>
          <a:p>
            <a:r>
              <a:rPr lang="en-US" sz="2400" dirty="0">
                <a:latin typeface="Adobe Garamond Pro" panose="02020502060506020403" pitchFamily="18" charset="0"/>
              </a:rPr>
              <a:t>Tackles the QA problem which is one of the most popular in NLP (SQUAD 2.0)</a:t>
            </a:r>
          </a:p>
          <a:p>
            <a:r>
              <a:rPr lang="en-US" sz="2400" dirty="0">
                <a:latin typeface="Adobe Garamond Pro" panose="02020502060506020403" pitchFamily="18" charset="0"/>
              </a:rPr>
              <a:t>Other networks such as BIDAF, BERT and QANET have attempted to understand the SQUAD dataset. </a:t>
            </a:r>
          </a:p>
          <a:p>
            <a:r>
              <a:rPr lang="en-US" sz="2400" dirty="0">
                <a:latin typeface="Adobe Garamond Pro" panose="02020502060506020403" pitchFamily="18" charset="0"/>
              </a:rPr>
              <a:t>BERT was chosen as the baseline – contextual embeddings and global attention- faster than RNN</a:t>
            </a:r>
          </a:p>
          <a:p>
            <a:r>
              <a:rPr lang="en-US" sz="2400" dirty="0">
                <a:latin typeface="Adobe Garamond Pro" panose="02020502060506020403" pitchFamily="18" charset="0"/>
              </a:rPr>
              <a:t>Tested the limits of applying attention to BERT improving network’s performance on the SQUAD 2.0 Dataset</a:t>
            </a:r>
          </a:p>
          <a:p>
            <a:endParaRPr lang="en-US" dirty="0">
              <a:latin typeface="Adobe Garamond Pro" panose="02020502060506020403" pitchFamily="18" charset="0"/>
            </a:endParaRPr>
          </a:p>
        </p:txBody>
      </p:sp>
    </p:spTree>
    <p:extLst>
      <p:ext uri="{BB962C8B-B14F-4D97-AF65-F5344CB8AC3E}">
        <p14:creationId xmlns:p14="http://schemas.microsoft.com/office/powerpoint/2010/main" val="321385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F152-3988-4194-B520-F92D537B2F99}"/>
              </a:ext>
            </a:extLst>
          </p:cNvPr>
          <p:cNvSpPr>
            <a:spLocks noGrp="1"/>
          </p:cNvSpPr>
          <p:nvPr>
            <p:ph type="title"/>
          </p:nvPr>
        </p:nvSpPr>
        <p:spPr>
          <a:xfrm>
            <a:off x="548053" y="2827764"/>
            <a:ext cx="10515600" cy="1325563"/>
          </a:xfrm>
        </p:spPr>
        <p:txBody>
          <a:bodyPr/>
          <a:lstStyle/>
          <a:p>
            <a:pPr algn="ctr"/>
            <a:r>
              <a:rPr lang="en-US" b="1" dirty="0">
                <a:latin typeface="Adobe Garamond Pro" panose="02020502060506020403" pitchFamily="18" charset="0"/>
              </a:rPr>
              <a:t>Questions?</a:t>
            </a:r>
          </a:p>
        </p:txBody>
      </p:sp>
    </p:spTree>
    <p:extLst>
      <p:ext uri="{BB962C8B-B14F-4D97-AF65-F5344CB8AC3E}">
        <p14:creationId xmlns:p14="http://schemas.microsoft.com/office/powerpoint/2010/main" val="260270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47-0820-4596-8D69-7578930F793B}"/>
              </a:ext>
            </a:extLst>
          </p:cNvPr>
          <p:cNvSpPr>
            <a:spLocks noGrp="1"/>
          </p:cNvSpPr>
          <p:nvPr>
            <p:ph type="title"/>
          </p:nvPr>
        </p:nvSpPr>
        <p:spPr>
          <a:xfrm>
            <a:off x="216130" y="290945"/>
            <a:ext cx="10515600" cy="1325563"/>
          </a:xfrm>
        </p:spPr>
        <p:txBody>
          <a:bodyPr/>
          <a:lstStyle/>
          <a:p>
            <a:r>
              <a:rPr lang="en-US" dirty="0">
                <a:latin typeface="Adobe Garamond Pro" panose="02020502060506020403" pitchFamily="18" charset="0"/>
              </a:rPr>
              <a:t>Motivation</a:t>
            </a:r>
          </a:p>
        </p:txBody>
      </p:sp>
      <p:sp>
        <p:nvSpPr>
          <p:cNvPr id="3" name="Content Placeholder 2">
            <a:extLst>
              <a:ext uri="{FF2B5EF4-FFF2-40B4-BE49-F238E27FC236}">
                <a16:creationId xmlns:a16="http://schemas.microsoft.com/office/drawing/2014/main" id="{CECAF7FA-9C9E-4506-AEE4-A3532C7FDF09}"/>
              </a:ext>
            </a:extLst>
          </p:cNvPr>
          <p:cNvSpPr>
            <a:spLocks noGrp="1"/>
          </p:cNvSpPr>
          <p:nvPr>
            <p:ph idx="1"/>
          </p:nvPr>
        </p:nvSpPr>
        <p:spPr>
          <a:xfrm>
            <a:off x="216130" y="1580051"/>
            <a:ext cx="11804073" cy="4987004"/>
          </a:xfrm>
        </p:spPr>
        <p:txBody>
          <a:bodyPr>
            <a:normAutofit/>
          </a:bodyPr>
          <a:lstStyle/>
          <a:p>
            <a:r>
              <a:rPr lang="en-US" sz="2400" dirty="0">
                <a:latin typeface="Adobe Garamond Pro" panose="02020502060506020403" pitchFamily="18" charset="0"/>
              </a:rPr>
              <a:t>BERT applies attention to the concatenation of the query and context vectors and thus attends to these vectors in a global fashion</a:t>
            </a:r>
          </a:p>
          <a:p>
            <a:r>
              <a:rPr lang="en-US" sz="2400" dirty="0">
                <a:latin typeface="Adobe Garamond Pro" panose="02020502060506020403" pitchFamily="18" charset="0"/>
              </a:rPr>
              <a:t>Propose BERTQA which adds Context to Query(C2Q) and Query to Context(Q2C) in addition to localized feature extraction via 1D convolution</a:t>
            </a:r>
          </a:p>
          <a:p>
            <a:r>
              <a:rPr lang="en-US" sz="2400" dirty="0">
                <a:latin typeface="Adobe Garamond Pro" panose="02020502060506020403" pitchFamily="18" charset="0"/>
              </a:rPr>
              <a:t>Inspiration for the modifications were derived from BIDAF and QANET models</a:t>
            </a:r>
          </a:p>
          <a:p>
            <a:r>
              <a:rPr lang="en-US" sz="2400" dirty="0">
                <a:latin typeface="Adobe Garamond Pro" panose="02020502060506020403" pitchFamily="18" charset="0"/>
              </a:rPr>
              <a:t>BIDAF is an LSTM based network that uses character, word, and contextual embeddings which are fed through C2Q and Q2C layers. Final logits are derived from separate Start and End Output layers as opposed to BERT</a:t>
            </a:r>
          </a:p>
          <a:p>
            <a:r>
              <a:rPr lang="en-US" sz="2400" dirty="0">
                <a:latin typeface="Adobe Garamond Pro" panose="02020502060506020403" pitchFamily="18" charset="0"/>
              </a:rPr>
              <a:t>QANET model – fully feedforward network that emphasizes the use of convolutions to capture the local structure of the text</a:t>
            </a:r>
          </a:p>
          <a:p>
            <a:endParaRPr lang="en-US" sz="2400" dirty="0">
              <a:latin typeface="Adobe Garamond Pro" panose="02020502060506020403" pitchFamily="18" charset="0"/>
            </a:endParaRPr>
          </a:p>
        </p:txBody>
      </p:sp>
    </p:spTree>
    <p:extLst>
      <p:ext uri="{BB962C8B-B14F-4D97-AF65-F5344CB8AC3E}">
        <p14:creationId xmlns:p14="http://schemas.microsoft.com/office/powerpoint/2010/main" val="172043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CA28-2B3E-41A5-B288-689CBAB2EE91}"/>
              </a:ext>
            </a:extLst>
          </p:cNvPr>
          <p:cNvSpPr>
            <a:spLocks noGrp="1"/>
          </p:cNvSpPr>
          <p:nvPr>
            <p:ph type="title"/>
          </p:nvPr>
        </p:nvSpPr>
        <p:spPr/>
        <p:txBody>
          <a:bodyPr/>
          <a:lstStyle/>
          <a:p>
            <a:r>
              <a:rPr lang="en-US" dirty="0">
                <a:latin typeface="Adobe Garamond Pro" panose="02020502060506020403" pitchFamily="18" charset="0"/>
              </a:rPr>
              <a:t>Methods</a:t>
            </a:r>
          </a:p>
        </p:txBody>
      </p:sp>
      <p:sp>
        <p:nvSpPr>
          <p:cNvPr id="3" name="Content Placeholder 2">
            <a:extLst>
              <a:ext uri="{FF2B5EF4-FFF2-40B4-BE49-F238E27FC236}">
                <a16:creationId xmlns:a16="http://schemas.microsoft.com/office/drawing/2014/main" id="{2C690FD8-E304-41F2-8CA7-670BA300113D}"/>
              </a:ext>
            </a:extLst>
          </p:cNvPr>
          <p:cNvSpPr>
            <a:spLocks noGrp="1"/>
          </p:cNvSpPr>
          <p:nvPr>
            <p:ph idx="1"/>
          </p:nvPr>
        </p:nvSpPr>
        <p:spPr>
          <a:xfrm>
            <a:off x="838200" y="1825625"/>
            <a:ext cx="10231315" cy="3725430"/>
          </a:xfrm>
        </p:spPr>
        <p:txBody>
          <a:bodyPr>
            <a:normAutofit/>
          </a:bodyPr>
          <a:lstStyle/>
          <a:p>
            <a:r>
              <a:rPr lang="en-US" sz="2800" dirty="0">
                <a:latin typeface="Adobe Garamond Pro" panose="02020502060506020403" pitchFamily="18" charset="0"/>
              </a:rPr>
              <a:t>Directed co-attention via C2Q and Q2C from BIDAF</a:t>
            </a:r>
          </a:p>
          <a:p>
            <a:pPr marL="0" indent="0">
              <a:buNone/>
            </a:pPr>
            <a:endParaRPr lang="en-US" sz="2800" dirty="0">
              <a:latin typeface="Adobe Garamond Pro" panose="02020502060506020403" pitchFamily="18" charset="0"/>
            </a:endParaRPr>
          </a:p>
          <a:p>
            <a:r>
              <a:rPr lang="en-US" sz="2800" dirty="0">
                <a:latin typeface="Adobe Garamond Pro" panose="02020502060506020403" pitchFamily="18" charset="0"/>
              </a:rPr>
              <a:t>Localized Feature Extraction by 1D convolutions to add local information to co-attention based on QANET model</a:t>
            </a:r>
          </a:p>
          <a:p>
            <a:pPr marL="0" indent="0">
              <a:buNone/>
            </a:pPr>
            <a:endParaRPr lang="en-US" sz="2800" dirty="0">
              <a:latin typeface="Adobe Garamond Pro" panose="02020502060506020403" pitchFamily="18" charset="0"/>
            </a:endParaRPr>
          </a:p>
          <a:p>
            <a:r>
              <a:rPr lang="en-US" sz="2800" dirty="0">
                <a:latin typeface="Adobe Garamond Pro" panose="02020502060506020403" pitchFamily="18" charset="0"/>
              </a:rPr>
              <a:t>Applied what was learnt to the BERT large model</a:t>
            </a:r>
          </a:p>
        </p:txBody>
      </p:sp>
    </p:spTree>
    <p:extLst>
      <p:ext uri="{BB962C8B-B14F-4D97-AF65-F5344CB8AC3E}">
        <p14:creationId xmlns:p14="http://schemas.microsoft.com/office/powerpoint/2010/main" val="90612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1786-8E84-4B0A-9182-81AA65645975}"/>
              </a:ext>
            </a:extLst>
          </p:cNvPr>
          <p:cNvSpPr>
            <a:spLocks noGrp="1"/>
          </p:cNvSpPr>
          <p:nvPr>
            <p:ph type="title"/>
          </p:nvPr>
        </p:nvSpPr>
        <p:spPr>
          <a:xfrm>
            <a:off x="416169" y="406886"/>
            <a:ext cx="10515600" cy="1325563"/>
          </a:xfrm>
        </p:spPr>
        <p:txBody>
          <a:bodyPr/>
          <a:lstStyle/>
          <a:p>
            <a:r>
              <a:rPr lang="en-US" b="1" dirty="0">
                <a:latin typeface="Adobe Garamond Pro" panose="02020502060506020403" pitchFamily="18" charset="0"/>
              </a:rPr>
              <a:t>Directed Co-attention</a:t>
            </a:r>
          </a:p>
        </p:txBody>
      </p:sp>
      <p:sp>
        <p:nvSpPr>
          <p:cNvPr id="3" name="Content Placeholder 2">
            <a:extLst>
              <a:ext uri="{FF2B5EF4-FFF2-40B4-BE49-F238E27FC236}">
                <a16:creationId xmlns:a16="http://schemas.microsoft.com/office/drawing/2014/main" id="{9EC6533E-62A8-49D9-B072-1F57696EDB34}"/>
              </a:ext>
            </a:extLst>
          </p:cNvPr>
          <p:cNvSpPr>
            <a:spLocks noGrp="1"/>
          </p:cNvSpPr>
          <p:nvPr>
            <p:ph idx="1"/>
          </p:nvPr>
        </p:nvSpPr>
        <p:spPr>
          <a:xfrm>
            <a:off x="482138" y="1732449"/>
            <a:ext cx="11405061" cy="4668351"/>
          </a:xfrm>
        </p:spPr>
        <p:txBody>
          <a:bodyPr>
            <a:normAutofit/>
          </a:bodyPr>
          <a:lstStyle/>
          <a:p>
            <a:r>
              <a:rPr lang="en-US" sz="2800" dirty="0">
                <a:latin typeface="Adobe Garamond Pro" panose="02020502060506020403" pitchFamily="18" charset="0"/>
              </a:rPr>
              <a:t>Base BERT network – 12 encoder blocks</a:t>
            </a:r>
          </a:p>
          <a:p>
            <a:r>
              <a:rPr lang="en-US" sz="2800" dirty="0">
                <a:latin typeface="Adobe Garamond Pro" panose="02020502060506020403" pitchFamily="18" charset="0"/>
              </a:rPr>
              <a:t>Encoder blocks contain multi-head attention and a feed-forward network . Each head of the multi-head attention attends to the </a:t>
            </a:r>
            <a:r>
              <a:rPr lang="en-US" sz="2800" dirty="0" err="1">
                <a:latin typeface="Adobe Garamond Pro" panose="02020502060506020403" pitchFamily="18" charset="0"/>
              </a:rPr>
              <a:t>concat</a:t>
            </a:r>
            <a:r>
              <a:rPr lang="en-US" sz="2800" dirty="0">
                <a:latin typeface="Adobe Garamond Pro" panose="02020502060506020403" pitchFamily="18" charset="0"/>
              </a:rPr>
              <a:t>(</a:t>
            </a:r>
            <a:r>
              <a:rPr lang="en-US" sz="2800" dirty="0" err="1">
                <a:latin typeface="Adobe Garamond Pro" panose="02020502060506020403" pitchFamily="18" charset="0"/>
              </a:rPr>
              <a:t>context,query</a:t>
            </a:r>
            <a:r>
              <a:rPr lang="en-US" sz="2800" dirty="0">
                <a:latin typeface="Adobe Garamond Pro" panose="02020502060506020403" pitchFamily="18" charset="0"/>
              </a:rPr>
              <a:t>) – Global attention input</a:t>
            </a:r>
          </a:p>
          <a:p>
            <a:r>
              <a:rPr lang="en-US" sz="2800" dirty="0">
                <a:latin typeface="Adobe Garamond Pro" panose="02020502060506020403" pitchFamily="18" charset="0"/>
              </a:rPr>
              <a:t>The output of each transformer encoder is fed into the net layer, creating an attention hierarchy</a:t>
            </a:r>
          </a:p>
          <a:p>
            <a:r>
              <a:rPr lang="en-US" sz="2800" dirty="0">
                <a:latin typeface="Adobe Garamond Pro" panose="02020502060506020403" pitchFamily="18" charset="0"/>
              </a:rPr>
              <a:t>BERTQA uses directed co-attention between query and context as opposed to their concatenation</a:t>
            </a:r>
          </a:p>
          <a:p>
            <a:r>
              <a:rPr lang="en-US" sz="2800" dirty="0">
                <a:latin typeface="Adobe Garamond Pro" panose="02020502060506020403" pitchFamily="18" charset="0"/>
              </a:rPr>
              <a:t>7 directed co-attention blocks inserted between BERT embeddings and the final layer before loss calculation</a:t>
            </a:r>
          </a:p>
          <a:p>
            <a:endParaRPr lang="en-US" sz="2800" dirty="0">
              <a:latin typeface="Adobe Garamond Pro" panose="02020502060506020403" pitchFamily="18" charset="0"/>
            </a:endParaRPr>
          </a:p>
        </p:txBody>
      </p:sp>
    </p:spTree>
    <p:extLst>
      <p:ext uri="{BB962C8B-B14F-4D97-AF65-F5344CB8AC3E}">
        <p14:creationId xmlns:p14="http://schemas.microsoft.com/office/powerpoint/2010/main" val="414673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53F8C17B-7C9F-4E04-8455-2D69B34B1707}"/>
              </a:ext>
            </a:extLst>
          </p:cNvPr>
          <p:cNvPicPr>
            <a:picLocks noChangeAspect="1"/>
          </p:cNvPicPr>
          <p:nvPr/>
        </p:nvPicPr>
        <p:blipFill>
          <a:blip r:embed="rId3"/>
          <a:stretch>
            <a:fillRect/>
          </a:stretch>
        </p:blipFill>
        <p:spPr>
          <a:xfrm>
            <a:off x="3018063" y="643467"/>
            <a:ext cx="6155873" cy="5571066"/>
          </a:xfrm>
          <a:prstGeom prst="rect">
            <a:avLst/>
          </a:prstGeom>
        </p:spPr>
      </p:pic>
      <p:sp>
        <p:nvSpPr>
          <p:cNvPr id="5" name="TextBox 4">
            <a:extLst>
              <a:ext uri="{FF2B5EF4-FFF2-40B4-BE49-F238E27FC236}">
                <a16:creationId xmlns:a16="http://schemas.microsoft.com/office/drawing/2014/main" id="{0CE846A5-10DD-4AFE-8ADE-14D9262331EC}"/>
              </a:ext>
            </a:extLst>
          </p:cNvPr>
          <p:cNvSpPr txBox="1"/>
          <p:nvPr/>
        </p:nvSpPr>
        <p:spPr>
          <a:xfrm>
            <a:off x="1829216" y="6214533"/>
            <a:ext cx="10362784" cy="523220"/>
          </a:xfrm>
          <a:prstGeom prst="rect">
            <a:avLst/>
          </a:prstGeom>
          <a:noFill/>
        </p:spPr>
        <p:txBody>
          <a:bodyPr wrap="square" rtlCol="0">
            <a:spAutoFit/>
          </a:bodyPr>
          <a:lstStyle/>
          <a:p>
            <a:r>
              <a:rPr lang="en-US" sz="2800" b="1" dirty="0">
                <a:solidFill>
                  <a:schemeClr val="tx1">
                    <a:lumMod val="95000"/>
                    <a:lumOff val="5000"/>
                  </a:schemeClr>
                </a:solidFill>
                <a:latin typeface="Adobe Garamond Pro" panose="02020502060506020403" pitchFamily="18" charset="0"/>
              </a:rPr>
              <a:t>Proposed C2Q and Q2C directed co-attention architecture</a:t>
            </a:r>
          </a:p>
        </p:txBody>
      </p:sp>
    </p:spTree>
    <p:extLst>
      <p:ext uri="{BB962C8B-B14F-4D97-AF65-F5344CB8AC3E}">
        <p14:creationId xmlns:p14="http://schemas.microsoft.com/office/powerpoint/2010/main" val="405608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D0FE-F789-4B7D-B741-E4A330D63265}"/>
              </a:ext>
            </a:extLst>
          </p:cNvPr>
          <p:cNvSpPr>
            <a:spLocks noGrp="1"/>
          </p:cNvSpPr>
          <p:nvPr>
            <p:ph type="title"/>
          </p:nvPr>
        </p:nvSpPr>
        <p:spPr/>
        <p:txBody>
          <a:bodyPr/>
          <a:lstStyle/>
          <a:p>
            <a:r>
              <a:rPr lang="en-US" b="1" dirty="0">
                <a:latin typeface="Adobe Garamond Pro" panose="02020502060506020403" pitchFamily="18" charset="0"/>
              </a:rPr>
              <a:t>Directed co-attention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0A4C561-6738-4249-97A4-16ECFC6CFE05}"/>
                  </a:ext>
                </a:extLst>
              </p:cNvPr>
              <p:cNvSpPr>
                <a:spLocks noGrp="1"/>
              </p:cNvSpPr>
              <p:nvPr>
                <p:ph idx="1"/>
              </p:nvPr>
            </p:nvSpPr>
            <p:spPr>
              <a:xfrm>
                <a:off x="913795" y="1732449"/>
                <a:ext cx="10353762" cy="4934358"/>
              </a:xfrm>
            </p:spPr>
            <p:txBody>
              <a:bodyPr>
                <a:normAutofit/>
              </a:bodyPr>
              <a:lstStyle/>
              <a:p>
                <a:pPr marL="36900" indent="0">
                  <a:buNone/>
                </a:pPr>
                <a:r>
                  <a:rPr lang="en-US" sz="2400" dirty="0">
                    <a:latin typeface="Adobe Garamond Pro" panose="02020502060506020403" pitchFamily="18" charset="0"/>
                  </a:rPr>
                  <a:t>BERT embeddings are masked to produce separate query and context embedding vectors</a:t>
                </a:r>
              </a:p>
              <a:p>
                <a:pPr marL="3690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𝑞</m:t>
                          </m:r>
                        </m:sub>
                      </m:sSub>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𝑞</m:t>
                          </m:r>
                        </m:sub>
                      </m:sSub>
                    </m:oMath>
                  </m:oMathPara>
                </a14:m>
                <a:endParaRPr lang="en-US" sz="2400" b="0" dirty="0">
                  <a:latin typeface="Adobe Garamond Pro" panose="02020502060506020403" pitchFamily="18" charset="0"/>
                </a:endParaRPr>
              </a:p>
              <a:p>
                <a:pPr marL="3690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 </m:t>
                      </m:r>
                      <m:r>
                        <a:rPr lang="en-US" sz="2400" i="1">
                          <a:latin typeface="Cambria Math" panose="02040503050406030204" pitchFamily="18" charset="0"/>
                        </a:rPr>
                        <m:t>𝐸</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𝑐</m:t>
                          </m:r>
                        </m:sub>
                      </m:sSub>
                    </m:oMath>
                  </m:oMathPara>
                </a14:m>
                <a:endParaRPr lang="en-US" sz="2400" b="0" dirty="0">
                  <a:latin typeface="Adobe Garamond Pro" panose="02020502060506020403" pitchFamily="18" charset="0"/>
                </a:endParaRPr>
              </a:p>
              <a:p>
                <a:pPr marL="36900" indent="0">
                  <a:buNone/>
                </a:pPr>
                <a:endParaRPr lang="en-US" sz="2400" b="0" dirty="0">
                  <a:latin typeface="Adobe Garamond Pro" panose="02020502060506020403" pitchFamily="18" charset="0"/>
                </a:endParaRPr>
              </a:p>
              <a:p>
                <a:pPr marL="36900" indent="0">
                  <a:buNone/>
                </a:pPr>
                <a:r>
                  <a:rPr lang="en-US" sz="2400" dirty="0">
                    <a:latin typeface="Adobe Garamond Pro" panose="02020502060506020403" pitchFamily="18" charset="0"/>
                  </a:rPr>
                  <a:t>E – contextualized embeddings derived from BERT, m is the mask and q and c are query and context resp.</a:t>
                </a:r>
              </a:p>
              <a:p>
                <a:pPr marL="36900" indent="0">
                  <a:buNone/>
                </a:pP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𝑞</m:t>
                        </m:r>
                      </m:sub>
                    </m:sSub>
                  </m:oMath>
                </a14:m>
                <a:r>
                  <a:rPr lang="en-US" sz="2400" dirty="0">
                    <a:latin typeface="Adobe Garamond Pro" panose="02020502060506020403" pitchFamily="18" charset="0"/>
                  </a:rPr>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𝑐</m:t>
                        </m:r>
                      </m:sub>
                    </m:sSub>
                  </m:oMath>
                </a14:m>
                <a:r>
                  <a:rPr lang="en-US" sz="2400" dirty="0">
                    <a:latin typeface="Adobe Garamond Pro" panose="02020502060506020403" pitchFamily="18" charset="0"/>
                  </a:rPr>
                  <a:t> are projected through linear layers to obtain key, value and query vectors</a:t>
                </a:r>
              </a:p>
              <a:p>
                <a:pPr marL="36900" indent="0">
                  <a:buNone/>
                </a:pPr>
                <a:endParaRPr lang="en-US" sz="2400" dirty="0">
                  <a:latin typeface="Adobe Garamond Pro" panose="02020502060506020403" pitchFamily="18" charset="0"/>
                </a:endParaRPr>
              </a:p>
              <a:p>
                <a:pPr marL="36900" indent="0">
                  <a:buNone/>
                </a:pP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𝑃</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𝐸</m:t>
                          </m:r>
                        </m:e>
                        <m:sub>
                          <m:r>
                            <a:rPr lang="en-US" sz="2400" b="0" i="1" smtClean="0">
                              <a:latin typeface="Cambria Math" panose="02040503050406030204" pitchFamily="18" charset="0"/>
                            </a:rPr>
                            <m:t>𝑥</m:t>
                          </m:r>
                        </m:sub>
                        <m:sup>
                          <m:r>
                            <a:rPr lang="en-US" sz="2400" b="0" i="1" smtClean="0">
                              <a:latin typeface="Cambria Math" panose="02040503050406030204" pitchFamily="18" charset="0"/>
                            </a:rPr>
                            <m:t>𝑇</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𝑃</m:t>
                          </m:r>
                        </m:sub>
                      </m:sSub>
                    </m:oMath>
                  </m:oMathPara>
                </a14:m>
                <a:endParaRPr lang="en-US" sz="2400" b="0" dirty="0">
                  <a:latin typeface="Adobe Garamond Pro" panose="02020502060506020403" pitchFamily="18" charset="0"/>
                </a:endParaRPr>
              </a:p>
              <a:p>
                <a:pPr marL="36900" indent="0">
                  <a:buNone/>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 </m:t>
                      </m:r>
                      <m:r>
                        <a:rPr lang="en-US" sz="2400" b="0" i="1" smtClean="0">
                          <a:latin typeface="Cambria Math" panose="02040503050406030204" pitchFamily="18" charset="0"/>
                        </a:rPr>
                        <m:t>𝑎𝑛𝑑</m:t>
                      </m:r>
                      <m:r>
                        <a:rPr lang="en-US" sz="2400" b="0" i="1" smtClean="0">
                          <a:latin typeface="Cambria Math" panose="02040503050406030204" pitchFamily="18" charset="0"/>
                        </a:rPr>
                        <m:t> </m:t>
                      </m:r>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𝑐</m:t>
                      </m:r>
                    </m:oMath>
                  </m:oMathPara>
                </a14:m>
                <a:endParaRPr lang="en-US" sz="2400" b="0" dirty="0">
                  <a:latin typeface="Adobe Garamond Pro" panose="02020502060506020403" pitchFamily="18" charset="0"/>
                </a:endParaRPr>
              </a:p>
            </p:txBody>
          </p:sp>
        </mc:Choice>
        <mc:Fallback>
          <p:sp>
            <p:nvSpPr>
              <p:cNvPr id="3" name="Content Placeholder 2">
                <a:extLst>
                  <a:ext uri="{FF2B5EF4-FFF2-40B4-BE49-F238E27FC236}">
                    <a16:creationId xmlns:a16="http://schemas.microsoft.com/office/drawing/2014/main" id="{50A4C561-6738-4249-97A4-16ECFC6CFE05}"/>
                  </a:ext>
                </a:extLst>
              </p:cNvPr>
              <p:cNvSpPr>
                <a:spLocks noGrp="1" noRot="1" noChangeAspect="1" noMove="1" noResize="1" noEditPoints="1" noAdjustHandles="1" noChangeArrowheads="1" noChangeShapeType="1" noTextEdit="1"/>
              </p:cNvSpPr>
              <p:nvPr>
                <p:ph idx="1"/>
              </p:nvPr>
            </p:nvSpPr>
            <p:spPr>
              <a:xfrm>
                <a:off x="913795" y="1732449"/>
                <a:ext cx="10353762" cy="4934358"/>
              </a:xfrm>
              <a:blipFill>
                <a:blip r:embed="rId2"/>
                <a:stretch>
                  <a:fillRect l="-589" t="-1481"/>
                </a:stretch>
              </a:blipFill>
            </p:spPr>
            <p:txBody>
              <a:bodyPr/>
              <a:lstStyle/>
              <a:p>
                <a:r>
                  <a:rPr lang="en-US">
                    <a:noFill/>
                  </a:rPr>
                  <a:t> </a:t>
                </a:r>
              </a:p>
            </p:txBody>
          </p:sp>
        </mc:Fallback>
      </mc:AlternateContent>
    </p:spTree>
    <p:extLst>
      <p:ext uri="{BB962C8B-B14F-4D97-AF65-F5344CB8AC3E}">
        <p14:creationId xmlns:p14="http://schemas.microsoft.com/office/powerpoint/2010/main" val="165379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4D61-CD05-4271-8BC3-C02CF7B8A43A}"/>
              </a:ext>
            </a:extLst>
          </p:cNvPr>
          <p:cNvSpPr>
            <a:spLocks noGrp="1"/>
          </p:cNvSpPr>
          <p:nvPr>
            <p:ph type="title"/>
          </p:nvPr>
        </p:nvSpPr>
        <p:spPr>
          <a:xfrm>
            <a:off x="288174" y="329955"/>
            <a:ext cx="10515600" cy="1325563"/>
          </a:xfrm>
        </p:spPr>
        <p:txBody>
          <a:bodyPr>
            <a:normAutofit/>
          </a:bodyPr>
          <a:lstStyle/>
          <a:p>
            <a:r>
              <a:rPr lang="en-US" b="1" dirty="0">
                <a:latin typeface="Adobe Garamond Pro" panose="02020502060506020403" pitchFamily="18" charset="0"/>
              </a:rPr>
              <a:t>Directed co-attention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4CA652-6E21-463C-A2F6-59A36A92D697}"/>
                  </a:ext>
                </a:extLst>
              </p:cNvPr>
              <p:cNvSpPr>
                <a:spLocks noGrp="1"/>
              </p:cNvSpPr>
              <p:nvPr>
                <p:ph idx="1"/>
              </p:nvPr>
            </p:nvSpPr>
            <p:spPr>
              <a:xfrm>
                <a:off x="288174" y="1580050"/>
                <a:ext cx="11903826" cy="5102751"/>
              </a:xfrm>
            </p:spPr>
            <p:txBody>
              <a:bodyPr>
                <a:noAutofit/>
              </a:bodyPr>
              <a:lstStyle/>
              <a:p>
                <a:pPr marL="36900" indent="0">
                  <a:buNone/>
                </a:pPr>
                <a:r>
                  <a:rPr lang="en-US" sz="2400" dirty="0">
                    <a:latin typeface="Adobe Garamond Pro" panose="02020502060506020403" pitchFamily="18" charset="0"/>
                  </a:rPr>
                  <a:t>The Q,K,V vectors are used in scaled dot product attention to create C2Q and Q2C attention vectors</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2</m:t>
                      </m:r>
                      <m:r>
                        <a:rPr lang="en-US" sz="2400" b="0" i="1" smtClean="0">
                          <a:latin typeface="Cambria Math" panose="02040503050406030204" pitchFamily="18" charset="0"/>
                        </a:rPr>
                        <m:t>𝐶</m:t>
                      </m:r>
                      <m:r>
                        <a:rPr lang="en-US" sz="2400" b="0" i="1" smtClean="0">
                          <a:latin typeface="Cambria Math" panose="02040503050406030204" pitchFamily="18" charset="0"/>
                        </a:rPr>
                        <m:t> </m:t>
                      </m:r>
                      <m:r>
                        <a:rPr lang="en-US" sz="2400" b="0" i="1" smtClean="0">
                          <a:latin typeface="Cambria Math" panose="02040503050406030204" pitchFamily="18" charset="0"/>
                        </a:rPr>
                        <m:t>𝐶𝑜𝑎𝑡𝑡𝑒𝑛𝑡𝑖𝑜𝑛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𝑉</m:t>
                          </m:r>
                        </m:e>
                      </m:d>
                      <m:r>
                        <a:rPr lang="en-US" sz="2400" b="0" i="1" smtClean="0">
                          <a:latin typeface="Cambria Math" panose="02040503050406030204" pitchFamily="18" charset="0"/>
                        </a:rPr>
                        <m:t>=</m:t>
                      </m:r>
                      <m:r>
                        <a:rPr lang="en-US" sz="2400" b="0" i="1" smtClean="0">
                          <a:latin typeface="Cambria Math" panose="02040503050406030204" pitchFamily="18" charset="0"/>
                        </a:rPr>
                        <m:t>𝑠𝑜𝑓𝑡𝑚𝑎𝑥</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𝑞</m:t>
                                  </m:r>
                                </m:sub>
                              </m:sSub>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𝐾</m:t>
                                  </m:r>
                                </m:e>
                                <m:sub>
                                  <m:r>
                                    <a:rPr lang="en-US" sz="2400" b="0" i="1" smtClean="0">
                                      <a:latin typeface="Cambria Math" panose="02040503050406030204" pitchFamily="18" charset="0"/>
                                    </a:rPr>
                                    <m:t>𝑐</m:t>
                                  </m:r>
                                </m:sub>
                                <m:sup>
                                  <m:r>
                                    <a:rPr lang="en-US" sz="2400" b="0" i="1" smtClean="0">
                                      <a:latin typeface="Cambria Math" panose="02040503050406030204" pitchFamily="18" charset="0"/>
                                    </a:rPr>
                                    <m:t>𝑇</m:t>
                                  </m:r>
                                </m:sup>
                              </m:sSubSup>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𝑘</m:t>
                                      </m:r>
                                    </m:sub>
                                  </m:sSub>
                                </m:e>
                              </m:rad>
                            </m:den>
                          </m:f>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𝑐</m:t>
                          </m:r>
                        </m:sub>
                      </m:sSub>
                    </m:oMath>
                  </m:oMathPara>
                </a14:m>
                <a:endParaRPr lang="en-US" sz="2400" b="0" dirty="0">
                  <a:latin typeface="Adobe Garamond Pro" panose="02020502060506020403" pitchFamily="18" charset="0"/>
                </a:endParaRPr>
              </a:p>
              <a:p>
                <a:pPr marL="36900" indent="0">
                  <a:buNone/>
                </a:pPr>
                <a:endParaRPr lang="en-US" sz="2400" b="0" dirty="0">
                  <a:latin typeface="Adobe Garamond Pro" panose="02020502060506020403" pitchFamily="18" charset="0"/>
                </a:endParaRP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2</m:t>
                      </m:r>
                      <m:r>
                        <a:rPr lang="en-US" sz="2400" b="0" i="1" smtClean="0">
                          <a:latin typeface="Cambria Math" panose="02040503050406030204" pitchFamily="18" charset="0"/>
                        </a:rPr>
                        <m:t>𝑄</m:t>
                      </m:r>
                      <m:r>
                        <a:rPr lang="en-US" sz="2400" b="0" i="1" smtClean="0">
                          <a:latin typeface="Cambria Math" panose="02040503050406030204" pitchFamily="18" charset="0"/>
                        </a:rPr>
                        <m:t> </m:t>
                      </m:r>
                      <m:r>
                        <a:rPr lang="en-US" sz="2400" i="1">
                          <a:latin typeface="Cambria Math" panose="02040503050406030204" pitchFamily="18" charset="0"/>
                        </a:rPr>
                        <m:t>𝐶𝑜𝑎𝑡𝑡𝑒𝑛𝑡𝑖𝑜𝑛</m:t>
                      </m:r>
                      <m:d>
                        <m:dPr>
                          <m:ctrlPr>
                            <a:rPr lang="en-US" sz="2400" i="1">
                              <a:latin typeface="Cambria Math" panose="02040503050406030204" pitchFamily="18" charset="0"/>
                            </a:rPr>
                          </m:ctrlPr>
                        </m:dPr>
                        <m:e>
                          <m:r>
                            <a:rPr lang="en-US" sz="2400" i="1">
                              <a:latin typeface="Cambria Math" panose="02040503050406030204" pitchFamily="18" charset="0"/>
                            </a:rPr>
                            <m:t>𝑄</m:t>
                          </m:r>
                          <m:r>
                            <a:rPr lang="en-US" sz="2400" i="1">
                              <a:latin typeface="Cambria Math" panose="02040503050406030204" pitchFamily="18" charset="0"/>
                            </a:rPr>
                            <m:t>,</m:t>
                          </m:r>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𝑉</m:t>
                          </m:r>
                        </m:e>
                      </m:d>
                      <m:r>
                        <a:rPr lang="en-US" sz="2400" i="1">
                          <a:latin typeface="Cambria Math" panose="02040503050406030204" pitchFamily="18" charset="0"/>
                        </a:rPr>
                        <m:t>=</m:t>
                      </m:r>
                      <m:r>
                        <a:rPr lang="en-US" sz="2400" i="1">
                          <a:latin typeface="Cambria Math" panose="02040503050406030204" pitchFamily="18" charset="0"/>
                        </a:rPr>
                        <m:t>𝑠𝑜𝑓𝑡𝑚𝑎𝑥</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𝑐</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𝐾</m:t>
                                  </m:r>
                                </m:e>
                                <m:sub>
                                  <m:r>
                                    <a:rPr lang="en-US" sz="2400" b="0" i="1" smtClean="0">
                                      <a:latin typeface="Cambria Math" panose="02040503050406030204" pitchFamily="18" charset="0"/>
                                    </a:rPr>
                                    <m:t>𝑞</m:t>
                                  </m:r>
                                </m:sub>
                                <m:sup>
                                  <m:r>
                                    <a:rPr lang="en-US" sz="2400" i="1">
                                      <a:latin typeface="Cambria Math" panose="02040503050406030204" pitchFamily="18" charset="0"/>
                                    </a:rPr>
                                    <m:t>𝑇</m:t>
                                  </m:r>
                                </m:sup>
                              </m:sSubSup>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𝑘</m:t>
                                      </m:r>
                                    </m:sub>
                                  </m:sSub>
                                </m:e>
                              </m:rad>
                            </m:den>
                          </m:f>
                        </m:e>
                      </m:d>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𝑞</m:t>
                          </m:r>
                        </m:sub>
                      </m:sSub>
                    </m:oMath>
                  </m:oMathPara>
                </a14:m>
                <a:endParaRPr lang="en-US" sz="2400" dirty="0">
                  <a:latin typeface="Adobe Garamond Pro" panose="02020502060506020403" pitchFamily="18" charset="0"/>
                </a:endParaRPr>
              </a:p>
              <a:p>
                <a:pPr marL="36900" indent="0">
                  <a:buNone/>
                </a:pPr>
                <a:endParaRPr lang="en-US" sz="2400" dirty="0">
                  <a:latin typeface="Adobe Garamond Pro" panose="02020502060506020403" pitchFamily="18" charset="0"/>
                </a:endParaRPr>
              </a:p>
              <a:p>
                <a:pPr marL="36900" indent="0">
                  <a:buNone/>
                </a:pPr>
                <a:r>
                  <a:rPr lang="en-US" sz="2400" dirty="0">
                    <a:latin typeface="Adobe Garamond Pro" panose="02020502060506020403" pitchFamily="18" charset="0"/>
                  </a:rPr>
                  <a:t>The C2Q attention vector is summed with the query input via skip connection</a:t>
                </a:r>
              </a:p>
              <a:p>
                <a:pPr marL="36900" indent="0">
                  <a:buNone/>
                </a:pPr>
                <a:r>
                  <a:rPr lang="en-US" sz="2400" dirty="0">
                    <a:latin typeface="Adobe Garamond Pro" panose="02020502060506020403" pitchFamily="18" charset="0"/>
                  </a:rPr>
                  <a:t>The Q2C attention vector is summed with the context input via skip connection</a:t>
                </a:r>
              </a:p>
              <a:p>
                <a:pPr marL="36900" indent="0">
                  <a:buNone/>
                </a:pPr>
                <a:r>
                  <a:rPr lang="en-US" sz="2400" dirty="0">
                    <a:latin typeface="Adobe Garamond Pro" panose="02020502060506020403" pitchFamily="18" charset="0"/>
                  </a:rPr>
                  <a:t>Each sum vector is then pushed through a fully connected block and added to the output via another skip connection followed by a layer wise normalization</a:t>
                </a:r>
              </a:p>
              <a:p>
                <a:pPr marL="36900" indent="0">
                  <a:buNone/>
                </a:pPr>
                <a:endParaRPr lang="en-US" sz="2400" b="0" dirty="0">
                  <a:latin typeface="Adobe Garamond Pro" panose="02020502060506020403" pitchFamily="18" charset="0"/>
                </a:endParaRPr>
              </a:p>
              <a:p>
                <a:pPr marL="36900" indent="0">
                  <a:buNone/>
                </a:pPr>
                <a:endParaRPr lang="en-US" sz="2400" dirty="0">
                  <a:latin typeface="Adobe Garamond Pro" panose="02020502060506020403" pitchFamily="18" charset="0"/>
                </a:endParaRPr>
              </a:p>
            </p:txBody>
          </p:sp>
        </mc:Choice>
        <mc:Fallback>
          <p:sp>
            <p:nvSpPr>
              <p:cNvPr id="3" name="Content Placeholder 2">
                <a:extLst>
                  <a:ext uri="{FF2B5EF4-FFF2-40B4-BE49-F238E27FC236}">
                    <a16:creationId xmlns:a16="http://schemas.microsoft.com/office/drawing/2014/main" id="{214CA652-6E21-463C-A2F6-59A36A92D697}"/>
                  </a:ext>
                </a:extLst>
              </p:cNvPr>
              <p:cNvSpPr>
                <a:spLocks noGrp="1" noRot="1" noChangeAspect="1" noMove="1" noResize="1" noEditPoints="1" noAdjustHandles="1" noChangeArrowheads="1" noChangeShapeType="1" noTextEdit="1"/>
              </p:cNvSpPr>
              <p:nvPr>
                <p:ph idx="1"/>
              </p:nvPr>
            </p:nvSpPr>
            <p:spPr>
              <a:xfrm>
                <a:off x="288174" y="1580050"/>
                <a:ext cx="11903826" cy="5102751"/>
              </a:xfrm>
              <a:blipFill>
                <a:blip r:embed="rId2"/>
                <a:stretch>
                  <a:fillRect l="-461" t="-1434" b="-2151"/>
                </a:stretch>
              </a:blipFill>
            </p:spPr>
            <p:txBody>
              <a:bodyPr/>
              <a:lstStyle/>
              <a:p>
                <a:r>
                  <a:rPr lang="en-US">
                    <a:noFill/>
                  </a:rPr>
                  <a:t> </a:t>
                </a:r>
              </a:p>
            </p:txBody>
          </p:sp>
        </mc:Fallback>
      </mc:AlternateContent>
    </p:spTree>
    <p:extLst>
      <p:ext uri="{BB962C8B-B14F-4D97-AF65-F5344CB8AC3E}">
        <p14:creationId xmlns:p14="http://schemas.microsoft.com/office/powerpoint/2010/main" val="162238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2952-9949-465D-942B-FAA088A7831E}"/>
              </a:ext>
            </a:extLst>
          </p:cNvPr>
          <p:cNvSpPr>
            <a:spLocks noGrp="1"/>
          </p:cNvSpPr>
          <p:nvPr>
            <p:ph type="title"/>
          </p:nvPr>
        </p:nvSpPr>
        <p:spPr/>
        <p:txBody>
          <a:bodyPr/>
          <a:lstStyle/>
          <a:p>
            <a:r>
              <a:rPr lang="en-US" b="1" dirty="0">
                <a:latin typeface="Adobe Garamond Pro" panose="02020502060506020403" pitchFamily="18" charset="0"/>
              </a:rPr>
              <a:t>Directed co-attention</a:t>
            </a:r>
          </a:p>
        </p:txBody>
      </p:sp>
      <p:sp>
        <p:nvSpPr>
          <p:cNvPr id="3" name="Content Placeholder 2">
            <a:extLst>
              <a:ext uri="{FF2B5EF4-FFF2-40B4-BE49-F238E27FC236}">
                <a16:creationId xmlns:a16="http://schemas.microsoft.com/office/drawing/2014/main" id="{01111BD2-5E44-4E3B-A5A0-63FF4048C524}"/>
              </a:ext>
            </a:extLst>
          </p:cNvPr>
          <p:cNvSpPr>
            <a:spLocks noGrp="1"/>
          </p:cNvSpPr>
          <p:nvPr>
            <p:ph idx="1"/>
          </p:nvPr>
        </p:nvSpPr>
        <p:spPr>
          <a:xfrm>
            <a:off x="913795" y="1732449"/>
            <a:ext cx="10353762" cy="4950984"/>
          </a:xfrm>
        </p:spPr>
        <p:txBody>
          <a:bodyPr>
            <a:noAutofit/>
          </a:bodyPr>
          <a:lstStyle/>
          <a:p>
            <a:r>
              <a:rPr lang="en-US" sz="2400" dirty="0">
                <a:latin typeface="Adobe Garamond Pro" panose="02020502060506020403" pitchFamily="18" charset="0"/>
              </a:rPr>
              <a:t>This results in 3D C2Q and Q2C vectors which are concatenated along the embedding dimension</a:t>
            </a:r>
          </a:p>
          <a:p>
            <a:r>
              <a:rPr lang="en-US" sz="2400" dirty="0">
                <a:latin typeface="Adobe Garamond Pro" panose="02020502060506020403" pitchFamily="18" charset="0"/>
              </a:rPr>
              <a:t>This is combined by 2 1D convolutions to create final 3D vector representing the combination of C2Q and Q2C attention</a:t>
            </a:r>
          </a:p>
          <a:p>
            <a:r>
              <a:rPr lang="en-US" sz="2400" dirty="0">
                <a:latin typeface="Adobe Garamond Pro" panose="02020502060506020403" pitchFamily="18" charset="0"/>
              </a:rPr>
              <a:t>2 Convolutional layers are used so that the dimension is reduced gradually</a:t>
            </a:r>
          </a:p>
          <a:p>
            <a:r>
              <a:rPr lang="en-US" sz="2400" dirty="0">
                <a:latin typeface="Adobe Garamond Pro" panose="02020502060506020403" pitchFamily="18" charset="0"/>
              </a:rPr>
              <a:t>This vector goes to the final attention head to perform self attention pre-processing for the start logit and end logit prediction layer</a:t>
            </a:r>
          </a:p>
          <a:p>
            <a:r>
              <a:rPr lang="en-US" sz="2400" dirty="0">
                <a:latin typeface="Adobe Garamond Pro" panose="02020502060506020403" pitchFamily="18" charset="0"/>
              </a:rPr>
              <a:t>Start logit – linear layer</a:t>
            </a:r>
          </a:p>
          <a:p>
            <a:r>
              <a:rPr lang="en-US" sz="2400" dirty="0">
                <a:latin typeface="Adobe Garamond Pro" panose="02020502060506020403" pitchFamily="18" charset="0"/>
              </a:rPr>
              <a:t>End logit – output of LSTM (concatenation of start span and end span embeddings as an input)</a:t>
            </a:r>
          </a:p>
        </p:txBody>
      </p:sp>
    </p:spTree>
    <p:extLst>
      <p:ext uri="{BB962C8B-B14F-4D97-AF65-F5344CB8AC3E}">
        <p14:creationId xmlns:p14="http://schemas.microsoft.com/office/powerpoint/2010/main" val="29491348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1702</Words>
  <Application>Microsoft Office PowerPoint</Application>
  <PresentationFormat>Widescreen</PresentationFormat>
  <Paragraphs>133</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Adobe Garamond Pro</vt:lpstr>
      <vt:lpstr>Arial</vt:lpstr>
      <vt:lpstr>Calibri</vt:lpstr>
      <vt:lpstr>Calibri Light</vt:lpstr>
      <vt:lpstr>Cambria Math</vt:lpstr>
      <vt:lpstr>Office Theme</vt:lpstr>
      <vt:lpstr>Bert QA – Attention on Steroids</vt:lpstr>
      <vt:lpstr>Introduction </vt:lpstr>
      <vt:lpstr>Motivation</vt:lpstr>
      <vt:lpstr>Methods</vt:lpstr>
      <vt:lpstr>Directed Co-attention</vt:lpstr>
      <vt:lpstr>PowerPoint Presentation</vt:lpstr>
      <vt:lpstr>Directed co-attention</vt:lpstr>
      <vt:lpstr>Directed co-attention </vt:lpstr>
      <vt:lpstr>Directed co-attention</vt:lpstr>
      <vt:lpstr>Localized Feature Extraction</vt:lpstr>
      <vt:lpstr>SQUAD 2.0 Dataset</vt:lpstr>
      <vt:lpstr>Data Augmentation</vt:lpstr>
      <vt:lpstr>BERT Large and Ensembling</vt:lpstr>
      <vt:lpstr>Results and Analysis</vt:lpstr>
      <vt:lpstr>Results and Analysis</vt:lpstr>
      <vt:lpstr>Analysis</vt:lpstr>
      <vt:lpstr>PowerPoint Presentation</vt:lpstr>
      <vt:lpstr>Summary</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Bert QA – Attention on Steroids</dc:title>
  <dc:creator>Shreyance Jain</dc:creator>
  <cp:lastModifiedBy>Shreyance Jain</cp:lastModifiedBy>
  <cp:revision>3</cp:revision>
  <dcterms:created xsi:type="dcterms:W3CDTF">2020-03-01T18:11:29Z</dcterms:created>
  <dcterms:modified xsi:type="dcterms:W3CDTF">2020-03-01T18:45:55Z</dcterms:modified>
</cp:coreProperties>
</file>