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6"/>
  </p:notesMasterIdLst>
  <p:sldIdLst>
    <p:sldId id="256" r:id="rId2"/>
    <p:sldId id="257" r:id="rId3"/>
    <p:sldId id="273" r:id="rId4"/>
    <p:sldId id="269" r:id="rId5"/>
    <p:sldId id="261" r:id="rId6"/>
    <p:sldId id="272" r:id="rId7"/>
    <p:sldId id="270" r:id="rId8"/>
    <p:sldId id="258" r:id="rId9"/>
    <p:sldId id="271" r:id="rId10"/>
    <p:sldId id="260" r:id="rId11"/>
    <p:sldId id="262" r:id="rId12"/>
    <p:sldId id="263" r:id="rId13"/>
    <p:sldId id="267" r:id="rId14"/>
    <p:sldId id="266" r:id="rId15"/>
    <p:sldId id="264" r:id="rId16"/>
    <p:sldId id="276" r:id="rId17"/>
    <p:sldId id="268" r:id="rId18"/>
    <p:sldId id="277" r:id="rId19"/>
    <p:sldId id="278" r:id="rId20"/>
    <p:sldId id="279" r:id="rId21"/>
    <p:sldId id="280" r:id="rId22"/>
    <p:sldId id="281" r:id="rId23"/>
    <p:sldId id="275" r:id="rId24"/>
    <p:sldId id="2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8697" autoAdjust="0"/>
  </p:normalViewPr>
  <p:slideViewPr>
    <p:cSldViewPr snapToGrid="0">
      <p:cViewPr varScale="1">
        <p:scale>
          <a:sx n="76" d="100"/>
          <a:sy n="76" d="100"/>
        </p:scale>
        <p:origin x="12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CF9DE-E8D6-4850-AB82-8B8B59A0CE6B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E41FD-0CC7-4F71-BBA5-E06895EDE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4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systems have been developed to turn text into images</a:t>
            </a:r>
          </a:p>
          <a:p>
            <a:endParaRPr lang="en-US" dirty="0"/>
          </a:p>
          <a:p>
            <a:r>
              <a:rPr lang="en-US" dirty="0"/>
              <a:t>Want to be able to turn sketches into nicely rendered images</a:t>
            </a:r>
          </a:p>
          <a:p>
            <a:endParaRPr lang="en-US" dirty="0"/>
          </a:p>
          <a:p>
            <a:r>
              <a:rPr lang="en-US" dirty="0"/>
              <a:t>This has been done for items, such as handbags etc. </a:t>
            </a:r>
          </a:p>
          <a:p>
            <a:endParaRPr lang="en-US" dirty="0"/>
          </a:p>
          <a:p>
            <a:r>
              <a:rPr lang="en-US" dirty="0"/>
              <a:t>This application is mainly aesthetic</a:t>
            </a:r>
          </a:p>
          <a:p>
            <a:r>
              <a:rPr lang="en-US" dirty="0"/>
              <a:t>However if it were applied to something such as profile sketching it could be quite useful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E41FD-0CC7-4F71-BBA5-E06895EDEC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03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Certain features might trick the discriminator and thus break the generator if it is not trained well</a:t>
            </a:r>
          </a:p>
          <a:p>
            <a:endParaRPr lang="en-US" dirty="0"/>
          </a:p>
          <a:p>
            <a:r>
              <a:rPr lang="en-US" dirty="0"/>
              <a:t>Generator could only end up exploring one section of the PDF as it is not trying to find ALL solutions to fool the discriminator.</a:t>
            </a:r>
          </a:p>
          <a:p>
            <a:endParaRPr lang="en-US" dirty="0"/>
          </a:p>
          <a:p>
            <a:r>
              <a:rPr lang="en-US" dirty="0"/>
              <a:t>If the discriminator is too strong then it can be difficult for the generator to ever fool it. </a:t>
            </a:r>
          </a:p>
          <a:p>
            <a:endParaRPr lang="en-US" dirty="0"/>
          </a:p>
          <a:p>
            <a:r>
              <a:rPr lang="en-US" dirty="0"/>
              <a:t>Generator will not learn about anything sub-par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E41FD-0CC7-4F71-BBA5-E06895EDEC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21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Want to move on to landscapes if this proves successful</a:t>
            </a:r>
          </a:p>
          <a:p>
            <a:endParaRPr lang="en-US" dirty="0"/>
          </a:p>
          <a:p>
            <a:r>
              <a:rPr lang="en-US" dirty="0"/>
              <a:t>The number and size of the layers has been changing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E41FD-0CC7-4F71-BBA5-E06895EDEC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6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Initially I wanted to start of with landscapes, however there are a lot more databases of faces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E41FD-0CC7-4F71-BBA5-E06895EDEC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44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in a random sketch from a google 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E41FD-0CC7-4F71-BBA5-E06895EDEC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35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Lots of random noise</a:t>
            </a:r>
          </a:p>
          <a:p>
            <a:endParaRPr lang="en-US" dirty="0"/>
          </a:p>
          <a:p>
            <a:r>
              <a:rPr lang="en-US" dirty="0"/>
              <a:t>Potential issues:</a:t>
            </a:r>
          </a:p>
          <a:p>
            <a:endParaRPr lang="en-US" dirty="0"/>
          </a:p>
          <a:p>
            <a:r>
              <a:rPr lang="en-US" dirty="0"/>
              <a:t>Shape of DCGAN network </a:t>
            </a:r>
          </a:p>
          <a:p>
            <a:endParaRPr lang="en-US" dirty="0"/>
          </a:p>
          <a:p>
            <a:r>
              <a:rPr lang="en-US" dirty="0"/>
              <a:t>Attempted to implement from scratch – there’s a lot of documentation on this type of thing</a:t>
            </a:r>
          </a:p>
          <a:p>
            <a:r>
              <a:rPr lang="en-US" dirty="0"/>
              <a:t>Should follow that for my next attempt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E41FD-0CC7-4F71-BBA5-E06895EDEC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61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I do not have any interesting results I thought I would show some people who 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E41FD-0CC7-4F71-BBA5-E06895EDEC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3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 little about recurrent networks</a:t>
            </a:r>
          </a:p>
          <a:p>
            <a:endParaRPr lang="en-US" dirty="0"/>
          </a:p>
          <a:p>
            <a:r>
              <a:rPr lang="en-US" dirty="0"/>
              <a:t>Generator takes a !sequence! of noise samples as input </a:t>
            </a:r>
          </a:p>
          <a:p>
            <a:endParaRPr lang="en-US" dirty="0"/>
          </a:p>
          <a:p>
            <a:r>
              <a:rPr lang="en-US" dirty="0"/>
              <a:t>Training phase has wooden swords and the test phase has metal ones XD</a:t>
            </a:r>
          </a:p>
          <a:p>
            <a:endParaRPr lang="en-US" dirty="0"/>
          </a:p>
          <a:p>
            <a:r>
              <a:rPr lang="en-US" dirty="0"/>
              <a:t>In the past GANs were evaluated by looking at nearest neighbors in training data, or by hand</a:t>
            </a:r>
          </a:p>
          <a:p>
            <a:endParaRPr lang="en-US" dirty="0"/>
          </a:p>
          <a:p>
            <a:r>
              <a:rPr lang="en-US" dirty="0"/>
              <a:t>Each generator now tries to fool the other team’s discriminator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E41FD-0CC7-4F71-BBA5-E06895EDEC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62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Surface norms are generally fuzzy and the style does not always line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E41FD-0CC7-4F71-BBA5-E06895EDEC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82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Images with the new norm constraint and without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E41FD-0CC7-4F71-BBA5-E06895EDEC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45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 is images generated by the network, right is the nearest neighbor in the dataset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E41FD-0CC7-4F71-BBA5-E06895EDEC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62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has been done a lot for indoor images (bedroom dataset shown in class)</a:t>
            </a:r>
          </a:p>
          <a:p>
            <a:endParaRPr lang="en-US" dirty="0"/>
          </a:p>
          <a:p>
            <a:r>
              <a:rPr lang="en-US" dirty="0"/>
              <a:t>Adding detail has an effect on the outcome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E41FD-0CC7-4F71-BBA5-E06895EDEC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09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two types of networks can be used separately separate </a:t>
            </a:r>
          </a:p>
          <a:p>
            <a:endParaRPr lang="en-US" dirty="0"/>
          </a:p>
          <a:p>
            <a:r>
              <a:rPr lang="en-US" dirty="0"/>
              <a:t>DCGAN was recently developed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E41FD-0CC7-4F71-BBA5-E06895EDEC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85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(Brief recap)</a:t>
            </a:r>
          </a:p>
          <a:p>
            <a:endParaRPr lang="en-US" dirty="0"/>
          </a:p>
          <a:p>
            <a:r>
              <a:rPr lang="en-US" dirty="0"/>
              <a:t>Operate by alternating between convolutional layers and pooling layers</a:t>
            </a:r>
          </a:p>
          <a:p>
            <a:endParaRPr lang="en-US" dirty="0"/>
          </a:p>
          <a:p>
            <a:r>
              <a:rPr lang="en-US" dirty="0"/>
              <a:t>Works well with any problem that involves grouping (letters into words, pixels into sub-images)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E41FD-0CC7-4F71-BBA5-E06895EDEC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51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Size and number of filters is manually defined, however the internal structure of each is determined by the network</a:t>
            </a:r>
          </a:p>
          <a:p>
            <a:endParaRPr lang="en-US" dirty="0"/>
          </a:p>
          <a:p>
            <a:r>
              <a:rPr lang="en-US" dirty="0"/>
              <a:t>Can either be used to make an input larger or smaller by sampling, but making the input smaller is more common</a:t>
            </a:r>
          </a:p>
          <a:p>
            <a:endParaRPr lang="en-US" dirty="0"/>
          </a:p>
          <a:p>
            <a:r>
              <a:rPr lang="en-US" dirty="0"/>
              <a:t>Attempts to make use of the structure of images and is location independent (does not care about shift) </a:t>
            </a:r>
          </a:p>
          <a:p>
            <a:endParaRPr lang="en-US" dirty="0"/>
          </a:p>
          <a:p>
            <a:r>
              <a:rPr lang="en-US" dirty="0"/>
              <a:t>This method assumes that nearby pixels are related to each other so fewer weights are needed overall</a:t>
            </a:r>
          </a:p>
          <a:p>
            <a:endParaRPr lang="en-US" dirty="0"/>
          </a:p>
          <a:p>
            <a:r>
              <a:rPr lang="en-US" dirty="0"/>
              <a:t>This is done at every layer so these networks are generally easier to train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E41FD-0CC7-4F71-BBA5-E06895EDEC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75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Zero sum meaning that for one side to win, the other must lose an equal amount. Thus there is no cooperation</a:t>
            </a:r>
          </a:p>
          <a:p>
            <a:endParaRPr lang="en-US" dirty="0"/>
          </a:p>
          <a:p>
            <a:r>
              <a:rPr lang="en-US" dirty="0"/>
              <a:t>In these systems both networks are generally trying to learn the same thing, however you want the generator to win in the end.</a:t>
            </a:r>
          </a:p>
          <a:p>
            <a:endParaRPr lang="en-US" dirty="0"/>
          </a:p>
          <a:p>
            <a:r>
              <a:rPr lang="en-US" dirty="0"/>
              <a:t>That being said you still want the discriminator to put up a fight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E41FD-0CC7-4F71-BBA5-E06895EDEC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91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Brief review (already did this in class)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the adversarial part of GAN </a:t>
            </a:r>
          </a:p>
          <a:p>
            <a:endParaRPr lang="en-US" dirty="0"/>
          </a:p>
          <a:p>
            <a:r>
              <a:rPr lang="en-US" dirty="0"/>
              <a:t>The generator and discriminator essentially train each other</a:t>
            </a:r>
          </a:p>
          <a:p>
            <a:endParaRPr lang="en-US" dirty="0"/>
          </a:p>
          <a:p>
            <a:r>
              <a:rPr lang="en-US" dirty="0"/>
              <a:t>Discriminator trained to separate real and fake images</a:t>
            </a:r>
          </a:p>
          <a:p>
            <a:endParaRPr lang="en-US" dirty="0"/>
          </a:p>
          <a:p>
            <a:r>
              <a:rPr lang="en-US" dirty="0"/>
              <a:t>Generator trained to create realistic fake images</a:t>
            </a:r>
          </a:p>
          <a:p>
            <a:endParaRPr lang="en-US" dirty="0"/>
          </a:p>
          <a:p>
            <a:r>
              <a:rPr lang="en-US" dirty="0"/>
              <a:t>For this to work the assumption has to be made that there is an underlying PDF for the image set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E41FD-0CC7-4F71-BBA5-E06895EDEC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26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any x (pixel 1) value you can find the maximum likelihood y (pixel 2) value</a:t>
            </a:r>
          </a:p>
          <a:p>
            <a:endParaRPr lang="en-US" dirty="0"/>
          </a:p>
          <a:p>
            <a:r>
              <a:rPr lang="en-US" dirty="0"/>
              <a:t>This is a particularly uninteresting scenario (gaussian distribution)</a:t>
            </a:r>
          </a:p>
          <a:p>
            <a:endParaRPr lang="en-US" dirty="0"/>
          </a:p>
          <a:p>
            <a:r>
              <a:rPr lang="en-US" dirty="0"/>
              <a:t>Leads to a “most likely image” because of global max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E41FD-0CC7-4F71-BBA5-E06895EDEC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15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Computing this is hard, so we just sample it</a:t>
            </a:r>
          </a:p>
          <a:p>
            <a:endParaRPr lang="en-US" dirty="0"/>
          </a:p>
          <a:p>
            <a:r>
              <a:rPr lang="en-US" dirty="0"/>
              <a:t>This is what allows us to start with a partially completed image</a:t>
            </a:r>
          </a:p>
          <a:p>
            <a:endParaRPr lang="en-US" dirty="0"/>
          </a:p>
          <a:p>
            <a:r>
              <a:rPr lang="en-US" dirty="0"/>
              <a:t>If we start with a sketch it should fall somewhere in that distribution and lead us to a local maximum</a:t>
            </a:r>
          </a:p>
          <a:p>
            <a:endParaRPr lang="en-US" dirty="0"/>
          </a:p>
          <a:p>
            <a:r>
              <a:rPr lang="en-US" dirty="0"/>
              <a:t>This is what the generator is trying to learn to produce realistic fake images and what the discriminator is trying to learn to tell the fake images from real ones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E41FD-0CC7-4F71-BBA5-E06895EDEC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82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200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6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13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2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2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9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6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7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90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73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639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1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bamos.github.io/2016/08/09/deep-completio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Deep Neural Net Scenery Generation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Adam Schunk</a:t>
            </a:r>
          </a:p>
        </p:txBody>
      </p:sp>
    </p:spTree>
    <p:extLst>
      <p:ext uri="{BB962C8B-B14F-4D97-AF65-F5344CB8AC3E}">
        <p14:creationId xmlns:p14="http://schemas.microsoft.com/office/powerpoint/2010/main" val="175002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3"/>
          <a:srcRect l="10055" r="2523" b="-1"/>
          <a:stretch/>
        </p:blipFill>
        <p:spPr>
          <a:xfrm>
            <a:off x="838200" y="1904281"/>
            <a:ext cx="6233160" cy="42726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Fake Image Generation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552944" y="1825625"/>
            <a:ext cx="3800856" cy="4351338"/>
          </a:xfrm>
        </p:spPr>
        <p:txBody>
          <a:bodyPr>
            <a:normAutofit/>
          </a:bodyPr>
          <a:lstStyle/>
          <a:p>
            <a:r>
              <a:rPr lang="en-US" sz="2000" dirty="0"/>
              <a:t>Slightly more complicated PDF yields more possible outcomes</a:t>
            </a:r>
          </a:p>
          <a:p>
            <a:r>
              <a:rPr lang="en-US" sz="2000" dirty="0"/>
              <a:t>By starting at any point on the graph you can attempt to converge to a local maximum</a:t>
            </a:r>
          </a:p>
        </p:txBody>
      </p:sp>
    </p:spTree>
    <p:extLst>
      <p:ext uri="{BB962C8B-B14F-4D97-AF65-F5344CB8AC3E}">
        <p14:creationId xmlns:p14="http://schemas.microsoft.com/office/powerpoint/2010/main" val="1047913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DCGAN Weaknesses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discriminator has a specific weakness then the generator can learn only that. </a:t>
            </a:r>
          </a:p>
          <a:p>
            <a:r>
              <a:rPr lang="en-US" dirty="0"/>
              <a:t>PDF’s of image datasets can be extremely complex leading the generator to only learn a small portion of it.</a:t>
            </a:r>
          </a:p>
          <a:p>
            <a:r>
              <a:rPr lang="en-US" dirty="0"/>
              <a:t>A powerful discriminator might make it very difficult for the generator to learn</a:t>
            </a:r>
          </a:p>
        </p:txBody>
      </p:sp>
    </p:spTree>
    <p:extLst>
      <p:ext uri="{BB962C8B-B14F-4D97-AF65-F5344CB8AC3E}">
        <p14:creationId xmlns:p14="http://schemas.microsoft.com/office/powerpoint/2010/main" val="1999143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Method: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DCGAN is trained on sample images</a:t>
            </a:r>
          </a:p>
          <a:p>
            <a:r>
              <a:rPr lang="en-US" dirty="0" err="1"/>
              <a:t>ReLU</a:t>
            </a:r>
            <a:r>
              <a:rPr lang="en-US" dirty="0"/>
              <a:t> is used as the activation function for every layer in the generator</a:t>
            </a:r>
          </a:p>
          <a:p>
            <a:r>
              <a:rPr lang="en-US" dirty="0"/>
              <a:t>The discriminator uses leaky </a:t>
            </a:r>
            <a:r>
              <a:rPr lang="en-US" dirty="0" err="1"/>
              <a:t>ReLU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A screenshot of a cell phone&#10;&#10;Description generated with very high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431" y="4001294"/>
            <a:ext cx="6561138" cy="270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91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Method: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 Adult Faces Database</a:t>
            </a:r>
          </a:p>
          <a:p>
            <a:pPr lvl="1"/>
            <a:r>
              <a:rPr lang="en-US" dirty="0"/>
              <a:t>Contains 10,000 images</a:t>
            </a:r>
          </a:p>
          <a:p>
            <a:pPr lvl="1"/>
            <a:r>
              <a:rPr lang="en-US" dirty="0"/>
              <a:t>Faces are from multiple angles and backgrounds</a:t>
            </a:r>
          </a:p>
          <a:p>
            <a:pPr lvl="1"/>
            <a:endParaRPr lang="en-US" dirty="0"/>
          </a:p>
          <a:p>
            <a:r>
              <a:rPr lang="en-US" dirty="0"/>
              <a:t>Will switch the dataset once I have a working system with faces</a:t>
            </a:r>
          </a:p>
        </p:txBody>
      </p:sp>
    </p:spTree>
    <p:extLst>
      <p:ext uri="{BB962C8B-B14F-4D97-AF65-F5344CB8AC3E}">
        <p14:creationId xmlns:p14="http://schemas.microsoft.com/office/powerpoint/2010/main" val="1384790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Current Model: Results</a:t>
            </a:r>
          </a:p>
        </p:txBody>
      </p:sp>
      <p:pic>
        <p:nvPicPr>
          <p:cNvPr id="5" name="Picture 4" descr="A close up of a person&#10;&#10;Description generated with high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13" y="1690688"/>
            <a:ext cx="5228301" cy="415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73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Model: Results</a:t>
            </a:r>
          </a:p>
        </p:txBody>
      </p:sp>
      <p:pic>
        <p:nvPicPr>
          <p:cNvPr id="5" name="Picture 4" descr="A close up of a person&#10;&#10;Description generated with high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13" y="1690688"/>
            <a:ext cx="5228301" cy="4154941"/>
          </a:xfrm>
          <a:prstGeom prst="rect">
            <a:avLst/>
          </a:prstGeom>
        </p:spPr>
      </p:pic>
      <p:sp>
        <p:nvSpPr>
          <p:cNvPr id="7" name="Arrow: Right 6"/>
          <p:cNvSpPr/>
          <p:nvPr/>
        </p:nvSpPr>
        <p:spPr>
          <a:xfrm>
            <a:off x="5058229" y="3286465"/>
            <a:ext cx="1672772" cy="968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040" y="2209801"/>
            <a:ext cx="4155620" cy="311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80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Recurrent adversarial networks (GRAN)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Style and Structure GAN (S</a:t>
            </a:r>
            <a:r>
              <a:rPr lang="en-US" baseline="30000" dirty="0"/>
              <a:t>2</a:t>
            </a:r>
            <a:r>
              <a:rPr lang="en-US" dirty="0"/>
              <a:t>-GAN) for 3D modeling</a:t>
            </a:r>
          </a:p>
        </p:txBody>
      </p:sp>
    </p:spTree>
    <p:extLst>
      <p:ext uri="{BB962C8B-B14F-4D97-AF65-F5344CB8AC3E}">
        <p14:creationId xmlns:p14="http://schemas.microsoft.com/office/powerpoint/2010/main" val="3784414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Adversarial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82986" cy="4351338"/>
          </a:xfrm>
        </p:spPr>
        <p:txBody>
          <a:bodyPr/>
          <a:lstStyle/>
          <a:p>
            <a:r>
              <a:rPr lang="en-US" dirty="0"/>
              <a:t>Proposes adding a recurrent aspect to the generator in a traditional GAN</a:t>
            </a:r>
          </a:p>
          <a:p>
            <a:r>
              <a:rPr lang="en-US" dirty="0"/>
              <a:t>Developed a new way to evaluate the performance of different GANs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810" y="2480807"/>
            <a:ext cx="4848990" cy="207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39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764" y="547689"/>
            <a:ext cx="5859235" cy="581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29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baseline="30000" dirty="0"/>
              <a:t>2</a:t>
            </a:r>
            <a:r>
              <a:rPr lang="en-US" dirty="0"/>
              <a:t>-GAN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Attempts to incorporate GAN into computer vision</a:t>
            </a:r>
          </a:p>
          <a:p>
            <a:r>
              <a:rPr lang="en-US" dirty="0"/>
              <a:t>Contains two separate GANs</a:t>
            </a:r>
          </a:p>
          <a:p>
            <a:pPr lvl="1"/>
            <a:r>
              <a:rPr lang="en-US" dirty="0"/>
              <a:t>Structure GAN: Generates surface norms</a:t>
            </a:r>
          </a:p>
          <a:p>
            <a:pPr lvl="1"/>
            <a:r>
              <a:rPr lang="en-US" dirty="0"/>
              <a:t>Style Gan: Maps images onto those surfaces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068" y="3820204"/>
            <a:ext cx="7673511" cy="205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5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pic>
        <p:nvPicPr>
          <p:cNvPr id="5" name="Picture 4" descr="A close up of a map&#10;&#10;Description generated with very high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255" y="2678567"/>
            <a:ext cx="4040188" cy="2270586"/>
          </a:xfrm>
          <a:prstGeom prst="rect">
            <a:avLst/>
          </a:prstGeom>
        </p:spPr>
      </p:pic>
      <p:pic>
        <p:nvPicPr>
          <p:cNvPr id="7" name="Picture 6" descr="A view of a snow covered mountain&#10;&#10;Description generated with very high confiden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1493" y="2540607"/>
            <a:ext cx="3805918" cy="2546505"/>
          </a:xfrm>
          <a:prstGeom prst="rect">
            <a:avLst/>
          </a:prstGeom>
        </p:spPr>
      </p:pic>
      <p:sp>
        <p:nvSpPr>
          <p:cNvPr id="8" name="Arrow: Right 7"/>
          <p:cNvSpPr/>
          <p:nvPr/>
        </p:nvSpPr>
        <p:spPr>
          <a:xfrm>
            <a:off x="5519057" y="3356659"/>
            <a:ext cx="1542822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09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baseline="30000" dirty="0"/>
              <a:t>2</a:t>
            </a:r>
            <a:r>
              <a:rPr lang="en-US" dirty="0"/>
              <a:t>-GAN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Unfortunately the style GAN was not able to fully follow the contours generated of the Structure GAN</a:t>
            </a:r>
          </a:p>
          <a:p>
            <a:r>
              <a:rPr lang="en-US" dirty="0"/>
              <a:t>To fix this each generated image is used to re-construct the surface normal map</a:t>
            </a:r>
          </a:p>
          <a:p>
            <a:r>
              <a:rPr lang="en-US" dirty="0"/>
              <a:t>If the generated image is real enough, the result should be accurate</a:t>
            </a:r>
          </a:p>
        </p:txBody>
      </p:sp>
    </p:spTree>
    <p:extLst>
      <p:ext uri="{BB962C8B-B14F-4D97-AF65-F5344CB8AC3E}">
        <p14:creationId xmlns:p14="http://schemas.microsoft.com/office/powerpoint/2010/main" val="3471181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94" y="1567542"/>
            <a:ext cx="11087390" cy="318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79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459" y="600074"/>
            <a:ext cx="7789887" cy="557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36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20945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Im</a:t>
            </a:r>
            <a:r>
              <a:rPr lang="en-US" dirty="0"/>
              <a:t>, Daniel </a:t>
            </a:r>
            <a:r>
              <a:rPr lang="en-US" dirty="0" err="1"/>
              <a:t>Jiwoong</a:t>
            </a:r>
            <a:r>
              <a:rPr lang="en-US" dirty="0"/>
              <a:t>, et al. "Generating images with recurrent adversarial networks." </a:t>
            </a:r>
            <a:r>
              <a:rPr lang="en-US" i="1" dirty="0" err="1"/>
              <a:t>arXiv</a:t>
            </a:r>
            <a:r>
              <a:rPr lang="en-US" i="1" dirty="0"/>
              <a:t> preprint arXiv:1602.05110</a:t>
            </a:r>
            <a:r>
              <a:rPr lang="en-US" dirty="0"/>
              <a:t> (2016).</a:t>
            </a:r>
          </a:p>
          <a:p>
            <a:r>
              <a:rPr lang="en-US" dirty="0"/>
              <a:t>Wang, </a:t>
            </a:r>
            <a:r>
              <a:rPr lang="en-US" dirty="0" err="1"/>
              <a:t>Xiaolong</a:t>
            </a:r>
            <a:r>
              <a:rPr lang="en-US" dirty="0"/>
              <a:t>, and Abhinav Gupta. "Generative image modeling using style and structure adversarial networks." </a:t>
            </a:r>
            <a:r>
              <a:rPr lang="en-US" i="1" dirty="0"/>
              <a:t>European Conference on Computer Vision</a:t>
            </a:r>
            <a:r>
              <a:rPr lang="en-US" dirty="0"/>
              <a:t>. Springer International Publishing, 2016.</a:t>
            </a:r>
          </a:p>
          <a:p>
            <a:r>
              <a:rPr lang="en-US" dirty="0">
                <a:hlinkClick r:id="rId2"/>
              </a:rPr>
              <a:t>http://bamos.github.io/2016/08/09/deep-completion/</a:t>
            </a:r>
            <a:endParaRPr lang="en-US" dirty="0"/>
          </a:p>
          <a:p>
            <a:r>
              <a:rPr lang="en-US" dirty="0"/>
              <a:t>https://filebox.ece.vt.edu/~jbhuang/teaching/ece6554/sp17/lectures/GAN-topic.pdf</a:t>
            </a:r>
          </a:p>
        </p:txBody>
      </p:sp>
    </p:spTree>
    <p:extLst>
      <p:ext uri="{BB962C8B-B14F-4D97-AF65-F5344CB8AC3E}">
        <p14:creationId xmlns:p14="http://schemas.microsoft.com/office/powerpoint/2010/main" val="4086216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180" y="2164897"/>
            <a:ext cx="9951640" cy="306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25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Two main components to current image generation deep learning networks</a:t>
            </a:r>
          </a:p>
          <a:p>
            <a:pPr lvl="1"/>
            <a:r>
              <a:rPr lang="en-US" dirty="0"/>
              <a:t>Convolution (CNN)</a:t>
            </a:r>
          </a:p>
          <a:p>
            <a:pPr lvl="1"/>
            <a:r>
              <a:rPr lang="en-US" dirty="0"/>
              <a:t>Adversarial (GAN)</a:t>
            </a:r>
          </a:p>
          <a:p>
            <a:endParaRPr lang="en-US" dirty="0"/>
          </a:p>
          <a:p>
            <a:r>
              <a:rPr lang="en-US" dirty="0"/>
              <a:t>The combination of these two methods is DCGAN</a:t>
            </a:r>
          </a:p>
        </p:txBody>
      </p:sp>
    </p:spTree>
    <p:extLst>
      <p:ext uri="{BB962C8B-B14F-4D97-AF65-F5344CB8AC3E}">
        <p14:creationId xmlns:p14="http://schemas.microsoft.com/office/powerpoint/2010/main" val="913714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Networks</a:t>
            </a:r>
          </a:p>
        </p:txBody>
      </p:sp>
      <p:pic>
        <p:nvPicPr>
          <p:cNvPr id="11" name="Picture 10" descr="A picture containing screenshot&#10;&#10;Description generated with high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503" y="2735006"/>
            <a:ext cx="9732994" cy="231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06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and Pooling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Convolutional layers</a:t>
            </a:r>
          </a:p>
          <a:p>
            <a:pPr lvl="1"/>
            <a:r>
              <a:rPr lang="en-US" dirty="0"/>
              <a:t>Extract features from the images by applying filters</a:t>
            </a:r>
          </a:p>
          <a:p>
            <a:pPr lvl="1"/>
            <a:r>
              <a:rPr lang="en-US" dirty="0"/>
              <a:t>These filters are learned by the network itself</a:t>
            </a:r>
          </a:p>
          <a:p>
            <a:pPr lvl="1"/>
            <a:endParaRPr lang="en-US" dirty="0"/>
          </a:p>
          <a:p>
            <a:r>
              <a:rPr lang="en-US" dirty="0"/>
              <a:t>Pooling layers</a:t>
            </a:r>
          </a:p>
          <a:p>
            <a:pPr lvl="1"/>
            <a:r>
              <a:rPr lang="en-US" dirty="0"/>
              <a:t>Provide translational invariance </a:t>
            </a:r>
          </a:p>
          <a:p>
            <a:pPr lvl="1"/>
            <a:r>
              <a:rPr lang="en-US" dirty="0"/>
              <a:t>Reduces the number of nodes in the network improving training time</a:t>
            </a:r>
          </a:p>
        </p:txBody>
      </p:sp>
    </p:spTree>
    <p:extLst>
      <p:ext uri="{BB962C8B-B14F-4D97-AF65-F5344CB8AC3E}">
        <p14:creationId xmlns:p14="http://schemas.microsoft.com/office/powerpoint/2010/main" val="221505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Networks (GANs)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Implemented by creating two neural networks that compete against each other in a zero-sum game.</a:t>
            </a:r>
          </a:p>
          <a:p>
            <a:r>
              <a:rPr lang="en-US" dirty="0"/>
              <a:t>One network generates data while the other attempts to discriminate between the generated data and ground truth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855" t="18470"/>
          <a:stretch/>
        </p:blipFill>
        <p:spPr>
          <a:xfrm>
            <a:off x="6335486" y="4175806"/>
            <a:ext cx="4660247" cy="200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76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1" y="3235203"/>
            <a:ext cx="4689234" cy="1578217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Deep Convolutional Generative Adversarial Networks (DCGANs)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idx="1"/>
          </p:nvPr>
        </p:nvSpPr>
        <p:spPr>
          <a:xfrm>
            <a:off x="6336727" y="2249487"/>
            <a:ext cx="4710683" cy="35417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Combination of GAN and CNN</a:t>
            </a:r>
          </a:p>
          <a:p>
            <a:r>
              <a:rPr lang="en-US" dirty="0"/>
              <a:t>Generator tries to fool Discriminator with realistic fake pictures</a:t>
            </a:r>
          </a:p>
          <a:p>
            <a:r>
              <a:rPr lang="en-US" dirty="0"/>
              <a:t>Pictures are generated based on the assumption of an underlying PDF for the dataset </a:t>
            </a:r>
          </a:p>
        </p:txBody>
      </p:sp>
    </p:spTree>
    <p:extLst>
      <p:ext uri="{BB962C8B-B14F-4D97-AF65-F5344CB8AC3E}">
        <p14:creationId xmlns:p14="http://schemas.microsoft.com/office/powerpoint/2010/main" val="449218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3"/>
          <a:srcRect l="2082" r="3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dirty="0"/>
              <a:t>K-dimensional PDF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48931" y="2432500"/>
            <a:ext cx="5127029" cy="3785419"/>
          </a:xfrm>
        </p:spPr>
        <p:txBody>
          <a:bodyPr>
            <a:normAutofit/>
          </a:bodyPr>
          <a:lstStyle/>
          <a:p>
            <a:r>
              <a:rPr lang="en-US" dirty="0"/>
              <a:t>Break down the PDF into one dimension per pixel</a:t>
            </a:r>
          </a:p>
          <a:p>
            <a:r>
              <a:rPr lang="en-US" dirty="0"/>
              <a:t>Probabilities for each dimension can be maximized based on the values of the other dimensions</a:t>
            </a:r>
          </a:p>
        </p:txBody>
      </p:sp>
    </p:spTree>
    <p:extLst>
      <p:ext uri="{BB962C8B-B14F-4D97-AF65-F5344CB8AC3E}">
        <p14:creationId xmlns:p14="http://schemas.microsoft.com/office/powerpoint/2010/main" val="3072974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</TotalTime>
  <Words>1258</Words>
  <Application>Microsoft Office PowerPoint</Application>
  <PresentationFormat>Widescreen</PresentationFormat>
  <Paragraphs>181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Deep Neural Net Scenery Generation</vt:lpstr>
      <vt:lpstr>Motivation</vt:lpstr>
      <vt:lpstr>Examples</vt:lpstr>
      <vt:lpstr>Image Generation</vt:lpstr>
      <vt:lpstr>Convolutional Networks</vt:lpstr>
      <vt:lpstr>Convolution and Pooling layers</vt:lpstr>
      <vt:lpstr>Adversarial Networks (GANs)</vt:lpstr>
      <vt:lpstr>Deep Convolutional Generative Adversarial Networks (DCGANs)</vt:lpstr>
      <vt:lpstr>K-dimensional PDF</vt:lpstr>
      <vt:lpstr>Fake Image Generation</vt:lpstr>
      <vt:lpstr>DCGAN Weaknesses</vt:lpstr>
      <vt:lpstr>Current Method: Model</vt:lpstr>
      <vt:lpstr>Current Method: Data</vt:lpstr>
      <vt:lpstr>PowerPoint Presentation</vt:lpstr>
      <vt:lpstr>Current Model: Results</vt:lpstr>
      <vt:lpstr>Related Work</vt:lpstr>
      <vt:lpstr>Recurrent Adversarial Networks</vt:lpstr>
      <vt:lpstr>PowerPoint Presentation</vt:lpstr>
      <vt:lpstr>S2-GAN</vt:lpstr>
      <vt:lpstr>S2-GAN</vt:lpstr>
      <vt:lpstr>PowerPoint Presentation</vt:lpstr>
      <vt:lpstr>PowerPoint Presentation</vt:lpstr>
      <vt:lpstr>Questions?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Neural Net image Generation</dc:title>
  <dc:creator>Adam Schunk</dc:creator>
  <cp:lastModifiedBy>Adam Schunk</cp:lastModifiedBy>
  <cp:revision>109</cp:revision>
  <dcterms:created xsi:type="dcterms:W3CDTF">2017-06-19T03:26:23Z</dcterms:created>
  <dcterms:modified xsi:type="dcterms:W3CDTF">2017-06-19T16:35:02Z</dcterms:modified>
</cp:coreProperties>
</file>