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6" r:id="rId2"/>
    <p:sldId id="401" r:id="rId3"/>
    <p:sldId id="402" r:id="rId4"/>
    <p:sldId id="606" r:id="rId5"/>
    <p:sldId id="607" r:id="rId6"/>
    <p:sldId id="408" r:id="rId7"/>
    <p:sldId id="553" r:id="rId8"/>
    <p:sldId id="554" r:id="rId9"/>
    <p:sldId id="409" r:id="rId10"/>
    <p:sldId id="608" r:id="rId11"/>
    <p:sldId id="555" r:id="rId12"/>
    <p:sldId id="410" r:id="rId13"/>
    <p:sldId id="404" r:id="rId14"/>
    <p:sldId id="412" r:id="rId15"/>
    <p:sldId id="512" r:id="rId16"/>
    <p:sldId id="513" r:id="rId17"/>
    <p:sldId id="514" r:id="rId18"/>
    <p:sldId id="515" r:id="rId19"/>
    <p:sldId id="516" r:id="rId20"/>
    <p:sldId id="517" r:id="rId21"/>
    <p:sldId id="518" r:id="rId22"/>
    <p:sldId id="519" r:id="rId23"/>
    <p:sldId id="610" r:id="rId24"/>
    <p:sldId id="413" r:id="rId25"/>
    <p:sldId id="418" r:id="rId26"/>
    <p:sldId id="420" r:id="rId27"/>
    <p:sldId id="406" r:id="rId28"/>
    <p:sldId id="414" r:id="rId29"/>
    <p:sldId id="421" r:id="rId30"/>
    <p:sldId id="422" r:id="rId31"/>
    <p:sldId id="423" r:id="rId32"/>
    <p:sldId id="424" r:id="rId33"/>
    <p:sldId id="551" r:id="rId34"/>
    <p:sldId id="611" r:id="rId35"/>
    <p:sldId id="524" r:id="rId36"/>
    <p:sldId id="658" r:id="rId37"/>
    <p:sldId id="416" r:id="rId38"/>
    <p:sldId id="441" r:id="rId39"/>
    <p:sldId id="442" r:id="rId40"/>
    <p:sldId id="612" r:id="rId41"/>
    <p:sldId id="602" r:id="rId42"/>
    <p:sldId id="603" r:id="rId43"/>
    <p:sldId id="604" r:id="rId44"/>
    <p:sldId id="605" r:id="rId45"/>
    <p:sldId id="373" r:id="rId46"/>
    <p:sldId id="386" r:id="rId47"/>
    <p:sldId id="387" r:id="rId48"/>
    <p:sldId id="388" r:id="rId49"/>
    <p:sldId id="389" r:id="rId50"/>
    <p:sldId id="525" r:id="rId51"/>
    <p:sldId id="613" r:id="rId52"/>
    <p:sldId id="390" r:id="rId53"/>
    <p:sldId id="541" r:id="rId54"/>
    <p:sldId id="542" r:id="rId55"/>
    <p:sldId id="501" r:id="rId56"/>
    <p:sldId id="502" r:id="rId57"/>
    <p:sldId id="503" r:id="rId58"/>
    <p:sldId id="504" r:id="rId59"/>
    <p:sldId id="505" r:id="rId60"/>
    <p:sldId id="506" r:id="rId61"/>
    <p:sldId id="507" r:id="rId62"/>
    <p:sldId id="508" r:id="rId63"/>
    <p:sldId id="659" r:id="rId64"/>
    <p:sldId id="509" r:id="rId65"/>
    <p:sldId id="510" r:id="rId66"/>
    <p:sldId id="511" r:id="rId67"/>
    <p:sldId id="656" r:id="rId68"/>
    <p:sldId id="609" r:id="rId69"/>
    <p:sldId id="657" r:id="rId70"/>
    <p:sldId id="614" r:id="rId71"/>
    <p:sldId id="615" r:id="rId72"/>
    <p:sldId id="616" r:id="rId73"/>
    <p:sldId id="617" r:id="rId74"/>
    <p:sldId id="618" r:id="rId75"/>
    <p:sldId id="619" r:id="rId76"/>
    <p:sldId id="620" r:id="rId77"/>
    <p:sldId id="621" r:id="rId78"/>
    <p:sldId id="622" r:id="rId79"/>
    <p:sldId id="623" r:id="rId80"/>
    <p:sldId id="624" r:id="rId81"/>
    <p:sldId id="625" r:id="rId82"/>
    <p:sldId id="626" r:id="rId83"/>
    <p:sldId id="627" r:id="rId84"/>
    <p:sldId id="628" r:id="rId85"/>
    <p:sldId id="629" r:id="rId86"/>
    <p:sldId id="630" r:id="rId87"/>
    <p:sldId id="631" r:id="rId88"/>
    <p:sldId id="632" r:id="rId89"/>
    <p:sldId id="633" r:id="rId90"/>
    <p:sldId id="634" r:id="rId91"/>
    <p:sldId id="635" r:id="rId92"/>
    <p:sldId id="636" r:id="rId93"/>
    <p:sldId id="637" r:id="rId94"/>
    <p:sldId id="638" r:id="rId95"/>
    <p:sldId id="639" r:id="rId96"/>
    <p:sldId id="640" r:id="rId97"/>
    <p:sldId id="641" r:id="rId98"/>
    <p:sldId id="642" r:id="rId99"/>
    <p:sldId id="643" r:id="rId100"/>
    <p:sldId id="644" r:id="rId101"/>
    <p:sldId id="645" r:id="rId102"/>
    <p:sldId id="646" r:id="rId103"/>
    <p:sldId id="647" r:id="rId104"/>
    <p:sldId id="648" r:id="rId105"/>
    <p:sldId id="649" r:id="rId106"/>
    <p:sldId id="650" r:id="rId107"/>
    <p:sldId id="651" r:id="rId108"/>
    <p:sldId id="652" r:id="rId109"/>
    <p:sldId id="653" r:id="rId110"/>
    <p:sldId id="654" r:id="rId111"/>
    <p:sldId id="655" r:id="rId1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a:srgbClr val="CC706E"/>
    <a:srgbClr val="AD403D"/>
    <a:srgbClr val="00FF00"/>
    <a:srgbClr val="0000FF"/>
    <a:srgbClr val="660066"/>
    <a:srgbClr val="99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3190" autoAdjust="0"/>
  </p:normalViewPr>
  <p:slideViewPr>
    <p:cSldViewPr>
      <p:cViewPr>
        <p:scale>
          <a:sx n="80" d="100"/>
          <a:sy n="80" d="100"/>
        </p:scale>
        <p:origin x="-1092"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E38EE71-597E-460D-A5BC-14AF62E1A9C6}" type="datetimeFigureOut">
              <a:rPr lang="en-US" smtClean="0"/>
              <a:pPr/>
              <a:t>6/5/2017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DF79558-90A3-4539-A9E3-C5213B27E5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So this is the top view, this is the side view. Here you can see, the first isotope has highest intensity. This is actually called </a:t>
            </a:r>
            <a:r>
              <a:rPr lang="en-US" sz="1300" dirty="0" err="1" smtClean="0"/>
              <a:t>monoisotopic</a:t>
            </a:r>
            <a:r>
              <a:rPr lang="en-US" sz="1300" dirty="0" smtClean="0"/>
              <a:t> peak, or precursor ion. Which is also marked by this green spot here. This one is further selected in the next step for fragmentation. That means detecting the sequence of amino acid, to identify the peptide, and therefore identify the protein. </a:t>
            </a:r>
          </a:p>
          <a:p>
            <a:pPr defTabSz="966612">
              <a:defRPr/>
            </a:pPr>
            <a:r>
              <a:rPr lang="en-US" sz="1300" dirty="0" smtClean="0"/>
              <a:t>Now for, quantification, of abundance, we need area under this curve. So if you see from front, at this peak, then you can compute the area under this curve, which you count as total signal / intensity of this isotope. </a:t>
            </a:r>
          </a:p>
        </p:txBody>
      </p:sp>
      <p:sp>
        <p:nvSpPr>
          <p:cNvPr id="4" name="Slide Number Placeholder 3"/>
          <p:cNvSpPr>
            <a:spLocks noGrp="1"/>
          </p:cNvSpPr>
          <p:nvPr>
            <p:ph type="sldNum" sz="quarter" idx="10"/>
          </p:nvPr>
        </p:nvSpPr>
        <p:spPr/>
        <p:txBody>
          <a:bodyPr/>
          <a:lstStyle/>
          <a:p>
            <a:fld id="{2DF79558-90A3-4539-A9E3-C5213B27E56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Now lets come to the main part. </a:t>
            </a:r>
            <a:r>
              <a:rPr lang="en-US" sz="1300" dirty="0" err="1" smtClean="0"/>
              <a:t>Whats</a:t>
            </a:r>
            <a:r>
              <a:rPr lang="en-US" sz="1300" dirty="0" smtClean="0"/>
              <a:t> our target in this project:</a:t>
            </a:r>
          </a:p>
          <a:p>
            <a:pPr defTabSz="966612">
              <a:defRPr/>
            </a:pPr>
            <a:r>
              <a:rPr lang="en-US" sz="1300" dirty="0" smtClean="0"/>
              <a:t>So, we would work on the top view. Here we want to detect this traces of peptide feature. To be specific: 1. Detect the boundary 2. m/z of the </a:t>
            </a:r>
            <a:r>
              <a:rPr lang="en-US" sz="1300" dirty="0" err="1" smtClean="0"/>
              <a:t>monoisotopic</a:t>
            </a:r>
            <a:r>
              <a:rPr lang="en-US" sz="1300" dirty="0" smtClean="0"/>
              <a:t> peak, 3. Start and End RT. 4. AUC. </a:t>
            </a:r>
          </a:p>
          <a:p>
            <a:pPr defTabSz="966612">
              <a:defRPr/>
            </a:pPr>
            <a:r>
              <a:rPr lang="en-US" sz="1300" dirty="0" smtClean="0"/>
              <a:t>For detection, we would focus on two property: Equidistant, and Bell shaped intensity of each isotope. I would discuss these detail later. </a:t>
            </a:r>
          </a:p>
          <a:p>
            <a:pPr defTabSz="966612">
              <a:defRPr/>
            </a:pPr>
            <a:r>
              <a:rPr lang="en-US" dirty="0" smtClean="0"/>
              <a:t>Another thing I would like to mention, sometimes there are overlapping among the features.</a:t>
            </a:r>
            <a:r>
              <a:rPr lang="en-US" baseline="0" dirty="0" smtClean="0"/>
              <a:t> Right now, I am not considering complicated cases like that and I am dealing with only non overlapping features first. </a:t>
            </a:r>
            <a:endParaRPr lang="en-US" dirty="0" smtClean="0"/>
          </a:p>
          <a:p>
            <a:pPr defTabSz="966612">
              <a:defRPr/>
            </a:pPr>
            <a:endParaRPr lang="en-US" sz="1300" dirty="0" smtClean="0"/>
          </a:p>
          <a:p>
            <a:pPr defTabSz="966612">
              <a:defRPr/>
            </a:pPr>
            <a:r>
              <a:rPr lang="en-US" sz="1300" dirty="0" smtClean="0"/>
              <a:t> </a:t>
            </a:r>
          </a:p>
        </p:txBody>
      </p:sp>
      <p:sp>
        <p:nvSpPr>
          <p:cNvPr id="4" name="Slide Number Placeholder 3"/>
          <p:cNvSpPr>
            <a:spLocks noGrp="1"/>
          </p:cNvSpPr>
          <p:nvPr>
            <p:ph type="sldNum" sz="quarter" idx="10"/>
          </p:nvPr>
        </p:nvSpPr>
        <p:spPr/>
        <p:txBody>
          <a:bodyPr/>
          <a:lstStyle/>
          <a:p>
            <a:fld id="{2DF79558-90A3-4539-A9E3-C5213B27E56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far as I know, people haven’t tried applying </a:t>
            </a:r>
            <a:r>
              <a:rPr lang="en-US" dirty="0" err="1" smtClean="0"/>
              <a:t>convolutional</a:t>
            </a:r>
            <a:r>
              <a:rPr lang="en-US" baseline="0" dirty="0" smtClean="0"/>
              <a:t> neural network for this problem. But as you can see, this is like a object detection or may be face detection problems. So we should be able to solve this using </a:t>
            </a:r>
            <a:r>
              <a:rPr lang="en-US" baseline="0" dirty="0" err="1" smtClean="0"/>
              <a:t>convolutional</a:t>
            </a:r>
            <a:r>
              <a:rPr lang="en-US" baseline="0" dirty="0" smtClean="0"/>
              <a:t> model.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In a typical MS procedure, a sample, which may be solid, liquid, or gas, is</a:t>
            </a:r>
            <a:r>
              <a:rPr lang="en-US" baseline="0" dirty="0" smtClean="0"/>
              <a:t> passed through here, and then the particles in the sample are ionized. In our case, particles means, the peptides, are ionized.  From this end, detector, it receives the read, lets say, after each 100 </a:t>
            </a:r>
            <a:r>
              <a:rPr lang="en-US" baseline="0" dirty="0" err="1" smtClean="0"/>
              <a:t>milisecond</a:t>
            </a:r>
            <a:r>
              <a:rPr lang="en-US" baseline="0" dirty="0" smtClean="0"/>
              <a:t>, and produce a spectra, which is essentially a plot, that sorts the ionized particles, in our case peptides, based on their mass/charge ratio. </a:t>
            </a:r>
          </a:p>
          <a:p>
            <a:pPr defTabSz="966612">
              <a:defRPr/>
            </a:pPr>
            <a:r>
              <a:rPr lang="en-US" baseline="0" dirty="0" smtClean="0"/>
              <a:t>You don’t understand anything from this plot. So if we zoom in, we actually have this traces. These are called traces ‘peptide feature’.   </a:t>
            </a:r>
            <a:r>
              <a:rPr lang="en-US" dirty="0" smtClean="0"/>
              <a:t> </a:t>
            </a:r>
            <a:endParaRPr lang="en-US" sz="1300" dirty="0" smtClean="0"/>
          </a:p>
          <a:p>
            <a:pPr defTabSz="966612">
              <a:defRPr/>
            </a:pPr>
            <a:endParaRPr lang="en-US" sz="1300" dirty="0" smtClean="0"/>
          </a:p>
          <a:p>
            <a:pPr defTabSz="966612">
              <a:defRPr/>
            </a:pPr>
            <a:r>
              <a:rPr lang="en-US" sz="1300" dirty="0" smtClean="0"/>
              <a:t>Add a diagram, add sample produce spectra. Each spectra has many peptide trace. Assumption: ..</a:t>
            </a:r>
          </a:p>
          <a:p>
            <a:pPr defTabSz="966612">
              <a:defRPr/>
            </a:pPr>
            <a:r>
              <a:rPr lang="en-US" sz="1300" dirty="0" smtClean="0"/>
              <a:t>Several strategies for protein </a:t>
            </a:r>
            <a:r>
              <a:rPr lang="en-US" sz="1300" dirty="0" err="1" smtClean="0"/>
              <a:t>quantitation</a:t>
            </a:r>
            <a:r>
              <a:rPr lang="en-US" sz="1300" dirty="0" smtClean="0"/>
              <a:t> are </a:t>
            </a:r>
            <a:r>
              <a:rPr lang="en-US" sz="1300" dirty="0" err="1" smtClean="0"/>
              <a:t>possible,including</a:t>
            </a:r>
            <a:r>
              <a:rPr lang="en-US" sz="1300" dirty="0" smtClean="0"/>
              <a:t> gel-based and mass spectrometry-based methods. based on the assumption that proteins in the original sample can be identified and quantified by means of </a:t>
            </a:r>
            <a:r>
              <a:rPr lang="en-US" sz="1300" dirty="0" err="1" smtClean="0"/>
              <a:t>Msmediated</a:t>
            </a:r>
            <a:r>
              <a:rPr lang="en-US" sz="1300" dirty="0" smtClean="0"/>
              <a:t> identification and quantification of their constituent </a:t>
            </a:r>
            <a:r>
              <a:rPr lang="en-US" sz="1300" dirty="0" err="1" smtClean="0"/>
              <a:t>proteolytic</a:t>
            </a:r>
            <a:r>
              <a:rPr lang="en-US" sz="1300" dirty="0" smtClean="0"/>
              <a:t> peptides</a:t>
            </a:r>
          </a:p>
          <a:p>
            <a:r>
              <a:rPr lang="en-US" sz="1300" dirty="0" smtClean="0"/>
              <a:t>The resulting MS/MS spectra are finally compared either to theoretical fragmentation spectra generated from a protein</a:t>
            </a:r>
          </a:p>
          <a:p>
            <a:r>
              <a:rPr lang="en-US" sz="1300" dirty="0" smtClean="0"/>
              <a:t>sequence database or to spectral libraries, in order to retrieve the corresponding peptide sequences. Consecutive protein identification is inferred from peptide data. One or two protein-specific peptides are typically enough to confirm the presence of a protein within the sample</a:t>
            </a:r>
          </a:p>
        </p:txBody>
      </p:sp>
      <p:sp>
        <p:nvSpPr>
          <p:cNvPr id="4" name="Slide Number Placeholder 3"/>
          <p:cNvSpPr>
            <a:spLocks noGrp="1"/>
          </p:cNvSpPr>
          <p:nvPr>
            <p:ph type="sldNum" sz="quarter" idx="10"/>
          </p:nvPr>
        </p:nvSpPr>
        <p:spPr/>
        <p:txBody>
          <a:bodyPr/>
          <a:lstStyle/>
          <a:p>
            <a:fld id="{2DF79558-90A3-4539-A9E3-C5213B27E56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a:t>
            </a:r>
            <a:r>
              <a:rPr lang="en-US" baseline="0" dirty="0" smtClean="0"/>
              <a:t> see the training process. Now, before going to the details, I would mention some intuitions what should be learnt to detect feature. One property is, bell shape. </a:t>
            </a:r>
          </a:p>
          <a:p>
            <a:r>
              <a:rPr lang="en-US" baseline="0" dirty="0" smtClean="0"/>
              <a:t>CNN should be able to learn three characteristics, to detect the peptide. First one is bell shape. Intensity is low then go higher and then drops again. And also in this direction, it usually drops. Therefore, this one is most probably some noise. Not a feature. </a:t>
            </a:r>
          </a:p>
          <a:p>
            <a:endParaRPr lang="en-US" baseline="0" dirty="0" smtClean="0"/>
          </a:p>
          <a:p>
            <a:r>
              <a:rPr lang="en-US" baseline="0" dirty="0" smtClean="0"/>
              <a:t>Then the equidistant property. Charge 1 are 1 dist apart, charge 2 .5</a:t>
            </a:r>
            <a:r>
              <a:rPr lang="en-US" baseline="30000" dirty="0" smtClean="0"/>
              <a:t>th</a:t>
            </a:r>
            <a:r>
              <a:rPr lang="en-US" baseline="0" dirty="0" smtClean="0"/>
              <a:t> apart .. So on. Therefore just random bars, spaced randomly, this is not a feature. </a:t>
            </a:r>
          </a:p>
          <a:p>
            <a:endParaRPr lang="en-US" baseline="0" dirty="0" smtClean="0"/>
          </a:p>
          <a:p>
            <a:r>
              <a:rPr lang="en-US" baseline="0" dirty="0" smtClean="0"/>
              <a:t>Then the shape. Peptides usually produces shapes like this. Not like this. So this is my intuition, about what should be learn. But </a:t>
            </a:r>
            <a:r>
              <a:rPr lang="en-US" baseline="0" dirty="0" err="1" smtClean="0"/>
              <a:t>oviously</a:t>
            </a:r>
            <a:r>
              <a:rPr lang="en-US" baseline="0" dirty="0" smtClean="0"/>
              <a:t>, there may be many more hidden properties that CNN learns by it self.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a:t>
            </a:r>
            <a:r>
              <a:rPr lang="en-US" baseline="0" dirty="0" smtClean="0"/>
              <a:t> see the training process. CNN should be able to learn three characteristics, to detect the peptide. First one is bell shape. Intensity is low then go higher and then drops again. And also in this direction, it usually drops. Therefore, this one is most probably some noise. Not a feature. </a:t>
            </a:r>
          </a:p>
          <a:p>
            <a:endParaRPr lang="en-US" baseline="0" dirty="0" smtClean="0"/>
          </a:p>
          <a:p>
            <a:r>
              <a:rPr lang="en-US" baseline="0" dirty="0" smtClean="0"/>
              <a:t>Then the equidistant property. Charge 1 are 1 dist apart, charge 2 .5</a:t>
            </a:r>
            <a:r>
              <a:rPr lang="en-US" baseline="30000" dirty="0" smtClean="0"/>
              <a:t>th</a:t>
            </a:r>
            <a:r>
              <a:rPr lang="en-US" baseline="0" dirty="0" smtClean="0"/>
              <a:t> apart .. So on. Therefore just random bars, spaced randomly, this is not a feature. </a:t>
            </a:r>
          </a:p>
          <a:p>
            <a:endParaRPr lang="en-US" baseline="0" dirty="0" smtClean="0"/>
          </a:p>
          <a:p>
            <a:r>
              <a:rPr lang="en-US" baseline="0" dirty="0" smtClean="0"/>
              <a:t>Then the shape. Peptides usually produces shapes like this. Not like this. So this is my intuition, about what should be learn. But </a:t>
            </a:r>
            <a:r>
              <a:rPr lang="en-US" baseline="0" dirty="0" err="1" smtClean="0"/>
              <a:t>oviously</a:t>
            </a:r>
            <a:r>
              <a:rPr lang="en-US" baseline="0" dirty="0" smtClean="0"/>
              <a:t>, there may be many more hidden properties that CNN learns by it self.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a:t>
            </a:r>
            <a:r>
              <a:rPr lang="en-US" baseline="0" dirty="0" smtClean="0"/>
              <a:t> see the training process. CNN should be able to learn three characteristics, to detect the peptide. First one is bell shape. Intensity is low then go higher and then drops again. And also in this direction, it usually drops. Therefore, this one is most probably some noise. Not a feature. </a:t>
            </a:r>
          </a:p>
          <a:p>
            <a:endParaRPr lang="en-US" baseline="0" dirty="0" smtClean="0"/>
          </a:p>
          <a:p>
            <a:r>
              <a:rPr lang="en-US" baseline="0" dirty="0" smtClean="0"/>
              <a:t>Then the equidistant property. Charge 1 are 1 dist apart, charge 2 .5</a:t>
            </a:r>
            <a:r>
              <a:rPr lang="en-US" baseline="30000" dirty="0" smtClean="0"/>
              <a:t>th</a:t>
            </a:r>
            <a:r>
              <a:rPr lang="en-US" baseline="0" dirty="0" smtClean="0"/>
              <a:t> apart .. So on. Therefore just random bars, spaced randomly, this is not a feature. </a:t>
            </a:r>
          </a:p>
          <a:p>
            <a:endParaRPr lang="en-US" baseline="0" dirty="0" smtClean="0"/>
          </a:p>
          <a:p>
            <a:r>
              <a:rPr lang="en-US" baseline="0" dirty="0" smtClean="0"/>
              <a:t>Then the shape. Peptides usually produces shapes like this. Not like this. So this is my intuition, about what should be learn. But </a:t>
            </a:r>
            <a:r>
              <a:rPr lang="en-US" baseline="0" dirty="0" err="1" smtClean="0"/>
              <a:t>oviously</a:t>
            </a:r>
            <a:r>
              <a:rPr lang="en-US" baseline="0" dirty="0" smtClean="0"/>
              <a:t>, there may be many more hidden properties that CNN learns by it self.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min</a:t>
            </a:r>
          </a:p>
          <a:p>
            <a:r>
              <a:rPr lang="en-US" dirty="0" smtClean="0"/>
              <a:t>Now,</a:t>
            </a:r>
            <a:r>
              <a:rPr lang="en-US" baseline="0" dirty="0" smtClean="0"/>
              <a:t> I would also like to mention about how I prepared my dataset for the training. Because in this project, that’s also a crucial part. With out proper data, our model may not learn anything. So, Bioinformatics Solutions, it’s a software company, that deals with several bioinformatics software. They have different types of data. They helped us by providing data from two projects: Light water sample, and heavy water sample. So in total, I have 6 spectra. </a:t>
            </a:r>
          </a:p>
          <a:p>
            <a:r>
              <a:rPr lang="en-US" baseline="0" dirty="0" smtClean="0"/>
              <a:t>And each of them has around 16,000 peptide features. And, I treat each spectra as a simple black n white, image. So intensities are scaled between 0-255. </a:t>
            </a:r>
            <a:endParaRPr lang="en-US" dirty="0" smtClean="0"/>
          </a:p>
          <a:p>
            <a:endParaRPr lang="en-US" dirty="0" smtClean="0"/>
          </a:p>
          <a:p>
            <a:r>
              <a:rPr lang="en-US" dirty="0" smtClean="0"/>
              <a:t>Then,</a:t>
            </a:r>
            <a:r>
              <a:rPr lang="en-US" baseline="0" dirty="0" smtClean="0"/>
              <a:t> about the resolution, </a:t>
            </a:r>
            <a:r>
              <a:rPr lang="en-US" dirty="0" smtClean="0"/>
              <a:t>If the points are .01 m/z</a:t>
            </a:r>
            <a:r>
              <a:rPr lang="en-US" baseline="0" dirty="0" smtClean="0"/>
              <a:t> distances apart in this direction, and .01 minute apart in this, then its about 20 x 100,000 pixels. This whole spectra.  It’s a huge image.</a:t>
            </a:r>
            <a:endParaRPr lang="en-US" dirty="0" smtClean="0"/>
          </a:p>
          <a:p>
            <a:endParaRPr lang="en-US" dirty="0" smtClean="0"/>
          </a:p>
          <a:p>
            <a:endParaRPr lang="en-US" dirty="0" smtClean="0"/>
          </a:p>
          <a:p>
            <a:r>
              <a:rPr lang="en-US" dirty="0" smtClean="0"/>
              <a:t>Charge</a:t>
            </a:r>
            <a:r>
              <a:rPr lang="en-US" baseline="0" dirty="0" smtClean="0"/>
              <a:t> of each feature is between 1 to 9. Therefore there are nine classes. Now how can I differentiate among these classes? </a:t>
            </a:r>
            <a:r>
              <a:rPr lang="en-US" dirty="0" smtClean="0"/>
              <a:t>As I already said, they are equidistant. So charge 1: is 1 </a:t>
            </a:r>
            <a:r>
              <a:rPr lang="en-US" dirty="0" err="1" smtClean="0"/>
              <a:t>Th</a:t>
            </a:r>
            <a:r>
              <a:rPr lang="en-US" dirty="0" smtClean="0"/>
              <a:t> apart. Charge 2 is .50 </a:t>
            </a:r>
            <a:r>
              <a:rPr lang="en-US" dirty="0" err="1" smtClean="0"/>
              <a:t>Th</a:t>
            </a:r>
            <a:r>
              <a:rPr lang="en-US" dirty="0" smtClean="0"/>
              <a:t> apart, charge 3: … And also</a:t>
            </a:r>
            <a:r>
              <a:rPr lang="en-US" baseline="0" dirty="0" smtClean="0"/>
              <a:t> for other charges, there is a fixed value of how distant they are. So we want to focus on their distance, to know which class they belong to. . So we have nine classes. Now, when our CNN model looks at this spectra it also needs to tell when there is no feature. For example , … </a:t>
            </a:r>
          </a:p>
          <a:p>
            <a:r>
              <a:rPr lang="en-US" baseline="0" dirty="0" smtClean="0"/>
              <a:t>Therefore, we have to add another class: that we call negative class, or no feature, which I can label z=0. So we have a 10 category classification problem. </a:t>
            </a:r>
          </a:p>
        </p:txBody>
      </p:sp>
      <p:sp>
        <p:nvSpPr>
          <p:cNvPr id="4" name="Slide Number Placeholder 3"/>
          <p:cNvSpPr>
            <a:spLocks noGrp="1"/>
          </p:cNvSpPr>
          <p:nvPr>
            <p:ph type="sldNum" sz="quarter" idx="10"/>
          </p:nvPr>
        </p:nvSpPr>
        <p:spPr/>
        <p:txBody>
          <a:bodyPr/>
          <a:lstStyle/>
          <a:p>
            <a:fld id="{2DF79558-90A3-4539-A9E3-C5213B27E560}"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if this was a face detection problem, they we would have trained the model with face images. Since this is a peptide detection, so we train with peptide images. </a:t>
            </a:r>
          </a:p>
        </p:txBody>
      </p:sp>
      <p:sp>
        <p:nvSpPr>
          <p:cNvPr id="4" name="Slide Number Placeholder 3"/>
          <p:cNvSpPr>
            <a:spLocks noGrp="1"/>
          </p:cNvSpPr>
          <p:nvPr>
            <p:ph type="sldNum" sz="quarter" idx="10"/>
          </p:nvPr>
        </p:nvSpPr>
        <p:spPr/>
        <p:txBody>
          <a:bodyPr/>
          <a:lstStyle/>
          <a:p>
            <a:fld id="{2DF79558-90A3-4539-A9E3-C5213B27E560}"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 we cut</a:t>
            </a:r>
            <a:r>
              <a:rPr lang="en-US" baseline="0" dirty="0" smtClean="0"/>
              <a:t> the features, from the spectra. For example, here we have some features,</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cut the features like this. Each block has</a:t>
            </a:r>
            <a:r>
              <a:rPr lang="en-US" baseline="0" dirty="0" smtClean="0"/>
              <a:t> dimension 15 times 111. And holds a feature. The feature aligns with the left boundary of the block. There are actually many features. But I just picked 9,275 features from different positive samples, means, class 1 to 9.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In a typical MS procedure, a sample, which may be solid, liquid, or gas, is</a:t>
            </a:r>
            <a:r>
              <a:rPr lang="en-US" baseline="0" dirty="0" smtClean="0"/>
              <a:t> passed through here, and then the particles in the sample are ionized. In our case, particles means, the peptides, are ionized.  From this end, detector, it receives the read, lets say, after each 100 </a:t>
            </a:r>
            <a:r>
              <a:rPr lang="en-US" baseline="0" dirty="0" err="1" smtClean="0"/>
              <a:t>milisecond</a:t>
            </a:r>
            <a:r>
              <a:rPr lang="en-US" baseline="0" dirty="0" smtClean="0"/>
              <a:t>, and produce a spectra, which is essentially a plot, that sorts the ionized particles, in our case peptides, based on their mass/charge ratio. </a:t>
            </a:r>
          </a:p>
          <a:p>
            <a:pPr defTabSz="966612">
              <a:defRPr/>
            </a:pPr>
            <a:r>
              <a:rPr lang="en-US" baseline="0" dirty="0" smtClean="0"/>
              <a:t>You don’t understand anything from this plot. So if we zoom in, we actually have this traces. These are called traces ‘peptide feature’.   </a:t>
            </a:r>
            <a:r>
              <a:rPr lang="en-US" dirty="0" smtClean="0"/>
              <a:t> </a:t>
            </a:r>
            <a:endParaRPr lang="en-US" sz="1300" dirty="0" smtClean="0"/>
          </a:p>
          <a:p>
            <a:pPr defTabSz="966612">
              <a:defRPr/>
            </a:pPr>
            <a:endParaRPr lang="en-US" sz="1300" dirty="0" smtClean="0"/>
          </a:p>
          <a:p>
            <a:pPr defTabSz="966612">
              <a:defRPr/>
            </a:pPr>
            <a:r>
              <a:rPr lang="en-US" sz="1300" dirty="0" smtClean="0"/>
              <a:t>Add a diagram, add sample produce spectra. Each spectra has many peptide trace. Assumption: ..</a:t>
            </a:r>
          </a:p>
          <a:p>
            <a:pPr defTabSz="966612">
              <a:defRPr/>
            </a:pPr>
            <a:r>
              <a:rPr lang="en-US" sz="1300" dirty="0" smtClean="0"/>
              <a:t>Several strategies for protein </a:t>
            </a:r>
            <a:r>
              <a:rPr lang="en-US" sz="1300" dirty="0" err="1" smtClean="0"/>
              <a:t>quantitation</a:t>
            </a:r>
            <a:r>
              <a:rPr lang="en-US" sz="1300" dirty="0" smtClean="0"/>
              <a:t> are </a:t>
            </a:r>
            <a:r>
              <a:rPr lang="en-US" sz="1300" dirty="0" err="1" smtClean="0"/>
              <a:t>possible,including</a:t>
            </a:r>
            <a:r>
              <a:rPr lang="en-US" sz="1300" dirty="0" smtClean="0"/>
              <a:t> gel-based and mass spectrometry-based methods. based on the assumption that proteins in the original sample can be identified and quantified by means of </a:t>
            </a:r>
            <a:r>
              <a:rPr lang="en-US" sz="1300" dirty="0" err="1" smtClean="0"/>
              <a:t>Msmediated</a:t>
            </a:r>
            <a:r>
              <a:rPr lang="en-US" sz="1300" dirty="0" smtClean="0"/>
              <a:t> identification and quantification of their constituent </a:t>
            </a:r>
            <a:r>
              <a:rPr lang="en-US" sz="1300" dirty="0" err="1" smtClean="0"/>
              <a:t>proteolytic</a:t>
            </a:r>
            <a:r>
              <a:rPr lang="en-US" sz="1300" dirty="0" smtClean="0"/>
              <a:t> peptides</a:t>
            </a:r>
          </a:p>
          <a:p>
            <a:r>
              <a:rPr lang="en-US" sz="1300" dirty="0" smtClean="0"/>
              <a:t>The resulting MS/MS spectra are finally compared either to theoretical fragmentation spectra generated from a protein</a:t>
            </a:r>
          </a:p>
          <a:p>
            <a:r>
              <a:rPr lang="en-US" sz="1300" dirty="0" smtClean="0"/>
              <a:t>sequence database or to spectral libraries, in order to retrieve the corresponding peptide sequences. Consecutive protein identification is inferred from peptide data. One or two protein-specific peptides are typically enough to confirm the presence of a protein within the sample</a:t>
            </a:r>
          </a:p>
        </p:txBody>
      </p:sp>
      <p:sp>
        <p:nvSpPr>
          <p:cNvPr id="4" name="Slide Number Placeholder 3"/>
          <p:cNvSpPr>
            <a:spLocks noGrp="1"/>
          </p:cNvSpPr>
          <p:nvPr>
            <p:ph type="sldNum" sz="quarter" idx="10"/>
          </p:nvPr>
        </p:nvSpPr>
        <p:spPr/>
        <p:txBody>
          <a:bodyPr/>
          <a:lstStyle/>
          <a:p>
            <a:fld id="{2DF79558-90A3-4539-A9E3-C5213B27E56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is the positive cases. To generate the negative samples,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just translate</a:t>
            </a:r>
            <a:r>
              <a:rPr lang="en-US" baseline="0" dirty="0" smtClean="0"/>
              <a:t> the features like this</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just translate</a:t>
            </a:r>
            <a:r>
              <a:rPr lang="en-US" baseline="0" dirty="0" smtClean="0"/>
              <a:t> the features like this</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No</a:t>
            </a:r>
            <a:r>
              <a:rPr lang="en-US" baseline="0" dirty="0" smtClean="0"/>
              <a:t>w, we have all the data. Now lets see the CNN model. .. Now I guess you have noticed that, there is no pooling layer. Pooling layers are usually used to ensure translation invariance, which is required in most of the cases. But here, we actually need to avoid this, to detect the sharp boundary. I am not explaining the details, but If anyone is interested, I may clarify this after the presentation.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No</a:t>
            </a:r>
            <a:r>
              <a:rPr lang="en-US" baseline="0" dirty="0" smtClean="0"/>
              <a:t>w, we have all the data. Now lets see the CNN model. .. Now I guess you have noticed that, there is no pooling layer. Pooling layers are usually used to ensure translation invariance, which is required in most of the cases. But here, we actually need to avoid this, to detect the sharp boundary. I am not explaining the details, but If anyone is interested, I may clarify this after the presentation.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is how, the model converges after around 20 epochs. So</a:t>
            </a:r>
            <a:r>
              <a:rPr lang="en-US" baseline="0" dirty="0" smtClean="0"/>
              <a:t> the model giving the best validation accuracy, is selected.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we are given a Mass spectra of some sample. And we have an CNN. Now we know, usually CNN takes some kind of </a:t>
            </a:r>
            <a:r>
              <a:rPr lang="en-US" baseline="0" dirty="0" err="1" smtClean="0"/>
              <a:t>mxn</a:t>
            </a:r>
            <a:r>
              <a:rPr lang="en-US" baseline="0" dirty="0" smtClean="0"/>
              <a:t> sized images as input. So just like that, CNN will check over this whole spectra, by looking at each m x n sized blocks of the spectra, in both direction, and produce output Yes / No, if yes that means there is a feature. If No, there is no feature. And if yes, then it will also output the charge z = 1 to 9. Therefore it’s a 10 category classification problem.</a:t>
            </a:r>
          </a:p>
          <a:p>
            <a:r>
              <a:rPr lang="en-US" baseline="0" dirty="0" smtClean="0"/>
              <a:t>And after that, we would process these outputs using some efficient algorithm to finally produce a meaningful list of peptides, like this: </a:t>
            </a:r>
          </a:p>
          <a:p>
            <a:r>
              <a:rPr lang="en-US" baseline="0" dirty="0" smtClean="0"/>
              <a:t>So this is our problem. And it has mainly three parts. One is training this CNN. And then, when a test spectra is given, make CNN to look over this spectra, and record the CNN outputs in a space and time efficient manner. Then finally process the recorded output to produce this final list.  </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In a typical MS procedure, a sample, which may be solid, liquid, or gas, is</a:t>
            </a:r>
            <a:r>
              <a:rPr lang="en-US" baseline="0" dirty="0" smtClean="0"/>
              <a:t> passed through here, and then the particles in the sample are ionized. In our case, particles means, the peptides, are ionized.  From this end, detector, it receives the read, lets say, after each 100 </a:t>
            </a:r>
            <a:r>
              <a:rPr lang="en-US" baseline="0" dirty="0" err="1" smtClean="0"/>
              <a:t>milisecond</a:t>
            </a:r>
            <a:r>
              <a:rPr lang="en-US" baseline="0" dirty="0" smtClean="0"/>
              <a:t>, and produce a spectra, which is essentially a plot, that sorts the ionized particles, in our case peptides, based on their mass/charge ratio. </a:t>
            </a:r>
          </a:p>
          <a:p>
            <a:pPr defTabSz="966612">
              <a:defRPr/>
            </a:pPr>
            <a:r>
              <a:rPr lang="en-US" baseline="0" dirty="0" smtClean="0"/>
              <a:t>You don’t understand anything from this plot. So if we zoom in, we actually have this traces. These are called traces ‘peptide feature’.   </a:t>
            </a:r>
            <a:r>
              <a:rPr lang="en-US" dirty="0" smtClean="0"/>
              <a:t> </a:t>
            </a:r>
            <a:endParaRPr lang="en-US" sz="1300" dirty="0" smtClean="0"/>
          </a:p>
          <a:p>
            <a:pPr defTabSz="966612">
              <a:defRPr/>
            </a:pPr>
            <a:endParaRPr lang="en-US" sz="1300" dirty="0" smtClean="0"/>
          </a:p>
          <a:p>
            <a:pPr defTabSz="966612">
              <a:defRPr/>
            </a:pPr>
            <a:r>
              <a:rPr lang="en-US" sz="1300" dirty="0" smtClean="0"/>
              <a:t>Add a diagram, add sample produce spectra. Each spectra has many peptide trace. Assumption: ..</a:t>
            </a:r>
          </a:p>
          <a:p>
            <a:pPr defTabSz="966612">
              <a:defRPr/>
            </a:pPr>
            <a:r>
              <a:rPr lang="en-US" sz="1300" dirty="0" smtClean="0"/>
              <a:t>Several strategies for protein </a:t>
            </a:r>
            <a:r>
              <a:rPr lang="en-US" sz="1300" dirty="0" err="1" smtClean="0"/>
              <a:t>quantitation</a:t>
            </a:r>
            <a:r>
              <a:rPr lang="en-US" sz="1300" dirty="0" smtClean="0"/>
              <a:t> are </a:t>
            </a:r>
            <a:r>
              <a:rPr lang="en-US" sz="1300" dirty="0" err="1" smtClean="0"/>
              <a:t>possible,including</a:t>
            </a:r>
            <a:r>
              <a:rPr lang="en-US" sz="1300" dirty="0" smtClean="0"/>
              <a:t> gel-based and mass spectrometry-based methods. based on the assumption that proteins in the original sample can be identified and quantified by means of </a:t>
            </a:r>
            <a:r>
              <a:rPr lang="en-US" sz="1300" dirty="0" err="1" smtClean="0"/>
              <a:t>Msmediated</a:t>
            </a:r>
            <a:r>
              <a:rPr lang="en-US" sz="1300" dirty="0" smtClean="0"/>
              <a:t> identification and quantification of their constituent </a:t>
            </a:r>
            <a:r>
              <a:rPr lang="en-US" sz="1300" dirty="0" err="1" smtClean="0"/>
              <a:t>proteolytic</a:t>
            </a:r>
            <a:r>
              <a:rPr lang="en-US" sz="1300" dirty="0" smtClean="0"/>
              <a:t> peptides</a:t>
            </a:r>
          </a:p>
          <a:p>
            <a:r>
              <a:rPr lang="en-US" sz="1300" dirty="0" smtClean="0"/>
              <a:t>The resulting MS/MS spectra are finally compared either to theoretical fragmentation spectra generated from a protein</a:t>
            </a:r>
          </a:p>
          <a:p>
            <a:r>
              <a:rPr lang="en-US" sz="1300" dirty="0" smtClean="0"/>
              <a:t>sequence database or to spectral libraries, in order to retrieve the corresponding peptide sequences. Consecutive protein identification is inferred from peptide data. One or two protein-specific peptides are typically enough to confirm the presence of a protein within the sample</a:t>
            </a:r>
          </a:p>
        </p:txBody>
      </p:sp>
      <p:sp>
        <p:nvSpPr>
          <p:cNvPr id="4" name="Slide Number Placeholder 3"/>
          <p:cNvSpPr>
            <a:spLocks noGrp="1"/>
          </p:cNvSpPr>
          <p:nvPr>
            <p:ph type="sldNum" sz="quarter" idx="10"/>
          </p:nvPr>
        </p:nvSpPr>
        <p:spPr/>
        <p:txBody>
          <a:bodyPr/>
          <a:lstStyle/>
          <a:p>
            <a:fld id="{2DF79558-90A3-4539-A9E3-C5213B27E560}"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is the actual hash table  where I have recorded when CNN said</a:t>
            </a:r>
            <a:r>
              <a:rPr lang="en-US" baseline="0" dirty="0" smtClean="0"/>
              <a:t> yes. Now I designed some algorithm to process this records, which I am not explaining now due to limited time. But after the algorithm</a:t>
            </a:r>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produces a </a:t>
            </a:r>
            <a:r>
              <a:rPr lang="en-US" dirty="0" err="1" smtClean="0"/>
              <a:t>feture</a:t>
            </a:r>
            <a:r>
              <a:rPr lang="en-US" baseline="0" dirty="0" smtClean="0"/>
              <a:t> table like this. For example this one is recorded as lets say id 1, it has two isotopes, one starting at .. Another at .. And their retention time range. </a:t>
            </a:r>
            <a:endParaRPr lang="en-US" dirty="0" smtClean="0"/>
          </a:p>
        </p:txBody>
      </p:sp>
      <p:sp>
        <p:nvSpPr>
          <p:cNvPr id="4" name="Slide Number Placeholder 3"/>
          <p:cNvSpPr>
            <a:spLocks noGrp="1"/>
          </p:cNvSpPr>
          <p:nvPr>
            <p:ph type="sldNum" sz="quarter" idx="10"/>
          </p:nvPr>
        </p:nvSpPr>
        <p:spPr/>
        <p:txBody>
          <a:bodyPr/>
          <a:lstStyle/>
          <a:p>
            <a:fld id="{2DF79558-90A3-4539-A9E3-C5213B27E560}" type="slidenum">
              <a:rPr lang="en-US" smtClean="0"/>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DF79558-90A3-4539-A9E3-C5213B27E560}" type="slidenum">
              <a:rPr lang="en-US" smtClean="0"/>
              <a:pPr/>
              <a:t>57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Here I</a:t>
            </a:r>
            <a:r>
              <a:rPr lang="en-US" baseline="0" dirty="0" smtClean="0"/>
              <a:t> would show the simulation </a:t>
            </a:r>
            <a:r>
              <a:rPr lang="en-US" dirty="0" smtClean="0"/>
              <a:t> using dummy peptide features. </a:t>
            </a:r>
          </a:p>
          <a:p>
            <a:endParaRPr lang="en-US" dirty="0"/>
          </a:p>
        </p:txBody>
      </p:sp>
      <p:sp>
        <p:nvSpPr>
          <p:cNvPr id="4" name="Slide Number Placeholder 3"/>
          <p:cNvSpPr>
            <a:spLocks noGrp="1"/>
          </p:cNvSpPr>
          <p:nvPr>
            <p:ph type="sldNum" sz="quarter" idx="10"/>
          </p:nvPr>
        </p:nvSpPr>
        <p:spPr/>
        <p:txBody>
          <a:bodyPr/>
          <a:lstStyle/>
          <a:p>
            <a:fld id="{2DF79558-90A3-4539-A9E3-C5213B27E560}"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Lets have a detailed look on this peptide feature, because this project is about detecting this feature. </a:t>
            </a:r>
          </a:p>
          <a:p>
            <a:pPr defTabSz="966612">
              <a:defRPr/>
            </a:pPr>
            <a:r>
              <a:rPr lang="en-US" sz="1300" dirty="0" smtClean="0"/>
              <a:t>So, lets select this one, and have a close look. So this is one peptide feature. So what are these </a:t>
            </a:r>
            <a:r>
              <a:rPr lang="en-US" sz="1300" dirty="0" err="1" smtClean="0"/>
              <a:t>varticle</a:t>
            </a:r>
            <a:r>
              <a:rPr lang="en-US" sz="1300" dirty="0" smtClean="0"/>
              <a:t> bars. Actually each of them presents, different isotopes of the same peptide. Why diff isotope, because, you know they are produced of H, C, O, N, and they have different isotopes having different mass. Therefore, each isotope has diff mass, but same charge. </a:t>
            </a:r>
          </a:p>
          <a:p>
            <a:pPr defTabSz="966612">
              <a:defRPr/>
            </a:pPr>
            <a:r>
              <a:rPr lang="en-US" sz="1300" dirty="0" smtClean="0"/>
              <a:t>Now, this is actually top view of the 3D plot. So here this is the… and third dimension is the intensity. Intensity means abundance/quantity, of this ion. </a:t>
            </a:r>
          </a:p>
          <a:p>
            <a:pPr defTabSz="966612">
              <a:defRPr/>
            </a:pPr>
            <a:endParaRPr lang="en-US" sz="1300" dirty="0" smtClean="0"/>
          </a:p>
          <a:p>
            <a:pPr defTabSz="966612">
              <a:defRPr/>
            </a:pPr>
            <a:r>
              <a:rPr lang="en-US" sz="1300" dirty="0" smtClean="0"/>
              <a:t>Several strategies for protein </a:t>
            </a:r>
            <a:r>
              <a:rPr lang="en-US" sz="1300" dirty="0" err="1" smtClean="0"/>
              <a:t>quantitation</a:t>
            </a:r>
            <a:r>
              <a:rPr lang="en-US" sz="1300" dirty="0" smtClean="0"/>
              <a:t> are </a:t>
            </a:r>
            <a:r>
              <a:rPr lang="en-US" sz="1300" dirty="0" err="1" smtClean="0"/>
              <a:t>possible,including</a:t>
            </a:r>
            <a:r>
              <a:rPr lang="en-US" sz="1300" dirty="0" smtClean="0"/>
              <a:t> gel-based and mass spectrometry-based methods. based on the assumption that proteins in the original sample can be identified and quantified by means of </a:t>
            </a:r>
            <a:r>
              <a:rPr lang="en-US" sz="1300" dirty="0" err="1" smtClean="0"/>
              <a:t>Msmediated</a:t>
            </a:r>
            <a:r>
              <a:rPr lang="en-US" sz="1300" dirty="0" smtClean="0"/>
              <a:t> identification and quantification of their constituent </a:t>
            </a:r>
            <a:r>
              <a:rPr lang="en-US" sz="1300" dirty="0" err="1" smtClean="0"/>
              <a:t>proteolytic</a:t>
            </a:r>
            <a:r>
              <a:rPr lang="en-US" sz="1300" dirty="0" smtClean="0"/>
              <a:t> peptides</a:t>
            </a:r>
          </a:p>
          <a:p>
            <a:r>
              <a:rPr lang="en-US" sz="1300" dirty="0" smtClean="0"/>
              <a:t>The resulting MS/MS spectra are finally compared either to theoretical fragmentation spectra generated from a protein</a:t>
            </a:r>
          </a:p>
          <a:p>
            <a:r>
              <a:rPr lang="en-US" sz="1300" dirty="0" smtClean="0"/>
              <a:t>sequence database or to spectral libraries, in order to retrieve the corresponding peptide sequences. Consecutive protein identification is inferred from peptide data. One or two protein-specific peptides are typically enough to confirm the presence of a protein within the sample</a:t>
            </a:r>
          </a:p>
        </p:txBody>
      </p:sp>
      <p:sp>
        <p:nvSpPr>
          <p:cNvPr id="4" name="Slide Number Placeholder 3"/>
          <p:cNvSpPr>
            <a:spLocks noGrp="1"/>
          </p:cNvSpPr>
          <p:nvPr>
            <p:ph type="sldNum" sz="quarter" idx="10"/>
          </p:nvPr>
        </p:nvSpPr>
        <p:spPr/>
        <p:txBody>
          <a:bodyPr/>
          <a:lstStyle/>
          <a:p>
            <a:fld id="{2DF79558-90A3-4539-A9E3-C5213B27E56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Lets have a detailed look on this peptide feature, because this project is about detecting this feature. </a:t>
            </a:r>
          </a:p>
          <a:p>
            <a:pPr defTabSz="966612">
              <a:defRPr/>
            </a:pPr>
            <a:r>
              <a:rPr lang="en-US" sz="1300" dirty="0" smtClean="0"/>
              <a:t>So, lets select this one, and have a close look. So this is one peptide feature. So what are these </a:t>
            </a:r>
            <a:r>
              <a:rPr lang="en-US" sz="1300" dirty="0" err="1" smtClean="0"/>
              <a:t>varticle</a:t>
            </a:r>
            <a:r>
              <a:rPr lang="en-US" sz="1300" dirty="0" smtClean="0"/>
              <a:t> bars. Actually each of them presents, different isotopes of the same peptide. Why diff isotope, because, you know they are produced of H, C, O, N, and they have different isotopes having different mass. Therefore, each isotope has diff mass, but same charge. </a:t>
            </a:r>
          </a:p>
          <a:p>
            <a:pPr defTabSz="966612">
              <a:defRPr/>
            </a:pPr>
            <a:r>
              <a:rPr lang="en-US" sz="1300" dirty="0" smtClean="0"/>
              <a:t>Now, this is actually top view of the 3D plot. So here this is the… and third dimension is the intensity. Intensity means abundance/quantity, of this ion. </a:t>
            </a:r>
          </a:p>
          <a:p>
            <a:pPr defTabSz="966612">
              <a:defRPr/>
            </a:pPr>
            <a:endParaRPr lang="en-US" sz="1300" dirty="0" smtClean="0"/>
          </a:p>
          <a:p>
            <a:pPr defTabSz="966612">
              <a:defRPr/>
            </a:pPr>
            <a:r>
              <a:rPr lang="en-US" sz="1300" dirty="0" smtClean="0"/>
              <a:t>Several strategies for protein </a:t>
            </a:r>
            <a:r>
              <a:rPr lang="en-US" sz="1300" dirty="0" err="1" smtClean="0"/>
              <a:t>quantitation</a:t>
            </a:r>
            <a:r>
              <a:rPr lang="en-US" sz="1300" dirty="0" smtClean="0"/>
              <a:t> are </a:t>
            </a:r>
            <a:r>
              <a:rPr lang="en-US" sz="1300" dirty="0" err="1" smtClean="0"/>
              <a:t>possible,including</a:t>
            </a:r>
            <a:r>
              <a:rPr lang="en-US" sz="1300" dirty="0" smtClean="0"/>
              <a:t> gel-based and mass spectrometry-based methods. based on the assumption that proteins in the original sample can be identified and quantified by means of </a:t>
            </a:r>
            <a:r>
              <a:rPr lang="en-US" sz="1300" dirty="0" err="1" smtClean="0"/>
              <a:t>Msmediated</a:t>
            </a:r>
            <a:r>
              <a:rPr lang="en-US" sz="1300" dirty="0" smtClean="0"/>
              <a:t> identification and quantification of their constituent </a:t>
            </a:r>
            <a:r>
              <a:rPr lang="en-US" sz="1300" dirty="0" err="1" smtClean="0"/>
              <a:t>proteolytic</a:t>
            </a:r>
            <a:r>
              <a:rPr lang="en-US" sz="1300" dirty="0" smtClean="0"/>
              <a:t> peptides</a:t>
            </a:r>
          </a:p>
          <a:p>
            <a:r>
              <a:rPr lang="en-US" sz="1300" dirty="0" smtClean="0"/>
              <a:t>The resulting MS/MS spectra are finally compared either to theoretical fragmentation spectra generated from a protein</a:t>
            </a:r>
          </a:p>
          <a:p>
            <a:r>
              <a:rPr lang="en-US" sz="1300" dirty="0" smtClean="0"/>
              <a:t>sequence database or to spectral libraries, in order to retrieve the corresponding peptide sequences. Consecutive protein identification is inferred from peptide data. One or two protein-specific peptides are typically enough to confirm the presence of a protein within the sample</a:t>
            </a:r>
          </a:p>
        </p:txBody>
      </p:sp>
      <p:sp>
        <p:nvSpPr>
          <p:cNvPr id="4" name="Slide Number Placeholder 3"/>
          <p:cNvSpPr>
            <a:spLocks noGrp="1"/>
          </p:cNvSpPr>
          <p:nvPr>
            <p:ph type="sldNum" sz="quarter" idx="10"/>
          </p:nvPr>
        </p:nvSpPr>
        <p:spPr/>
        <p:txBody>
          <a:bodyPr/>
          <a:lstStyle/>
          <a:p>
            <a:fld id="{2DF79558-90A3-4539-A9E3-C5213B27E56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Lets have a detailed look on this peptide feature, because this project is about detecting this feature. </a:t>
            </a:r>
          </a:p>
          <a:p>
            <a:pPr defTabSz="966612">
              <a:defRPr/>
            </a:pPr>
            <a:r>
              <a:rPr lang="en-US" sz="1300" dirty="0" smtClean="0"/>
              <a:t>So, lets select this one, and have a close look. So this is one peptide feature. So what are these </a:t>
            </a:r>
            <a:r>
              <a:rPr lang="en-US" sz="1300" dirty="0" err="1" smtClean="0"/>
              <a:t>varticle</a:t>
            </a:r>
            <a:r>
              <a:rPr lang="en-US" sz="1300" dirty="0" smtClean="0"/>
              <a:t> bars. Actually each of them presents, different isotopes of the same peptide. Why diff isotope, because, you know they are produced of H, C, O, N, and they have different isotopes having different mass. Therefore, each isotope has diff mass, but same charge. </a:t>
            </a:r>
          </a:p>
          <a:p>
            <a:pPr defTabSz="966612">
              <a:defRPr/>
            </a:pPr>
            <a:r>
              <a:rPr lang="en-US" sz="1300" dirty="0" smtClean="0"/>
              <a:t>Now, this is actually top view of the 3D plot. So here this is the… and third dimension is the intensity. Intensity means abundance/quantity, of this ion. </a:t>
            </a:r>
          </a:p>
          <a:p>
            <a:pPr defTabSz="966612">
              <a:defRPr/>
            </a:pPr>
            <a:endParaRPr lang="en-US" sz="1300" dirty="0" smtClean="0"/>
          </a:p>
          <a:p>
            <a:pPr defTabSz="966612">
              <a:defRPr/>
            </a:pPr>
            <a:r>
              <a:rPr lang="en-US" sz="1300" dirty="0" smtClean="0"/>
              <a:t>Several strategies for protein </a:t>
            </a:r>
            <a:r>
              <a:rPr lang="en-US" sz="1300" dirty="0" err="1" smtClean="0"/>
              <a:t>quantitation</a:t>
            </a:r>
            <a:r>
              <a:rPr lang="en-US" sz="1300" dirty="0" smtClean="0"/>
              <a:t> are </a:t>
            </a:r>
            <a:r>
              <a:rPr lang="en-US" sz="1300" dirty="0" err="1" smtClean="0"/>
              <a:t>possible,including</a:t>
            </a:r>
            <a:r>
              <a:rPr lang="en-US" sz="1300" dirty="0" smtClean="0"/>
              <a:t> gel-based and mass spectrometry-based methods. based on the assumption that proteins in the original sample can be identified and quantified by means of </a:t>
            </a:r>
            <a:r>
              <a:rPr lang="en-US" sz="1300" dirty="0" err="1" smtClean="0"/>
              <a:t>Msmediated</a:t>
            </a:r>
            <a:r>
              <a:rPr lang="en-US" sz="1300" dirty="0" smtClean="0"/>
              <a:t> identification and quantification of their constituent </a:t>
            </a:r>
            <a:r>
              <a:rPr lang="en-US" sz="1300" dirty="0" err="1" smtClean="0"/>
              <a:t>proteolytic</a:t>
            </a:r>
            <a:r>
              <a:rPr lang="en-US" sz="1300" dirty="0" smtClean="0"/>
              <a:t> peptides</a:t>
            </a:r>
          </a:p>
          <a:p>
            <a:r>
              <a:rPr lang="en-US" sz="1300" dirty="0" smtClean="0"/>
              <a:t>The resulting MS/MS spectra are finally compared either to theoretical fragmentation spectra generated from a protein</a:t>
            </a:r>
          </a:p>
          <a:p>
            <a:r>
              <a:rPr lang="en-US" sz="1300" dirty="0" smtClean="0"/>
              <a:t>sequence database or to spectral libraries, in order to retrieve the corresponding peptide sequences. Consecutive protein identification is inferred from peptide data. One or two protein-specific peptides are typically enough to confirm the presence of a protein within the sample</a:t>
            </a:r>
          </a:p>
        </p:txBody>
      </p:sp>
      <p:sp>
        <p:nvSpPr>
          <p:cNvPr id="4" name="Slide Number Placeholder 3"/>
          <p:cNvSpPr>
            <a:spLocks noGrp="1"/>
          </p:cNvSpPr>
          <p:nvPr>
            <p:ph type="sldNum" sz="quarter" idx="10"/>
          </p:nvPr>
        </p:nvSpPr>
        <p:spPr/>
        <p:txBody>
          <a:bodyPr/>
          <a:lstStyle/>
          <a:p>
            <a:fld id="{2DF79558-90A3-4539-A9E3-C5213B27E56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So this is the top view, this is the side view. Here you can see, the first isotope has highest intensity. This is actually called </a:t>
            </a:r>
            <a:r>
              <a:rPr lang="en-US" sz="1300" dirty="0" err="1" smtClean="0"/>
              <a:t>monoisotopic</a:t>
            </a:r>
            <a:r>
              <a:rPr lang="en-US" sz="1300" dirty="0" smtClean="0"/>
              <a:t> peak, or precursor ion. Which is also marked by this green spot here. This one is further selected in the next step for fragmentation. That means detecting the sequence of amino acid, to identify the peptide, and therefore identify the protein. </a:t>
            </a:r>
          </a:p>
          <a:p>
            <a:pPr defTabSz="966612">
              <a:defRPr/>
            </a:pPr>
            <a:r>
              <a:rPr lang="en-US" sz="1300" dirty="0" smtClean="0"/>
              <a:t>Now for, quantification, of abundance, we need area under this curve. So if you see from front, at this peak, then you can compute the area under this curve, which you count as total signal / intensity of this isotope. </a:t>
            </a:r>
          </a:p>
        </p:txBody>
      </p:sp>
      <p:sp>
        <p:nvSpPr>
          <p:cNvPr id="4" name="Slide Number Placeholder 3"/>
          <p:cNvSpPr>
            <a:spLocks noGrp="1"/>
          </p:cNvSpPr>
          <p:nvPr>
            <p:ph type="sldNum" sz="quarter" idx="10"/>
          </p:nvPr>
        </p:nvSpPr>
        <p:spPr/>
        <p:txBody>
          <a:bodyPr/>
          <a:lstStyle/>
          <a:p>
            <a:fld id="{2DF79558-90A3-4539-A9E3-C5213B27E56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So this is the top view, this is the side view. Here you can see, the first isotope has highest intensity. This is actually called </a:t>
            </a:r>
            <a:r>
              <a:rPr lang="en-US" sz="1300" dirty="0" err="1" smtClean="0"/>
              <a:t>monoisotopic</a:t>
            </a:r>
            <a:r>
              <a:rPr lang="en-US" sz="1300" dirty="0" smtClean="0"/>
              <a:t> peak, or precursor ion. Which is also marked by this green spot here. This one is further selected in the next step for fragmentation. That means detecting the sequence of amino acid, to identify the peptide, and therefore identify the protein. </a:t>
            </a:r>
          </a:p>
          <a:p>
            <a:pPr defTabSz="966612">
              <a:defRPr/>
            </a:pPr>
            <a:r>
              <a:rPr lang="en-US" sz="1300" dirty="0" smtClean="0"/>
              <a:t>Now for, quantification, of abundance, we need area under this curve. So if you see from front, at this peak, then you can compute the area under this curve, which you count as total signal / intensity of this isotope. </a:t>
            </a:r>
          </a:p>
        </p:txBody>
      </p:sp>
      <p:sp>
        <p:nvSpPr>
          <p:cNvPr id="4" name="Slide Number Placeholder 3"/>
          <p:cNvSpPr>
            <a:spLocks noGrp="1"/>
          </p:cNvSpPr>
          <p:nvPr>
            <p:ph type="sldNum" sz="quarter" idx="10"/>
          </p:nvPr>
        </p:nvSpPr>
        <p:spPr/>
        <p:txBody>
          <a:bodyPr/>
          <a:lstStyle/>
          <a:p>
            <a:fld id="{2DF79558-90A3-4539-A9E3-C5213B27E56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37CB52-A408-41CA-BDA7-F39540FB1B8F}" type="datetime1">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BFA49-A6A6-429E-91D5-F79A98EBA6A0}" type="datetime1">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5CBF8-4FBD-4748-923F-4F2B3940ECF9}" type="datetime1">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BD086-7F6F-41C0-AF7E-E8E02A453E9C}" type="datetime1">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CA1324-BBC0-4E61-8F37-8AFF06FE1338}" type="datetime1">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82113C-7BF1-4FCB-AA2D-021AB57BC5E9}" type="datetime1">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127096-8E05-4F4F-AF60-43DC936D40AF}" type="datetime1">
              <a:rPr lang="en-US" smtClean="0"/>
              <a:pPr/>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C0C5BB-539F-4233-A1FD-955B9A8CEB00}" type="datetime1">
              <a:rPr lang="en-US" smtClean="0"/>
              <a:pPr/>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3493E-2753-49FE-A1F8-B653D8F63E19}" type="datetime1">
              <a:rPr lang="en-US" smtClean="0"/>
              <a:pPr/>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E0F5C-65A1-455F-9DEC-1344ADCB6131}" type="datetime1">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4663E-01B1-4F0B-880A-34282467E224}" type="datetime1">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11CB7-F6EF-4D83-8A97-C786CD44AF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7905C-7981-45DB-9FAB-6B01C01B772E}" type="datetime1">
              <a:rPr lang="en-US" smtClean="0"/>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11CB7-F6EF-4D83-8A97-C786CD44AF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8153400" cy="2228850"/>
          </a:xfrm>
        </p:spPr>
        <p:txBody>
          <a:bodyPr>
            <a:noAutofit/>
          </a:bodyPr>
          <a:lstStyle/>
          <a:p>
            <a:r>
              <a:rPr lang="en-US" sz="3600" dirty="0" smtClean="0">
                <a:latin typeface="Times New Roman" pitchFamily="18" charset="0"/>
                <a:cs typeface="Times New Roman" pitchFamily="18" charset="0"/>
              </a:rPr>
              <a:t>Application of </a:t>
            </a:r>
            <a:br>
              <a:rPr lang="en-US" sz="3600" dirty="0" smtClean="0">
                <a:latin typeface="Times New Roman" pitchFamily="18" charset="0"/>
                <a:cs typeface="Times New Roman" pitchFamily="18" charset="0"/>
              </a:rPr>
            </a:br>
            <a:r>
              <a:rPr lang="en-US" sz="3600" dirty="0" err="1" smtClean="0">
                <a:latin typeface="Times New Roman" pitchFamily="18" charset="0"/>
                <a:cs typeface="Times New Roman" pitchFamily="18" charset="0"/>
              </a:rPr>
              <a:t>Convolutional</a:t>
            </a:r>
            <a:r>
              <a:rPr lang="en-US" sz="3600" dirty="0" smtClean="0">
                <a:latin typeface="Times New Roman" pitchFamily="18" charset="0"/>
                <a:cs typeface="Times New Roman" pitchFamily="18" charset="0"/>
              </a:rPr>
              <a:t> Neural Network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Quantification &amp; Identification of Protein</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4191000"/>
            <a:ext cx="6400800" cy="1752600"/>
          </a:xfrm>
        </p:spPr>
        <p:txBody>
          <a:bodyPr>
            <a:normAutofit/>
          </a:bodyPr>
          <a:lstStyle/>
          <a:p>
            <a:r>
              <a:rPr lang="en-US" sz="2800" dirty="0" err="1" smtClean="0">
                <a:solidFill>
                  <a:schemeClr val="tx1"/>
                </a:solidFill>
                <a:latin typeface="Times New Roman" pitchFamily="18" charset="0"/>
                <a:cs typeface="Times New Roman" pitchFamily="18" charset="0"/>
              </a:rPr>
              <a:t>Fatema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Tuz</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Zohora</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CS 898</a:t>
            </a:r>
            <a:endParaRPr lang="en-US" sz="28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0511CB7-F6EF-4D83-8A97-C786CD44AF6B}" type="slidenum">
              <a:rPr lang="en-US" smtClean="0">
                <a:latin typeface="Times New Roman" pitchFamily="18" charset="0"/>
                <a:cs typeface="Times New Roman" pitchFamily="18" charset="0"/>
              </a:rPr>
              <a:pPr/>
              <a:t>1</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7" name="Picture 3"/>
          <p:cNvPicPr>
            <a:picLocks noChangeAspect="1" noChangeArrowheads="1"/>
          </p:cNvPicPr>
          <p:nvPr/>
        </p:nvPicPr>
        <p:blipFill>
          <a:blip r:embed="rId3"/>
          <a:srcRect l="59541" t="59375" r="23067" b="7481"/>
          <a:stretch>
            <a:fillRect/>
          </a:stretch>
        </p:blipFill>
        <p:spPr bwMode="auto">
          <a:xfrm>
            <a:off x="1066800" y="4191000"/>
            <a:ext cx="2133600" cy="2286000"/>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l="35316" t="59375" r="42323" b="7481"/>
          <a:stretch>
            <a:fillRect/>
          </a:stretch>
        </p:blipFill>
        <p:spPr bwMode="auto">
          <a:xfrm>
            <a:off x="533400" y="1524000"/>
            <a:ext cx="2743200" cy="2286000"/>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l="35316" t="22916" r="43565" b="39520"/>
          <a:stretch>
            <a:fillRect/>
          </a:stretch>
        </p:blipFill>
        <p:spPr bwMode="auto">
          <a:xfrm>
            <a:off x="5257800" y="4114800"/>
            <a:ext cx="2590800" cy="2590800"/>
          </a:xfrm>
          <a:prstGeom prst="rect">
            <a:avLst/>
          </a:prstGeom>
          <a:noFill/>
          <a:ln w="9525">
            <a:noFill/>
            <a:miter lim="800000"/>
            <a:headEnd/>
            <a:tailEnd/>
          </a:ln>
          <a:effectLst/>
        </p:spPr>
      </p:pic>
      <p:sp>
        <p:nvSpPr>
          <p:cNvPr id="11" name="Right Arrow 10"/>
          <p:cNvSpPr/>
          <p:nvPr/>
        </p:nvSpPr>
        <p:spPr>
          <a:xfrm rot="13299002">
            <a:off x="2760288" y="57069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29000" y="6172200"/>
            <a:ext cx="1676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Side view</a:t>
            </a:r>
            <a:endParaRPr lang="en-US" sz="2000" b="1" dirty="0">
              <a:solidFill>
                <a:schemeClr val="tx1"/>
              </a:solidFill>
            </a:endParaRPr>
          </a:p>
        </p:txBody>
      </p:sp>
      <p:sp>
        <p:nvSpPr>
          <p:cNvPr id="12" name="Rectangle 11"/>
          <p:cNvSpPr/>
          <p:nvPr/>
        </p:nvSpPr>
        <p:spPr>
          <a:xfrm>
            <a:off x="3505200" y="28956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Precursor Ion</a:t>
            </a:r>
            <a:endParaRPr lang="en-US" b="1" dirty="0">
              <a:solidFill>
                <a:schemeClr val="tx1"/>
              </a:solidFill>
            </a:endParaRPr>
          </a:p>
        </p:txBody>
      </p:sp>
      <p:cxnSp>
        <p:nvCxnSpPr>
          <p:cNvPr id="15" name="Straight Arrow Connector 14"/>
          <p:cNvCxnSpPr/>
          <p:nvPr/>
        </p:nvCxnSpPr>
        <p:spPr>
          <a:xfrm>
            <a:off x="4572000" y="3352800"/>
            <a:ext cx="18288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1524000" y="3276600"/>
            <a:ext cx="236220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1752600" y="2514600"/>
            <a:ext cx="19812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p:nvPr>
        </p:nvSpPr>
        <p:spPr>
          <a:xfrm>
            <a:off x="457200" y="274638"/>
            <a:ext cx="8229600" cy="1143000"/>
          </a:xfrm>
        </p:spPr>
        <p:txBody>
          <a:bodyPr>
            <a:noAutofit/>
          </a:bodyPr>
          <a:lstStyle/>
          <a:p>
            <a:r>
              <a:rPr lang="en-US" sz="3600" dirty="0" smtClean="0"/>
              <a:t>Mass Spectrometry-based Analysis </a:t>
            </a:r>
            <a:br>
              <a:rPr lang="en-US" sz="3600" dirty="0" smtClean="0"/>
            </a:br>
            <a:endParaRPr lang="en-US" sz="3600" dirty="0"/>
          </a:p>
        </p:txBody>
      </p:sp>
      <p:sp>
        <p:nvSpPr>
          <p:cNvPr id="29" name="Slide Number Placeholder 28"/>
          <p:cNvSpPr>
            <a:spLocks noGrp="1"/>
          </p:cNvSpPr>
          <p:nvPr>
            <p:ph type="sldNum" sz="quarter" idx="12"/>
          </p:nvPr>
        </p:nvSpPr>
        <p:spPr/>
        <p:txBody>
          <a:bodyPr/>
          <a:lstStyle/>
          <a:p>
            <a:fld id="{C0511CB7-F6EF-4D83-8A97-C786CD44AF6B}"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2743200" y="46482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2200" y="44958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37" name="Rectangle 3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2" name="Rectangle 41"/>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3" name="Straight Connector 42"/>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5"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6" name="Straight Arrow Connector 4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9" name="Rectangle 4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2743200" y="44958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2200" y="43434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37" name="Rectangle 3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2" name="Rectangle 41"/>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3" name="Straight Connector 42"/>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5"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6" name="Straight Arrow Connector 4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9" name="Rectangle 4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2743200" y="43434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22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37" name="Rectangle 3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2" name="Rectangle 41"/>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3" name="Straight Connector 42"/>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5"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6" name="Straight Arrow Connector 4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9" name="Rectangle 4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2743200" y="41910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2200" y="40386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37" name="Rectangle 3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2" name="Rectangle 41"/>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3" name="Straight Connector 42"/>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5"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6" name="Straight Arrow Connector 4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9" name="Rectangle 4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121158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r h="403860">
                <a:tc>
                  <a:txBody>
                    <a:bodyPr/>
                    <a:lstStyle/>
                    <a:p>
                      <a:r>
                        <a:rPr lang="en-US" dirty="0" smtClean="0"/>
                        <a:t>400.50</a:t>
                      </a:r>
                      <a:endParaRPr lang="en-US" dirty="0"/>
                    </a:p>
                  </a:txBody>
                  <a:tcPr/>
                </a:tc>
                <a:tc>
                  <a:txBody>
                    <a:bodyPr/>
                    <a:lstStyle/>
                    <a:p>
                      <a:r>
                        <a:rPr lang="en-US" dirty="0" smtClean="0"/>
                        <a:t>[12.01,</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2743200" y="41910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2200" y="40386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4" name="Rectangle 43"/>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5" name="Straight Connector 44"/>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8" name="Straight Arrow Connector 47"/>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1" name="Rectangle 50"/>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121158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r h="403860">
                <a:tc>
                  <a:txBody>
                    <a:bodyPr/>
                    <a:lstStyle/>
                    <a:p>
                      <a:r>
                        <a:rPr lang="en-US" dirty="0" smtClean="0"/>
                        <a:t>400.50</a:t>
                      </a:r>
                      <a:endParaRPr lang="en-US" dirty="0"/>
                    </a:p>
                  </a:txBody>
                  <a:tcPr/>
                </a:tc>
                <a:tc>
                  <a:txBody>
                    <a:bodyPr/>
                    <a:lstStyle/>
                    <a:p>
                      <a:r>
                        <a:rPr lang="en-US" dirty="0" smtClean="0"/>
                        <a:t>[12.01,</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2743200" y="32004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2200" y="3048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4" name="Rectangle 43"/>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5" name="Straight Connector 44"/>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8" name="Straight Arrow Connector 47"/>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1" name="Rectangle 50"/>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121158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r h="403860">
                <a:tc>
                  <a:txBody>
                    <a:bodyPr/>
                    <a:lstStyle/>
                    <a:p>
                      <a:r>
                        <a:rPr lang="en-US" dirty="0" smtClean="0"/>
                        <a:t>400.50</a:t>
                      </a:r>
                      <a:endParaRPr lang="en-US" dirty="0"/>
                    </a:p>
                  </a:txBody>
                  <a:tcPr/>
                </a:tc>
                <a:tc>
                  <a:txBody>
                    <a:bodyPr/>
                    <a:lstStyle/>
                    <a:p>
                      <a:r>
                        <a:rPr lang="en-US" dirty="0" smtClean="0"/>
                        <a:t>[12.01,12.05]</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2743200" y="30480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2200" y="28956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sp>
        <p:nvSpPr>
          <p:cNvPr id="45" name="Rectangle 44"/>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6" name="Rectangle 4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7" name="Straight Connector 46"/>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9"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50" name="Straight Arrow Connector 49"/>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3" name="Rectangle 52"/>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121158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r h="403860">
                <a:tc>
                  <a:txBody>
                    <a:bodyPr/>
                    <a:lstStyle/>
                    <a:p>
                      <a:r>
                        <a:rPr lang="en-US" dirty="0" smtClean="0"/>
                        <a:t>400.50</a:t>
                      </a:r>
                      <a:endParaRPr lang="en-US" dirty="0"/>
                    </a:p>
                  </a:txBody>
                  <a:tcPr/>
                </a:tc>
                <a:tc>
                  <a:txBody>
                    <a:bodyPr/>
                    <a:lstStyle/>
                    <a:p>
                      <a:r>
                        <a:rPr lang="en-US" dirty="0" smtClean="0"/>
                        <a:t>[12.01,12.05]</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cxnSp>
        <p:nvCxnSpPr>
          <p:cNvPr id="45" name="Straight Arrow Connector 44"/>
          <p:cNvCxnSpPr/>
          <p:nvPr/>
        </p:nvCxnSpPr>
        <p:spPr>
          <a:xfrm rot="5400000" flipH="1" flipV="1">
            <a:off x="1448594" y="2742406"/>
            <a:ext cx="2743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743200" y="3505200"/>
            <a:ext cx="2362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 saying NO</a:t>
            </a:r>
            <a:endParaRPr lang="en-US" b="1" dirty="0">
              <a:solidFill>
                <a:schemeClr val="tx1"/>
              </a:solidFill>
            </a:endParaRPr>
          </a:p>
        </p:txBody>
      </p:sp>
      <p:cxnSp>
        <p:nvCxnSpPr>
          <p:cNvPr id="48" name="Straight Arrow Connector 47"/>
          <p:cNvCxnSpPr/>
          <p:nvPr/>
        </p:nvCxnSpPr>
        <p:spPr>
          <a:xfrm>
            <a:off x="2971800" y="4038600"/>
            <a:ext cx="3810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7" name="Rectangle 46"/>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9" name="Straight Connector 48"/>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51"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52" name="Straight Arrow Connector 51"/>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5" name="Rectangle 54"/>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121158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r h="403860">
                <a:tc>
                  <a:txBody>
                    <a:bodyPr/>
                    <a:lstStyle/>
                    <a:p>
                      <a:r>
                        <a:rPr lang="en-US" dirty="0" smtClean="0"/>
                        <a:t>400.50</a:t>
                      </a:r>
                      <a:endParaRPr lang="en-US" dirty="0"/>
                    </a:p>
                  </a:txBody>
                  <a:tcPr/>
                </a:tc>
                <a:tc>
                  <a:txBody>
                    <a:bodyPr/>
                    <a:lstStyle/>
                    <a:p>
                      <a:r>
                        <a:rPr lang="en-US" dirty="0" smtClean="0"/>
                        <a:t>[12.01,12.05]</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3505200" y="4800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124200" y="4648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sp>
        <p:nvSpPr>
          <p:cNvPr id="45" name="Rectangle 44"/>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6" name="Rectangle 4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7" name="Straight Connector 46"/>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9"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50" name="Straight Arrow Connector 49"/>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3" name="Rectangle 52"/>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121158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r h="403860">
                <a:tc>
                  <a:txBody>
                    <a:bodyPr/>
                    <a:lstStyle/>
                    <a:p>
                      <a:r>
                        <a:rPr lang="en-US" dirty="0" smtClean="0"/>
                        <a:t>400.50</a:t>
                      </a:r>
                      <a:endParaRPr lang="en-US" dirty="0"/>
                    </a:p>
                  </a:txBody>
                  <a:tcPr/>
                </a:tc>
                <a:tc>
                  <a:txBody>
                    <a:bodyPr/>
                    <a:lstStyle/>
                    <a:p>
                      <a:r>
                        <a:rPr lang="en-US" dirty="0" smtClean="0"/>
                        <a:t>[12.01,12.05]</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3505200" y="4038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124200" y="3886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sp>
        <p:nvSpPr>
          <p:cNvPr id="45" name="Rectangle 44"/>
          <p:cNvSpPr/>
          <p:nvPr/>
        </p:nvSpPr>
        <p:spPr>
          <a:xfrm>
            <a:off x="5943600" y="4419600"/>
            <a:ext cx="29718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Should say NO, since no next isotope is seen. </a:t>
            </a:r>
          </a:p>
          <a:p>
            <a:pPr algn="ctr"/>
            <a:r>
              <a:rPr lang="en-US" dirty="0" smtClean="0">
                <a:solidFill>
                  <a:srgbClr val="C00000"/>
                </a:solidFill>
              </a:rPr>
              <a:t>So can’t decide about charge</a:t>
            </a:r>
            <a:endParaRPr lang="en-US" dirty="0">
              <a:solidFill>
                <a:srgbClr val="C00000"/>
              </a:solidFill>
            </a:endParaRPr>
          </a:p>
        </p:txBody>
      </p:sp>
      <p:sp>
        <p:nvSpPr>
          <p:cNvPr id="46" name="Rectangle 45"/>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7" name="Rectangle 46"/>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8" name="Straight Connector 47"/>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50"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51" name="Straight Arrow Connector 50"/>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4" name="Rectangle 53"/>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7" name="Picture 3"/>
          <p:cNvPicPr>
            <a:picLocks noChangeAspect="1" noChangeArrowheads="1"/>
          </p:cNvPicPr>
          <p:nvPr/>
        </p:nvPicPr>
        <p:blipFill>
          <a:blip r:embed="rId3"/>
          <a:srcRect l="59541" t="59375" r="23067" b="7481"/>
          <a:stretch>
            <a:fillRect/>
          </a:stretch>
        </p:blipFill>
        <p:spPr bwMode="auto">
          <a:xfrm>
            <a:off x="1066800" y="4191000"/>
            <a:ext cx="2133600" cy="2286000"/>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l="35316" t="59375" r="42323" b="7481"/>
          <a:stretch>
            <a:fillRect/>
          </a:stretch>
        </p:blipFill>
        <p:spPr bwMode="auto">
          <a:xfrm>
            <a:off x="533400" y="1524000"/>
            <a:ext cx="2743200" cy="2286000"/>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l="35316" t="22916" r="43565" b="39520"/>
          <a:stretch>
            <a:fillRect/>
          </a:stretch>
        </p:blipFill>
        <p:spPr bwMode="auto">
          <a:xfrm>
            <a:off x="5257800" y="4114800"/>
            <a:ext cx="2590800" cy="2590800"/>
          </a:xfrm>
          <a:prstGeom prst="rect">
            <a:avLst/>
          </a:prstGeom>
          <a:noFill/>
          <a:ln w="9525">
            <a:noFill/>
            <a:miter lim="800000"/>
            <a:headEnd/>
            <a:tailEnd/>
          </a:ln>
          <a:effectLst/>
        </p:spPr>
      </p:pic>
      <p:sp>
        <p:nvSpPr>
          <p:cNvPr id="11" name="Right Arrow 10"/>
          <p:cNvSpPr/>
          <p:nvPr/>
        </p:nvSpPr>
        <p:spPr>
          <a:xfrm rot="13299002">
            <a:off x="2760288" y="57069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9661946">
            <a:off x="3338461" y="4477524"/>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6172200"/>
            <a:ext cx="1676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Side view</a:t>
            </a:r>
            <a:endParaRPr lang="en-US" sz="2000" b="1" dirty="0">
              <a:solidFill>
                <a:schemeClr val="tx1"/>
              </a:solidFill>
            </a:endParaRPr>
          </a:p>
        </p:txBody>
      </p:sp>
      <p:sp>
        <p:nvSpPr>
          <p:cNvPr id="14" name="Rectangle 13"/>
          <p:cNvSpPr/>
          <p:nvPr/>
        </p:nvSpPr>
        <p:spPr>
          <a:xfrm>
            <a:off x="3505200" y="4114800"/>
            <a:ext cx="1676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Front view</a:t>
            </a:r>
            <a:endParaRPr lang="en-US" sz="2000" b="1" dirty="0">
              <a:solidFill>
                <a:schemeClr val="tx1"/>
              </a:solidFill>
            </a:endParaRPr>
          </a:p>
        </p:txBody>
      </p:sp>
      <p:sp>
        <p:nvSpPr>
          <p:cNvPr id="15" name="Rectangle 14"/>
          <p:cNvSpPr/>
          <p:nvPr/>
        </p:nvSpPr>
        <p:spPr>
          <a:xfrm>
            <a:off x="3505200" y="2895600"/>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Precursor Ion</a:t>
            </a:r>
            <a:endParaRPr lang="en-US" b="1" dirty="0">
              <a:solidFill>
                <a:schemeClr val="tx1"/>
              </a:solidFill>
            </a:endParaRPr>
          </a:p>
        </p:txBody>
      </p:sp>
      <p:cxnSp>
        <p:nvCxnSpPr>
          <p:cNvPr id="16" name="Straight Arrow Connector 15"/>
          <p:cNvCxnSpPr/>
          <p:nvPr/>
        </p:nvCxnSpPr>
        <p:spPr>
          <a:xfrm>
            <a:off x="4572000" y="3352800"/>
            <a:ext cx="18288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1524000" y="3276600"/>
            <a:ext cx="236220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1752600" y="2514600"/>
            <a:ext cx="19812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srcRect l="30454" t="47917" r="47291" b="17708"/>
          <a:stretch>
            <a:fillRect/>
          </a:stretch>
        </p:blipFill>
        <p:spPr bwMode="auto">
          <a:xfrm rot="5400000">
            <a:off x="5372100" y="1257300"/>
            <a:ext cx="2895600" cy="2514600"/>
          </a:xfrm>
          <a:prstGeom prst="rect">
            <a:avLst/>
          </a:prstGeom>
          <a:noFill/>
          <a:ln w="9525">
            <a:noFill/>
            <a:miter lim="800000"/>
            <a:headEnd/>
            <a:tailEnd/>
          </a:ln>
          <a:effectLst/>
        </p:spPr>
      </p:pic>
      <p:sp>
        <p:nvSpPr>
          <p:cNvPr id="20" name="Title 1"/>
          <p:cNvSpPr>
            <a:spLocks noGrp="1"/>
          </p:cNvSpPr>
          <p:nvPr>
            <p:ph type="title"/>
          </p:nvPr>
        </p:nvSpPr>
        <p:spPr>
          <a:xfrm>
            <a:off x="457200" y="274638"/>
            <a:ext cx="8229600" cy="1143000"/>
          </a:xfrm>
        </p:spPr>
        <p:txBody>
          <a:bodyPr>
            <a:noAutofit/>
          </a:bodyPr>
          <a:lstStyle/>
          <a:p>
            <a:r>
              <a:rPr lang="en-US" sz="3600" dirty="0" smtClean="0"/>
              <a:t>Mass Spectrometry-based Analysis </a:t>
            </a:r>
            <a:br>
              <a:rPr lang="en-US" sz="3600" dirty="0" smtClean="0"/>
            </a:br>
            <a:endParaRPr lang="en-US" sz="3600" dirty="0"/>
          </a:p>
        </p:txBody>
      </p:sp>
      <p:sp>
        <p:nvSpPr>
          <p:cNvPr id="21" name="Slide Number Placeholder 20"/>
          <p:cNvSpPr>
            <a:spLocks noGrp="1"/>
          </p:cNvSpPr>
          <p:nvPr>
            <p:ph type="sldNum" sz="quarter" idx="12"/>
          </p:nvPr>
        </p:nvSpPr>
        <p:spPr/>
        <p:txBody>
          <a:bodyPr/>
          <a:lstStyle/>
          <a:p>
            <a:fld id="{C0511CB7-F6EF-4D83-8A97-C786CD44AF6B}"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121158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r h="403860">
                <a:tc>
                  <a:txBody>
                    <a:bodyPr/>
                    <a:lstStyle/>
                    <a:p>
                      <a:r>
                        <a:rPr lang="en-US" dirty="0" smtClean="0"/>
                        <a:t>400.50</a:t>
                      </a:r>
                      <a:endParaRPr lang="en-US" dirty="0"/>
                    </a:p>
                  </a:txBody>
                  <a:tcPr/>
                </a:tc>
                <a:tc>
                  <a:txBody>
                    <a:bodyPr/>
                    <a:lstStyle/>
                    <a:p>
                      <a:r>
                        <a:rPr lang="en-US" dirty="0" smtClean="0"/>
                        <a:t>[12.01,12.05]</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3429000" y="16002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048000" y="14478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sp>
        <p:nvSpPr>
          <p:cNvPr id="45" name="Rectangle 44"/>
          <p:cNvSpPr/>
          <p:nvPr/>
        </p:nvSpPr>
        <p:spPr>
          <a:xfrm>
            <a:off x="5943600" y="4419600"/>
            <a:ext cx="29718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Should say NO, since no next isotope is seen. </a:t>
            </a:r>
          </a:p>
          <a:p>
            <a:pPr algn="ctr"/>
            <a:r>
              <a:rPr lang="en-US" dirty="0" smtClean="0">
                <a:solidFill>
                  <a:srgbClr val="C00000"/>
                </a:solidFill>
              </a:rPr>
              <a:t>So can’t decide about charge</a:t>
            </a:r>
            <a:endParaRPr lang="en-US" dirty="0">
              <a:solidFill>
                <a:srgbClr val="C00000"/>
              </a:solidFill>
            </a:endParaRPr>
          </a:p>
        </p:txBody>
      </p:sp>
      <p:sp>
        <p:nvSpPr>
          <p:cNvPr id="46" name="Rectangle 45"/>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7" name="Rectangle 46"/>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8" name="Straight Connector 47"/>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50"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51" name="Straight Arrow Connector 50"/>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4" name="Rectangle 53"/>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cxnSp>
        <p:nvCxnSpPr>
          <p:cNvPr id="48" name="Straight Connector 47"/>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graphicFrame>
        <p:nvGraphicFramePr>
          <p:cNvPr id="53" name="Table 52"/>
          <p:cNvGraphicFramePr>
            <a:graphicFrameLocks noGrp="1"/>
          </p:cNvGraphicFramePr>
          <p:nvPr/>
        </p:nvGraphicFramePr>
        <p:xfrm>
          <a:off x="4648200" y="17526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endParaRPr lang="en-US" sz="100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bl>
          </a:graphicData>
        </a:graphic>
      </p:graphicFrame>
      <p:sp>
        <p:nvSpPr>
          <p:cNvPr id="54"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55" name="Straight Arrow Connector 54"/>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8" name="Rectangle 57"/>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59" name="Rectangle 58"/>
          <p:cNvSpPr/>
          <p:nvPr/>
        </p:nvSpPr>
        <p:spPr>
          <a:xfrm>
            <a:off x="381000" y="1828800"/>
            <a:ext cx="36576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4191000" y="4038600"/>
            <a:ext cx="3810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9" name="Picture 3"/>
          <p:cNvPicPr>
            <a:picLocks noChangeAspect="1" noChangeArrowheads="1"/>
          </p:cNvPicPr>
          <p:nvPr/>
        </p:nvPicPr>
        <p:blipFill>
          <a:blip r:embed="rId3"/>
          <a:srcRect l="35316" t="59375" r="42323" b="7481"/>
          <a:stretch>
            <a:fillRect/>
          </a:stretch>
        </p:blipFill>
        <p:spPr bwMode="auto">
          <a:xfrm>
            <a:off x="5638800" y="990600"/>
            <a:ext cx="2743200" cy="2286000"/>
          </a:xfrm>
          <a:prstGeom prst="rect">
            <a:avLst/>
          </a:prstGeom>
          <a:noFill/>
          <a:ln w="9525">
            <a:noFill/>
            <a:miter lim="800000"/>
            <a:headEnd/>
            <a:tailEnd/>
          </a:ln>
          <a:effectLst/>
        </p:spPr>
      </p:pic>
      <p:sp>
        <p:nvSpPr>
          <p:cNvPr id="6" name="Rectangle 5"/>
          <p:cNvSpPr/>
          <p:nvPr/>
        </p:nvSpPr>
        <p:spPr>
          <a:xfrm>
            <a:off x="762000" y="3733800"/>
            <a:ext cx="45720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600" b="1" u="sng" dirty="0" smtClean="0">
                <a:solidFill>
                  <a:schemeClr val="tx1"/>
                </a:solidFill>
              </a:rPr>
              <a:t>Our Goal:</a:t>
            </a:r>
          </a:p>
          <a:p>
            <a:pPr marL="457200" indent="-457200">
              <a:buAutoNum type="arabicPeriod"/>
            </a:pPr>
            <a:r>
              <a:rPr lang="en-US" sz="2600" dirty="0" smtClean="0">
                <a:solidFill>
                  <a:schemeClr val="tx1"/>
                </a:solidFill>
              </a:rPr>
              <a:t>Peptide feature boundary detection</a:t>
            </a:r>
          </a:p>
          <a:p>
            <a:pPr marL="457200" indent="-457200">
              <a:buAutoNum type="arabicPeriod"/>
            </a:pPr>
            <a:r>
              <a:rPr lang="en-US" sz="2600" dirty="0" smtClean="0">
                <a:solidFill>
                  <a:schemeClr val="tx1"/>
                </a:solidFill>
              </a:rPr>
              <a:t>Output the precursor ion’s </a:t>
            </a:r>
            <a:br>
              <a:rPr lang="en-US" sz="2600" dirty="0" smtClean="0">
                <a:solidFill>
                  <a:schemeClr val="tx1"/>
                </a:solidFill>
              </a:rPr>
            </a:br>
            <a:r>
              <a:rPr lang="en-US" sz="2600" dirty="0" smtClean="0">
                <a:solidFill>
                  <a:schemeClr val="tx1"/>
                </a:solidFill>
              </a:rPr>
              <a:t>m/z, RT range, AUC</a:t>
            </a:r>
          </a:p>
          <a:p>
            <a:endParaRPr lang="en-US" sz="2600" dirty="0">
              <a:solidFill>
                <a:schemeClr val="tx1"/>
              </a:solidFill>
            </a:endParaRPr>
          </a:p>
        </p:txBody>
      </p:sp>
      <p:pic>
        <p:nvPicPr>
          <p:cNvPr id="7" name="Picture 2" descr="F:\study\PhD\bsi\example_ms1_map1.png"/>
          <p:cNvPicPr>
            <a:picLocks noChangeAspect="1" noChangeArrowheads="1"/>
          </p:cNvPicPr>
          <p:nvPr/>
        </p:nvPicPr>
        <p:blipFill>
          <a:blip r:embed="rId4">
            <a:lum bright="-10000"/>
          </a:blip>
          <a:srcRect l="13951" t="34314" r="29203" b="26471"/>
          <a:stretch>
            <a:fillRect/>
          </a:stretch>
        </p:blipFill>
        <p:spPr bwMode="auto">
          <a:xfrm>
            <a:off x="838200" y="1295400"/>
            <a:ext cx="3124200" cy="2286000"/>
          </a:xfrm>
          <a:prstGeom prst="rect">
            <a:avLst/>
          </a:prstGeom>
          <a:noFill/>
        </p:spPr>
      </p:pic>
      <p:pic>
        <p:nvPicPr>
          <p:cNvPr id="10" name="Picture 3"/>
          <p:cNvPicPr>
            <a:picLocks noChangeAspect="1" noChangeArrowheads="1"/>
          </p:cNvPicPr>
          <p:nvPr/>
        </p:nvPicPr>
        <p:blipFill>
          <a:blip r:embed="rId3"/>
          <a:srcRect l="45254" t="68214" r="47292" b="20738"/>
          <a:stretch>
            <a:fillRect/>
          </a:stretch>
        </p:blipFill>
        <p:spPr bwMode="auto">
          <a:xfrm>
            <a:off x="1752600" y="2578100"/>
            <a:ext cx="381000" cy="317500"/>
          </a:xfrm>
          <a:prstGeom prst="rect">
            <a:avLst/>
          </a:prstGeom>
          <a:noFill/>
          <a:ln w="9525">
            <a:solidFill>
              <a:srgbClr val="FF0000"/>
            </a:solidFill>
            <a:miter lim="800000"/>
            <a:headEnd/>
            <a:tailEnd/>
          </a:ln>
          <a:effectLst/>
        </p:spPr>
      </p:pic>
      <p:cxnSp>
        <p:nvCxnSpPr>
          <p:cNvPr id="11" name="Straight Arrow Connector 10"/>
          <p:cNvCxnSpPr>
            <a:stCxn id="10" idx="3"/>
          </p:cNvCxnSpPr>
          <p:nvPr/>
        </p:nvCxnSpPr>
        <p:spPr>
          <a:xfrm>
            <a:off x="2133600" y="2736850"/>
            <a:ext cx="3429000"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a:srcRect l="30454" t="47917" r="47291" b="17708"/>
          <a:stretch>
            <a:fillRect/>
          </a:stretch>
        </p:blipFill>
        <p:spPr bwMode="auto">
          <a:xfrm rot="5400000">
            <a:off x="5600700" y="3771900"/>
            <a:ext cx="2895600" cy="2514600"/>
          </a:xfrm>
          <a:prstGeom prst="rect">
            <a:avLst/>
          </a:prstGeom>
          <a:noFill/>
          <a:ln w="9525">
            <a:noFill/>
            <a:miter lim="800000"/>
            <a:headEnd/>
            <a:tailEnd/>
          </a:ln>
          <a:effectLst/>
        </p:spPr>
      </p:pic>
      <p:sp>
        <p:nvSpPr>
          <p:cNvPr id="15" name="Title 1"/>
          <p:cNvSpPr>
            <a:spLocks noGrp="1"/>
          </p:cNvSpPr>
          <p:nvPr>
            <p:ph type="title"/>
          </p:nvPr>
        </p:nvSpPr>
        <p:spPr>
          <a:xfrm>
            <a:off x="457200" y="274638"/>
            <a:ext cx="8229600" cy="1143000"/>
          </a:xfrm>
        </p:spPr>
        <p:txBody>
          <a:bodyPr>
            <a:noAutofit/>
          </a:bodyPr>
          <a:lstStyle/>
          <a:p>
            <a:r>
              <a:rPr lang="en-US" sz="3600" dirty="0" smtClean="0"/>
              <a:t>Mass Spectrometry-based Analysis </a:t>
            </a:r>
            <a:br>
              <a:rPr lang="en-US" sz="3600" dirty="0" smtClean="0"/>
            </a:br>
            <a:endParaRPr lang="en-US" sz="3600" dirty="0"/>
          </a:p>
        </p:txBody>
      </p:sp>
      <p:sp>
        <p:nvSpPr>
          <p:cNvPr id="16" name="Slide Number Placeholder 15"/>
          <p:cNvSpPr>
            <a:spLocks noGrp="1"/>
          </p:cNvSpPr>
          <p:nvPr>
            <p:ph type="sldNum" sz="quarter" idx="12"/>
          </p:nvPr>
        </p:nvSpPr>
        <p:spPr/>
        <p:txBody>
          <a:bodyPr/>
          <a:lstStyle/>
          <a:p>
            <a:fld id="{C0511CB7-F6EF-4D83-8A97-C786CD44AF6B}" type="slidenum">
              <a:rPr lang="en-US" smtClean="0"/>
              <a:pPr/>
              <a:t>12</a:t>
            </a:fld>
            <a:endParaRPr lang="en-US"/>
          </a:p>
        </p:txBody>
      </p:sp>
      <p:cxnSp>
        <p:nvCxnSpPr>
          <p:cNvPr id="17" name="Straight Arrow Connector 16"/>
          <p:cNvCxnSpPr/>
          <p:nvPr/>
        </p:nvCxnSpPr>
        <p:spPr>
          <a:xfrm>
            <a:off x="685800" y="37338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761206" y="23622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200" y="6858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20" name="Rectangle 19"/>
          <p:cNvSpPr/>
          <p:nvPr/>
        </p:nvSpPr>
        <p:spPr>
          <a:xfrm>
            <a:off x="3962400" y="38100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3600" dirty="0" smtClean="0"/>
              <a:t>Existing Techniques</a:t>
            </a:r>
            <a:endParaRPr lang="en-US" sz="3600" dirty="0"/>
          </a:p>
        </p:txBody>
      </p:sp>
      <p:sp>
        <p:nvSpPr>
          <p:cNvPr id="3" name="Content Placeholder 2"/>
          <p:cNvSpPr>
            <a:spLocks noGrp="1"/>
          </p:cNvSpPr>
          <p:nvPr>
            <p:ph idx="1"/>
          </p:nvPr>
        </p:nvSpPr>
        <p:spPr/>
        <p:txBody>
          <a:bodyPr>
            <a:normAutofit/>
          </a:bodyPr>
          <a:lstStyle/>
          <a:p>
            <a:r>
              <a:rPr lang="en-US" sz="2600" dirty="0" smtClean="0"/>
              <a:t>Existing works</a:t>
            </a:r>
          </a:p>
          <a:p>
            <a:pPr lvl="1"/>
            <a:r>
              <a:rPr lang="en-US" sz="2600" dirty="0" err="1" smtClean="0"/>
              <a:t>MaxQuant</a:t>
            </a:r>
            <a:r>
              <a:rPr lang="en-US" sz="2600" dirty="0" smtClean="0"/>
              <a:t> [1], AB3D [2]: Fitting a bell-shape (e.g. </a:t>
            </a:r>
            <a:r>
              <a:rPr lang="en-US" sz="2600" dirty="0" err="1" smtClean="0"/>
              <a:t>gaussian</a:t>
            </a:r>
            <a:r>
              <a:rPr lang="en-US" sz="2600" dirty="0" smtClean="0"/>
              <a:t>) curve and identifying local maxima and minima</a:t>
            </a:r>
          </a:p>
          <a:p>
            <a:pPr lvl="1"/>
            <a:r>
              <a:rPr lang="en-US" sz="2600" dirty="0" err="1" smtClean="0"/>
              <a:t>CentWave</a:t>
            </a:r>
            <a:r>
              <a:rPr lang="en-US" sz="2600" dirty="0" smtClean="0"/>
              <a:t> [3]: Wavelet based curve fitting</a:t>
            </a:r>
          </a:p>
          <a:p>
            <a:pPr lvl="1">
              <a:buNone/>
            </a:pPr>
            <a:endParaRPr lang="en-US" sz="2600" dirty="0" smtClean="0"/>
          </a:p>
          <a:p>
            <a:r>
              <a:rPr lang="en-US" sz="2600" dirty="0" smtClean="0"/>
              <a:t>Commercial Software</a:t>
            </a:r>
          </a:p>
          <a:p>
            <a:pPr lvl="1"/>
            <a:r>
              <a:rPr lang="en-US" sz="2600" dirty="0" smtClean="0"/>
              <a:t>PEAKS, released by Bioinformatics Solutions Inc. [4] </a:t>
            </a:r>
          </a:p>
          <a:p>
            <a:pPr lvl="2"/>
            <a:r>
              <a:rPr lang="en-US" sz="2600" dirty="0" smtClean="0"/>
              <a:t>EM Algorithm </a:t>
            </a:r>
            <a:r>
              <a:rPr lang="en-US" sz="2600" dirty="0" smtClean="0">
                <a:sym typeface="Wingdings" pitchFamily="2" charset="2"/>
              </a:rPr>
              <a:t> 95% identification accuracy</a:t>
            </a:r>
            <a:endParaRPr lang="en-US" sz="2600" dirty="0" smtClean="0"/>
          </a:p>
          <a:p>
            <a:pPr lvl="1"/>
            <a:endParaRPr lang="en-US" sz="2600"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sp>
        <p:nvSpPr>
          <p:cNvPr id="2" name="Title 1"/>
          <p:cNvSpPr>
            <a:spLocks noGrp="1"/>
          </p:cNvSpPr>
          <p:nvPr>
            <p:ph type="title"/>
          </p:nvPr>
        </p:nvSpPr>
        <p:spPr/>
        <p:txBody>
          <a:bodyPr>
            <a:normAutofit/>
          </a:bodyPr>
          <a:lstStyle/>
          <a:p>
            <a:r>
              <a:rPr lang="en-US" sz="3600" dirty="0" smtClean="0"/>
              <a:t>Intuition of Our Method</a:t>
            </a:r>
            <a:endParaRPr lang="en-US" sz="3600" dirty="0"/>
          </a:p>
        </p:txBody>
      </p:sp>
      <p:sp>
        <p:nvSpPr>
          <p:cNvPr id="5" name="Rectangle 4"/>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sp>
        <p:nvSpPr>
          <p:cNvPr id="6" name="Rectangle 5"/>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sp>
        <p:nvSpPr>
          <p:cNvPr id="12" name="Rectangle 11"/>
          <p:cNvSpPr/>
          <p:nvPr/>
        </p:nvSpPr>
        <p:spPr>
          <a:xfrm>
            <a:off x="4572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H="1">
            <a:off x="800100" y="4457700"/>
            <a:ext cx="12192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800100" y="4152900"/>
            <a:ext cx="11430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381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Bent-Up Arrow 15"/>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C0511CB7-F6EF-4D83-8A97-C786CD44AF6B}" type="slidenum">
              <a:rPr lang="en-US" smtClean="0"/>
              <a:pPr/>
              <a:t>14</a:t>
            </a:fld>
            <a:endParaRPr lang="en-US"/>
          </a:p>
        </p:txBody>
      </p:sp>
      <p:cxnSp>
        <p:nvCxnSpPr>
          <p:cNvPr id="18" name="Straight Arrow Connector 17"/>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23" name="Rectangle 22"/>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sp>
        <p:nvSpPr>
          <p:cNvPr id="3" name="Content Placeholder 2"/>
          <p:cNvSpPr>
            <a:spLocks noGrp="1"/>
          </p:cNvSpPr>
          <p:nvPr>
            <p:ph idx="1"/>
          </p:nvPr>
        </p:nvSpPr>
        <p:spPr/>
        <p:txBody>
          <a:bodyPr/>
          <a:lstStyle/>
          <a:p>
            <a:endParaRPr lang="en-US" dirty="0"/>
          </a:p>
        </p:txBody>
      </p:sp>
      <p:sp>
        <p:nvSpPr>
          <p:cNvPr id="12" name="Rectangle 11"/>
          <p:cNvSpPr/>
          <p:nvPr/>
        </p:nvSpPr>
        <p:spPr>
          <a:xfrm>
            <a:off x="6096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914400" y="4191000"/>
            <a:ext cx="11430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V="1">
            <a:off x="38100" y="4762500"/>
            <a:ext cx="1219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76200" y="44196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876300" y="4533900"/>
            <a:ext cx="11430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sp>
        <p:nvSpPr>
          <p:cNvPr id="21" name="Bent-Up Arrow 20"/>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457200" y="274638"/>
            <a:ext cx="8229600" cy="1143000"/>
          </a:xfrm>
        </p:spPr>
        <p:txBody>
          <a:bodyPr>
            <a:normAutofit/>
          </a:bodyPr>
          <a:lstStyle/>
          <a:p>
            <a:r>
              <a:rPr lang="en-US" sz="3600" dirty="0" smtClean="0"/>
              <a:t>Intuition of Our Method</a:t>
            </a:r>
            <a:endParaRPr lang="en-US" sz="3600" dirty="0"/>
          </a:p>
        </p:txBody>
      </p:sp>
      <p:sp>
        <p:nvSpPr>
          <p:cNvPr id="26" name="Slide Number Placeholder 25"/>
          <p:cNvSpPr>
            <a:spLocks noGrp="1"/>
          </p:cNvSpPr>
          <p:nvPr>
            <p:ph type="sldNum" sz="quarter" idx="12"/>
          </p:nvPr>
        </p:nvSpPr>
        <p:spPr/>
        <p:txBody>
          <a:bodyPr/>
          <a:lstStyle/>
          <a:p>
            <a:fld id="{C0511CB7-F6EF-4D83-8A97-C786CD44AF6B}" type="slidenum">
              <a:rPr lang="en-US" smtClean="0"/>
              <a:pPr/>
              <a:t>15</a:t>
            </a:fld>
            <a:endParaRPr lang="en-US"/>
          </a:p>
        </p:txBody>
      </p:sp>
      <p:cxnSp>
        <p:nvCxnSpPr>
          <p:cNvPr id="27" name="Straight Arrow Connector 26"/>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30" name="Rectangle 29"/>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sp>
        <p:nvSpPr>
          <p:cNvPr id="3" name="Content Placeholder 2"/>
          <p:cNvSpPr>
            <a:spLocks noGrp="1"/>
          </p:cNvSpPr>
          <p:nvPr>
            <p:ph idx="1"/>
          </p:nvPr>
        </p:nvSpPr>
        <p:spPr/>
        <p:txBody>
          <a:bodyPr/>
          <a:lstStyle/>
          <a:p>
            <a:endParaRPr lang="en-US" dirty="0"/>
          </a:p>
        </p:txBody>
      </p:sp>
      <p:sp>
        <p:nvSpPr>
          <p:cNvPr id="12" name="Rectangle 11"/>
          <p:cNvSpPr/>
          <p:nvPr/>
        </p:nvSpPr>
        <p:spPr>
          <a:xfrm>
            <a:off x="7620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990600" y="4267200"/>
            <a:ext cx="11430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38100" y="4686300"/>
            <a:ext cx="13716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2400" y="44196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952500" y="4610100"/>
            <a:ext cx="1143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sp>
        <p:nvSpPr>
          <p:cNvPr id="16" name="Bent-Up Arrow 15"/>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457200" y="274638"/>
            <a:ext cx="8229600" cy="1143000"/>
          </a:xfrm>
        </p:spPr>
        <p:txBody>
          <a:bodyPr>
            <a:normAutofit/>
          </a:bodyPr>
          <a:lstStyle/>
          <a:p>
            <a:r>
              <a:rPr lang="en-US" sz="3600" dirty="0" smtClean="0"/>
              <a:t>Intuition of Our Method</a:t>
            </a:r>
            <a:endParaRPr lang="en-US" sz="3600" dirty="0"/>
          </a:p>
        </p:txBody>
      </p:sp>
      <p:sp>
        <p:nvSpPr>
          <p:cNvPr id="23" name="Slide Number Placeholder 22"/>
          <p:cNvSpPr>
            <a:spLocks noGrp="1"/>
          </p:cNvSpPr>
          <p:nvPr>
            <p:ph type="sldNum" sz="quarter" idx="12"/>
          </p:nvPr>
        </p:nvSpPr>
        <p:spPr/>
        <p:txBody>
          <a:bodyPr/>
          <a:lstStyle/>
          <a:p>
            <a:fld id="{C0511CB7-F6EF-4D83-8A97-C786CD44AF6B}" type="slidenum">
              <a:rPr lang="en-US" smtClean="0"/>
              <a:pPr/>
              <a:t>16</a:t>
            </a:fld>
            <a:endParaRPr lang="en-US"/>
          </a:p>
        </p:txBody>
      </p:sp>
      <p:cxnSp>
        <p:nvCxnSpPr>
          <p:cNvPr id="24" name="Straight Arrow Connector 23"/>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27" name="Rectangle 26"/>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sp>
        <p:nvSpPr>
          <p:cNvPr id="16" name="Bent-Up Arrow 15"/>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457200" y="274638"/>
            <a:ext cx="8229600" cy="1143000"/>
          </a:xfrm>
        </p:spPr>
        <p:txBody>
          <a:bodyPr>
            <a:normAutofit/>
          </a:bodyPr>
          <a:lstStyle/>
          <a:p>
            <a:r>
              <a:rPr lang="en-US" sz="3600" dirty="0" smtClean="0"/>
              <a:t>Intuition of Our Method</a:t>
            </a:r>
            <a:endParaRPr lang="en-US" sz="3600" dirty="0"/>
          </a:p>
        </p:txBody>
      </p:sp>
      <p:sp>
        <p:nvSpPr>
          <p:cNvPr id="21" name="Slide Number Placeholder 20"/>
          <p:cNvSpPr>
            <a:spLocks noGrp="1"/>
          </p:cNvSpPr>
          <p:nvPr>
            <p:ph type="sldNum" sz="quarter" idx="12"/>
          </p:nvPr>
        </p:nvSpPr>
        <p:spPr/>
        <p:txBody>
          <a:bodyPr/>
          <a:lstStyle/>
          <a:p>
            <a:fld id="{C0511CB7-F6EF-4D83-8A97-C786CD44AF6B}" type="slidenum">
              <a:rPr lang="en-US" smtClean="0"/>
              <a:pPr/>
              <a:t>17</a:t>
            </a:fld>
            <a:endParaRPr lang="en-US"/>
          </a:p>
        </p:txBody>
      </p:sp>
      <p:cxnSp>
        <p:nvCxnSpPr>
          <p:cNvPr id="22" name="Straight Arrow Connector 21"/>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25" name="Rectangle 24"/>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4400" y="3505200"/>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6200" y="2743200"/>
            <a:ext cx="1676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90600" y="2590800"/>
            <a:ext cx="1219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Both Direction</a:t>
            </a:r>
            <a:endParaRPr lang="en-US" b="1" dirty="0">
              <a:solidFill>
                <a:schemeClr val="bg1"/>
              </a:solidFill>
            </a:endParaRPr>
          </a:p>
        </p:txBody>
      </p:sp>
      <p:sp>
        <p:nvSpPr>
          <p:cNvPr id="19" name="Rectangle 18"/>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sp>
        <p:nvSpPr>
          <p:cNvPr id="22" name="Bent-Up Arrow 21"/>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2"/>
          </p:nvPr>
        </p:nvSpPr>
        <p:spPr/>
        <p:txBody>
          <a:bodyPr/>
          <a:lstStyle/>
          <a:p>
            <a:fld id="{C0511CB7-F6EF-4D83-8A97-C786CD44AF6B}" type="slidenum">
              <a:rPr lang="en-US" smtClean="0"/>
              <a:pPr/>
              <a:t>18</a:t>
            </a:fld>
            <a:endParaRPr lang="en-US"/>
          </a:p>
        </p:txBody>
      </p:sp>
      <p:sp>
        <p:nvSpPr>
          <p:cNvPr id="26" name="Title 1"/>
          <p:cNvSpPr>
            <a:spLocks noGrp="1"/>
          </p:cNvSpPr>
          <p:nvPr>
            <p:ph type="title"/>
          </p:nvPr>
        </p:nvSpPr>
        <p:spPr>
          <a:xfrm>
            <a:off x="457200" y="274638"/>
            <a:ext cx="8229600" cy="1143000"/>
          </a:xfrm>
        </p:spPr>
        <p:txBody>
          <a:bodyPr>
            <a:normAutofit/>
          </a:bodyPr>
          <a:lstStyle/>
          <a:p>
            <a:r>
              <a:rPr lang="en-US" sz="3600" dirty="0" smtClean="0"/>
              <a:t>Intuition of Our Method</a:t>
            </a:r>
            <a:endParaRPr lang="en-US" sz="3600" dirty="0"/>
          </a:p>
        </p:txBody>
      </p:sp>
      <p:cxnSp>
        <p:nvCxnSpPr>
          <p:cNvPr id="27" name="Straight Arrow Connector 26"/>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30" name="Rectangle 29"/>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sp>
        <p:nvSpPr>
          <p:cNvPr id="3" name="Content Placeholder 2"/>
          <p:cNvSpPr>
            <a:spLocks noGrp="1"/>
          </p:cNvSpPr>
          <p:nvPr>
            <p:ph idx="1"/>
          </p:nvPr>
        </p:nvSpPr>
        <p:spPr/>
        <p:txBody>
          <a:bodyPr/>
          <a:lstStyle/>
          <a:p>
            <a:endParaRPr lang="en-US" dirty="0"/>
          </a:p>
        </p:txBody>
      </p:sp>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4400" y="3505200"/>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6200" y="2743200"/>
            <a:ext cx="1676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90600" y="2590800"/>
            <a:ext cx="1219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Both Direction</a:t>
            </a:r>
            <a:endParaRPr lang="en-US" b="1" dirty="0">
              <a:solidFill>
                <a:schemeClr val="bg1"/>
              </a:solidFill>
            </a:endParaRPr>
          </a:p>
        </p:txBody>
      </p:sp>
      <p:sp>
        <p:nvSpPr>
          <p:cNvPr id="16" name="Right Arrow 15"/>
          <p:cNvSpPr/>
          <p:nvPr/>
        </p:nvSpPr>
        <p:spPr>
          <a:xfrm>
            <a:off x="3733800" y="5486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5181600"/>
            <a:ext cx="1752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For each block:</a:t>
            </a:r>
          </a:p>
          <a:p>
            <a:pPr algn="ctr"/>
            <a:r>
              <a:rPr lang="en-US" b="1" dirty="0" smtClean="0">
                <a:solidFill>
                  <a:schemeClr val="tx1"/>
                </a:solidFill>
              </a:rPr>
              <a:t>YES / NO</a:t>
            </a:r>
          </a:p>
          <a:p>
            <a:pPr algn="ctr"/>
            <a:r>
              <a:rPr lang="en-US" b="1" dirty="0" smtClean="0">
                <a:solidFill>
                  <a:schemeClr val="tx1"/>
                </a:solidFill>
              </a:rPr>
              <a:t>Yes: z = 1 to 9</a:t>
            </a:r>
            <a:endParaRPr lang="en-US" b="1" dirty="0">
              <a:solidFill>
                <a:schemeClr val="tx1"/>
              </a:solidFill>
            </a:endParaRPr>
          </a:p>
        </p:txBody>
      </p:sp>
      <p:sp>
        <p:nvSpPr>
          <p:cNvPr id="23" name="Rectangle 22"/>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sp>
        <p:nvSpPr>
          <p:cNvPr id="24" name="Bent-Up Arrow 23"/>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457200" y="274638"/>
            <a:ext cx="8229600" cy="1143000"/>
          </a:xfrm>
        </p:spPr>
        <p:txBody>
          <a:bodyPr>
            <a:normAutofit/>
          </a:bodyPr>
          <a:lstStyle/>
          <a:p>
            <a:r>
              <a:rPr lang="en-US" sz="3600" dirty="0" smtClean="0"/>
              <a:t>Intuition of Our Method</a:t>
            </a:r>
            <a:endParaRPr lang="en-US" sz="3600" dirty="0"/>
          </a:p>
        </p:txBody>
      </p:sp>
      <p:sp>
        <p:nvSpPr>
          <p:cNvPr id="27" name="Slide Number Placeholder 26"/>
          <p:cNvSpPr>
            <a:spLocks noGrp="1"/>
          </p:cNvSpPr>
          <p:nvPr>
            <p:ph type="sldNum" sz="quarter" idx="12"/>
          </p:nvPr>
        </p:nvSpPr>
        <p:spPr/>
        <p:txBody>
          <a:bodyPr/>
          <a:lstStyle/>
          <a:p>
            <a:fld id="{C0511CB7-F6EF-4D83-8A97-C786CD44AF6B}" type="slidenum">
              <a:rPr lang="en-US" smtClean="0"/>
              <a:pPr/>
              <a:t>19</a:t>
            </a:fld>
            <a:endParaRPr lang="en-US"/>
          </a:p>
        </p:txBody>
      </p:sp>
      <p:cxnSp>
        <p:nvCxnSpPr>
          <p:cNvPr id="28" name="Straight Arrow Connector 27"/>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31" name="Rectangle 30"/>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cs typeface="Times New Roman" pitchFamily="18" charset="0"/>
              </a:rPr>
              <a:t>Protein Identification &amp; Quantification </a:t>
            </a:r>
            <a:endParaRPr lang="en-US" sz="3600" dirty="0">
              <a:cs typeface="Times New Roman" pitchFamily="18" charset="0"/>
            </a:endParaRPr>
          </a:p>
        </p:txBody>
      </p:sp>
      <p:sp>
        <p:nvSpPr>
          <p:cNvPr id="5" name="Content Placeholder 4"/>
          <p:cNvSpPr>
            <a:spLocks noGrp="1"/>
          </p:cNvSpPr>
          <p:nvPr>
            <p:ph idx="1"/>
          </p:nvPr>
        </p:nvSpPr>
        <p:spPr/>
        <p:txBody>
          <a:bodyPr>
            <a:normAutofit/>
          </a:bodyPr>
          <a:lstStyle/>
          <a:p>
            <a:r>
              <a:rPr lang="en-US" sz="2400" dirty="0" smtClean="0"/>
              <a:t>Why Identification and quantification of proteins in a given sample?</a:t>
            </a:r>
          </a:p>
          <a:p>
            <a:pPr lvl="1"/>
            <a:r>
              <a:rPr lang="en-US" sz="2400" dirty="0" smtClean="0"/>
              <a:t>identify disease biomarkers</a:t>
            </a:r>
          </a:p>
          <a:p>
            <a:pPr lvl="1"/>
            <a:r>
              <a:rPr lang="en-US" sz="2400" dirty="0" smtClean="0"/>
              <a:t>discover drug targets</a:t>
            </a:r>
          </a:p>
          <a:p>
            <a:pPr lvl="1"/>
            <a:r>
              <a:rPr lang="en-US" sz="2400" dirty="0" smtClean="0"/>
              <a:t>understand pathogens</a:t>
            </a:r>
          </a:p>
          <a:p>
            <a:r>
              <a:rPr lang="en-US" sz="2400" dirty="0" smtClean="0"/>
              <a:t>Steps: ‘Peptide Feature’ detection </a:t>
            </a:r>
            <a:r>
              <a:rPr lang="en-US" sz="2400" dirty="0" smtClean="0">
                <a:sym typeface="Wingdings" pitchFamily="2" charset="2"/>
              </a:rPr>
              <a:t> </a:t>
            </a:r>
            <a:r>
              <a:rPr lang="en-US" sz="2400" dirty="0" smtClean="0"/>
              <a:t>peptide identification and quantification </a:t>
            </a:r>
            <a:r>
              <a:rPr lang="en-US" sz="2400" dirty="0" smtClean="0">
                <a:sym typeface="Wingdings" pitchFamily="2" charset="2"/>
              </a:rPr>
              <a:t></a:t>
            </a:r>
            <a:r>
              <a:rPr lang="en-US" sz="2400" dirty="0" smtClean="0"/>
              <a:t>protein inference and quantification</a:t>
            </a:r>
          </a:p>
          <a:p>
            <a:r>
              <a:rPr lang="en-US" sz="2400" dirty="0" smtClean="0"/>
              <a:t>Peptides are the building blocks of protein</a:t>
            </a:r>
          </a:p>
        </p:txBody>
      </p:sp>
      <p:sp>
        <p:nvSpPr>
          <p:cNvPr id="11266" name="AutoShape 2" descr="Related image"/>
          <p:cNvSpPr>
            <a:spLocks noChangeAspect="1" noChangeArrowheads="1"/>
          </p:cNvSpPr>
          <p:nvPr/>
        </p:nvSpPr>
        <p:spPr bwMode="auto">
          <a:xfrm>
            <a:off x="155575" y="-1957388"/>
            <a:ext cx="5238750" cy="4086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Image result for peptide"/>
          <p:cNvSpPr>
            <a:spLocks noChangeAspect="1" noChangeArrowheads="1"/>
          </p:cNvSpPr>
          <p:nvPr/>
        </p:nvSpPr>
        <p:spPr bwMode="auto">
          <a:xfrm>
            <a:off x="155575" y="-1957388"/>
            <a:ext cx="5238750" cy="4086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Image result for peptide"/>
          <p:cNvSpPr>
            <a:spLocks noChangeAspect="1" noChangeArrowheads="1"/>
          </p:cNvSpPr>
          <p:nvPr/>
        </p:nvSpPr>
        <p:spPr bwMode="auto">
          <a:xfrm>
            <a:off x="155575" y="-1957388"/>
            <a:ext cx="5238750" cy="4086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Peptides vs Proteins"/>
          <p:cNvSpPr>
            <a:spLocks noChangeAspect="1" noChangeArrowheads="1"/>
          </p:cNvSpPr>
          <p:nvPr/>
        </p:nvSpPr>
        <p:spPr bwMode="auto">
          <a:xfrm>
            <a:off x="155575" y="-1081088"/>
            <a:ext cx="6629400" cy="2266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3" name="Picture 9" descr="F:\study\PhD\bsi\presentation\peptides-vs-proteins-1.png"/>
          <p:cNvPicPr>
            <a:picLocks noChangeAspect="1" noChangeArrowheads="1"/>
          </p:cNvPicPr>
          <p:nvPr/>
        </p:nvPicPr>
        <p:blipFill>
          <a:blip r:embed="rId3"/>
          <a:srcRect t="9402"/>
          <a:stretch>
            <a:fillRect/>
          </a:stretch>
        </p:blipFill>
        <p:spPr bwMode="auto">
          <a:xfrm>
            <a:off x="1676400" y="5029200"/>
            <a:ext cx="5410200" cy="1676400"/>
          </a:xfrm>
          <a:prstGeom prst="rect">
            <a:avLst/>
          </a:prstGeom>
          <a:noFill/>
        </p:spPr>
      </p:pic>
      <p:sp>
        <p:nvSpPr>
          <p:cNvPr id="11" name="Rectangle 10"/>
          <p:cNvSpPr/>
          <p:nvPr/>
        </p:nvSpPr>
        <p:spPr>
          <a:xfrm>
            <a:off x="685800" y="6172200"/>
            <a:ext cx="1752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 O, C, N)</a:t>
            </a:r>
            <a:endParaRPr lang="en-US" b="1" dirty="0">
              <a:solidFill>
                <a:schemeClr val="tx1"/>
              </a:solidFill>
            </a:endParaRPr>
          </a:p>
        </p:txBody>
      </p:sp>
      <p:sp>
        <p:nvSpPr>
          <p:cNvPr id="10" name="Slide Number Placeholder 9"/>
          <p:cNvSpPr>
            <a:spLocks noGrp="1"/>
          </p:cNvSpPr>
          <p:nvPr>
            <p:ph type="sldNum" sz="quarter" idx="12"/>
          </p:nvPr>
        </p:nvSpPr>
        <p:spPr/>
        <p:txBody>
          <a:bodyPr/>
          <a:lstStyle/>
          <a:p>
            <a:fld id="{C0511CB7-F6EF-4D83-8A97-C786CD44AF6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sp>
        <p:nvSpPr>
          <p:cNvPr id="3" name="Content Placeholder 2"/>
          <p:cNvSpPr>
            <a:spLocks noGrp="1"/>
          </p:cNvSpPr>
          <p:nvPr>
            <p:ph idx="1"/>
          </p:nvPr>
        </p:nvSpPr>
        <p:spPr/>
        <p:txBody>
          <a:bodyPr/>
          <a:lstStyle/>
          <a:p>
            <a:endParaRPr lang="en-US" dirty="0"/>
          </a:p>
        </p:txBody>
      </p:sp>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4400" y="3505200"/>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6200" y="2743200"/>
            <a:ext cx="1676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90600" y="2590800"/>
            <a:ext cx="1219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Both Direction</a:t>
            </a:r>
            <a:endParaRPr lang="en-US" b="1" dirty="0">
              <a:solidFill>
                <a:schemeClr val="bg1"/>
              </a:solidFill>
            </a:endParaRPr>
          </a:p>
        </p:txBody>
      </p:sp>
      <p:sp>
        <p:nvSpPr>
          <p:cNvPr id="16" name="Right Arrow 15"/>
          <p:cNvSpPr/>
          <p:nvPr/>
        </p:nvSpPr>
        <p:spPr>
          <a:xfrm>
            <a:off x="3733800" y="5486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5181600"/>
            <a:ext cx="1752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For each block:</a:t>
            </a:r>
          </a:p>
          <a:p>
            <a:pPr algn="ctr"/>
            <a:r>
              <a:rPr lang="en-US" b="1" dirty="0" smtClean="0">
                <a:solidFill>
                  <a:schemeClr val="tx1"/>
                </a:solidFill>
              </a:rPr>
              <a:t>YES / NO</a:t>
            </a:r>
          </a:p>
          <a:p>
            <a:pPr algn="ctr"/>
            <a:r>
              <a:rPr lang="en-US" b="1" dirty="0" smtClean="0">
                <a:solidFill>
                  <a:schemeClr val="tx1"/>
                </a:solidFill>
              </a:rPr>
              <a:t>Yes: z = 1 to 9</a:t>
            </a:r>
            <a:endParaRPr lang="en-US" b="1" dirty="0">
              <a:solidFill>
                <a:schemeClr val="tx1"/>
              </a:solidFill>
            </a:endParaRPr>
          </a:p>
        </p:txBody>
      </p:sp>
      <p:sp>
        <p:nvSpPr>
          <p:cNvPr id="22" name="Oval 21"/>
          <p:cNvSpPr/>
          <p:nvPr/>
        </p:nvSpPr>
        <p:spPr>
          <a:xfrm>
            <a:off x="6324600" y="5181600"/>
            <a:ext cx="21336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10 category classification problem</a:t>
            </a:r>
            <a:endParaRPr lang="en-US" b="1" dirty="0">
              <a:solidFill>
                <a:schemeClr val="tx1"/>
              </a:solidFill>
            </a:endParaRPr>
          </a:p>
        </p:txBody>
      </p:sp>
      <p:sp>
        <p:nvSpPr>
          <p:cNvPr id="24" name="Rectangle 23"/>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sp>
        <p:nvSpPr>
          <p:cNvPr id="25" name="Bent-Up Arrow 24"/>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457200" y="274638"/>
            <a:ext cx="8229600" cy="1143000"/>
          </a:xfrm>
        </p:spPr>
        <p:txBody>
          <a:bodyPr>
            <a:normAutofit/>
          </a:bodyPr>
          <a:lstStyle/>
          <a:p>
            <a:r>
              <a:rPr lang="en-US" sz="3600" dirty="0" smtClean="0"/>
              <a:t>Intuition of Our Method</a:t>
            </a:r>
            <a:endParaRPr lang="en-US" sz="3600" dirty="0"/>
          </a:p>
        </p:txBody>
      </p:sp>
      <p:sp>
        <p:nvSpPr>
          <p:cNvPr id="28" name="Slide Number Placeholder 27"/>
          <p:cNvSpPr>
            <a:spLocks noGrp="1"/>
          </p:cNvSpPr>
          <p:nvPr>
            <p:ph type="sldNum" sz="quarter" idx="12"/>
          </p:nvPr>
        </p:nvSpPr>
        <p:spPr/>
        <p:txBody>
          <a:bodyPr/>
          <a:lstStyle/>
          <a:p>
            <a:fld id="{C0511CB7-F6EF-4D83-8A97-C786CD44AF6B}" type="slidenum">
              <a:rPr lang="en-US" smtClean="0"/>
              <a:pPr/>
              <a:t>20</a:t>
            </a:fld>
            <a:endParaRPr lang="en-US"/>
          </a:p>
        </p:txBody>
      </p:sp>
      <p:cxnSp>
        <p:nvCxnSpPr>
          <p:cNvPr id="29" name="Straight Arrow Connector 28"/>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32" name="Rectangle 31"/>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sp>
        <p:nvSpPr>
          <p:cNvPr id="3" name="Content Placeholder 2"/>
          <p:cNvSpPr>
            <a:spLocks noGrp="1"/>
          </p:cNvSpPr>
          <p:nvPr>
            <p:ph idx="1"/>
          </p:nvPr>
        </p:nvSpPr>
        <p:spPr/>
        <p:txBody>
          <a:bodyPr/>
          <a:lstStyle/>
          <a:p>
            <a:endParaRPr lang="en-US" dirty="0"/>
          </a:p>
        </p:txBody>
      </p:sp>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4400" y="3505200"/>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6200" y="2743200"/>
            <a:ext cx="1676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90600" y="2590800"/>
            <a:ext cx="1219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Both Direction</a:t>
            </a:r>
            <a:endParaRPr lang="en-US" b="1" dirty="0">
              <a:solidFill>
                <a:schemeClr val="bg1"/>
              </a:solidFill>
            </a:endParaRPr>
          </a:p>
        </p:txBody>
      </p:sp>
      <p:sp>
        <p:nvSpPr>
          <p:cNvPr id="16" name="Right Arrow 15"/>
          <p:cNvSpPr/>
          <p:nvPr/>
        </p:nvSpPr>
        <p:spPr>
          <a:xfrm>
            <a:off x="3733800" y="5486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5181600"/>
            <a:ext cx="1752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For each block:</a:t>
            </a:r>
          </a:p>
          <a:p>
            <a:pPr algn="ctr"/>
            <a:r>
              <a:rPr lang="en-US" b="1" dirty="0" smtClean="0">
                <a:solidFill>
                  <a:schemeClr val="tx1"/>
                </a:solidFill>
              </a:rPr>
              <a:t>YES / NO</a:t>
            </a:r>
          </a:p>
          <a:p>
            <a:pPr algn="ctr"/>
            <a:r>
              <a:rPr lang="en-US" b="1" dirty="0" smtClean="0">
                <a:solidFill>
                  <a:schemeClr val="tx1"/>
                </a:solidFill>
              </a:rPr>
              <a:t>Yes: z = 1 to 9</a:t>
            </a:r>
            <a:endParaRPr lang="en-US" b="1" dirty="0">
              <a:solidFill>
                <a:schemeClr val="tx1"/>
              </a:solidFill>
            </a:endParaRPr>
          </a:p>
        </p:txBody>
      </p:sp>
      <p:sp>
        <p:nvSpPr>
          <p:cNvPr id="22" name="Oval 21"/>
          <p:cNvSpPr/>
          <p:nvPr/>
        </p:nvSpPr>
        <p:spPr>
          <a:xfrm>
            <a:off x="6324600" y="5181600"/>
            <a:ext cx="21336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10 category classification problem</a:t>
            </a:r>
            <a:endParaRPr lang="en-US" b="1" dirty="0">
              <a:solidFill>
                <a:schemeClr val="tx1"/>
              </a:solidFill>
            </a:endParaRPr>
          </a:p>
        </p:txBody>
      </p:sp>
      <p:sp>
        <p:nvSpPr>
          <p:cNvPr id="24" name="Up Arrow 23"/>
          <p:cNvSpPr/>
          <p:nvPr/>
        </p:nvSpPr>
        <p:spPr>
          <a:xfrm>
            <a:off x="5105400" y="44958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86200" y="3276600"/>
            <a:ext cx="2590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Record this output and process it to produce a usable list of peptide features</a:t>
            </a:r>
            <a:endParaRPr lang="en-US" b="1" dirty="0">
              <a:solidFill>
                <a:schemeClr val="tx1"/>
              </a:solidFill>
            </a:endParaRPr>
          </a:p>
        </p:txBody>
      </p:sp>
      <p:sp>
        <p:nvSpPr>
          <p:cNvPr id="26" name="Rectangle 25"/>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sp>
        <p:nvSpPr>
          <p:cNvPr id="27" name="Bent-Up Arrow 26"/>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p:nvPr>
        </p:nvSpPr>
        <p:spPr>
          <a:xfrm>
            <a:off x="457200" y="274638"/>
            <a:ext cx="8229600" cy="1143000"/>
          </a:xfrm>
        </p:spPr>
        <p:txBody>
          <a:bodyPr>
            <a:normAutofit/>
          </a:bodyPr>
          <a:lstStyle/>
          <a:p>
            <a:r>
              <a:rPr lang="en-US" sz="3600" dirty="0" smtClean="0"/>
              <a:t>Intuition of Our Method</a:t>
            </a:r>
            <a:endParaRPr lang="en-US" sz="3600" dirty="0"/>
          </a:p>
        </p:txBody>
      </p:sp>
      <p:sp>
        <p:nvSpPr>
          <p:cNvPr id="30" name="Slide Number Placeholder 29"/>
          <p:cNvSpPr>
            <a:spLocks noGrp="1"/>
          </p:cNvSpPr>
          <p:nvPr>
            <p:ph type="sldNum" sz="quarter" idx="12"/>
          </p:nvPr>
        </p:nvSpPr>
        <p:spPr/>
        <p:txBody>
          <a:bodyPr/>
          <a:lstStyle/>
          <a:p>
            <a:fld id="{C0511CB7-F6EF-4D83-8A97-C786CD44AF6B}" type="slidenum">
              <a:rPr lang="en-US" smtClean="0"/>
              <a:pPr/>
              <a:t>21</a:t>
            </a:fld>
            <a:endParaRPr lang="en-US"/>
          </a:p>
        </p:txBody>
      </p:sp>
      <p:cxnSp>
        <p:nvCxnSpPr>
          <p:cNvPr id="31" name="Straight Arrow Connector 30"/>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34" name="Rectangle 33"/>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graphicFrame>
        <p:nvGraphicFramePr>
          <p:cNvPr id="26" name="Content Placeholder 25"/>
          <p:cNvGraphicFramePr>
            <a:graphicFrameLocks noGrp="1"/>
          </p:cNvGraphicFramePr>
          <p:nvPr>
            <p:ph idx="1"/>
          </p:nvPr>
        </p:nvGraphicFramePr>
        <p:xfrm>
          <a:off x="6553200" y="1219200"/>
          <a:ext cx="2362200" cy="2428240"/>
        </p:xfrm>
        <a:graphic>
          <a:graphicData uri="http://schemas.openxmlformats.org/drawingml/2006/table">
            <a:tbl>
              <a:tblPr firstRow="1" bandRow="1">
                <a:tableStyleId>{5C22544A-7EE6-4342-B048-85BDC9FD1C3A}</a:tableStyleId>
              </a:tblPr>
              <a:tblGrid>
                <a:gridCol w="457200"/>
                <a:gridCol w="609600"/>
                <a:gridCol w="704850"/>
                <a:gridCol w="590550"/>
              </a:tblGrid>
              <a:tr h="447040">
                <a:tc>
                  <a:txBody>
                    <a:bodyPr/>
                    <a:lstStyle/>
                    <a:p>
                      <a:pPr algn="ctr"/>
                      <a:r>
                        <a:rPr lang="en-US" b="1" dirty="0" smtClean="0"/>
                        <a:t>ID</a:t>
                      </a:r>
                      <a:endParaRPr lang="en-US" b="1" dirty="0"/>
                    </a:p>
                  </a:txBody>
                  <a:tcPr/>
                </a:tc>
                <a:tc>
                  <a:txBody>
                    <a:bodyPr/>
                    <a:lstStyle/>
                    <a:p>
                      <a:pPr algn="ctr"/>
                      <a:r>
                        <a:rPr lang="en-US" b="1" dirty="0" smtClean="0"/>
                        <a:t>m/z</a:t>
                      </a:r>
                      <a:endParaRPr lang="en-US" b="1" dirty="0"/>
                    </a:p>
                  </a:txBody>
                  <a:tcPr/>
                </a:tc>
                <a:tc>
                  <a:txBody>
                    <a:bodyPr/>
                    <a:lstStyle/>
                    <a:p>
                      <a:pPr algn="ctr"/>
                      <a:r>
                        <a:rPr lang="en-US" b="1" dirty="0" smtClean="0"/>
                        <a:t>RT</a:t>
                      </a:r>
                    </a:p>
                    <a:p>
                      <a:pPr algn="ctr"/>
                      <a:r>
                        <a:rPr lang="en-US" b="1" dirty="0" smtClean="0"/>
                        <a:t>Start</a:t>
                      </a:r>
                      <a:endParaRPr lang="en-US" b="1" dirty="0"/>
                    </a:p>
                  </a:txBody>
                  <a:tcPr/>
                </a:tc>
                <a:tc>
                  <a:txBody>
                    <a:bodyPr/>
                    <a:lstStyle/>
                    <a:p>
                      <a:pPr algn="ctr"/>
                      <a:r>
                        <a:rPr lang="en-US" b="1" dirty="0" smtClean="0"/>
                        <a:t>RT</a:t>
                      </a:r>
                    </a:p>
                    <a:p>
                      <a:pPr algn="ctr"/>
                      <a:r>
                        <a:rPr lang="en-US" b="1" dirty="0" smtClean="0"/>
                        <a:t>End</a:t>
                      </a:r>
                      <a:endParaRPr lang="en-US" b="1" dirty="0"/>
                    </a:p>
                  </a:txBody>
                  <a:tcPr/>
                </a:tc>
              </a:tr>
              <a:tr h="447040">
                <a:tc>
                  <a:txBody>
                    <a:bodyPr/>
                    <a:lstStyle/>
                    <a:p>
                      <a:pPr algn="ctr"/>
                      <a:r>
                        <a:rPr lang="en-US" b="1" dirty="0" smtClean="0"/>
                        <a:t>1</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t1</a:t>
                      </a:r>
                      <a:endParaRPr lang="en-US" b="1" dirty="0"/>
                    </a:p>
                  </a:txBody>
                  <a:tcPr/>
                </a:tc>
                <a:tc>
                  <a:txBody>
                    <a:bodyPr/>
                    <a:lstStyle/>
                    <a:p>
                      <a:pPr algn="ctr"/>
                      <a:r>
                        <a:rPr lang="en-US" b="1" dirty="0" smtClean="0"/>
                        <a:t>t2</a:t>
                      </a:r>
                      <a:endParaRPr lang="en-US" b="1" dirty="0"/>
                    </a:p>
                  </a:txBody>
                  <a:tcPr/>
                </a:tc>
              </a:tr>
              <a:tr h="447040">
                <a:tc>
                  <a:txBody>
                    <a:bodyPr/>
                    <a:lstStyle/>
                    <a:p>
                      <a:pPr algn="ctr"/>
                      <a:r>
                        <a:rPr lang="en-US" b="1" dirty="0" smtClean="0"/>
                        <a:t>2</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N</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bl>
          </a:graphicData>
        </a:graphic>
      </p:graphicFrame>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733800" y="5486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5181600"/>
            <a:ext cx="1752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For each block:</a:t>
            </a:r>
          </a:p>
          <a:p>
            <a:pPr algn="ctr"/>
            <a:r>
              <a:rPr lang="en-US" b="1" dirty="0" smtClean="0">
                <a:solidFill>
                  <a:schemeClr val="tx1"/>
                </a:solidFill>
              </a:rPr>
              <a:t>YES / NO</a:t>
            </a:r>
          </a:p>
          <a:p>
            <a:pPr algn="ctr"/>
            <a:r>
              <a:rPr lang="en-US" b="1" dirty="0" smtClean="0">
                <a:solidFill>
                  <a:schemeClr val="tx1"/>
                </a:solidFill>
              </a:rPr>
              <a:t>Yes: z = 1 to 9</a:t>
            </a:r>
            <a:endParaRPr lang="en-US" b="1" dirty="0">
              <a:solidFill>
                <a:schemeClr val="tx1"/>
              </a:solidFill>
            </a:endParaRPr>
          </a:p>
        </p:txBody>
      </p:sp>
      <p:sp>
        <p:nvSpPr>
          <p:cNvPr id="22" name="Oval 21"/>
          <p:cNvSpPr/>
          <p:nvPr/>
        </p:nvSpPr>
        <p:spPr>
          <a:xfrm>
            <a:off x="6324600" y="5181600"/>
            <a:ext cx="21336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10 category classification problem</a:t>
            </a:r>
            <a:endParaRPr lang="en-US" b="1" dirty="0">
              <a:solidFill>
                <a:schemeClr val="tx1"/>
              </a:solidFill>
            </a:endParaRPr>
          </a:p>
        </p:txBody>
      </p:sp>
      <p:sp>
        <p:nvSpPr>
          <p:cNvPr id="24" name="Up Arrow 23"/>
          <p:cNvSpPr/>
          <p:nvPr/>
        </p:nvSpPr>
        <p:spPr>
          <a:xfrm>
            <a:off x="5105400" y="44958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86200" y="3276600"/>
            <a:ext cx="2590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Record this output and process it to produce a usable list of peptide features</a:t>
            </a:r>
            <a:endParaRPr lang="en-US" b="1" dirty="0">
              <a:solidFill>
                <a:schemeClr val="tx1"/>
              </a:solidFill>
            </a:endParaRPr>
          </a:p>
        </p:txBody>
      </p:sp>
      <p:sp>
        <p:nvSpPr>
          <p:cNvPr id="23" name="Right Arrow 22"/>
          <p:cNvSpPr/>
          <p:nvPr/>
        </p:nvSpPr>
        <p:spPr>
          <a:xfrm rot="19063279">
            <a:off x="5324769" y="2620223"/>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rot="5400000">
            <a:off x="1572110" y="3782704"/>
            <a:ext cx="106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04800" y="3276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2895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953904" y="431610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X</a:t>
            </a:r>
            <a:endParaRPr lang="en-US" b="1" dirty="0">
              <a:solidFill>
                <a:schemeClr val="tx1"/>
              </a:solidFill>
            </a:endParaRPr>
          </a:p>
        </p:txBody>
      </p:sp>
      <p:sp>
        <p:nvSpPr>
          <p:cNvPr id="37" name="Rectangle 36"/>
          <p:cNvSpPr/>
          <p:nvPr/>
        </p:nvSpPr>
        <p:spPr>
          <a:xfrm>
            <a:off x="0" y="32766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t1</a:t>
            </a:r>
            <a:endParaRPr lang="en-US" b="1" dirty="0">
              <a:solidFill>
                <a:schemeClr val="tx1"/>
              </a:solidFill>
            </a:endParaRPr>
          </a:p>
        </p:txBody>
      </p:sp>
      <p:sp>
        <p:nvSpPr>
          <p:cNvPr id="38" name="Rectangle 37"/>
          <p:cNvSpPr/>
          <p:nvPr/>
        </p:nvSpPr>
        <p:spPr>
          <a:xfrm>
            <a:off x="0" y="28194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t2</a:t>
            </a:r>
            <a:endParaRPr lang="en-US" b="1" dirty="0">
              <a:solidFill>
                <a:schemeClr val="tx1"/>
              </a:solidFill>
            </a:endParaRPr>
          </a:p>
        </p:txBody>
      </p:sp>
      <p:sp>
        <p:nvSpPr>
          <p:cNvPr id="30" name="Rectangle 29"/>
          <p:cNvSpPr/>
          <p:nvPr/>
        </p:nvSpPr>
        <p:spPr>
          <a:xfrm>
            <a:off x="1981200" y="2819400"/>
            <a:ext cx="457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sp>
        <p:nvSpPr>
          <p:cNvPr id="33" name="Bent-Up Arrow 32"/>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title"/>
          </p:nvPr>
        </p:nvSpPr>
        <p:spPr>
          <a:xfrm>
            <a:off x="457200" y="274638"/>
            <a:ext cx="8229600" cy="1143000"/>
          </a:xfrm>
        </p:spPr>
        <p:txBody>
          <a:bodyPr>
            <a:normAutofit/>
          </a:bodyPr>
          <a:lstStyle/>
          <a:p>
            <a:r>
              <a:rPr lang="en-US" sz="3600" dirty="0" smtClean="0"/>
              <a:t>Intuition of Our Method</a:t>
            </a:r>
            <a:endParaRPr lang="en-US" sz="3600" dirty="0"/>
          </a:p>
        </p:txBody>
      </p:sp>
      <p:sp>
        <p:nvSpPr>
          <p:cNvPr id="40" name="Slide Number Placeholder 39"/>
          <p:cNvSpPr>
            <a:spLocks noGrp="1"/>
          </p:cNvSpPr>
          <p:nvPr>
            <p:ph type="sldNum" sz="quarter" idx="12"/>
          </p:nvPr>
        </p:nvSpPr>
        <p:spPr/>
        <p:txBody>
          <a:bodyPr/>
          <a:lstStyle/>
          <a:p>
            <a:fld id="{C0511CB7-F6EF-4D83-8A97-C786CD44AF6B}" type="slidenum">
              <a:rPr lang="en-US" smtClean="0"/>
              <a:pPr/>
              <a:t>22</a:t>
            </a:fld>
            <a:endParaRPr lang="en-US"/>
          </a:p>
        </p:txBody>
      </p:sp>
      <p:cxnSp>
        <p:nvCxnSpPr>
          <p:cNvPr id="41" name="Straight Arrow Connector 40"/>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44" name="Rectangle 43"/>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ent-Up Arrow 38"/>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pic>
        <p:nvPicPr>
          <p:cNvPr id="27"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graphicFrame>
        <p:nvGraphicFramePr>
          <p:cNvPr id="26" name="Content Placeholder 25"/>
          <p:cNvGraphicFramePr>
            <a:graphicFrameLocks noGrp="1"/>
          </p:cNvGraphicFramePr>
          <p:nvPr>
            <p:ph idx="1"/>
          </p:nvPr>
        </p:nvGraphicFramePr>
        <p:xfrm>
          <a:off x="6553200" y="1219200"/>
          <a:ext cx="2362200" cy="2428240"/>
        </p:xfrm>
        <a:graphic>
          <a:graphicData uri="http://schemas.openxmlformats.org/drawingml/2006/table">
            <a:tbl>
              <a:tblPr firstRow="1" bandRow="1">
                <a:tableStyleId>{5C22544A-7EE6-4342-B048-85BDC9FD1C3A}</a:tableStyleId>
              </a:tblPr>
              <a:tblGrid>
                <a:gridCol w="457200"/>
                <a:gridCol w="609600"/>
                <a:gridCol w="704850"/>
                <a:gridCol w="590550"/>
              </a:tblGrid>
              <a:tr h="447040">
                <a:tc>
                  <a:txBody>
                    <a:bodyPr/>
                    <a:lstStyle/>
                    <a:p>
                      <a:pPr algn="ctr"/>
                      <a:r>
                        <a:rPr lang="en-US" b="1" dirty="0" smtClean="0"/>
                        <a:t>ID</a:t>
                      </a:r>
                      <a:endParaRPr lang="en-US" b="1" dirty="0"/>
                    </a:p>
                  </a:txBody>
                  <a:tcPr/>
                </a:tc>
                <a:tc>
                  <a:txBody>
                    <a:bodyPr/>
                    <a:lstStyle/>
                    <a:p>
                      <a:pPr algn="ctr"/>
                      <a:r>
                        <a:rPr lang="en-US" b="1" dirty="0" smtClean="0"/>
                        <a:t>m/z</a:t>
                      </a:r>
                      <a:endParaRPr lang="en-US" b="1" dirty="0"/>
                    </a:p>
                  </a:txBody>
                  <a:tcPr/>
                </a:tc>
                <a:tc>
                  <a:txBody>
                    <a:bodyPr/>
                    <a:lstStyle/>
                    <a:p>
                      <a:pPr algn="ctr"/>
                      <a:r>
                        <a:rPr lang="en-US" b="1" dirty="0" smtClean="0"/>
                        <a:t>RT</a:t>
                      </a:r>
                    </a:p>
                    <a:p>
                      <a:pPr algn="ctr"/>
                      <a:r>
                        <a:rPr lang="en-US" b="1" dirty="0" smtClean="0"/>
                        <a:t>Start</a:t>
                      </a:r>
                      <a:endParaRPr lang="en-US" b="1" dirty="0"/>
                    </a:p>
                  </a:txBody>
                  <a:tcPr/>
                </a:tc>
                <a:tc>
                  <a:txBody>
                    <a:bodyPr/>
                    <a:lstStyle/>
                    <a:p>
                      <a:pPr algn="ctr"/>
                      <a:r>
                        <a:rPr lang="en-US" b="1" dirty="0" smtClean="0"/>
                        <a:t>RT</a:t>
                      </a:r>
                    </a:p>
                    <a:p>
                      <a:pPr algn="ctr"/>
                      <a:r>
                        <a:rPr lang="en-US" b="1" dirty="0" smtClean="0"/>
                        <a:t>End</a:t>
                      </a:r>
                      <a:endParaRPr lang="en-US" b="1" dirty="0"/>
                    </a:p>
                  </a:txBody>
                  <a:tcPr/>
                </a:tc>
              </a:tr>
              <a:tr h="447040">
                <a:tc>
                  <a:txBody>
                    <a:bodyPr/>
                    <a:lstStyle/>
                    <a:p>
                      <a:pPr algn="ctr"/>
                      <a:r>
                        <a:rPr lang="en-US" b="1" dirty="0" smtClean="0"/>
                        <a:t>1</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t1</a:t>
                      </a:r>
                      <a:endParaRPr lang="en-US" b="1" dirty="0"/>
                    </a:p>
                  </a:txBody>
                  <a:tcPr/>
                </a:tc>
                <a:tc>
                  <a:txBody>
                    <a:bodyPr/>
                    <a:lstStyle/>
                    <a:p>
                      <a:pPr algn="ctr"/>
                      <a:r>
                        <a:rPr lang="en-US" b="1" dirty="0" smtClean="0"/>
                        <a:t>t2</a:t>
                      </a:r>
                      <a:endParaRPr lang="en-US" b="1" dirty="0"/>
                    </a:p>
                  </a:txBody>
                  <a:tcPr/>
                </a:tc>
              </a:tr>
              <a:tr h="447040">
                <a:tc>
                  <a:txBody>
                    <a:bodyPr/>
                    <a:lstStyle/>
                    <a:p>
                      <a:pPr algn="ctr"/>
                      <a:r>
                        <a:rPr lang="en-US" b="1" dirty="0" smtClean="0"/>
                        <a:t>2</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N</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bl>
          </a:graphicData>
        </a:graphic>
      </p:graphicFrame>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733800" y="5486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5181600"/>
            <a:ext cx="1752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For each block:</a:t>
            </a:r>
          </a:p>
          <a:p>
            <a:pPr algn="ctr"/>
            <a:r>
              <a:rPr lang="en-US" b="1" dirty="0" smtClean="0">
                <a:solidFill>
                  <a:schemeClr val="tx1"/>
                </a:solidFill>
              </a:rPr>
              <a:t>YES / NO</a:t>
            </a:r>
          </a:p>
          <a:p>
            <a:pPr algn="ctr"/>
            <a:r>
              <a:rPr lang="en-US" b="1" dirty="0" smtClean="0">
                <a:solidFill>
                  <a:schemeClr val="tx1"/>
                </a:solidFill>
              </a:rPr>
              <a:t>Yes: z = 1 to 9</a:t>
            </a:r>
            <a:endParaRPr lang="en-US" b="1" dirty="0">
              <a:solidFill>
                <a:schemeClr val="tx1"/>
              </a:solidFill>
            </a:endParaRPr>
          </a:p>
        </p:txBody>
      </p:sp>
      <p:sp>
        <p:nvSpPr>
          <p:cNvPr id="22" name="Oval 21"/>
          <p:cNvSpPr/>
          <p:nvPr/>
        </p:nvSpPr>
        <p:spPr>
          <a:xfrm>
            <a:off x="6324600" y="5181600"/>
            <a:ext cx="21336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10 category classification problem</a:t>
            </a:r>
            <a:endParaRPr lang="en-US" b="1" dirty="0">
              <a:solidFill>
                <a:schemeClr val="tx1"/>
              </a:solidFill>
            </a:endParaRPr>
          </a:p>
        </p:txBody>
      </p:sp>
      <p:sp>
        <p:nvSpPr>
          <p:cNvPr id="24" name="Up Arrow 23"/>
          <p:cNvSpPr/>
          <p:nvPr/>
        </p:nvSpPr>
        <p:spPr>
          <a:xfrm>
            <a:off x="5105400" y="44958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86200" y="3276600"/>
            <a:ext cx="2590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Record this output and process it to produce a usable list of peptide features</a:t>
            </a:r>
            <a:endParaRPr lang="en-US" b="1" dirty="0">
              <a:solidFill>
                <a:schemeClr val="tx1"/>
              </a:solidFill>
            </a:endParaRPr>
          </a:p>
        </p:txBody>
      </p:sp>
      <p:sp>
        <p:nvSpPr>
          <p:cNvPr id="23" name="Right Arrow 22"/>
          <p:cNvSpPr/>
          <p:nvPr/>
        </p:nvSpPr>
        <p:spPr>
          <a:xfrm rot="19063279">
            <a:off x="5324769" y="2620223"/>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rot="5400000">
            <a:off x="1572110" y="3782704"/>
            <a:ext cx="106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04800" y="3276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2895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953904" y="431610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X</a:t>
            </a:r>
            <a:endParaRPr lang="en-US" b="1" dirty="0">
              <a:solidFill>
                <a:schemeClr val="tx1"/>
              </a:solidFill>
            </a:endParaRPr>
          </a:p>
        </p:txBody>
      </p:sp>
      <p:sp>
        <p:nvSpPr>
          <p:cNvPr id="37" name="Rectangle 36"/>
          <p:cNvSpPr/>
          <p:nvPr/>
        </p:nvSpPr>
        <p:spPr>
          <a:xfrm>
            <a:off x="0" y="32766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t1</a:t>
            </a:r>
            <a:endParaRPr lang="en-US" b="1" dirty="0">
              <a:solidFill>
                <a:schemeClr val="tx1"/>
              </a:solidFill>
            </a:endParaRPr>
          </a:p>
        </p:txBody>
      </p:sp>
      <p:sp>
        <p:nvSpPr>
          <p:cNvPr id="38" name="Rectangle 37"/>
          <p:cNvSpPr/>
          <p:nvPr/>
        </p:nvSpPr>
        <p:spPr>
          <a:xfrm>
            <a:off x="0" y="28194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t2</a:t>
            </a:r>
            <a:endParaRPr lang="en-US" b="1" dirty="0">
              <a:solidFill>
                <a:schemeClr val="tx1"/>
              </a:solidFill>
            </a:endParaRPr>
          </a:p>
        </p:txBody>
      </p:sp>
      <p:sp>
        <p:nvSpPr>
          <p:cNvPr id="30" name="Rectangle 29"/>
          <p:cNvSpPr/>
          <p:nvPr/>
        </p:nvSpPr>
        <p:spPr>
          <a:xfrm>
            <a:off x="1981200" y="2819400"/>
            <a:ext cx="457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04800" y="5715000"/>
            <a:ext cx="2895600" cy="7620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Step 1: Train the CNN</a:t>
            </a:r>
            <a:endParaRPr lang="en-US" sz="2400" b="1" dirty="0">
              <a:solidFill>
                <a:schemeClr val="tx1"/>
              </a:solidFill>
            </a:endParaRPr>
          </a:p>
        </p:txBody>
      </p:sp>
      <p:sp>
        <p:nvSpPr>
          <p:cNvPr id="31" name="Rectangle 30"/>
          <p:cNvSpPr/>
          <p:nvPr/>
        </p:nvSpPr>
        <p:spPr>
          <a:xfrm>
            <a:off x="914400" y="2133600"/>
            <a:ext cx="2971800" cy="609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Step 2: Scan given MS</a:t>
            </a:r>
            <a:endParaRPr lang="en-US" sz="2400" b="1" dirty="0">
              <a:solidFill>
                <a:schemeClr val="tx1"/>
              </a:solidFill>
            </a:endParaRPr>
          </a:p>
        </p:txBody>
      </p:sp>
      <p:sp>
        <p:nvSpPr>
          <p:cNvPr id="33" name="Rectangle 32"/>
          <p:cNvSpPr/>
          <p:nvPr/>
        </p:nvSpPr>
        <p:spPr>
          <a:xfrm>
            <a:off x="5562600" y="1219200"/>
            <a:ext cx="1828800" cy="12192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Step 3: Process the</a:t>
            </a:r>
          </a:p>
          <a:p>
            <a:pPr algn="ctr"/>
            <a:r>
              <a:rPr lang="en-US" sz="2400" b="1" dirty="0" smtClean="0">
                <a:solidFill>
                  <a:schemeClr val="tx1"/>
                </a:solidFill>
              </a:rPr>
              <a:t>CNN outputs </a:t>
            </a:r>
            <a:endParaRPr lang="en-US" sz="2400" b="1" dirty="0">
              <a:solidFill>
                <a:schemeClr val="tx1"/>
              </a:solidFill>
            </a:endParaRPr>
          </a:p>
        </p:txBody>
      </p:sp>
      <p:sp>
        <p:nvSpPr>
          <p:cNvPr id="41" name="Title 1"/>
          <p:cNvSpPr>
            <a:spLocks noGrp="1"/>
          </p:cNvSpPr>
          <p:nvPr>
            <p:ph type="title"/>
          </p:nvPr>
        </p:nvSpPr>
        <p:spPr>
          <a:xfrm>
            <a:off x="457200" y="274638"/>
            <a:ext cx="8229600" cy="1143000"/>
          </a:xfrm>
        </p:spPr>
        <p:txBody>
          <a:bodyPr>
            <a:normAutofit/>
          </a:bodyPr>
          <a:lstStyle/>
          <a:p>
            <a:r>
              <a:rPr lang="en-US" sz="3600" dirty="0" smtClean="0"/>
              <a:t>Intuition of Our Method</a:t>
            </a:r>
            <a:endParaRPr lang="en-US" sz="3600" dirty="0"/>
          </a:p>
        </p:txBody>
      </p:sp>
      <p:sp>
        <p:nvSpPr>
          <p:cNvPr id="42" name="Slide Number Placeholder 41"/>
          <p:cNvSpPr>
            <a:spLocks noGrp="1"/>
          </p:cNvSpPr>
          <p:nvPr>
            <p:ph type="sldNum" sz="quarter" idx="12"/>
          </p:nvPr>
        </p:nvSpPr>
        <p:spPr/>
        <p:txBody>
          <a:bodyPr/>
          <a:lstStyle/>
          <a:p>
            <a:fld id="{C0511CB7-F6EF-4D83-8A97-C786CD44AF6B}" type="slidenum">
              <a:rPr lang="en-US" smtClean="0"/>
              <a:pPr/>
              <a:t>23</a:t>
            </a:fld>
            <a:endParaRPr lang="en-US"/>
          </a:p>
        </p:txBody>
      </p:sp>
      <p:cxnSp>
        <p:nvCxnSpPr>
          <p:cNvPr id="43" name="Straight Arrow Connector 42"/>
          <p:cNvCxnSpPr/>
          <p:nvPr/>
        </p:nvCxnSpPr>
        <p:spPr>
          <a:xfrm>
            <a:off x="381000" y="42672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1066006" y="2895600"/>
            <a:ext cx="27424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0" y="12954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46" name="Rectangle 45"/>
          <p:cNvSpPr/>
          <p:nvPr/>
        </p:nvSpPr>
        <p:spPr>
          <a:xfrm>
            <a:off x="3276600" y="42672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Training: What should be learnt?</a:t>
            </a:r>
            <a:endParaRPr lang="en-US" sz="3600" dirty="0"/>
          </a:p>
        </p:txBody>
      </p:sp>
      <p:sp>
        <p:nvSpPr>
          <p:cNvPr id="3" name="Content Placeholder 2"/>
          <p:cNvSpPr>
            <a:spLocks noGrp="1"/>
          </p:cNvSpPr>
          <p:nvPr>
            <p:ph idx="1"/>
          </p:nvPr>
        </p:nvSpPr>
        <p:spPr/>
        <p:txBody>
          <a:bodyPr/>
          <a:lstStyle/>
          <a:p>
            <a:r>
              <a:rPr lang="en-US" dirty="0" smtClean="0"/>
              <a:t>Bell Shape</a:t>
            </a:r>
            <a:endParaRPr lang="en-US" dirty="0"/>
          </a:p>
        </p:txBody>
      </p:sp>
      <p:cxnSp>
        <p:nvCxnSpPr>
          <p:cNvPr id="5" name="Straight Arrow Connector 4"/>
          <p:cNvCxnSpPr/>
          <p:nvPr/>
        </p:nvCxnSpPr>
        <p:spPr>
          <a:xfrm flipV="1">
            <a:off x="1219200" y="3352800"/>
            <a:ext cx="1524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723900" y="3542506"/>
            <a:ext cx="990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19200" y="4038600"/>
            <a:ext cx="1524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473958" y="3343701"/>
            <a:ext cx="1269242" cy="771099"/>
          </a:xfrm>
          <a:custGeom>
            <a:avLst/>
            <a:gdLst>
              <a:gd name="connsiteX0" fmla="*/ 0 w 1269242"/>
              <a:gd name="connsiteY0" fmla="*/ 771099 h 771099"/>
              <a:gd name="connsiteX1" fmla="*/ 136478 w 1269242"/>
              <a:gd name="connsiteY1" fmla="*/ 702860 h 771099"/>
              <a:gd name="connsiteX2" fmla="*/ 177421 w 1269242"/>
              <a:gd name="connsiteY2" fmla="*/ 620973 h 771099"/>
              <a:gd name="connsiteX3" fmla="*/ 232012 w 1269242"/>
              <a:gd name="connsiteY3" fmla="*/ 429905 h 771099"/>
              <a:gd name="connsiteX4" fmla="*/ 286603 w 1269242"/>
              <a:gd name="connsiteY4" fmla="*/ 225188 h 771099"/>
              <a:gd name="connsiteX5" fmla="*/ 395785 w 1269242"/>
              <a:gd name="connsiteY5" fmla="*/ 47767 h 771099"/>
              <a:gd name="connsiteX6" fmla="*/ 545910 w 1269242"/>
              <a:gd name="connsiteY6" fmla="*/ 6824 h 771099"/>
              <a:gd name="connsiteX7" fmla="*/ 723331 w 1269242"/>
              <a:gd name="connsiteY7" fmla="*/ 88711 h 771099"/>
              <a:gd name="connsiteX8" fmla="*/ 805218 w 1269242"/>
              <a:gd name="connsiteY8" fmla="*/ 279779 h 771099"/>
              <a:gd name="connsiteX9" fmla="*/ 900752 w 1269242"/>
              <a:gd name="connsiteY9" fmla="*/ 388961 h 771099"/>
              <a:gd name="connsiteX10" fmla="*/ 982639 w 1269242"/>
              <a:gd name="connsiteY10" fmla="*/ 388961 h 771099"/>
              <a:gd name="connsiteX11" fmla="*/ 1269242 w 1269242"/>
              <a:gd name="connsiteY11" fmla="*/ 361666 h 77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242" h="771099">
                <a:moveTo>
                  <a:pt x="0" y="771099"/>
                </a:moveTo>
                <a:cubicBezTo>
                  <a:pt x="53454" y="749490"/>
                  <a:pt x="106908" y="727881"/>
                  <a:pt x="136478" y="702860"/>
                </a:cubicBezTo>
                <a:cubicBezTo>
                  <a:pt x="166048" y="677839"/>
                  <a:pt x="161499" y="666465"/>
                  <a:pt x="177421" y="620973"/>
                </a:cubicBezTo>
                <a:cubicBezTo>
                  <a:pt x="193343" y="575481"/>
                  <a:pt x="213815" y="495869"/>
                  <a:pt x="232012" y="429905"/>
                </a:cubicBezTo>
                <a:cubicBezTo>
                  <a:pt x="250209" y="363941"/>
                  <a:pt x="259308" y="288878"/>
                  <a:pt x="286603" y="225188"/>
                </a:cubicBezTo>
                <a:cubicBezTo>
                  <a:pt x="313899" y="161498"/>
                  <a:pt x="352567" y="84161"/>
                  <a:pt x="395785" y="47767"/>
                </a:cubicBezTo>
                <a:cubicBezTo>
                  <a:pt x="439003" y="11373"/>
                  <a:pt x="491319" y="0"/>
                  <a:pt x="545910" y="6824"/>
                </a:cubicBezTo>
                <a:cubicBezTo>
                  <a:pt x="600501" y="13648"/>
                  <a:pt x="680113" y="43219"/>
                  <a:pt x="723331" y="88711"/>
                </a:cubicBezTo>
                <a:cubicBezTo>
                  <a:pt x="766549" y="134203"/>
                  <a:pt x="775648" y="229737"/>
                  <a:pt x="805218" y="279779"/>
                </a:cubicBezTo>
                <a:cubicBezTo>
                  <a:pt x="834788" y="329821"/>
                  <a:pt x="871182" y="370764"/>
                  <a:pt x="900752" y="388961"/>
                </a:cubicBezTo>
                <a:cubicBezTo>
                  <a:pt x="930322" y="407158"/>
                  <a:pt x="921224" y="393510"/>
                  <a:pt x="982639" y="388961"/>
                </a:cubicBezTo>
                <a:cubicBezTo>
                  <a:pt x="1044054" y="384412"/>
                  <a:pt x="1269242" y="361666"/>
                  <a:pt x="1269242" y="361666"/>
                </a:cubicBezTo>
              </a:path>
            </a:pathLst>
          </a:custGeom>
          <a:solidFill>
            <a:schemeClr val="accent2">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752600" y="3505200"/>
            <a:ext cx="1066800" cy="609600"/>
          </a:xfrm>
          <a:custGeom>
            <a:avLst/>
            <a:gdLst>
              <a:gd name="connsiteX0" fmla="*/ 0 w 1269242"/>
              <a:gd name="connsiteY0" fmla="*/ 771099 h 771099"/>
              <a:gd name="connsiteX1" fmla="*/ 136478 w 1269242"/>
              <a:gd name="connsiteY1" fmla="*/ 702860 h 771099"/>
              <a:gd name="connsiteX2" fmla="*/ 177421 w 1269242"/>
              <a:gd name="connsiteY2" fmla="*/ 620973 h 771099"/>
              <a:gd name="connsiteX3" fmla="*/ 232012 w 1269242"/>
              <a:gd name="connsiteY3" fmla="*/ 429905 h 771099"/>
              <a:gd name="connsiteX4" fmla="*/ 286603 w 1269242"/>
              <a:gd name="connsiteY4" fmla="*/ 225188 h 771099"/>
              <a:gd name="connsiteX5" fmla="*/ 395785 w 1269242"/>
              <a:gd name="connsiteY5" fmla="*/ 47767 h 771099"/>
              <a:gd name="connsiteX6" fmla="*/ 545910 w 1269242"/>
              <a:gd name="connsiteY6" fmla="*/ 6824 h 771099"/>
              <a:gd name="connsiteX7" fmla="*/ 723331 w 1269242"/>
              <a:gd name="connsiteY7" fmla="*/ 88711 h 771099"/>
              <a:gd name="connsiteX8" fmla="*/ 805218 w 1269242"/>
              <a:gd name="connsiteY8" fmla="*/ 279779 h 771099"/>
              <a:gd name="connsiteX9" fmla="*/ 900752 w 1269242"/>
              <a:gd name="connsiteY9" fmla="*/ 388961 h 771099"/>
              <a:gd name="connsiteX10" fmla="*/ 982639 w 1269242"/>
              <a:gd name="connsiteY10" fmla="*/ 388961 h 771099"/>
              <a:gd name="connsiteX11" fmla="*/ 1269242 w 1269242"/>
              <a:gd name="connsiteY11" fmla="*/ 361666 h 77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242" h="771099">
                <a:moveTo>
                  <a:pt x="0" y="771099"/>
                </a:moveTo>
                <a:cubicBezTo>
                  <a:pt x="53454" y="749490"/>
                  <a:pt x="106908" y="727881"/>
                  <a:pt x="136478" y="702860"/>
                </a:cubicBezTo>
                <a:cubicBezTo>
                  <a:pt x="166048" y="677839"/>
                  <a:pt x="161499" y="666465"/>
                  <a:pt x="177421" y="620973"/>
                </a:cubicBezTo>
                <a:cubicBezTo>
                  <a:pt x="193343" y="575481"/>
                  <a:pt x="213815" y="495869"/>
                  <a:pt x="232012" y="429905"/>
                </a:cubicBezTo>
                <a:cubicBezTo>
                  <a:pt x="250209" y="363941"/>
                  <a:pt x="259308" y="288878"/>
                  <a:pt x="286603" y="225188"/>
                </a:cubicBezTo>
                <a:cubicBezTo>
                  <a:pt x="313899" y="161498"/>
                  <a:pt x="352567" y="84161"/>
                  <a:pt x="395785" y="47767"/>
                </a:cubicBezTo>
                <a:cubicBezTo>
                  <a:pt x="439003" y="11373"/>
                  <a:pt x="491319" y="0"/>
                  <a:pt x="545910" y="6824"/>
                </a:cubicBezTo>
                <a:cubicBezTo>
                  <a:pt x="600501" y="13648"/>
                  <a:pt x="680113" y="43219"/>
                  <a:pt x="723331" y="88711"/>
                </a:cubicBezTo>
                <a:cubicBezTo>
                  <a:pt x="766549" y="134203"/>
                  <a:pt x="775648" y="229737"/>
                  <a:pt x="805218" y="279779"/>
                </a:cubicBezTo>
                <a:cubicBezTo>
                  <a:pt x="834788" y="329821"/>
                  <a:pt x="871182" y="370764"/>
                  <a:pt x="900752" y="388961"/>
                </a:cubicBezTo>
                <a:cubicBezTo>
                  <a:pt x="930322" y="407158"/>
                  <a:pt x="921224" y="393510"/>
                  <a:pt x="982639" y="388961"/>
                </a:cubicBezTo>
                <a:cubicBezTo>
                  <a:pt x="1044054" y="384412"/>
                  <a:pt x="1269242" y="361666"/>
                  <a:pt x="1269242" y="361666"/>
                </a:cubicBezTo>
              </a:path>
            </a:pathLst>
          </a:cu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057400" y="3657600"/>
            <a:ext cx="990600" cy="609600"/>
          </a:xfrm>
          <a:custGeom>
            <a:avLst/>
            <a:gdLst>
              <a:gd name="connsiteX0" fmla="*/ 0 w 1269242"/>
              <a:gd name="connsiteY0" fmla="*/ 771099 h 771099"/>
              <a:gd name="connsiteX1" fmla="*/ 136478 w 1269242"/>
              <a:gd name="connsiteY1" fmla="*/ 702860 h 771099"/>
              <a:gd name="connsiteX2" fmla="*/ 177421 w 1269242"/>
              <a:gd name="connsiteY2" fmla="*/ 620973 h 771099"/>
              <a:gd name="connsiteX3" fmla="*/ 232012 w 1269242"/>
              <a:gd name="connsiteY3" fmla="*/ 429905 h 771099"/>
              <a:gd name="connsiteX4" fmla="*/ 286603 w 1269242"/>
              <a:gd name="connsiteY4" fmla="*/ 225188 h 771099"/>
              <a:gd name="connsiteX5" fmla="*/ 395785 w 1269242"/>
              <a:gd name="connsiteY5" fmla="*/ 47767 h 771099"/>
              <a:gd name="connsiteX6" fmla="*/ 545910 w 1269242"/>
              <a:gd name="connsiteY6" fmla="*/ 6824 h 771099"/>
              <a:gd name="connsiteX7" fmla="*/ 723331 w 1269242"/>
              <a:gd name="connsiteY7" fmla="*/ 88711 h 771099"/>
              <a:gd name="connsiteX8" fmla="*/ 805218 w 1269242"/>
              <a:gd name="connsiteY8" fmla="*/ 279779 h 771099"/>
              <a:gd name="connsiteX9" fmla="*/ 900752 w 1269242"/>
              <a:gd name="connsiteY9" fmla="*/ 388961 h 771099"/>
              <a:gd name="connsiteX10" fmla="*/ 982639 w 1269242"/>
              <a:gd name="connsiteY10" fmla="*/ 388961 h 771099"/>
              <a:gd name="connsiteX11" fmla="*/ 1269242 w 1269242"/>
              <a:gd name="connsiteY11" fmla="*/ 361666 h 77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242" h="771099">
                <a:moveTo>
                  <a:pt x="0" y="771099"/>
                </a:moveTo>
                <a:cubicBezTo>
                  <a:pt x="53454" y="749490"/>
                  <a:pt x="106908" y="727881"/>
                  <a:pt x="136478" y="702860"/>
                </a:cubicBezTo>
                <a:cubicBezTo>
                  <a:pt x="166048" y="677839"/>
                  <a:pt x="161499" y="666465"/>
                  <a:pt x="177421" y="620973"/>
                </a:cubicBezTo>
                <a:cubicBezTo>
                  <a:pt x="193343" y="575481"/>
                  <a:pt x="213815" y="495869"/>
                  <a:pt x="232012" y="429905"/>
                </a:cubicBezTo>
                <a:cubicBezTo>
                  <a:pt x="250209" y="363941"/>
                  <a:pt x="259308" y="288878"/>
                  <a:pt x="286603" y="225188"/>
                </a:cubicBezTo>
                <a:cubicBezTo>
                  <a:pt x="313899" y="161498"/>
                  <a:pt x="352567" y="84161"/>
                  <a:pt x="395785" y="47767"/>
                </a:cubicBezTo>
                <a:cubicBezTo>
                  <a:pt x="439003" y="11373"/>
                  <a:pt x="491319" y="0"/>
                  <a:pt x="545910" y="6824"/>
                </a:cubicBezTo>
                <a:cubicBezTo>
                  <a:pt x="600501" y="13648"/>
                  <a:pt x="680113" y="43219"/>
                  <a:pt x="723331" y="88711"/>
                </a:cubicBezTo>
                <a:cubicBezTo>
                  <a:pt x="766549" y="134203"/>
                  <a:pt x="775648" y="229737"/>
                  <a:pt x="805218" y="279779"/>
                </a:cubicBezTo>
                <a:cubicBezTo>
                  <a:pt x="834788" y="329821"/>
                  <a:pt x="871182" y="370764"/>
                  <a:pt x="900752" y="388961"/>
                </a:cubicBezTo>
                <a:cubicBezTo>
                  <a:pt x="930322" y="407158"/>
                  <a:pt x="921224" y="393510"/>
                  <a:pt x="982639" y="388961"/>
                </a:cubicBezTo>
                <a:cubicBezTo>
                  <a:pt x="1044054" y="384412"/>
                  <a:pt x="1269242" y="361666"/>
                  <a:pt x="1269242" y="361666"/>
                </a:cubicBezTo>
              </a:path>
            </a:pathLst>
          </a:custGeom>
          <a:solidFill>
            <a:schemeClr val="accent2">
              <a:lumMod val="40000"/>
              <a:lumOff val="60000"/>
            </a:schemeClr>
          </a:solidFill>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2" name="Table 21"/>
          <p:cNvGraphicFramePr>
            <a:graphicFrameLocks noGrp="1"/>
          </p:cNvGraphicFramePr>
          <p:nvPr/>
        </p:nvGraphicFramePr>
        <p:xfrm>
          <a:off x="4495800" y="3017520"/>
          <a:ext cx="3332480" cy="170688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endParaRPr lang="en-US" sz="1000" dirty="0"/>
                    </a:p>
                  </a:txBody>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lumMod val="75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lumMod val="50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lumMod val="75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chemeClr val="accent2">
                        <a:lumMod val="75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lumMod val="75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cxnSp>
        <p:nvCxnSpPr>
          <p:cNvPr id="25" name="Straight Arrow Connector 24"/>
          <p:cNvCxnSpPr/>
          <p:nvPr/>
        </p:nvCxnSpPr>
        <p:spPr>
          <a:xfrm>
            <a:off x="4724400" y="2865120"/>
            <a:ext cx="1905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86200" y="3855720"/>
            <a:ext cx="76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C0511CB7-F6EF-4D83-8A97-C786CD44AF6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Equidistant</a:t>
            </a:r>
            <a:endParaRPr lang="en-US" dirty="0"/>
          </a:p>
        </p:txBody>
      </p:sp>
      <p:cxnSp>
        <p:nvCxnSpPr>
          <p:cNvPr id="16" name="Straight Connector 15"/>
          <p:cNvCxnSpPr/>
          <p:nvPr/>
        </p:nvCxnSpPr>
        <p:spPr>
          <a:xfrm rot="5400000">
            <a:off x="609600" y="3124200"/>
            <a:ext cx="1219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362994" y="3123406"/>
            <a:ext cx="1219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039394" y="3123406"/>
            <a:ext cx="1219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10394" y="5104606"/>
            <a:ext cx="1219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447006" y="5104606"/>
            <a:ext cx="1219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361406" y="5104606"/>
            <a:ext cx="1219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201194" y="5104606"/>
            <a:ext cx="1219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039394" y="5104606"/>
            <a:ext cx="1219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295400" y="3048000"/>
            <a:ext cx="16002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971800" y="3351212"/>
            <a:ext cx="16002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048000" y="5103812"/>
            <a:ext cx="6858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886200" y="5256212"/>
            <a:ext cx="6858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09800" y="5256212"/>
            <a:ext cx="6858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95400" y="5256212"/>
            <a:ext cx="6858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953000" y="2895600"/>
            <a:ext cx="9144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Z=1</a:t>
            </a:r>
            <a:endParaRPr lang="en-US" sz="2400" b="1" dirty="0">
              <a:solidFill>
                <a:schemeClr val="tx1"/>
              </a:solidFill>
            </a:endParaRPr>
          </a:p>
        </p:txBody>
      </p:sp>
      <p:sp>
        <p:nvSpPr>
          <p:cNvPr id="39" name="Oval 38"/>
          <p:cNvSpPr/>
          <p:nvPr/>
        </p:nvSpPr>
        <p:spPr>
          <a:xfrm>
            <a:off x="4953000" y="4648200"/>
            <a:ext cx="9144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Z=2</a:t>
            </a:r>
            <a:endParaRPr lang="en-US" sz="2400" b="1" dirty="0">
              <a:solidFill>
                <a:schemeClr val="tx1"/>
              </a:solidFill>
            </a:endParaRPr>
          </a:p>
        </p:txBody>
      </p:sp>
      <p:sp>
        <p:nvSpPr>
          <p:cNvPr id="40" name="Rectangle 39"/>
          <p:cNvSpPr/>
          <p:nvPr/>
        </p:nvSpPr>
        <p:spPr>
          <a:xfrm>
            <a:off x="1524000" y="25146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1.00</a:t>
            </a:r>
            <a:endParaRPr lang="en-US" sz="2400" b="1" dirty="0">
              <a:solidFill>
                <a:schemeClr val="tx1"/>
              </a:solidFill>
            </a:endParaRPr>
          </a:p>
        </p:txBody>
      </p:sp>
      <p:sp>
        <p:nvSpPr>
          <p:cNvPr id="41" name="Rectangle 40"/>
          <p:cNvSpPr/>
          <p:nvPr/>
        </p:nvSpPr>
        <p:spPr>
          <a:xfrm>
            <a:off x="3276600" y="28956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1.00</a:t>
            </a:r>
            <a:endParaRPr lang="en-US" sz="2400" b="1" dirty="0">
              <a:solidFill>
                <a:schemeClr val="tx1"/>
              </a:solidFill>
            </a:endParaRPr>
          </a:p>
        </p:txBody>
      </p:sp>
      <p:sp>
        <p:nvSpPr>
          <p:cNvPr id="42" name="Rectangle 41"/>
          <p:cNvSpPr/>
          <p:nvPr/>
        </p:nvSpPr>
        <p:spPr>
          <a:xfrm>
            <a:off x="1143000" y="47244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0.50</a:t>
            </a:r>
            <a:endParaRPr lang="en-US" sz="2400" b="1" dirty="0">
              <a:solidFill>
                <a:schemeClr val="tx1"/>
              </a:solidFill>
            </a:endParaRPr>
          </a:p>
        </p:txBody>
      </p:sp>
      <p:sp>
        <p:nvSpPr>
          <p:cNvPr id="43" name="Rectangle 42"/>
          <p:cNvSpPr/>
          <p:nvPr/>
        </p:nvSpPr>
        <p:spPr>
          <a:xfrm>
            <a:off x="2819400" y="46482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0.50</a:t>
            </a:r>
            <a:endParaRPr lang="en-US" sz="2400" b="1" dirty="0">
              <a:solidFill>
                <a:schemeClr val="tx1"/>
              </a:solidFill>
            </a:endParaRPr>
          </a:p>
        </p:txBody>
      </p:sp>
      <p:sp>
        <p:nvSpPr>
          <p:cNvPr id="44" name="Rectangle 43"/>
          <p:cNvSpPr/>
          <p:nvPr/>
        </p:nvSpPr>
        <p:spPr>
          <a:xfrm>
            <a:off x="1981200" y="48006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0.50</a:t>
            </a:r>
            <a:endParaRPr lang="en-US" sz="2400" b="1" dirty="0">
              <a:solidFill>
                <a:schemeClr val="tx1"/>
              </a:solidFill>
            </a:endParaRPr>
          </a:p>
        </p:txBody>
      </p:sp>
      <p:sp>
        <p:nvSpPr>
          <p:cNvPr id="45" name="Rectangle 44"/>
          <p:cNvSpPr/>
          <p:nvPr/>
        </p:nvSpPr>
        <p:spPr>
          <a:xfrm>
            <a:off x="3733800" y="48006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0.50</a:t>
            </a:r>
            <a:endParaRPr lang="en-US" sz="2400" b="1" dirty="0">
              <a:solidFill>
                <a:schemeClr val="tx1"/>
              </a:solidFill>
            </a:endParaRPr>
          </a:p>
        </p:txBody>
      </p:sp>
      <p:sp>
        <p:nvSpPr>
          <p:cNvPr id="27" name="Rectangle 26"/>
          <p:cNvSpPr/>
          <p:nvPr/>
        </p:nvSpPr>
        <p:spPr>
          <a:xfrm>
            <a:off x="6096000" y="2667000"/>
            <a:ext cx="28956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chemeClr val="tx1"/>
                </a:solidFill>
              </a:rPr>
              <a:t>Z = 3 : 0.33</a:t>
            </a:r>
          </a:p>
          <a:p>
            <a:r>
              <a:rPr lang="en-US" sz="2400" dirty="0" smtClean="0">
                <a:solidFill>
                  <a:schemeClr val="tx1"/>
                </a:solidFill>
              </a:rPr>
              <a:t>Z = 4 : 0.25 </a:t>
            </a:r>
          </a:p>
          <a:p>
            <a:r>
              <a:rPr lang="en-US" sz="2400" dirty="0" smtClean="0">
                <a:solidFill>
                  <a:schemeClr val="tx1"/>
                </a:solidFill>
              </a:rPr>
              <a:t>Z = 5 : 0.20  </a:t>
            </a:r>
          </a:p>
          <a:p>
            <a:r>
              <a:rPr lang="en-US" sz="2400" dirty="0" smtClean="0">
                <a:solidFill>
                  <a:schemeClr val="tx1"/>
                </a:solidFill>
              </a:rPr>
              <a:t>Z = 6 : 0.17</a:t>
            </a:r>
          </a:p>
          <a:p>
            <a:r>
              <a:rPr lang="en-US" sz="2400" dirty="0" smtClean="0">
                <a:solidFill>
                  <a:schemeClr val="tx1"/>
                </a:solidFill>
              </a:rPr>
              <a:t>Z = 7 : 0.14</a:t>
            </a:r>
          </a:p>
          <a:p>
            <a:r>
              <a:rPr lang="en-US" sz="2400" dirty="0" smtClean="0">
                <a:solidFill>
                  <a:schemeClr val="tx1"/>
                </a:solidFill>
              </a:rPr>
              <a:t>Z = 8 : 0.13</a:t>
            </a:r>
          </a:p>
          <a:p>
            <a:r>
              <a:rPr lang="en-US" sz="2400" dirty="0" smtClean="0">
                <a:solidFill>
                  <a:schemeClr val="tx1"/>
                </a:solidFill>
              </a:rPr>
              <a:t>Z = 9 : 0.11</a:t>
            </a:r>
            <a:endParaRPr lang="en-US" sz="2400" dirty="0">
              <a:solidFill>
                <a:schemeClr val="tx1"/>
              </a:solidFill>
            </a:endParaRPr>
          </a:p>
        </p:txBody>
      </p:sp>
      <p:sp>
        <p:nvSpPr>
          <p:cNvPr id="30" name="Title 1"/>
          <p:cNvSpPr>
            <a:spLocks noGrp="1"/>
          </p:cNvSpPr>
          <p:nvPr>
            <p:ph type="title"/>
          </p:nvPr>
        </p:nvSpPr>
        <p:spPr>
          <a:xfrm>
            <a:off x="457200" y="274638"/>
            <a:ext cx="8229600" cy="1143000"/>
          </a:xfrm>
        </p:spPr>
        <p:txBody>
          <a:bodyPr>
            <a:normAutofit/>
          </a:bodyPr>
          <a:lstStyle/>
          <a:p>
            <a:r>
              <a:rPr lang="en-US" sz="3600" dirty="0" smtClean="0"/>
              <a:t>Training: What should be learnt?</a:t>
            </a:r>
            <a:endParaRPr lang="en-US" sz="3600" dirty="0"/>
          </a:p>
        </p:txBody>
      </p:sp>
      <p:sp>
        <p:nvSpPr>
          <p:cNvPr id="33" name="Slide Number Placeholder 32"/>
          <p:cNvSpPr>
            <a:spLocks noGrp="1"/>
          </p:cNvSpPr>
          <p:nvPr>
            <p:ph type="sldNum" sz="quarter" idx="12"/>
          </p:nvPr>
        </p:nvSpPr>
        <p:spPr/>
        <p:txBody>
          <a:bodyPr/>
          <a:lstStyle/>
          <a:p>
            <a:fld id="{C0511CB7-F6EF-4D83-8A97-C786CD44AF6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Shape: </a:t>
            </a:r>
            <a:endParaRPr lang="en-US" dirty="0"/>
          </a:p>
        </p:txBody>
      </p:sp>
      <p:sp>
        <p:nvSpPr>
          <p:cNvPr id="31" name="Rectangle 30"/>
          <p:cNvSpPr/>
          <p:nvPr/>
        </p:nvSpPr>
        <p:spPr>
          <a:xfrm>
            <a:off x="838200" y="2362200"/>
            <a:ext cx="1981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96000" y="2362200"/>
            <a:ext cx="2590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5400000">
            <a:off x="723900" y="3238500"/>
            <a:ext cx="1295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257697" y="3238897"/>
            <a:ext cx="989806"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791494" y="3237706"/>
            <a:ext cx="6858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668294" y="3237706"/>
            <a:ext cx="1295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6477397" y="3200797"/>
            <a:ext cx="913606"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286500" y="3162300"/>
            <a:ext cx="533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239397" y="3200797"/>
            <a:ext cx="913606"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849394" y="3123406"/>
            <a:ext cx="457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505200" y="2362200"/>
            <a:ext cx="1981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rot="5400000">
            <a:off x="3239294" y="3313906"/>
            <a:ext cx="1295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771106" y="3313906"/>
            <a:ext cx="1295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304506" y="3313906"/>
            <a:ext cx="1295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914399" y="4495800"/>
            <a:ext cx="2590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rot="5400000">
            <a:off x="1142999" y="5029200"/>
            <a:ext cx="6096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1410493" y="5371306"/>
            <a:ext cx="6858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1714499" y="5599906"/>
            <a:ext cx="6858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2020093" y="5142706"/>
            <a:ext cx="6858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447800" y="2438400"/>
            <a:ext cx="9144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1371600" y="3733800"/>
            <a:ext cx="990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391400" y="2438400"/>
            <a:ext cx="9144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248400" y="3581400"/>
            <a:ext cx="990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7543800" y="3505200"/>
            <a:ext cx="838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324600" y="2438400"/>
            <a:ext cx="838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3810000" y="25146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3733800" y="4113212"/>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38200" y="4495800"/>
            <a:ext cx="2819400" cy="2057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flipV="1">
            <a:off x="762000" y="4419600"/>
            <a:ext cx="25908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4" name="Table 33"/>
          <p:cNvGraphicFramePr>
            <a:graphicFrameLocks noGrp="1"/>
          </p:cNvGraphicFramePr>
          <p:nvPr/>
        </p:nvGraphicFramePr>
        <p:xfrm>
          <a:off x="4668520" y="4541520"/>
          <a:ext cx="3332480" cy="170688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endParaRPr lang="en-US" sz="1000" dirty="0"/>
                    </a:p>
                  </a:txBody>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lumMod val="75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solidFill>
                  </a:tcPr>
                </a:tc>
                <a:tc>
                  <a:txBody>
                    <a:bodyPr/>
                    <a:lstStyle/>
                    <a:p>
                      <a:endParaRPr lang="en-US" sz="1000" dirty="0"/>
                    </a:p>
                  </a:txBody>
                  <a:tcPr>
                    <a:solidFill>
                      <a:srgbClr val="CC706E"/>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solidFill>
                      <a:schemeClr val="accent2">
                        <a:lumMod val="75000"/>
                      </a:schemeClr>
                    </a:solidFill>
                  </a:tcPr>
                </a:tc>
                <a:tc>
                  <a:txBody>
                    <a:bodyPr/>
                    <a:lstStyle/>
                    <a:p>
                      <a:endParaRPr lang="en-US" sz="1000" dirty="0"/>
                    </a:p>
                  </a:txBody>
                  <a:tcPr>
                    <a:solidFill>
                      <a:schemeClr val="accent2">
                        <a:lumMod val="50000"/>
                      </a:schemeClr>
                    </a:solidFill>
                  </a:tcPr>
                </a:tc>
                <a:tc>
                  <a:txBody>
                    <a:bodyPr/>
                    <a:lstStyle/>
                    <a:p>
                      <a:endParaRPr lang="en-US" sz="1000" dirty="0"/>
                    </a:p>
                  </a:txBody>
                  <a:tcPr>
                    <a:solidFill>
                      <a:schemeClr val="accent2">
                        <a:lumMod val="75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lumMod val="75000"/>
                      </a:schemeClr>
                    </a:solidFill>
                  </a:tcPr>
                </a:tc>
                <a:tc>
                  <a:txBody>
                    <a:bodyPr/>
                    <a:lstStyle/>
                    <a:p>
                      <a:endParaRPr lang="en-US" sz="1000" dirty="0"/>
                    </a:p>
                  </a:txBody>
                  <a:tcPr>
                    <a:solidFill>
                      <a:schemeClr val="accent2">
                        <a:lumMod val="75000"/>
                      </a:schemeClr>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chemeClr val="accent2">
                        <a:lumMod val="50000"/>
                      </a:schemeClr>
                    </a:solidFill>
                  </a:tcPr>
                </a:tc>
                <a:tc>
                  <a:txBody>
                    <a:bodyPr/>
                    <a:lstStyle/>
                    <a:p>
                      <a:endParaRPr lang="en-US" sz="1000" dirty="0"/>
                    </a:p>
                  </a:txBody>
                  <a:tcPr>
                    <a:solidFill>
                      <a:schemeClr val="accent2">
                        <a:lumMod val="75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solidFill>
                      <a:schemeClr val="accent2">
                        <a:lumMod val="75000"/>
                      </a:schemeClr>
                    </a:solidFill>
                  </a:tcPr>
                </a:tc>
                <a:tc>
                  <a:txBody>
                    <a:bodyPr/>
                    <a:lstStyle/>
                    <a:p>
                      <a:endParaRPr lang="en-US" sz="1000" dirty="0"/>
                    </a:p>
                  </a:txBody>
                  <a:tcPr>
                    <a:solidFill>
                      <a:schemeClr val="accent2">
                        <a:lumMod val="75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sp>
        <p:nvSpPr>
          <p:cNvPr id="36" name="Title 1"/>
          <p:cNvSpPr>
            <a:spLocks noGrp="1"/>
          </p:cNvSpPr>
          <p:nvPr>
            <p:ph type="title"/>
          </p:nvPr>
        </p:nvSpPr>
        <p:spPr>
          <a:xfrm>
            <a:off x="457200" y="274638"/>
            <a:ext cx="8229600" cy="1143000"/>
          </a:xfrm>
        </p:spPr>
        <p:txBody>
          <a:bodyPr>
            <a:normAutofit/>
          </a:bodyPr>
          <a:lstStyle/>
          <a:p>
            <a:r>
              <a:rPr lang="en-US" sz="3600" dirty="0" smtClean="0"/>
              <a:t>Training: What should be learnt?</a:t>
            </a:r>
            <a:endParaRPr lang="en-US" sz="3600" dirty="0"/>
          </a:p>
        </p:txBody>
      </p:sp>
      <p:sp>
        <p:nvSpPr>
          <p:cNvPr id="39" name="Slide Number Placeholder 38"/>
          <p:cNvSpPr>
            <a:spLocks noGrp="1"/>
          </p:cNvSpPr>
          <p:nvPr>
            <p:ph type="sldNum" sz="quarter" idx="12"/>
          </p:nvPr>
        </p:nvSpPr>
        <p:spPr/>
        <p:txBody>
          <a:bodyPr/>
          <a:lstStyle/>
          <a:p>
            <a:fld id="{C0511CB7-F6EF-4D83-8A97-C786CD44AF6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Dataset</a:t>
            </a:r>
            <a:endParaRPr lang="en-US" sz="3600" dirty="0"/>
          </a:p>
        </p:txBody>
      </p:sp>
      <p:sp>
        <p:nvSpPr>
          <p:cNvPr id="3" name="Content Placeholder 2"/>
          <p:cNvSpPr>
            <a:spLocks noGrp="1"/>
          </p:cNvSpPr>
          <p:nvPr>
            <p:ph idx="1"/>
          </p:nvPr>
        </p:nvSpPr>
        <p:spPr>
          <a:xfrm>
            <a:off x="457200" y="1295400"/>
            <a:ext cx="8229600" cy="5334000"/>
          </a:xfrm>
        </p:spPr>
        <p:txBody>
          <a:bodyPr>
            <a:normAutofit/>
          </a:bodyPr>
          <a:lstStyle/>
          <a:p>
            <a:r>
              <a:rPr lang="en-US" sz="2400" dirty="0" smtClean="0"/>
              <a:t>Samples provided by </a:t>
            </a:r>
            <a:r>
              <a:rPr lang="en-US" sz="2400" b="1" i="1" dirty="0" smtClean="0">
                <a:solidFill>
                  <a:schemeClr val="accent1"/>
                </a:solidFill>
              </a:rPr>
              <a:t>Bioinformatics Solutions Inc.</a:t>
            </a:r>
          </a:p>
          <a:p>
            <a:pPr lvl="1"/>
            <a:r>
              <a:rPr lang="en-US" sz="2400" dirty="0" smtClean="0"/>
              <a:t>Light Water: </a:t>
            </a:r>
            <a:r>
              <a:rPr lang="en-US" sz="2400" dirty="0" err="1" smtClean="0"/>
              <a:t>AspN</a:t>
            </a:r>
            <a:r>
              <a:rPr lang="en-US" sz="2400" dirty="0" smtClean="0"/>
              <a:t>, </a:t>
            </a:r>
            <a:r>
              <a:rPr lang="en-US" sz="2400" dirty="0" err="1" smtClean="0"/>
              <a:t>Chymotrypsin</a:t>
            </a:r>
            <a:r>
              <a:rPr lang="en-US" sz="2400" dirty="0" smtClean="0"/>
              <a:t>, </a:t>
            </a:r>
            <a:r>
              <a:rPr lang="en-US" sz="2400" dirty="0" err="1" smtClean="0"/>
              <a:t>Trypsin</a:t>
            </a:r>
            <a:endParaRPr lang="en-US" sz="2400" dirty="0" smtClean="0"/>
          </a:p>
          <a:p>
            <a:pPr lvl="1"/>
            <a:r>
              <a:rPr lang="en-US" sz="2400" dirty="0" smtClean="0"/>
              <a:t>Heavy Water: </a:t>
            </a:r>
            <a:r>
              <a:rPr lang="en-US" sz="2400" dirty="0" err="1" smtClean="0"/>
              <a:t>AspN</a:t>
            </a:r>
            <a:r>
              <a:rPr lang="en-US" sz="2400" dirty="0" smtClean="0"/>
              <a:t>, </a:t>
            </a:r>
            <a:r>
              <a:rPr lang="en-US" sz="2400" dirty="0" err="1" smtClean="0"/>
              <a:t>Chymotrypsin</a:t>
            </a:r>
            <a:r>
              <a:rPr lang="en-US" sz="2400" dirty="0" smtClean="0"/>
              <a:t>, </a:t>
            </a:r>
            <a:r>
              <a:rPr lang="en-US" sz="2400" dirty="0" err="1" smtClean="0"/>
              <a:t>Trypsin</a:t>
            </a:r>
            <a:r>
              <a:rPr lang="en-US" sz="2400" dirty="0" smtClean="0"/>
              <a:t> </a:t>
            </a:r>
          </a:p>
          <a:p>
            <a:pPr lvl="1"/>
            <a:r>
              <a:rPr lang="en-US" sz="2400" dirty="0" smtClean="0"/>
              <a:t> Each spectra contains around 16,000 peptide features</a:t>
            </a:r>
          </a:p>
          <a:p>
            <a:r>
              <a:rPr lang="en-US" sz="2400" dirty="0" smtClean="0"/>
              <a:t>Each spectra </a:t>
            </a:r>
            <a:r>
              <a:rPr lang="en-US" sz="2400" dirty="0" smtClean="0">
                <a:sym typeface="Wingdings" pitchFamily="2" charset="2"/>
              </a:rPr>
              <a:t> Grayscale image </a:t>
            </a:r>
            <a:endParaRPr lang="en-US" sz="2400" dirty="0" smtClean="0"/>
          </a:p>
          <a:p>
            <a:pPr>
              <a:buNone/>
            </a:pPr>
            <a:endParaRPr lang="en-US" sz="2400" dirty="0" smtClean="0"/>
          </a:p>
          <a:p>
            <a:r>
              <a:rPr lang="en-US" sz="2400" dirty="0" smtClean="0"/>
              <a:t>Resolution of spectra: </a:t>
            </a:r>
          </a:p>
          <a:p>
            <a:pPr lvl="1"/>
            <a:r>
              <a:rPr lang="en-US" sz="2400" dirty="0" smtClean="0"/>
              <a:t>m/z </a:t>
            </a:r>
            <a:r>
              <a:rPr lang="en-US" sz="2400" dirty="0" smtClean="0">
                <a:sym typeface="Wingdings" pitchFamily="2" charset="2"/>
              </a:rPr>
              <a:t> .01 unit apart</a:t>
            </a:r>
          </a:p>
          <a:p>
            <a:pPr lvl="1"/>
            <a:r>
              <a:rPr lang="en-US" sz="2400" dirty="0" smtClean="0">
                <a:sym typeface="Wingdings" pitchFamily="2" charset="2"/>
              </a:rPr>
              <a:t>RT  .01 unit apart</a:t>
            </a:r>
          </a:p>
          <a:p>
            <a:pPr lvl="1"/>
            <a:r>
              <a:rPr lang="en-US" sz="2400" dirty="0" smtClean="0"/>
              <a:t>  [</a:t>
            </a:r>
            <a:r>
              <a:rPr lang="en-US" sz="2400" dirty="0" smtClean="0"/>
              <a:t>2000 x 100,000] pixels</a:t>
            </a:r>
          </a:p>
          <a:p>
            <a:endParaRPr lang="en-US" sz="2400" dirty="0" smtClean="0"/>
          </a:p>
          <a:p>
            <a:endParaRPr lang="en-US" sz="2400" dirty="0" smtClean="0"/>
          </a:p>
          <a:p>
            <a:endParaRPr lang="en-US" sz="2400" dirty="0"/>
          </a:p>
        </p:txBody>
      </p:sp>
      <p:sp>
        <p:nvSpPr>
          <p:cNvPr id="4" name="Right Brace 3"/>
          <p:cNvSpPr/>
          <p:nvPr/>
        </p:nvSpPr>
        <p:spPr>
          <a:xfrm>
            <a:off x="6705600" y="1836760"/>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7010400" y="1828800"/>
            <a:ext cx="152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chemeClr val="tx1"/>
                </a:solidFill>
              </a:rPr>
              <a:t>6 Spectra</a:t>
            </a:r>
          </a:p>
        </p:txBody>
      </p:sp>
      <p:cxnSp>
        <p:nvCxnSpPr>
          <p:cNvPr id="8" name="Straight Arrow Connector 7"/>
          <p:cNvCxnSpPr/>
          <p:nvPr/>
        </p:nvCxnSpPr>
        <p:spPr>
          <a:xfrm>
            <a:off x="5257800" y="5867400"/>
            <a:ext cx="1981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686300" y="529590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876800" y="44196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12" name="Rectangle 11"/>
          <p:cNvSpPr/>
          <p:nvPr/>
        </p:nvSpPr>
        <p:spPr>
          <a:xfrm>
            <a:off x="7315200" y="5715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13" name="Rectangle 12"/>
          <p:cNvSpPr/>
          <p:nvPr/>
        </p:nvSpPr>
        <p:spPr>
          <a:xfrm>
            <a:off x="5427286" y="5040868"/>
            <a:ext cx="1811714" cy="369332"/>
          </a:xfrm>
          <a:prstGeom prst="rect">
            <a:avLst/>
          </a:prstGeom>
        </p:spPr>
        <p:txBody>
          <a:bodyPr wrap="none">
            <a:spAutoFit/>
          </a:bodyPr>
          <a:lstStyle/>
          <a:p>
            <a:r>
              <a:rPr lang="en-US" dirty="0" smtClean="0"/>
              <a:t>[2000 x 100,000] </a:t>
            </a:r>
            <a:endParaRPr lang="en-US" dirty="0"/>
          </a:p>
        </p:txBody>
      </p:sp>
      <p:sp>
        <p:nvSpPr>
          <p:cNvPr id="14" name="Slide Number Placeholder 13"/>
          <p:cNvSpPr>
            <a:spLocks noGrp="1"/>
          </p:cNvSpPr>
          <p:nvPr>
            <p:ph type="sldNum" sz="quarter" idx="12"/>
          </p:nvPr>
        </p:nvSpPr>
        <p:spPr/>
        <p:txBody>
          <a:bodyPr/>
          <a:lstStyle/>
          <a:p>
            <a:fld id="{C0511CB7-F6EF-4D83-8A97-C786CD44AF6B}" type="slidenum">
              <a:rPr lang="en-US" smtClean="0"/>
              <a:pPr/>
              <a:t>27</a:t>
            </a:fld>
            <a:endParaRPr lang="en-US"/>
          </a:p>
        </p:txBody>
      </p:sp>
      <p:grpSp>
        <p:nvGrpSpPr>
          <p:cNvPr id="15" name="Group 14"/>
          <p:cNvGrpSpPr/>
          <p:nvPr/>
        </p:nvGrpSpPr>
        <p:grpSpPr>
          <a:xfrm>
            <a:off x="5257800" y="5105400"/>
            <a:ext cx="304800" cy="381000"/>
            <a:chOff x="2286000" y="4267200"/>
            <a:chExt cx="304800" cy="381000"/>
          </a:xfrm>
        </p:grpSpPr>
        <p:sp>
          <p:nvSpPr>
            <p:cNvPr id="16" name="Rectangle 15"/>
            <p:cNvSpPr/>
            <p:nvPr/>
          </p:nvSpPr>
          <p:spPr>
            <a:xfrm>
              <a:off x="2286000" y="42672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US" sz="2400" dirty="0">
                <a:solidFill>
                  <a:schemeClr val="tx1"/>
                </a:solidFill>
              </a:endParaRPr>
            </a:p>
          </p:txBody>
        </p:sp>
        <p:sp>
          <p:nvSpPr>
            <p:cNvPr id="17" name="Rectangle 16"/>
            <p:cNvSpPr/>
            <p:nvPr/>
          </p:nvSpPr>
          <p:spPr>
            <a:xfrm>
              <a:off x="2286000" y="43434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US" sz="2400" dirty="0">
                <a:solidFill>
                  <a:schemeClr val="tx1"/>
                </a:solidFill>
              </a:endParaRPr>
            </a:p>
          </p:txBody>
        </p:sp>
      </p:grpSp>
      <p:grpSp>
        <p:nvGrpSpPr>
          <p:cNvPr id="18" name="Group 17"/>
          <p:cNvGrpSpPr/>
          <p:nvPr/>
        </p:nvGrpSpPr>
        <p:grpSpPr>
          <a:xfrm>
            <a:off x="1143000" y="5334000"/>
            <a:ext cx="304800" cy="381000"/>
            <a:chOff x="2286000" y="4267200"/>
            <a:chExt cx="304800" cy="381000"/>
          </a:xfrm>
        </p:grpSpPr>
        <p:sp>
          <p:nvSpPr>
            <p:cNvPr id="19" name="Rectangle 18"/>
            <p:cNvSpPr/>
            <p:nvPr/>
          </p:nvSpPr>
          <p:spPr>
            <a:xfrm>
              <a:off x="2286000" y="42672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US" sz="2400" dirty="0">
                <a:solidFill>
                  <a:schemeClr val="tx1"/>
                </a:solidFill>
              </a:endParaRPr>
            </a:p>
          </p:txBody>
        </p:sp>
        <p:sp>
          <p:nvSpPr>
            <p:cNvPr id="20" name="Rectangle 19"/>
            <p:cNvSpPr/>
            <p:nvPr/>
          </p:nvSpPr>
          <p:spPr>
            <a:xfrm>
              <a:off x="2286000" y="43434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US" sz="2400" dirty="0">
                <a:solidFill>
                  <a:schemeClr val="tx1"/>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Cut Features from Spectra</a:t>
            </a:r>
            <a:endParaRPr lang="en-US" sz="3600"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Cut positive samples:</a:t>
            </a:r>
            <a:endParaRPr lang="en-US" dirty="0"/>
          </a:p>
        </p:txBody>
      </p:sp>
      <p:pic>
        <p:nvPicPr>
          <p:cNvPr id="75778" name="Picture 2" descr="F:\study\PhD\bsi\presentation\test_real_7_extended.jpg"/>
          <p:cNvPicPr>
            <a:picLocks noChangeAspect="1" noChangeArrowheads="1"/>
          </p:cNvPicPr>
          <p:nvPr/>
        </p:nvPicPr>
        <p:blipFill>
          <a:blip r:embed="rId3"/>
          <a:srcRect/>
          <a:stretch>
            <a:fillRect/>
          </a:stretch>
        </p:blipFill>
        <p:spPr bwMode="auto">
          <a:xfrm>
            <a:off x="1066800" y="2302476"/>
            <a:ext cx="2590800" cy="1050324"/>
          </a:xfrm>
          <a:prstGeom prst="rect">
            <a:avLst/>
          </a:prstGeom>
          <a:noFill/>
          <a:ln>
            <a:noFill/>
          </a:ln>
        </p:spPr>
      </p:pic>
      <p:pic>
        <p:nvPicPr>
          <p:cNvPr id="75779" name="Picture 3" descr="F:\study\PhD\bsi\presentation\test_real_1_spread.jpg"/>
          <p:cNvPicPr>
            <a:picLocks noChangeAspect="1" noChangeArrowheads="1"/>
          </p:cNvPicPr>
          <p:nvPr/>
        </p:nvPicPr>
        <p:blipFill>
          <a:blip r:embed="rId4"/>
          <a:srcRect/>
          <a:stretch>
            <a:fillRect/>
          </a:stretch>
        </p:blipFill>
        <p:spPr bwMode="auto">
          <a:xfrm flipV="1">
            <a:off x="5654039" y="4952999"/>
            <a:ext cx="2651761" cy="358346"/>
          </a:xfrm>
          <a:prstGeom prst="rect">
            <a:avLst/>
          </a:prstGeom>
          <a:noFill/>
        </p:spPr>
      </p:pic>
      <p:pic>
        <p:nvPicPr>
          <p:cNvPr id="75781" name="Picture 5" descr="F:\study\PhD\bsi\presentation\test\real_img_5.jpg"/>
          <p:cNvPicPr>
            <a:picLocks noChangeAspect="1" noChangeArrowheads="1"/>
          </p:cNvPicPr>
          <p:nvPr/>
        </p:nvPicPr>
        <p:blipFill>
          <a:blip r:embed="rId5"/>
          <a:srcRect l="16945" t="16667" r="58736"/>
          <a:stretch>
            <a:fillRect/>
          </a:stretch>
        </p:blipFill>
        <p:spPr bwMode="auto">
          <a:xfrm>
            <a:off x="5257800" y="1905000"/>
            <a:ext cx="3329503" cy="1524000"/>
          </a:xfrm>
          <a:prstGeom prst="rect">
            <a:avLst/>
          </a:prstGeom>
          <a:noFill/>
        </p:spPr>
      </p:pic>
      <p:pic>
        <p:nvPicPr>
          <p:cNvPr id="75783" name="Picture 7" descr="F:\study\PhD\bsi\presentation\test\real_img_0.jpg"/>
          <p:cNvPicPr>
            <a:picLocks noChangeAspect="1" noChangeArrowheads="1"/>
          </p:cNvPicPr>
          <p:nvPr/>
        </p:nvPicPr>
        <p:blipFill>
          <a:blip r:embed="rId6"/>
          <a:srcRect l="17444" t="9869" r="59426" b="6243"/>
          <a:stretch>
            <a:fillRect/>
          </a:stretch>
        </p:blipFill>
        <p:spPr bwMode="auto">
          <a:xfrm>
            <a:off x="609600" y="4419600"/>
            <a:ext cx="3505200" cy="1295400"/>
          </a:xfrm>
          <a:prstGeom prst="rect">
            <a:avLst/>
          </a:prstGeom>
          <a:noFill/>
        </p:spPr>
      </p:pic>
      <p:sp>
        <p:nvSpPr>
          <p:cNvPr id="14" name="Rectangle 13"/>
          <p:cNvSpPr/>
          <p:nvPr/>
        </p:nvSpPr>
        <p:spPr>
          <a:xfrm>
            <a:off x="1981200" y="2286000"/>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Z=7</a:t>
            </a:r>
            <a:endParaRPr lang="en-US" sz="1600" dirty="0">
              <a:solidFill>
                <a:schemeClr val="tx1"/>
              </a:solidFill>
            </a:endParaRPr>
          </a:p>
        </p:txBody>
      </p:sp>
      <p:sp>
        <p:nvSpPr>
          <p:cNvPr id="15" name="Rectangle 14"/>
          <p:cNvSpPr/>
          <p:nvPr/>
        </p:nvSpPr>
        <p:spPr>
          <a:xfrm>
            <a:off x="6400800" y="2209800"/>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Z=5</a:t>
            </a:r>
            <a:endParaRPr lang="en-US" sz="1600" dirty="0">
              <a:solidFill>
                <a:schemeClr val="tx1"/>
              </a:solidFill>
            </a:endParaRPr>
          </a:p>
        </p:txBody>
      </p:sp>
      <p:sp>
        <p:nvSpPr>
          <p:cNvPr id="16" name="Rectangle 15"/>
          <p:cNvSpPr/>
          <p:nvPr/>
        </p:nvSpPr>
        <p:spPr>
          <a:xfrm>
            <a:off x="6553200" y="4343400"/>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Z=1</a:t>
            </a:r>
            <a:endParaRPr lang="en-US" sz="1600" dirty="0">
              <a:solidFill>
                <a:schemeClr val="tx1"/>
              </a:solidFill>
            </a:endParaRPr>
          </a:p>
        </p:txBody>
      </p:sp>
      <p:sp>
        <p:nvSpPr>
          <p:cNvPr id="17" name="Rectangle 16"/>
          <p:cNvSpPr/>
          <p:nvPr/>
        </p:nvSpPr>
        <p:spPr>
          <a:xfrm>
            <a:off x="1524000" y="4572000"/>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Z=4</a:t>
            </a:r>
            <a:endParaRPr lang="en-US" sz="1600" dirty="0">
              <a:solidFill>
                <a:schemeClr val="tx1"/>
              </a:solidFill>
            </a:endParaRPr>
          </a:p>
        </p:txBody>
      </p:sp>
      <p:sp>
        <p:nvSpPr>
          <p:cNvPr id="18" name="Title 1"/>
          <p:cNvSpPr>
            <a:spLocks noGrp="1"/>
          </p:cNvSpPr>
          <p:nvPr>
            <p:ph type="title"/>
          </p:nvPr>
        </p:nvSpPr>
        <p:spPr>
          <a:xfrm>
            <a:off x="457200" y="274638"/>
            <a:ext cx="8229600" cy="1143000"/>
          </a:xfrm>
        </p:spPr>
        <p:txBody>
          <a:bodyPr>
            <a:normAutofit/>
          </a:bodyPr>
          <a:lstStyle/>
          <a:p>
            <a:r>
              <a:rPr lang="en-US" sz="3600" dirty="0" smtClean="0"/>
              <a:t>Cut Features from Spectra</a:t>
            </a:r>
            <a:endParaRPr lang="en-US" sz="3600" dirty="0"/>
          </a:p>
        </p:txBody>
      </p:sp>
      <p:sp>
        <p:nvSpPr>
          <p:cNvPr id="19" name="Slide Number Placeholder 18"/>
          <p:cNvSpPr>
            <a:spLocks noGrp="1"/>
          </p:cNvSpPr>
          <p:nvPr>
            <p:ph type="sldNum" sz="quarter" idx="12"/>
          </p:nvPr>
        </p:nvSpPr>
        <p:spPr/>
        <p:txBody>
          <a:bodyPr/>
          <a:lstStyle/>
          <a:p>
            <a:fld id="{C0511CB7-F6EF-4D83-8A97-C786CD44AF6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Mass Spectrometry-based Analysis </a:t>
            </a:r>
            <a:br>
              <a:rPr lang="en-US" sz="3600" dirty="0" smtClean="0"/>
            </a:br>
            <a:endParaRPr lang="en-US" sz="3600" dirty="0"/>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8194" name="Picture 2" descr="Image result for mass spectrometer"/>
          <p:cNvPicPr>
            <a:picLocks noChangeAspect="1" noChangeArrowheads="1"/>
          </p:cNvPicPr>
          <p:nvPr/>
        </p:nvPicPr>
        <p:blipFill>
          <a:blip r:embed="rId3" cstate="print"/>
          <a:srcRect/>
          <a:stretch>
            <a:fillRect/>
          </a:stretch>
        </p:blipFill>
        <p:spPr bwMode="auto">
          <a:xfrm>
            <a:off x="685800" y="1447800"/>
            <a:ext cx="3883025" cy="2903460"/>
          </a:xfrm>
          <a:prstGeom prst="rect">
            <a:avLst/>
          </a:prstGeom>
          <a:noFill/>
        </p:spPr>
      </p:pic>
      <p:pic>
        <p:nvPicPr>
          <p:cNvPr id="8195" name="Picture 3"/>
          <p:cNvPicPr>
            <a:picLocks noChangeAspect="1" noChangeArrowheads="1"/>
          </p:cNvPicPr>
          <p:nvPr/>
        </p:nvPicPr>
        <p:blipFill>
          <a:blip r:embed="rId4"/>
          <a:srcRect l="11713" t="27303" r="65447" b="40625"/>
          <a:stretch>
            <a:fillRect/>
          </a:stretch>
        </p:blipFill>
        <p:spPr bwMode="auto">
          <a:xfrm>
            <a:off x="457200" y="4343400"/>
            <a:ext cx="2895600" cy="2286000"/>
          </a:xfrm>
          <a:prstGeom prst="rect">
            <a:avLst/>
          </a:prstGeom>
          <a:noFill/>
          <a:ln w="9525">
            <a:noFill/>
            <a:miter lim="800000"/>
            <a:headEnd/>
            <a:tailEnd/>
          </a:ln>
          <a:effectLst/>
        </p:spPr>
      </p:pic>
      <p:sp>
        <p:nvSpPr>
          <p:cNvPr id="6" name="Rectangle 5"/>
          <p:cNvSpPr/>
          <p:nvPr/>
        </p:nvSpPr>
        <p:spPr>
          <a:xfrm>
            <a:off x="4876800" y="1676400"/>
            <a:ext cx="39624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solidFill>
                  <a:schemeClr val="tx1"/>
                </a:solidFill>
              </a:rPr>
              <a:t>Peptide ions are sorted based on their mass/charge ratio</a:t>
            </a:r>
            <a:endParaRPr lang="en-US" sz="2400" dirty="0">
              <a:solidFill>
                <a:schemeClr val="tx1"/>
              </a:solidFill>
            </a:endParaRPr>
          </a:p>
        </p:txBody>
      </p:sp>
      <p:sp>
        <p:nvSpPr>
          <p:cNvPr id="11" name="Slide Number Placeholder 10"/>
          <p:cNvSpPr>
            <a:spLocks noGrp="1"/>
          </p:cNvSpPr>
          <p:nvPr>
            <p:ph type="sldNum" sz="quarter" idx="12"/>
          </p:nvPr>
        </p:nvSpPr>
        <p:spPr/>
        <p:txBody>
          <a:bodyPr/>
          <a:lstStyle/>
          <a:p>
            <a:fld id="{C0511CB7-F6EF-4D83-8A97-C786CD44AF6B}" type="slidenum">
              <a:rPr lang="en-US" smtClean="0"/>
              <a:pPr/>
              <a:t>3</a:t>
            </a:fld>
            <a:endParaRPr lang="en-US"/>
          </a:p>
        </p:txBody>
      </p:sp>
      <p:sp>
        <p:nvSpPr>
          <p:cNvPr id="16" name="Circular Arrow 15"/>
          <p:cNvSpPr/>
          <p:nvPr/>
        </p:nvSpPr>
        <p:spPr>
          <a:xfrm rot="6987871">
            <a:off x="2915762" y="3851838"/>
            <a:ext cx="2195570" cy="1745124"/>
          </a:xfrm>
          <a:prstGeom prst="circularArrow">
            <a:avLst>
              <a:gd name="adj1" fmla="val 5287"/>
              <a:gd name="adj2" fmla="val 1142319"/>
              <a:gd name="adj3" fmla="val 20401436"/>
              <a:gd name="adj4" fmla="val 10688060"/>
              <a:gd name="adj5" fmla="val 128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Cut positive samples:</a:t>
            </a:r>
          </a:p>
          <a:p>
            <a:endParaRPr lang="en-US" dirty="0"/>
          </a:p>
        </p:txBody>
      </p:sp>
      <p:pic>
        <p:nvPicPr>
          <p:cNvPr id="75778" name="Picture 2" descr="F:\study\PhD\bsi\presentation\test_real_7_extended.jpg"/>
          <p:cNvPicPr>
            <a:picLocks noChangeAspect="1" noChangeArrowheads="1"/>
          </p:cNvPicPr>
          <p:nvPr/>
        </p:nvPicPr>
        <p:blipFill>
          <a:blip r:embed="rId3"/>
          <a:srcRect/>
          <a:stretch>
            <a:fillRect/>
          </a:stretch>
        </p:blipFill>
        <p:spPr bwMode="auto">
          <a:xfrm>
            <a:off x="1066800" y="2302476"/>
            <a:ext cx="2590800" cy="1050324"/>
          </a:xfrm>
          <a:prstGeom prst="rect">
            <a:avLst/>
          </a:prstGeom>
          <a:noFill/>
          <a:ln>
            <a:noFill/>
          </a:ln>
        </p:spPr>
      </p:pic>
      <p:pic>
        <p:nvPicPr>
          <p:cNvPr id="75779" name="Picture 3" descr="F:\study\PhD\bsi\presentation\test_real_1_spread.jpg"/>
          <p:cNvPicPr>
            <a:picLocks noChangeAspect="1" noChangeArrowheads="1"/>
          </p:cNvPicPr>
          <p:nvPr/>
        </p:nvPicPr>
        <p:blipFill>
          <a:blip r:embed="rId4"/>
          <a:srcRect/>
          <a:stretch>
            <a:fillRect/>
          </a:stretch>
        </p:blipFill>
        <p:spPr bwMode="auto">
          <a:xfrm flipV="1">
            <a:off x="5654039" y="4952999"/>
            <a:ext cx="2651761" cy="358346"/>
          </a:xfrm>
          <a:prstGeom prst="rect">
            <a:avLst/>
          </a:prstGeom>
          <a:noFill/>
        </p:spPr>
      </p:pic>
      <p:pic>
        <p:nvPicPr>
          <p:cNvPr id="75781" name="Picture 5" descr="F:\study\PhD\bsi\presentation\test\real_img_5.jpg"/>
          <p:cNvPicPr>
            <a:picLocks noChangeAspect="1" noChangeArrowheads="1"/>
          </p:cNvPicPr>
          <p:nvPr/>
        </p:nvPicPr>
        <p:blipFill>
          <a:blip r:embed="rId5"/>
          <a:srcRect l="14719" r="58736"/>
          <a:stretch>
            <a:fillRect/>
          </a:stretch>
        </p:blipFill>
        <p:spPr bwMode="auto">
          <a:xfrm>
            <a:off x="4953000" y="1600200"/>
            <a:ext cx="3634303" cy="1828800"/>
          </a:xfrm>
          <a:prstGeom prst="rect">
            <a:avLst/>
          </a:prstGeom>
          <a:noFill/>
        </p:spPr>
      </p:pic>
      <p:pic>
        <p:nvPicPr>
          <p:cNvPr id="75783" name="Picture 7" descr="F:\study\PhD\bsi\presentation\test\real_img_0.jpg"/>
          <p:cNvPicPr>
            <a:picLocks noChangeAspect="1" noChangeArrowheads="1"/>
          </p:cNvPicPr>
          <p:nvPr/>
        </p:nvPicPr>
        <p:blipFill>
          <a:blip r:embed="rId6"/>
          <a:srcRect l="17444" t="9869" r="59426" b="6243"/>
          <a:stretch>
            <a:fillRect/>
          </a:stretch>
        </p:blipFill>
        <p:spPr bwMode="auto">
          <a:xfrm>
            <a:off x="609600" y="4419600"/>
            <a:ext cx="3505200" cy="1295400"/>
          </a:xfrm>
          <a:prstGeom prst="rect">
            <a:avLst/>
          </a:prstGeom>
          <a:noFill/>
        </p:spPr>
      </p:pic>
      <p:sp>
        <p:nvSpPr>
          <p:cNvPr id="10" name="Rectangle 9"/>
          <p:cNvSpPr/>
          <p:nvPr/>
        </p:nvSpPr>
        <p:spPr>
          <a:xfrm>
            <a:off x="5715000" y="2438400"/>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15000" y="4495800"/>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57514" y="2318658"/>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43428" y="4724400"/>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05000" y="3429000"/>
            <a:ext cx="4343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Cut positive samples by placing a </a:t>
            </a:r>
            <a:r>
              <a:rPr lang="en-US" sz="2000" b="1" dirty="0" smtClean="0">
                <a:solidFill>
                  <a:schemeClr val="tx1"/>
                </a:solidFill>
              </a:rPr>
              <a:t>15x111</a:t>
            </a:r>
            <a:r>
              <a:rPr lang="en-US" sz="2000" dirty="0" smtClean="0">
                <a:solidFill>
                  <a:schemeClr val="tx1"/>
                </a:solidFill>
              </a:rPr>
              <a:t> window, such that, 1</a:t>
            </a:r>
            <a:r>
              <a:rPr lang="en-US" sz="2000" baseline="30000" dirty="0" smtClean="0">
                <a:solidFill>
                  <a:schemeClr val="tx1"/>
                </a:solidFill>
              </a:rPr>
              <a:t>st</a:t>
            </a:r>
            <a:r>
              <a:rPr lang="en-US" sz="2000" dirty="0" smtClean="0">
                <a:solidFill>
                  <a:schemeClr val="tx1"/>
                </a:solidFill>
              </a:rPr>
              <a:t> isotope of the feature is centered at (0,6) pixel of the window</a:t>
            </a:r>
            <a:endParaRPr lang="en-US" sz="2000" dirty="0">
              <a:solidFill>
                <a:schemeClr val="tx1"/>
              </a:solidFill>
            </a:endParaRPr>
          </a:p>
        </p:txBody>
      </p:sp>
      <p:cxnSp>
        <p:nvCxnSpPr>
          <p:cNvPr id="16" name="Straight Arrow Connector 15"/>
          <p:cNvCxnSpPr/>
          <p:nvPr/>
        </p:nvCxnSpPr>
        <p:spPr>
          <a:xfrm rot="5400000" flipH="1" flipV="1">
            <a:off x="990600" y="29718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5486400" y="3124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685800" y="5410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5486400" y="51816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981200" y="2286000"/>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Z=7</a:t>
            </a:r>
            <a:endParaRPr lang="en-US" sz="1600" dirty="0">
              <a:solidFill>
                <a:schemeClr val="tx1"/>
              </a:solidFill>
            </a:endParaRPr>
          </a:p>
        </p:txBody>
      </p:sp>
      <p:sp>
        <p:nvSpPr>
          <p:cNvPr id="24" name="Rectangle 23"/>
          <p:cNvSpPr/>
          <p:nvPr/>
        </p:nvSpPr>
        <p:spPr>
          <a:xfrm>
            <a:off x="6400800" y="2209800"/>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Z=5</a:t>
            </a:r>
            <a:endParaRPr lang="en-US" sz="1600" dirty="0">
              <a:solidFill>
                <a:schemeClr val="tx1"/>
              </a:solidFill>
            </a:endParaRPr>
          </a:p>
        </p:txBody>
      </p:sp>
      <p:sp>
        <p:nvSpPr>
          <p:cNvPr id="25" name="Rectangle 24"/>
          <p:cNvSpPr/>
          <p:nvPr/>
        </p:nvSpPr>
        <p:spPr>
          <a:xfrm>
            <a:off x="6553200" y="4343400"/>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Z=1</a:t>
            </a:r>
            <a:endParaRPr lang="en-US" sz="1600" dirty="0">
              <a:solidFill>
                <a:schemeClr val="tx1"/>
              </a:solidFill>
            </a:endParaRPr>
          </a:p>
        </p:txBody>
      </p:sp>
      <p:sp>
        <p:nvSpPr>
          <p:cNvPr id="26" name="Rectangle 25"/>
          <p:cNvSpPr/>
          <p:nvPr/>
        </p:nvSpPr>
        <p:spPr>
          <a:xfrm>
            <a:off x="1524000" y="4572000"/>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Z=4</a:t>
            </a:r>
            <a:endParaRPr lang="en-US" sz="1600" dirty="0">
              <a:solidFill>
                <a:schemeClr val="tx1"/>
              </a:solidFill>
            </a:endParaRPr>
          </a:p>
        </p:txBody>
      </p:sp>
      <p:sp>
        <p:nvSpPr>
          <p:cNvPr id="21" name="Rectangle 20"/>
          <p:cNvSpPr/>
          <p:nvPr/>
        </p:nvSpPr>
        <p:spPr>
          <a:xfrm>
            <a:off x="3048000" y="5791200"/>
            <a:ext cx="3276600" cy="461665"/>
          </a:xfrm>
          <a:prstGeom prst="rect">
            <a:avLst/>
          </a:prstGeom>
          <a:ln>
            <a:solidFill>
              <a:schemeClr val="tx1"/>
            </a:solidFill>
          </a:ln>
        </p:spPr>
        <p:txBody>
          <a:bodyPr wrap="square">
            <a:spAutoFit/>
          </a:bodyPr>
          <a:lstStyle/>
          <a:p>
            <a:pPr algn="ctr"/>
            <a:r>
              <a:rPr lang="en-US" sz="2400" b="1" dirty="0" smtClean="0"/>
              <a:t>48,831 Positive samples</a:t>
            </a:r>
          </a:p>
        </p:txBody>
      </p:sp>
      <p:sp>
        <p:nvSpPr>
          <p:cNvPr id="27" name="Title 1"/>
          <p:cNvSpPr>
            <a:spLocks noGrp="1"/>
          </p:cNvSpPr>
          <p:nvPr>
            <p:ph type="title"/>
          </p:nvPr>
        </p:nvSpPr>
        <p:spPr>
          <a:xfrm>
            <a:off x="457200" y="274638"/>
            <a:ext cx="8229600" cy="1143000"/>
          </a:xfrm>
        </p:spPr>
        <p:txBody>
          <a:bodyPr>
            <a:normAutofit/>
          </a:bodyPr>
          <a:lstStyle/>
          <a:p>
            <a:r>
              <a:rPr lang="en-US" sz="3600" dirty="0" smtClean="0"/>
              <a:t>Cut Features from Spectra</a:t>
            </a:r>
            <a:endParaRPr lang="en-US" sz="3600" dirty="0"/>
          </a:p>
        </p:txBody>
      </p:sp>
      <p:sp>
        <p:nvSpPr>
          <p:cNvPr id="28" name="Slide Number Placeholder 27"/>
          <p:cNvSpPr>
            <a:spLocks noGrp="1"/>
          </p:cNvSpPr>
          <p:nvPr>
            <p:ph type="sldNum" sz="quarter" idx="12"/>
          </p:nvPr>
        </p:nvSpPr>
        <p:spPr/>
        <p:txBody>
          <a:bodyPr/>
          <a:lstStyle/>
          <a:p>
            <a:fld id="{C0511CB7-F6EF-4D83-8A97-C786CD44AF6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Cut Negative Samples:</a:t>
            </a:r>
            <a:endParaRPr lang="en-US" dirty="0"/>
          </a:p>
        </p:txBody>
      </p:sp>
      <p:pic>
        <p:nvPicPr>
          <p:cNvPr id="75778" name="Picture 2" descr="F:\study\PhD\bsi\presentation\test_real_7_extended.jpg"/>
          <p:cNvPicPr>
            <a:picLocks noChangeAspect="1" noChangeArrowheads="1"/>
          </p:cNvPicPr>
          <p:nvPr/>
        </p:nvPicPr>
        <p:blipFill>
          <a:blip r:embed="rId3"/>
          <a:srcRect/>
          <a:stretch>
            <a:fillRect/>
          </a:stretch>
        </p:blipFill>
        <p:spPr bwMode="auto">
          <a:xfrm>
            <a:off x="1066800" y="2302476"/>
            <a:ext cx="2590800" cy="1050324"/>
          </a:xfrm>
          <a:prstGeom prst="rect">
            <a:avLst/>
          </a:prstGeom>
          <a:noFill/>
          <a:ln>
            <a:noFill/>
          </a:ln>
        </p:spPr>
      </p:pic>
      <p:pic>
        <p:nvPicPr>
          <p:cNvPr id="75779" name="Picture 3" descr="F:\study\PhD\bsi\presentation\test_real_1_spread.jpg"/>
          <p:cNvPicPr>
            <a:picLocks noChangeAspect="1" noChangeArrowheads="1"/>
          </p:cNvPicPr>
          <p:nvPr/>
        </p:nvPicPr>
        <p:blipFill>
          <a:blip r:embed="rId4"/>
          <a:srcRect/>
          <a:stretch>
            <a:fillRect/>
          </a:stretch>
        </p:blipFill>
        <p:spPr bwMode="auto">
          <a:xfrm flipV="1">
            <a:off x="5654039" y="4952999"/>
            <a:ext cx="2651761" cy="358346"/>
          </a:xfrm>
          <a:prstGeom prst="rect">
            <a:avLst/>
          </a:prstGeom>
          <a:noFill/>
        </p:spPr>
      </p:pic>
      <p:pic>
        <p:nvPicPr>
          <p:cNvPr id="75781" name="Picture 5" descr="F:\study\PhD\bsi\presentation\test\real_img_5.jpg"/>
          <p:cNvPicPr>
            <a:picLocks noChangeAspect="1" noChangeArrowheads="1"/>
          </p:cNvPicPr>
          <p:nvPr/>
        </p:nvPicPr>
        <p:blipFill>
          <a:blip r:embed="rId5"/>
          <a:srcRect l="14719" r="58736"/>
          <a:stretch>
            <a:fillRect/>
          </a:stretch>
        </p:blipFill>
        <p:spPr bwMode="auto">
          <a:xfrm>
            <a:off x="4953000" y="1600200"/>
            <a:ext cx="3634303" cy="1828800"/>
          </a:xfrm>
          <a:prstGeom prst="rect">
            <a:avLst/>
          </a:prstGeom>
          <a:noFill/>
        </p:spPr>
      </p:pic>
      <p:pic>
        <p:nvPicPr>
          <p:cNvPr id="75783" name="Picture 7" descr="F:\study\PhD\bsi\presentation\test\real_img_0.jpg"/>
          <p:cNvPicPr>
            <a:picLocks noChangeAspect="1" noChangeArrowheads="1"/>
          </p:cNvPicPr>
          <p:nvPr/>
        </p:nvPicPr>
        <p:blipFill>
          <a:blip r:embed="rId6"/>
          <a:srcRect l="17444" t="9869" r="59426" b="6243"/>
          <a:stretch>
            <a:fillRect/>
          </a:stretch>
        </p:blipFill>
        <p:spPr bwMode="auto">
          <a:xfrm>
            <a:off x="609600" y="4419600"/>
            <a:ext cx="3505200" cy="1295400"/>
          </a:xfrm>
          <a:prstGeom prst="rect">
            <a:avLst/>
          </a:prstGeom>
          <a:noFill/>
        </p:spPr>
      </p:pic>
      <p:sp>
        <p:nvSpPr>
          <p:cNvPr id="10" name="Rectangle 9"/>
          <p:cNvSpPr/>
          <p:nvPr/>
        </p:nvSpPr>
        <p:spPr>
          <a:xfrm>
            <a:off x="5715000" y="2438400"/>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15000" y="4495800"/>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57514" y="2318658"/>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43428" y="4724400"/>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flipH="1" flipV="1">
            <a:off x="990600" y="29718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5486400" y="3124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685800" y="5410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5486400" y="51816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457200" y="274638"/>
            <a:ext cx="8229600" cy="1143000"/>
          </a:xfrm>
        </p:spPr>
        <p:txBody>
          <a:bodyPr>
            <a:normAutofit/>
          </a:bodyPr>
          <a:lstStyle/>
          <a:p>
            <a:r>
              <a:rPr lang="en-US" sz="3600" dirty="0" smtClean="0"/>
              <a:t>Cut Features from Spectra</a:t>
            </a:r>
            <a:endParaRPr lang="en-US" sz="3600" dirty="0"/>
          </a:p>
        </p:txBody>
      </p:sp>
      <p:sp>
        <p:nvSpPr>
          <p:cNvPr id="22" name="Slide Number Placeholder 21"/>
          <p:cNvSpPr>
            <a:spLocks noGrp="1"/>
          </p:cNvSpPr>
          <p:nvPr>
            <p:ph type="sldNum" sz="quarter" idx="12"/>
          </p:nvPr>
        </p:nvSpPr>
        <p:spPr/>
        <p:txBody>
          <a:bodyPr/>
          <a:lstStyle/>
          <a:p>
            <a:fld id="{C0511CB7-F6EF-4D83-8A97-C786CD44AF6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Cut Negative Samples:</a:t>
            </a:r>
            <a:endParaRPr lang="en-US" dirty="0"/>
          </a:p>
        </p:txBody>
      </p:sp>
      <p:pic>
        <p:nvPicPr>
          <p:cNvPr id="75778" name="Picture 2" descr="F:\study\PhD\bsi\presentation\test_real_7_extended.jpg"/>
          <p:cNvPicPr>
            <a:picLocks noChangeAspect="1" noChangeArrowheads="1"/>
          </p:cNvPicPr>
          <p:nvPr/>
        </p:nvPicPr>
        <p:blipFill>
          <a:blip r:embed="rId3"/>
          <a:srcRect/>
          <a:stretch>
            <a:fillRect/>
          </a:stretch>
        </p:blipFill>
        <p:spPr bwMode="auto">
          <a:xfrm>
            <a:off x="1066800" y="2302476"/>
            <a:ext cx="2590800" cy="1050324"/>
          </a:xfrm>
          <a:prstGeom prst="rect">
            <a:avLst/>
          </a:prstGeom>
          <a:noFill/>
          <a:ln>
            <a:noFill/>
          </a:ln>
        </p:spPr>
      </p:pic>
      <p:pic>
        <p:nvPicPr>
          <p:cNvPr id="75779" name="Picture 3" descr="F:\study\PhD\bsi\presentation\test_real_1_spread.jpg"/>
          <p:cNvPicPr>
            <a:picLocks noChangeAspect="1" noChangeArrowheads="1"/>
          </p:cNvPicPr>
          <p:nvPr/>
        </p:nvPicPr>
        <p:blipFill>
          <a:blip r:embed="rId4"/>
          <a:srcRect/>
          <a:stretch>
            <a:fillRect/>
          </a:stretch>
        </p:blipFill>
        <p:spPr bwMode="auto">
          <a:xfrm flipV="1">
            <a:off x="5654039" y="4952999"/>
            <a:ext cx="2651761" cy="358346"/>
          </a:xfrm>
          <a:prstGeom prst="rect">
            <a:avLst/>
          </a:prstGeom>
          <a:noFill/>
        </p:spPr>
      </p:pic>
      <p:pic>
        <p:nvPicPr>
          <p:cNvPr id="75781" name="Picture 5" descr="F:\study\PhD\bsi\presentation\test\real_img_5.jpg"/>
          <p:cNvPicPr>
            <a:picLocks noChangeAspect="1" noChangeArrowheads="1"/>
          </p:cNvPicPr>
          <p:nvPr/>
        </p:nvPicPr>
        <p:blipFill>
          <a:blip r:embed="rId5"/>
          <a:srcRect l="14719" r="58736"/>
          <a:stretch>
            <a:fillRect/>
          </a:stretch>
        </p:blipFill>
        <p:spPr bwMode="auto">
          <a:xfrm>
            <a:off x="4953000" y="1600200"/>
            <a:ext cx="3634303" cy="1828800"/>
          </a:xfrm>
          <a:prstGeom prst="rect">
            <a:avLst/>
          </a:prstGeom>
          <a:noFill/>
        </p:spPr>
      </p:pic>
      <p:pic>
        <p:nvPicPr>
          <p:cNvPr id="75783" name="Picture 7" descr="F:\study\PhD\bsi\presentation\test\real_img_0.jpg"/>
          <p:cNvPicPr>
            <a:picLocks noChangeAspect="1" noChangeArrowheads="1"/>
          </p:cNvPicPr>
          <p:nvPr/>
        </p:nvPicPr>
        <p:blipFill>
          <a:blip r:embed="rId6"/>
          <a:srcRect l="17444" t="9869" r="59426" b="6243"/>
          <a:stretch>
            <a:fillRect/>
          </a:stretch>
        </p:blipFill>
        <p:spPr bwMode="auto">
          <a:xfrm>
            <a:off x="609600" y="4419600"/>
            <a:ext cx="3505200" cy="1295400"/>
          </a:xfrm>
          <a:prstGeom prst="rect">
            <a:avLst/>
          </a:prstGeom>
          <a:noFill/>
        </p:spPr>
      </p:pic>
      <p:sp>
        <p:nvSpPr>
          <p:cNvPr id="10" name="Rectangle 9"/>
          <p:cNvSpPr/>
          <p:nvPr/>
        </p:nvSpPr>
        <p:spPr>
          <a:xfrm>
            <a:off x="5715000" y="2819400"/>
            <a:ext cx="2743200" cy="685800"/>
          </a:xfrm>
          <a:prstGeom prst="rect">
            <a:avLst/>
          </a:prstGeom>
          <a:no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81600" y="4724400"/>
            <a:ext cx="2743200" cy="685800"/>
          </a:xfrm>
          <a:prstGeom prst="rect">
            <a:avLst/>
          </a:prstGeom>
          <a:no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9314" y="2318658"/>
            <a:ext cx="2743200" cy="685800"/>
          </a:xfrm>
          <a:prstGeom prst="rect">
            <a:avLst/>
          </a:prstGeom>
          <a:no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5029200"/>
            <a:ext cx="2743200" cy="685800"/>
          </a:xfrm>
          <a:prstGeom prst="rect">
            <a:avLst/>
          </a:prstGeom>
          <a:no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flipH="1" flipV="1">
            <a:off x="152400" y="29718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5486400" y="3505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23372" y="57150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4953000" y="5410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90600" y="3429000"/>
            <a:ext cx="4343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Generate (synthetic) negative samples by translating the window, such that, NO feature starts at window[0,0:6] pixels</a:t>
            </a:r>
            <a:endParaRPr lang="en-US" sz="2000" dirty="0">
              <a:solidFill>
                <a:schemeClr val="tx1"/>
              </a:solidFill>
            </a:endParaRPr>
          </a:p>
        </p:txBody>
      </p:sp>
      <p:sp>
        <p:nvSpPr>
          <p:cNvPr id="21" name="Title 1"/>
          <p:cNvSpPr>
            <a:spLocks noGrp="1"/>
          </p:cNvSpPr>
          <p:nvPr>
            <p:ph type="title"/>
          </p:nvPr>
        </p:nvSpPr>
        <p:spPr>
          <a:xfrm>
            <a:off x="457200" y="274638"/>
            <a:ext cx="8229600" cy="1143000"/>
          </a:xfrm>
        </p:spPr>
        <p:txBody>
          <a:bodyPr>
            <a:normAutofit/>
          </a:bodyPr>
          <a:lstStyle/>
          <a:p>
            <a:r>
              <a:rPr lang="en-US" sz="3600" dirty="0" smtClean="0"/>
              <a:t>Cut Features from Spectra</a:t>
            </a:r>
            <a:endParaRPr lang="en-US" sz="3600" dirty="0"/>
          </a:p>
        </p:txBody>
      </p:sp>
      <p:sp>
        <p:nvSpPr>
          <p:cNvPr id="22" name="Slide Number Placeholder 21"/>
          <p:cNvSpPr>
            <a:spLocks noGrp="1"/>
          </p:cNvSpPr>
          <p:nvPr>
            <p:ph type="sldNum" sz="quarter" idx="12"/>
          </p:nvPr>
        </p:nvSpPr>
        <p:spPr/>
        <p:txBody>
          <a:bodyPr/>
          <a:lstStyle/>
          <a:p>
            <a:fld id="{C0511CB7-F6EF-4D83-8A97-C786CD44AF6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Cut Negative Samples:</a:t>
            </a:r>
            <a:endParaRPr lang="en-US" dirty="0"/>
          </a:p>
        </p:txBody>
      </p:sp>
      <p:pic>
        <p:nvPicPr>
          <p:cNvPr id="75778" name="Picture 2" descr="F:\study\PhD\bsi\presentation\test_real_7_extended.jpg"/>
          <p:cNvPicPr>
            <a:picLocks noChangeAspect="1" noChangeArrowheads="1"/>
          </p:cNvPicPr>
          <p:nvPr/>
        </p:nvPicPr>
        <p:blipFill>
          <a:blip r:embed="rId3"/>
          <a:srcRect/>
          <a:stretch>
            <a:fillRect/>
          </a:stretch>
        </p:blipFill>
        <p:spPr bwMode="auto">
          <a:xfrm>
            <a:off x="1066800" y="2302476"/>
            <a:ext cx="2590800" cy="1050324"/>
          </a:xfrm>
          <a:prstGeom prst="rect">
            <a:avLst/>
          </a:prstGeom>
          <a:noFill/>
          <a:ln>
            <a:noFill/>
          </a:ln>
        </p:spPr>
      </p:pic>
      <p:pic>
        <p:nvPicPr>
          <p:cNvPr id="75779" name="Picture 3" descr="F:\study\PhD\bsi\presentation\test_real_1_spread.jpg"/>
          <p:cNvPicPr>
            <a:picLocks noChangeAspect="1" noChangeArrowheads="1"/>
          </p:cNvPicPr>
          <p:nvPr/>
        </p:nvPicPr>
        <p:blipFill>
          <a:blip r:embed="rId4"/>
          <a:srcRect/>
          <a:stretch>
            <a:fillRect/>
          </a:stretch>
        </p:blipFill>
        <p:spPr bwMode="auto">
          <a:xfrm flipV="1">
            <a:off x="5654039" y="4952999"/>
            <a:ext cx="2651761" cy="358346"/>
          </a:xfrm>
          <a:prstGeom prst="rect">
            <a:avLst/>
          </a:prstGeom>
          <a:noFill/>
        </p:spPr>
      </p:pic>
      <p:pic>
        <p:nvPicPr>
          <p:cNvPr id="75781" name="Picture 5" descr="F:\study\PhD\bsi\presentation\test\real_img_5.jpg"/>
          <p:cNvPicPr>
            <a:picLocks noChangeAspect="1" noChangeArrowheads="1"/>
          </p:cNvPicPr>
          <p:nvPr/>
        </p:nvPicPr>
        <p:blipFill>
          <a:blip r:embed="rId5"/>
          <a:srcRect l="14719" r="58736"/>
          <a:stretch>
            <a:fillRect/>
          </a:stretch>
        </p:blipFill>
        <p:spPr bwMode="auto">
          <a:xfrm>
            <a:off x="4953000" y="1600200"/>
            <a:ext cx="3634303" cy="1828800"/>
          </a:xfrm>
          <a:prstGeom prst="rect">
            <a:avLst/>
          </a:prstGeom>
          <a:noFill/>
        </p:spPr>
      </p:pic>
      <p:pic>
        <p:nvPicPr>
          <p:cNvPr id="75783" name="Picture 7" descr="F:\study\PhD\bsi\presentation\test\real_img_0.jpg"/>
          <p:cNvPicPr>
            <a:picLocks noChangeAspect="1" noChangeArrowheads="1"/>
          </p:cNvPicPr>
          <p:nvPr/>
        </p:nvPicPr>
        <p:blipFill>
          <a:blip r:embed="rId6"/>
          <a:srcRect l="17444" t="9869" r="59426" b="6243"/>
          <a:stretch>
            <a:fillRect/>
          </a:stretch>
        </p:blipFill>
        <p:spPr bwMode="auto">
          <a:xfrm>
            <a:off x="609600" y="4419600"/>
            <a:ext cx="3505200" cy="1295400"/>
          </a:xfrm>
          <a:prstGeom prst="rect">
            <a:avLst/>
          </a:prstGeom>
          <a:noFill/>
        </p:spPr>
      </p:pic>
      <p:sp>
        <p:nvSpPr>
          <p:cNvPr id="10" name="Rectangle 9"/>
          <p:cNvSpPr/>
          <p:nvPr/>
        </p:nvSpPr>
        <p:spPr>
          <a:xfrm>
            <a:off x="5715000" y="2819400"/>
            <a:ext cx="2743200" cy="685800"/>
          </a:xfrm>
          <a:prstGeom prst="rect">
            <a:avLst/>
          </a:prstGeom>
          <a:no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81600" y="4724400"/>
            <a:ext cx="2743200" cy="685800"/>
          </a:xfrm>
          <a:prstGeom prst="rect">
            <a:avLst/>
          </a:prstGeom>
          <a:no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9314" y="2318658"/>
            <a:ext cx="2743200" cy="685800"/>
          </a:xfrm>
          <a:prstGeom prst="rect">
            <a:avLst/>
          </a:prstGeom>
          <a:no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5029200"/>
            <a:ext cx="2743200" cy="685800"/>
          </a:xfrm>
          <a:prstGeom prst="rect">
            <a:avLst/>
          </a:prstGeom>
          <a:no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flipH="1" flipV="1">
            <a:off x="152400" y="29718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5486400" y="3505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23372" y="57150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4953000" y="5410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90600" y="3429000"/>
            <a:ext cx="4343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Generate (synthetic) negative samples by translating the window, such that, NO feature starts at window[0,0:6] pixels</a:t>
            </a:r>
            <a:endParaRPr lang="en-US" sz="2000" dirty="0">
              <a:solidFill>
                <a:schemeClr val="tx1"/>
              </a:solidFill>
            </a:endParaRPr>
          </a:p>
        </p:txBody>
      </p:sp>
      <p:sp>
        <p:nvSpPr>
          <p:cNvPr id="21" name="Rectangle 20"/>
          <p:cNvSpPr/>
          <p:nvPr/>
        </p:nvSpPr>
        <p:spPr>
          <a:xfrm>
            <a:off x="4724400" y="1600200"/>
            <a:ext cx="35814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en-US" sz="2400" b="1" dirty="0" smtClean="0">
                <a:solidFill>
                  <a:schemeClr val="tx1"/>
                </a:solidFill>
              </a:rPr>
              <a:t>62,330 negative samples</a:t>
            </a:r>
            <a:endParaRPr lang="en-US" sz="2400" b="1" dirty="0">
              <a:solidFill>
                <a:schemeClr val="tx1"/>
              </a:solidFill>
            </a:endParaRPr>
          </a:p>
        </p:txBody>
      </p:sp>
      <p:sp>
        <p:nvSpPr>
          <p:cNvPr id="22" name="Title 1"/>
          <p:cNvSpPr>
            <a:spLocks noGrp="1"/>
          </p:cNvSpPr>
          <p:nvPr>
            <p:ph type="title"/>
          </p:nvPr>
        </p:nvSpPr>
        <p:spPr>
          <a:xfrm>
            <a:off x="457200" y="274638"/>
            <a:ext cx="8229600" cy="1143000"/>
          </a:xfrm>
        </p:spPr>
        <p:txBody>
          <a:bodyPr>
            <a:normAutofit/>
          </a:bodyPr>
          <a:lstStyle/>
          <a:p>
            <a:r>
              <a:rPr lang="en-US" sz="3600" dirty="0" smtClean="0"/>
              <a:t>Cut Features from Spectra</a:t>
            </a:r>
            <a:endParaRPr lang="en-US" sz="3600" dirty="0"/>
          </a:p>
        </p:txBody>
      </p:sp>
      <p:sp>
        <p:nvSpPr>
          <p:cNvPr id="23" name="Slide Number Placeholder 22"/>
          <p:cNvSpPr>
            <a:spLocks noGrp="1"/>
          </p:cNvSpPr>
          <p:nvPr>
            <p:ph type="sldNum" sz="quarter" idx="12"/>
          </p:nvPr>
        </p:nvSpPr>
        <p:spPr/>
        <p:txBody>
          <a:bodyPr/>
          <a:lstStyle/>
          <a:p>
            <a:fld id="{C0511CB7-F6EF-4D83-8A97-C786CD44AF6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ent-Up Arrow 38"/>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pic>
        <p:nvPicPr>
          <p:cNvPr id="27"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graphicFrame>
        <p:nvGraphicFramePr>
          <p:cNvPr id="26" name="Content Placeholder 25"/>
          <p:cNvGraphicFramePr>
            <a:graphicFrameLocks noGrp="1"/>
          </p:cNvGraphicFramePr>
          <p:nvPr>
            <p:ph idx="1"/>
          </p:nvPr>
        </p:nvGraphicFramePr>
        <p:xfrm>
          <a:off x="6553200" y="1219200"/>
          <a:ext cx="2362200" cy="2428240"/>
        </p:xfrm>
        <a:graphic>
          <a:graphicData uri="http://schemas.openxmlformats.org/drawingml/2006/table">
            <a:tbl>
              <a:tblPr firstRow="1" bandRow="1">
                <a:tableStyleId>{5C22544A-7EE6-4342-B048-85BDC9FD1C3A}</a:tableStyleId>
              </a:tblPr>
              <a:tblGrid>
                <a:gridCol w="457200"/>
                <a:gridCol w="609600"/>
                <a:gridCol w="704850"/>
                <a:gridCol w="590550"/>
              </a:tblGrid>
              <a:tr h="447040">
                <a:tc>
                  <a:txBody>
                    <a:bodyPr/>
                    <a:lstStyle/>
                    <a:p>
                      <a:pPr algn="ctr"/>
                      <a:r>
                        <a:rPr lang="en-US" b="1" dirty="0" smtClean="0"/>
                        <a:t>ID</a:t>
                      </a:r>
                      <a:endParaRPr lang="en-US" b="1" dirty="0"/>
                    </a:p>
                  </a:txBody>
                  <a:tcPr/>
                </a:tc>
                <a:tc>
                  <a:txBody>
                    <a:bodyPr/>
                    <a:lstStyle/>
                    <a:p>
                      <a:pPr algn="ctr"/>
                      <a:r>
                        <a:rPr lang="en-US" b="1" dirty="0" smtClean="0"/>
                        <a:t>m/z</a:t>
                      </a:r>
                      <a:endParaRPr lang="en-US" b="1" dirty="0"/>
                    </a:p>
                  </a:txBody>
                  <a:tcPr/>
                </a:tc>
                <a:tc>
                  <a:txBody>
                    <a:bodyPr/>
                    <a:lstStyle/>
                    <a:p>
                      <a:pPr algn="ctr"/>
                      <a:r>
                        <a:rPr lang="en-US" b="1" dirty="0" smtClean="0"/>
                        <a:t>RT</a:t>
                      </a:r>
                    </a:p>
                    <a:p>
                      <a:pPr algn="ctr"/>
                      <a:r>
                        <a:rPr lang="en-US" b="1" dirty="0" smtClean="0"/>
                        <a:t>Start</a:t>
                      </a:r>
                      <a:endParaRPr lang="en-US" b="1" dirty="0"/>
                    </a:p>
                  </a:txBody>
                  <a:tcPr/>
                </a:tc>
                <a:tc>
                  <a:txBody>
                    <a:bodyPr/>
                    <a:lstStyle/>
                    <a:p>
                      <a:pPr algn="ctr"/>
                      <a:r>
                        <a:rPr lang="en-US" b="1" dirty="0" smtClean="0"/>
                        <a:t>RT</a:t>
                      </a:r>
                    </a:p>
                    <a:p>
                      <a:pPr algn="ctr"/>
                      <a:r>
                        <a:rPr lang="en-US" b="1" dirty="0" smtClean="0"/>
                        <a:t>End</a:t>
                      </a:r>
                      <a:endParaRPr lang="en-US" b="1" dirty="0"/>
                    </a:p>
                  </a:txBody>
                  <a:tcPr/>
                </a:tc>
              </a:tr>
              <a:tr h="447040">
                <a:tc>
                  <a:txBody>
                    <a:bodyPr/>
                    <a:lstStyle/>
                    <a:p>
                      <a:pPr algn="ctr"/>
                      <a:r>
                        <a:rPr lang="en-US" b="1" dirty="0" smtClean="0"/>
                        <a:t>1</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t1</a:t>
                      </a:r>
                      <a:endParaRPr lang="en-US" b="1" dirty="0"/>
                    </a:p>
                  </a:txBody>
                  <a:tcPr/>
                </a:tc>
                <a:tc>
                  <a:txBody>
                    <a:bodyPr/>
                    <a:lstStyle/>
                    <a:p>
                      <a:pPr algn="ctr"/>
                      <a:r>
                        <a:rPr lang="en-US" b="1" dirty="0" smtClean="0"/>
                        <a:t>t2</a:t>
                      </a:r>
                      <a:endParaRPr lang="en-US" b="1" dirty="0"/>
                    </a:p>
                  </a:txBody>
                  <a:tcPr/>
                </a:tc>
              </a:tr>
              <a:tr h="447040">
                <a:tc>
                  <a:txBody>
                    <a:bodyPr/>
                    <a:lstStyle/>
                    <a:p>
                      <a:pPr algn="ctr"/>
                      <a:r>
                        <a:rPr lang="en-US" b="1" dirty="0" smtClean="0"/>
                        <a:t>2</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N</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bl>
          </a:graphicData>
        </a:graphic>
      </p:graphicFrame>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733800" y="5486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5181600"/>
            <a:ext cx="1752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For each block:</a:t>
            </a:r>
          </a:p>
          <a:p>
            <a:pPr algn="ctr"/>
            <a:r>
              <a:rPr lang="en-US" b="1" dirty="0" smtClean="0">
                <a:solidFill>
                  <a:schemeClr val="tx1"/>
                </a:solidFill>
              </a:rPr>
              <a:t>YES / NO</a:t>
            </a:r>
          </a:p>
          <a:p>
            <a:pPr algn="ctr"/>
            <a:r>
              <a:rPr lang="en-US" b="1" dirty="0" smtClean="0">
                <a:solidFill>
                  <a:schemeClr val="tx1"/>
                </a:solidFill>
              </a:rPr>
              <a:t>Yes: z = 1 to 9</a:t>
            </a:r>
            <a:endParaRPr lang="en-US" b="1" dirty="0">
              <a:solidFill>
                <a:schemeClr val="tx1"/>
              </a:solidFill>
            </a:endParaRPr>
          </a:p>
        </p:txBody>
      </p:sp>
      <p:sp>
        <p:nvSpPr>
          <p:cNvPr id="22" name="Oval 21"/>
          <p:cNvSpPr/>
          <p:nvPr/>
        </p:nvSpPr>
        <p:spPr>
          <a:xfrm>
            <a:off x="6324600" y="5181600"/>
            <a:ext cx="21336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10 category classification problem</a:t>
            </a:r>
            <a:endParaRPr lang="en-US" b="1" dirty="0">
              <a:solidFill>
                <a:schemeClr val="tx1"/>
              </a:solidFill>
            </a:endParaRPr>
          </a:p>
        </p:txBody>
      </p:sp>
      <p:sp>
        <p:nvSpPr>
          <p:cNvPr id="24" name="Up Arrow 23"/>
          <p:cNvSpPr/>
          <p:nvPr/>
        </p:nvSpPr>
        <p:spPr>
          <a:xfrm>
            <a:off x="5105400" y="44958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86200" y="3276600"/>
            <a:ext cx="2590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Record this output and process it to produce a usable list of peptide features</a:t>
            </a:r>
            <a:endParaRPr lang="en-US" b="1" dirty="0">
              <a:solidFill>
                <a:schemeClr val="tx1"/>
              </a:solidFill>
            </a:endParaRPr>
          </a:p>
        </p:txBody>
      </p:sp>
      <p:sp>
        <p:nvSpPr>
          <p:cNvPr id="23" name="Right Arrow 22"/>
          <p:cNvSpPr/>
          <p:nvPr/>
        </p:nvSpPr>
        <p:spPr>
          <a:xfrm rot="19063279">
            <a:off x="5324769" y="2620223"/>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rot="5400000">
            <a:off x="1572110" y="3782704"/>
            <a:ext cx="106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04800" y="3276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2895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953904" y="431610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X</a:t>
            </a:r>
            <a:endParaRPr lang="en-US" b="1" dirty="0">
              <a:solidFill>
                <a:schemeClr val="tx1"/>
              </a:solidFill>
            </a:endParaRPr>
          </a:p>
        </p:txBody>
      </p:sp>
      <p:sp>
        <p:nvSpPr>
          <p:cNvPr id="37" name="Rectangle 36"/>
          <p:cNvSpPr/>
          <p:nvPr/>
        </p:nvSpPr>
        <p:spPr>
          <a:xfrm>
            <a:off x="0" y="32766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t1</a:t>
            </a:r>
            <a:endParaRPr lang="en-US" b="1" dirty="0">
              <a:solidFill>
                <a:schemeClr val="tx1"/>
              </a:solidFill>
            </a:endParaRPr>
          </a:p>
        </p:txBody>
      </p:sp>
      <p:sp>
        <p:nvSpPr>
          <p:cNvPr id="38" name="Rectangle 37"/>
          <p:cNvSpPr/>
          <p:nvPr/>
        </p:nvSpPr>
        <p:spPr>
          <a:xfrm>
            <a:off x="0" y="28194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t2</a:t>
            </a:r>
            <a:endParaRPr lang="en-US" b="1" dirty="0">
              <a:solidFill>
                <a:schemeClr val="tx1"/>
              </a:solidFill>
            </a:endParaRPr>
          </a:p>
        </p:txBody>
      </p:sp>
      <p:sp>
        <p:nvSpPr>
          <p:cNvPr id="30" name="Rectangle 29"/>
          <p:cNvSpPr/>
          <p:nvPr/>
        </p:nvSpPr>
        <p:spPr>
          <a:xfrm>
            <a:off x="1981200" y="2819400"/>
            <a:ext cx="457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04800" y="5715000"/>
            <a:ext cx="2895600" cy="7620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Step 1: Train the CNN</a:t>
            </a:r>
            <a:endParaRPr lang="en-US" sz="2400" b="1" dirty="0">
              <a:solidFill>
                <a:schemeClr val="tx1"/>
              </a:solidFill>
            </a:endParaRPr>
          </a:p>
        </p:txBody>
      </p:sp>
      <p:sp>
        <p:nvSpPr>
          <p:cNvPr id="31" name="Rectangle 30"/>
          <p:cNvSpPr/>
          <p:nvPr/>
        </p:nvSpPr>
        <p:spPr>
          <a:xfrm>
            <a:off x="914400" y="2133600"/>
            <a:ext cx="2971800" cy="609600"/>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50000"/>
                  </a:schemeClr>
                </a:solidFill>
              </a:rPr>
              <a:t>Step 2: Scan given MS</a:t>
            </a:r>
            <a:endParaRPr lang="en-US" sz="2400" b="1" dirty="0">
              <a:solidFill>
                <a:schemeClr val="bg1">
                  <a:lumMod val="50000"/>
                </a:schemeClr>
              </a:solidFill>
            </a:endParaRPr>
          </a:p>
        </p:txBody>
      </p:sp>
      <p:sp>
        <p:nvSpPr>
          <p:cNvPr id="33" name="Rectangle 32"/>
          <p:cNvSpPr/>
          <p:nvPr/>
        </p:nvSpPr>
        <p:spPr>
          <a:xfrm>
            <a:off x="5562600" y="1219200"/>
            <a:ext cx="1828800" cy="1219200"/>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50000"/>
                  </a:schemeClr>
                </a:solidFill>
              </a:rPr>
              <a:t>Step 3: Process the</a:t>
            </a:r>
          </a:p>
          <a:p>
            <a:pPr algn="ctr"/>
            <a:r>
              <a:rPr lang="en-US" sz="2400" b="1" dirty="0" smtClean="0">
                <a:solidFill>
                  <a:schemeClr val="bg1">
                    <a:lumMod val="50000"/>
                  </a:schemeClr>
                </a:solidFill>
              </a:rPr>
              <a:t>CNN outputs </a:t>
            </a:r>
            <a:endParaRPr lang="en-US" sz="2400" b="1" dirty="0">
              <a:solidFill>
                <a:schemeClr val="bg1">
                  <a:lumMod val="50000"/>
                </a:schemeClr>
              </a:solidFill>
            </a:endParaRPr>
          </a:p>
        </p:txBody>
      </p:sp>
      <p:sp>
        <p:nvSpPr>
          <p:cNvPr id="41" name="Slide Number Placeholder 40"/>
          <p:cNvSpPr>
            <a:spLocks noGrp="1"/>
          </p:cNvSpPr>
          <p:nvPr>
            <p:ph type="sldNum" sz="quarter" idx="12"/>
          </p:nvPr>
        </p:nvSpPr>
        <p:spPr/>
        <p:txBody>
          <a:bodyPr/>
          <a:lstStyle/>
          <a:p>
            <a:fld id="{C0511CB7-F6EF-4D83-8A97-C786CD44AF6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Step 1: Train the </a:t>
            </a:r>
            <a:br>
              <a:rPr lang="en-US" sz="3600" dirty="0" smtClean="0"/>
            </a:br>
            <a:r>
              <a:rPr lang="en-US" sz="3600" dirty="0" err="1" smtClean="0"/>
              <a:t>Convolutional</a:t>
            </a:r>
            <a:r>
              <a:rPr lang="en-US" sz="3600" dirty="0" smtClean="0"/>
              <a:t> Neural Network</a:t>
            </a:r>
            <a:endParaRPr lang="en-US" sz="3600"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7" name="Picture 5" descr="F:\study\PhD\bsi\presentation\test\real_img_5.jpg"/>
          <p:cNvPicPr>
            <a:picLocks noChangeAspect="1" noChangeArrowheads="1"/>
          </p:cNvPicPr>
          <p:nvPr/>
        </p:nvPicPr>
        <p:blipFill>
          <a:blip r:embed="rId3"/>
          <a:srcRect l="19728" t="37500" r="58736" b="8333"/>
          <a:stretch>
            <a:fillRect/>
          </a:stretch>
        </p:blipFill>
        <p:spPr bwMode="auto">
          <a:xfrm>
            <a:off x="328097" y="1524000"/>
            <a:ext cx="2948503" cy="990600"/>
          </a:xfrm>
          <a:prstGeom prst="rect">
            <a:avLst/>
          </a:prstGeom>
          <a:noFill/>
        </p:spPr>
      </p:pic>
      <p:sp>
        <p:nvSpPr>
          <p:cNvPr id="8" name="Rectangle 7"/>
          <p:cNvSpPr/>
          <p:nvPr/>
        </p:nvSpPr>
        <p:spPr>
          <a:xfrm>
            <a:off x="404297" y="1676400"/>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28194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71600" y="28194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3200" y="28194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24200" y="18288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Input: 15 x 111</a:t>
            </a:r>
            <a:endParaRPr lang="en-US" dirty="0">
              <a:solidFill>
                <a:schemeClr val="tx1"/>
              </a:solidFill>
            </a:endParaRPr>
          </a:p>
        </p:txBody>
      </p:sp>
      <p:sp>
        <p:nvSpPr>
          <p:cNvPr id="13" name="Rectangle 12"/>
          <p:cNvSpPr/>
          <p:nvPr/>
        </p:nvSpPr>
        <p:spPr>
          <a:xfrm>
            <a:off x="3505200" y="28956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Filters: [8 x 22] x 32 </a:t>
            </a:r>
            <a:endParaRPr lang="en-US" dirty="0">
              <a:solidFill>
                <a:schemeClr val="tx1"/>
              </a:solidFill>
            </a:endParaRPr>
          </a:p>
        </p:txBody>
      </p:sp>
      <p:sp>
        <p:nvSpPr>
          <p:cNvPr id="14" name="Rectangle 13"/>
          <p:cNvSpPr/>
          <p:nvPr/>
        </p:nvSpPr>
        <p:spPr>
          <a:xfrm>
            <a:off x="408296" y="2133600"/>
            <a:ext cx="304800" cy="228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16200000" flipH="1">
            <a:off x="114300" y="2628900"/>
            <a:ext cx="838200" cy="30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90500" y="2324100"/>
            <a:ext cx="685800" cy="30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571500" y="2247900"/>
            <a:ext cx="685800"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495300" y="2552700"/>
            <a:ext cx="838200"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400" y="35814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14600" y="35814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5800" y="4419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95400" y="4419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895600" y="4419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3400" y="48768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14600" y="48768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5562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95400" y="5562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95600" y="5562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3400" y="60198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514600" y="60198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221104" y="62484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21104" y="59436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21104" y="51816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516504" y="62484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516504" y="59436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516504" y="51816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lide Number Placeholder 44"/>
          <p:cNvSpPr>
            <a:spLocks noGrp="1"/>
          </p:cNvSpPr>
          <p:nvPr>
            <p:ph type="sldNum" sz="quarter" idx="12"/>
          </p:nvPr>
        </p:nvSpPr>
        <p:spPr/>
        <p:txBody>
          <a:bodyPr/>
          <a:lstStyle/>
          <a:p>
            <a:fld id="{C0511CB7-F6EF-4D83-8A97-C786CD44AF6B}" type="slidenum">
              <a:rPr lang="en-US" smtClean="0"/>
              <a:pPr/>
              <a:t>35</a:t>
            </a:fld>
            <a:endParaRPr lang="en-US"/>
          </a:p>
        </p:txBody>
      </p:sp>
      <p:sp>
        <p:nvSpPr>
          <p:cNvPr id="56" name="Rectangle 55"/>
          <p:cNvSpPr/>
          <p:nvPr/>
        </p:nvSpPr>
        <p:spPr>
          <a:xfrm>
            <a:off x="1371600" y="36576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57" name="Rectangle 56"/>
          <p:cNvSpPr/>
          <p:nvPr/>
        </p:nvSpPr>
        <p:spPr>
          <a:xfrm>
            <a:off x="1752600" y="27432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58" name="Rectangle 57"/>
          <p:cNvSpPr/>
          <p:nvPr/>
        </p:nvSpPr>
        <p:spPr>
          <a:xfrm>
            <a:off x="1676400" y="43434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59" name="Rectangle 58"/>
          <p:cNvSpPr/>
          <p:nvPr/>
        </p:nvSpPr>
        <p:spPr>
          <a:xfrm>
            <a:off x="1371600" y="49530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0" name="Rectangle 59"/>
          <p:cNvSpPr/>
          <p:nvPr/>
        </p:nvSpPr>
        <p:spPr>
          <a:xfrm>
            <a:off x="1600200" y="54864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1" name="Rectangle 60"/>
          <p:cNvSpPr/>
          <p:nvPr/>
        </p:nvSpPr>
        <p:spPr>
          <a:xfrm>
            <a:off x="1371600" y="60198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2" name="Rectangle 61"/>
          <p:cNvSpPr/>
          <p:nvPr/>
        </p:nvSpPr>
        <p:spPr>
          <a:xfrm rot="5400000">
            <a:off x="5848064" y="5513696"/>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3" name="Rectangle 62"/>
          <p:cNvSpPr/>
          <p:nvPr/>
        </p:nvSpPr>
        <p:spPr>
          <a:xfrm rot="5400000">
            <a:off x="7162799" y="5535304"/>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8" name="Right Arrow 67"/>
          <p:cNvSpPr/>
          <p:nvPr/>
        </p:nvSpPr>
        <p:spPr>
          <a:xfrm>
            <a:off x="5029200" y="6111305"/>
            <a:ext cx="838200" cy="44189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Brace 68"/>
          <p:cNvSpPr/>
          <p:nvPr/>
        </p:nvSpPr>
        <p:spPr>
          <a:xfrm>
            <a:off x="3352800" y="5562600"/>
            <a:ext cx="3048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Left Brace 69"/>
          <p:cNvSpPr/>
          <p:nvPr/>
        </p:nvSpPr>
        <p:spPr>
          <a:xfrm>
            <a:off x="5867400" y="5181600"/>
            <a:ext cx="228600" cy="1371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ight Brace 70"/>
          <p:cNvSpPr/>
          <p:nvPr/>
        </p:nvSpPr>
        <p:spPr>
          <a:xfrm>
            <a:off x="3282288" y="2743200"/>
            <a:ext cx="381000" cy="1371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Right Brace 71"/>
          <p:cNvSpPr/>
          <p:nvPr/>
        </p:nvSpPr>
        <p:spPr>
          <a:xfrm>
            <a:off x="3352800" y="4220568"/>
            <a:ext cx="381000" cy="1219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Rectangle 72"/>
          <p:cNvSpPr/>
          <p:nvPr/>
        </p:nvSpPr>
        <p:spPr>
          <a:xfrm>
            <a:off x="3505200" y="42672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Filters: [6 x 6] x 64 </a:t>
            </a:r>
            <a:endParaRPr lang="en-US" dirty="0">
              <a:solidFill>
                <a:schemeClr val="tx1"/>
              </a:solidFill>
            </a:endParaRPr>
          </a:p>
        </p:txBody>
      </p:sp>
      <p:sp>
        <p:nvSpPr>
          <p:cNvPr id="74" name="Rectangle 73"/>
          <p:cNvSpPr/>
          <p:nvPr/>
        </p:nvSpPr>
        <p:spPr>
          <a:xfrm>
            <a:off x="3505200" y="55626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Filters: [3 x 3] x 64 </a:t>
            </a:r>
            <a:endParaRPr lang="en-US" dirty="0">
              <a:solidFill>
                <a:schemeClr val="tx1"/>
              </a:solidFill>
            </a:endParaRPr>
          </a:p>
        </p:txBody>
      </p:sp>
      <p:sp>
        <p:nvSpPr>
          <p:cNvPr id="75" name="Rectangle 74"/>
          <p:cNvSpPr/>
          <p:nvPr/>
        </p:nvSpPr>
        <p:spPr>
          <a:xfrm>
            <a:off x="5715000" y="4038600"/>
            <a:ext cx="1524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Fully Connected Layer: 512 neurons</a:t>
            </a:r>
            <a:endParaRPr lang="en-US" dirty="0">
              <a:solidFill>
                <a:schemeClr val="tx1"/>
              </a:solidFill>
            </a:endParaRPr>
          </a:p>
        </p:txBody>
      </p:sp>
      <p:sp>
        <p:nvSpPr>
          <p:cNvPr id="76" name="Rectangle 75"/>
          <p:cNvSpPr/>
          <p:nvPr/>
        </p:nvSpPr>
        <p:spPr>
          <a:xfrm>
            <a:off x="7162800" y="45720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Output Layer:</a:t>
            </a:r>
          </a:p>
          <a:p>
            <a:pPr algn="ctr"/>
            <a:r>
              <a:rPr lang="en-US" dirty="0" smtClean="0">
                <a:solidFill>
                  <a:schemeClr val="tx1"/>
                </a:solidFill>
              </a:rPr>
              <a:t>10 neurons</a:t>
            </a:r>
            <a:endParaRPr lang="en-US" dirty="0">
              <a:solidFill>
                <a:schemeClr val="tx1"/>
              </a:solidFill>
            </a:endParaRPr>
          </a:p>
        </p:txBody>
      </p:sp>
      <p:sp>
        <p:nvSpPr>
          <p:cNvPr id="77" name="Rectangle 76"/>
          <p:cNvSpPr/>
          <p:nvPr/>
        </p:nvSpPr>
        <p:spPr>
          <a:xfrm>
            <a:off x="3429000" y="335280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 maps: </a:t>
            </a:r>
            <a:br>
              <a:rPr lang="en-US" dirty="0" smtClean="0">
                <a:solidFill>
                  <a:schemeClr val="tx1"/>
                </a:solidFill>
              </a:rPr>
            </a:br>
            <a:r>
              <a:rPr lang="en-US" dirty="0" smtClean="0">
                <a:solidFill>
                  <a:schemeClr val="tx1"/>
                </a:solidFill>
              </a:rPr>
              <a:t>[8 x 90] x 32 </a:t>
            </a:r>
            <a:endParaRPr lang="en-US" dirty="0">
              <a:solidFill>
                <a:schemeClr val="tx1"/>
              </a:solidFill>
            </a:endParaRPr>
          </a:p>
        </p:txBody>
      </p:sp>
      <p:sp>
        <p:nvSpPr>
          <p:cNvPr id="78" name="Rectangle 77"/>
          <p:cNvSpPr/>
          <p:nvPr/>
        </p:nvSpPr>
        <p:spPr>
          <a:xfrm>
            <a:off x="3505200" y="464820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 maps: </a:t>
            </a:r>
            <a:br>
              <a:rPr lang="en-US" dirty="0" smtClean="0">
                <a:solidFill>
                  <a:schemeClr val="tx1"/>
                </a:solidFill>
              </a:rPr>
            </a:br>
            <a:r>
              <a:rPr lang="en-US" dirty="0" smtClean="0">
                <a:solidFill>
                  <a:schemeClr val="tx1"/>
                </a:solidFill>
              </a:rPr>
              <a:t>[3 x 85] x 64 </a:t>
            </a:r>
            <a:endParaRPr lang="en-US" dirty="0">
              <a:solidFill>
                <a:schemeClr val="tx1"/>
              </a:solidFill>
            </a:endParaRPr>
          </a:p>
        </p:txBody>
      </p:sp>
      <p:sp>
        <p:nvSpPr>
          <p:cNvPr id="79" name="Rectangle 78"/>
          <p:cNvSpPr/>
          <p:nvPr/>
        </p:nvSpPr>
        <p:spPr>
          <a:xfrm>
            <a:off x="3352800" y="586740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 maps: </a:t>
            </a:r>
            <a:br>
              <a:rPr lang="en-US" dirty="0" smtClean="0">
                <a:solidFill>
                  <a:schemeClr val="tx1"/>
                </a:solidFill>
              </a:rPr>
            </a:br>
            <a:r>
              <a:rPr lang="en-US" dirty="0" smtClean="0">
                <a:solidFill>
                  <a:schemeClr val="tx1"/>
                </a:solidFill>
              </a:rPr>
              <a:t>[1 x 83] x 64 </a:t>
            </a:r>
            <a:endParaRPr lang="en-US" dirty="0">
              <a:solidFill>
                <a:schemeClr val="tx1"/>
              </a:solidFill>
            </a:endParaRPr>
          </a:p>
        </p:txBody>
      </p:sp>
      <p:cxnSp>
        <p:nvCxnSpPr>
          <p:cNvPr id="81" name="Straight Connector 80"/>
          <p:cNvCxnSpPr>
            <a:stCxn id="66" idx="2"/>
            <a:endCxn id="44" idx="6"/>
          </p:cNvCxnSpPr>
          <p:nvPr/>
        </p:nvCxnSpPr>
        <p:spPr>
          <a:xfrm rot="10800000">
            <a:off x="6449704" y="52959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4" idx="3"/>
            <a:endCxn id="41" idx="5"/>
          </p:cNvCxnSpPr>
          <p:nvPr/>
        </p:nvCxnSpPr>
        <p:spPr>
          <a:xfrm rot="5400000">
            <a:off x="6983104" y="5876644"/>
            <a:ext cx="1588" cy="1133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45" idx="0"/>
            <a:endCxn id="44" idx="6"/>
          </p:cNvCxnSpPr>
          <p:nvPr/>
        </p:nvCxnSpPr>
        <p:spPr>
          <a:xfrm rot="16200000" flipV="1">
            <a:off x="6504627" y="5240977"/>
            <a:ext cx="1060450" cy="1170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6" idx="2"/>
            <a:endCxn id="41" idx="6"/>
          </p:cNvCxnSpPr>
          <p:nvPr/>
        </p:nvCxnSpPr>
        <p:spPr>
          <a:xfrm rot="10800000" flipV="1">
            <a:off x="6449704" y="5295900"/>
            <a:ext cx="106680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rot="5400000">
            <a:off x="6553200" y="57150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Step 1: Train the </a:t>
            </a:r>
            <a:br>
              <a:rPr lang="en-US" sz="3600" dirty="0" smtClean="0"/>
            </a:br>
            <a:r>
              <a:rPr lang="en-US" sz="3600" dirty="0" err="1" smtClean="0"/>
              <a:t>Convolutional</a:t>
            </a:r>
            <a:r>
              <a:rPr lang="en-US" sz="3600" dirty="0" smtClean="0"/>
              <a:t> Neural Network</a:t>
            </a:r>
            <a:endParaRPr lang="en-US" sz="3600"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7" name="Picture 5" descr="F:\study\PhD\bsi\presentation\test\real_img_5.jpg"/>
          <p:cNvPicPr>
            <a:picLocks noChangeAspect="1" noChangeArrowheads="1"/>
          </p:cNvPicPr>
          <p:nvPr/>
        </p:nvPicPr>
        <p:blipFill>
          <a:blip r:embed="rId3"/>
          <a:srcRect l="19728" t="37500" r="58736" b="8333"/>
          <a:stretch>
            <a:fillRect/>
          </a:stretch>
        </p:blipFill>
        <p:spPr bwMode="auto">
          <a:xfrm>
            <a:off x="328097" y="1524000"/>
            <a:ext cx="2948503" cy="990600"/>
          </a:xfrm>
          <a:prstGeom prst="rect">
            <a:avLst/>
          </a:prstGeom>
          <a:noFill/>
        </p:spPr>
      </p:pic>
      <p:sp>
        <p:nvSpPr>
          <p:cNvPr id="8" name="Rectangle 7"/>
          <p:cNvSpPr/>
          <p:nvPr/>
        </p:nvSpPr>
        <p:spPr>
          <a:xfrm>
            <a:off x="404297" y="1676400"/>
            <a:ext cx="2743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28194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71600" y="28194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3200" y="28194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24200" y="18288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Input: 15 x 111</a:t>
            </a:r>
            <a:endParaRPr lang="en-US" dirty="0">
              <a:solidFill>
                <a:schemeClr val="tx1"/>
              </a:solidFill>
            </a:endParaRPr>
          </a:p>
        </p:txBody>
      </p:sp>
      <p:sp>
        <p:nvSpPr>
          <p:cNvPr id="13" name="Rectangle 12"/>
          <p:cNvSpPr/>
          <p:nvPr/>
        </p:nvSpPr>
        <p:spPr>
          <a:xfrm>
            <a:off x="3505200" y="28956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Filters: [8 x 22] x 32 </a:t>
            </a:r>
            <a:endParaRPr lang="en-US" dirty="0">
              <a:solidFill>
                <a:schemeClr val="tx1"/>
              </a:solidFill>
            </a:endParaRPr>
          </a:p>
        </p:txBody>
      </p:sp>
      <p:sp>
        <p:nvSpPr>
          <p:cNvPr id="14" name="Rectangle 13"/>
          <p:cNvSpPr/>
          <p:nvPr/>
        </p:nvSpPr>
        <p:spPr>
          <a:xfrm>
            <a:off x="408296" y="2133600"/>
            <a:ext cx="304800" cy="228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16200000" flipH="1">
            <a:off x="114300" y="2628900"/>
            <a:ext cx="838200" cy="30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90500" y="2324100"/>
            <a:ext cx="685800" cy="30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571500" y="2247900"/>
            <a:ext cx="685800"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495300" y="2552700"/>
            <a:ext cx="838200"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400" y="35814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14600" y="35814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5800" y="4419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95400" y="4419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895600" y="4419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3400" y="48768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14600" y="48768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5562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95400" y="5562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95600" y="556260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3400" y="60198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514600" y="6019800"/>
            <a:ext cx="762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221104" y="62484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21104" y="59436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21104" y="51816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516504" y="62484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516504" y="59436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516504" y="51816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562600" y="1981200"/>
            <a:ext cx="30480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NO pooling layer:</a:t>
            </a:r>
          </a:p>
          <a:p>
            <a:pPr algn="ctr"/>
            <a:r>
              <a:rPr lang="en-US" sz="2000" b="1" dirty="0" smtClean="0">
                <a:solidFill>
                  <a:schemeClr val="tx1"/>
                </a:solidFill>
              </a:rPr>
              <a:t>AVOID</a:t>
            </a:r>
          </a:p>
          <a:p>
            <a:pPr algn="ctr"/>
            <a:r>
              <a:rPr lang="en-US" sz="2000" b="1" dirty="0" smtClean="0">
                <a:solidFill>
                  <a:schemeClr val="tx1"/>
                </a:solidFill>
              </a:rPr>
              <a:t>translation invariance</a:t>
            </a:r>
            <a:endParaRPr lang="en-US" sz="2000" b="1" dirty="0">
              <a:solidFill>
                <a:schemeClr val="tx1"/>
              </a:solidFill>
            </a:endParaRPr>
          </a:p>
        </p:txBody>
      </p:sp>
      <p:sp>
        <p:nvSpPr>
          <p:cNvPr id="45" name="Slide Number Placeholder 44"/>
          <p:cNvSpPr>
            <a:spLocks noGrp="1"/>
          </p:cNvSpPr>
          <p:nvPr>
            <p:ph type="sldNum" sz="quarter" idx="12"/>
          </p:nvPr>
        </p:nvSpPr>
        <p:spPr/>
        <p:txBody>
          <a:bodyPr/>
          <a:lstStyle/>
          <a:p>
            <a:fld id="{C0511CB7-F6EF-4D83-8A97-C786CD44AF6B}" type="slidenum">
              <a:rPr lang="en-US" smtClean="0"/>
              <a:pPr/>
              <a:t>36</a:t>
            </a:fld>
            <a:endParaRPr lang="en-US"/>
          </a:p>
        </p:txBody>
      </p:sp>
      <p:sp>
        <p:nvSpPr>
          <p:cNvPr id="56" name="Rectangle 55"/>
          <p:cNvSpPr/>
          <p:nvPr/>
        </p:nvSpPr>
        <p:spPr>
          <a:xfrm>
            <a:off x="1371600" y="36576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57" name="Rectangle 56"/>
          <p:cNvSpPr/>
          <p:nvPr/>
        </p:nvSpPr>
        <p:spPr>
          <a:xfrm>
            <a:off x="1752600" y="27432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58" name="Rectangle 57"/>
          <p:cNvSpPr/>
          <p:nvPr/>
        </p:nvSpPr>
        <p:spPr>
          <a:xfrm>
            <a:off x="1676400" y="43434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59" name="Rectangle 58"/>
          <p:cNvSpPr/>
          <p:nvPr/>
        </p:nvSpPr>
        <p:spPr>
          <a:xfrm>
            <a:off x="1371600" y="49530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0" name="Rectangle 59"/>
          <p:cNvSpPr/>
          <p:nvPr/>
        </p:nvSpPr>
        <p:spPr>
          <a:xfrm>
            <a:off x="1600200" y="54864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1" name="Rectangle 60"/>
          <p:cNvSpPr/>
          <p:nvPr/>
        </p:nvSpPr>
        <p:spPr>
          <a:xfrm>
            <a:off x="1371600" y="60198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2" name="Rectangle 61"/>
          <p:cNvSpPr/>
          <p:nvPr/>
        </p:nvSpPr>
        <p:spPr>
          <a:xfrm rot="5400000">
            <a:off x="5848064" y="5513696"/>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3" name="Rectangle 62"/>
          <p:cNvSpPr/>
          <p:nvPr/>
        </p:nvSpPr>
        <p:spPr>
          <a:xfrm rot="5400000">
            <a:off x="7162799" y="5535304"/>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8" name="Right Arrow 67"/>
          <p:cNvSpPr/>
          <p:nvPr/>
        </p:nvSpPr>
        <p:spPr>
          <a:xfrm>
            <a:off x="5029200" y="6111305"/>
            <a:ext cx="838200" cy="44189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Brace 68"/>
          <p:cNvSpPr/>
          <p:nvPr/>
        </p:nvSpPr>
        <p:spPr>
          <a:xfrm>
            <a:off x="3352800" y="5562600"/>
            <a:ext cx="3048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Left Brace 69"/>
          <p:cNvSpPr/>
          <p:nvPr/>
        </p:nvSpPr>
        <p:spPr>
          <a:xfrm>
            <a:off x="5867400" y="5181600"/>
            <a:ext cx="228600" cy="1371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ight Brace 70"/>
          <p:cNvSpPr/>
          <p:nvPr/>
        </p:nvSpPr>
        <p:spPr>
          <a:xfrm>
            <a:off x="3282288" y="2743200"/>
            <a:ext cx="381000" cy="1371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Right Brace 71"/>
          <p:cNvSpPr/>
          <p:nvPr/>
        </p:nvSpPr>
        <p:spPr>
          <a:xfrm>
            <a:off x="3352800" y="4220568"/>
            <a:ext cx="381000" cy="1219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Rectangle 72"/>
          <p:cNvSpPr/>
          <p:nvPr/>
        </p:nvSpPr>
        <p:spPr>
          <a:xfrm>
            <a:off x="3505200" y="42672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Filters: [6 x 6] x 64 </a:t>
            </a:r>
            <a:endParaRPr lang="en-US" dirty="0">
              <a:solidFill>
                <a:schemeClr val="tx1"/>
              </a:solidFill>
            </a:endParaRPr>
          </a:p>
        </p:txBody>
      </p:sp>
      <p:sp>
        <p:nvSpPr>
          <p:cNvPr id="74" name="Rectangle 73"/>
          <p:cNvSpPr/>
          <p:nvPr/>
        </p:nvSpPr>
        <p:spPr>
          <a:xfrm>
            <a:off x="3505200" y="55626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Filters: [3 x 3] x 64 </a:t>
            </a:r>
            <a:endParaRPr lang="en-US" dirty="0">
              <a:solidFill>
                <a:schemeClr val="tx1"/>
              </a:solidFill>
            </a:endParaRPr>
          </a:p>
        </p:txBody>
      </p:sp>
      <p:sp>
        <p:nvSpPr>
          <p:cNvPr id="75" name="Rectangle 74"/>
          <p:cNvSpPr/>
          <p:nvPr/>
        </p:nvSpPr>
        <p:spPr>
          <a:xfrm>
            <a:off x="5715000" y="4038600"/>
            <a:ext cx="1524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Fully Connected Layer: 512 neurons</a:t>
            </a:r>
            <a:endParaRPr lang="en-US" dirty="0">
              <a:solidFill>
                <a:schemeClr val="tx1"/>
              </a:solidFill>
            </a:endParaRPr>
          </a:p>
        </p:txBody>
      </p:sp>
      <p:sp>
        <p:nvSpPr>
          <p:cNvPr id="76" name="Rectangle 75"/>
          <p:cNvSpPr/>
          <p:nvPr/>
        </p:nvSpPr>
        <p:spPr>
          <a:xfrm>
            <a:off x="7162800" y="45720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Output Layer:</a:t>
            </a:r>
          </a:p>
          <a:p>
            <a:pPr algn="ctr"/>
            <a:r>
              <a:rPr lang="en-US" dirty="0" smtClean="0">
                <a:solidFill>
                  <a:schemeClr val="tx1"/>
                </a:solidFill>
              </a:rPr>
              <a:t>10 neurons</a:t>
            </a:r>
            <a:endParaRPr lang="en-US" dirty="0">
              <a:solidFill>
                <a:schemeClr val="tx1"/>
              </a:solidFill>
            </a:endParaRPr>
          </a:p>
        </p:txBody>
      </p:sp>
      <p:sp>
        <p:nvSpPr>
          <p:cNvPr id="77" name="Rectangle 76"/>
          <p:cNvSpPr/>
          <p:nvPr/>
        </p:nvSpPr>
        <p:spPr>
          <a:xfrm>
            <a:off x="3429000" y="335280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 maps: </a:t>
            </a:r>
            <a:br>
              <a:rPr lang="en-US" dirty="0" smtClean="0">
                <a:solidFill>
                  <a:schemeClr val="tx1"/>
                </a:solidFill>
              </a:rPr>
            </a:br>
            <a:r>
              <a:rPr lang="en-US" dirty="0" smtClean="0">
                <a:solidFill>
                  <a:schemeClr val="tx1"/>
                </a:solidFill>
              </a:rPr>
              <a:t>[8 x 90] x 32 </a:t>
            </a:r>
            <a:endParaRPr lang="en-US" dirty="0">
              <a:solidFill>
                <a:schemeClr val="tx1"/>
              </a:solidFill>
            </a:endParaRPr>
          </a:p>
        </p:txBody>
      </p:sp>
      <p:sp>
        <p:nvSpPr>
          <p:cNvPr id="78" name="Rectangle 77"/>
          <p:cNvSpPr/>
          <p:nvPr/>
        </p:nvSpPr>
        <p:spPr>
          <a:xfrm>
            <a:off x="3505200" y="464820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 maps: </a:t>
            </a:r>
            <a:br>
              <a:rPr lang="en-US" dirty="0" smtClean="0">
                <a:solidFill>
                  <a:schemeClr val="tx1"/>
                </a:solidFill>
              </a:rPr>
            </a:br>
            <a:r>
              <a:rPr lang="en-US" dirty="0" smtClean="0">
                <a:solidFill>
                  <a:schemeClr val="tx1"/>
                </a:solidFill>
              </a:rPr>
              <a:t>[3 x 85] x 64 </a:t>
            </a:r>
            <a:endParaRPr lang="en-US" dirty="0">
              <a:solidFill>
                <a:schemeClr val="tx1"/>
              </a:solidFill>
            </a:endParaRPr>
          </a:p>
        </p:txBody>
      </p:sp>
      <p:sp>
        <p:nvSpPr>
          <p:cNvPr id="79" name="Rectangle 78"/>
          <p:cNvSpPr/>
          <p:nvPr/>
        </p:nvSpPr>
        <p:spPr>
          <a:xfrm>
            <a:off x="3352800" y="586740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 maps: </a:t>
            </a:r>
            <a:br>
              <a:rPr lang="en-US" dirty="0" smtClean="0">
                <a:solidFill>
                  <a:schemeClr val="tx1"/>
                </a:solidFill>
              </a:rPr>
            </a:br>
            <a:r>
              <a:rPr lang="en-US" dirty="0" smtClean="0">
                <a:solidFill>
                  <a:schemeClr val="tx1"/>
                </a:solidFill>
              </a:rPr>
              <a:t>[1 x 83] x 64 </a:t>
            </a:r>
            <a:endParaRPr lang="en-US" dirty="0">
              <a:solidFill>
                <a:schemeClr val="tx1"/>
              </a:solidFill>
            </a:endParaRPr>
          </a:p>
        </p:txBody>
      </p:sp>
      <p:cxnSp>
        <p:nvCxnSpPr>
          <p:cNvPr id="81" name="Straight Connector 80"/>
          <p:cNvCxnSpPr>
            <a:stCxn id="66" idx="2"/>
            <a:endCxn id="44" idx="6"/>
          </p:cNvCxnSpPr>
          <p:nvPr/>
        </p:nvCxnSpPr>
        <p:spPr>
          <a:xfrm rot="10800000">
            <a:off x="6449704" y="52959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4" idx="3"/>
            <a:endCxn id="41" idx="5"/>
          </p:cNvCxnSpPr>
          <p:nvPr/>
        </p:nvCxnSpPr>
        <p:spPr>
          <a:xfrm rot="5400000">
            <a:off x="6983104" y="5876644"/>
            <a:ext cx="1588" cy="1133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45" idx="0"/>
            <a:endCxn id="44" idx="6"/>
          </p:cNvCxnSpPr>
          <p:nvPr/>
        </p:nvCxnSpPr>
        <p:spPr>
          <a:xfrm rot="16200000" flipV="1">
            <a:off x="6504627" y="5240977"/>
            <a:ext cx="1060450" cy="1170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6" idx="2"/>
            <a:endCxn id="41" idx="6"/>
          </p:cNvCxnSpPr>
          <p:nvPr/>
        </p:nvCxnSpPr>
        <p:spPr>
          <a:xfrm rot="10800000" flipV="1">
            <a:off x="6449704" y="5295900"/>
            <a:ext cx="106680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rot="5400000">
            <a:off x="6553200" y="57150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Step 1: CNN - Parameters</a:t>
            </a:r>
            <a:endParaRPr lang="en-US" sz="3600" dirty="0"/>
          </a:p>
        </p:txBody>
      </p:sp>
      <p:sp>
        <p:nvSpPr>
          <p:cNvPr id="3" name="Content Placeholder 2"/>
          <p:cNvSpPr>
            <a:spLocks noGrp="1"/>
          </p:cNvSpPr>
          <p:nvPr>
            <p:ph idx="1"/>
          </p:nvPr>
        </p:nvSpPr>
        <p:spPr/>
        <p:txBody>
          <a:bodyPr>
            <a:normAutofit/>
          </a:bodyPr>
          <a:lstStyle/>
          <a:p>
            <a:r>
              <a:rPr lang="en-US" sz="2600" dirty="0" smtClean="0"/>
              <a:t>Validation Set: 10% of training data</a:t>
            </a:r>
          </a:p>
          <a:p>
            <a:r>
              <a:rPr lang="en-US" sz="2600" dirty="0" smtClean="0"/>
              <a:t>Validation after each 1500 sample training</a:t>
            </a:r>
          </a:p>
          <a:p>
            <a:r>
              <a:rPr lang="en-US" sz="2600" dirty="0" smtClean="0"/>
              <a:t>Learning Rate: 10</a:t>
            </a:r>
            <a:r>
              <a:rPr lang="en-US" sz="2600" baseline="30000" dirty="0" smtClean="0"/>
              <a:t>-3</a:t>
            </a:r>
          </a:p>
          <a:p>
            <a:r>
              <a:rPr lang="en-US" sz="2600" dirty="0" smtClean="0"/>
              <a:t>Drop out: </a:t>
            </a:r>
            <a:r>
              <a:rPr lang="en-US" sz="2600" dirty="0" smtClean="0"/>
              <a:t>0.50 </a:t>
            </a:r>
            <a:endParaRPr lang="en-US" sz="2600" dirty="0" smtClean="0"/>
          </a:p>
          <a:p>
            <a:pPr lvl="1"/>
            <a:r>
              <a:rPr lang="en-US" sz="2600" dirty="0" smtClean="0"/>
              <a:t>after 3</a:t>
            </a:r>
            <a:r>
              <a:rPr lang="en-US" sz="2600" baseline="30000" dirty="0" smtClean="0"/>
              <a:t>rd</a:t>
            </a:r>
            <a:r>
              <a:rPr lang="en-US" sz="2600" dirty="0" smtClean="0"/>
              <a:t> </a:t>
            </a:r>
            <a:r>
              <a:rPr lang="en-US" sz="2600" dirty="0" err="1" smtClean="0"/>
              <a:t>conv</a:t>
            </a:r>
            <a:r>
              <a:rPr lang="en-US" sz="2600" dirty="0" smtClean="0"/>
              <a:t> layer &amp; fully connected layer</a:t>
            </a:r>
          </a:p>
          <a:p>
            <a:r>
              <a:rPr lang="en-US" sz="2600" dirty="0" err="1" smtClean="0"/>
              <a:t>Minibatch</a:t>
            </a:r>
            <a:r>
              <a:rPr lang="en-US" sz="2600" dirty="0" smtClean="0"/>
              <a:t> Size: 150</a:t>
            </a:r>
          </a:p>
          <a:p>
            <a:r>
              <a:rPr lang="en-US" sz="2600" dirty="0" smtClean="0"/>
              <a:t>Total </a:t>
            </a:r>
            <a:r>
              <a:rPr lang="en-US" sz="2600" dirty="0" err="1" smtClean="0"/>
              <a:t>Minibatch</a:t>
            </a:r>
            <a:r>
              <a:rPr lang="en-US" sz="2600" dirty="0" smtClean="0"/>
              <a:t>: 640</a:t>
            </a:r>
          </a:p>
          <a:p>
            <a:r>
              <a:rPr lang="en-US" sz="2600" dirty="0" smtClean="0"/>
              <a:t>Epoch: 20 - 25</a:t>
            </a:r>
          </a:p>
        </p:txBody>
      </p:sp>
      <p:sp>
        <p:nvSpPr>
          <p:cNvPr id="4" name="Slide Number Placeholder 3"/>
          <p:cNvSpPr>
            <a:spLocks noGrp="1"/>
          </p:cNvSpPr>
          <p:nvPr>
            <p:ph type="sldNum" sz="quarter" idx="12"/>
          </p:nvPr>
        </p:nvSpPr>
        <p:spPr/>
        <p:txBody>
          <a:bodyPr/>
          <a:lstStyle/>
          <a:p>
            <a:fld id="{C0511CB7-F6EF-4D83-8A97-C786CD44AF6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Step 1: CNN - Experimental Result</a:t>
            </a:r>
            <a:endParaRPr lang="en-US" sz="3600" dirty="0"/>
          </a:p>
        </p:txBody>
      </p:sp>
      <p:sp>
        <p:nvSpPr>
          <p:cNvPr id="3" name="Content Placeholder 2"/>
          <p:cNvSpPr>
            <a:spLocks noGrp="1"/>
          </p:cNvSpPr>
          <p:nvPr>
            <p:ph idx="1"/>
          </p:nvPr>
        </p:nvSpPr>
        <p:spPr/>
        <p:txBody>
          <a:bodyPr>
            <a:normAutofit/>
          </a:bodyPr>
          <a:lstStyle/>
          <a:p>
            <a:r>
              <a:rPr lang="en-US" sz="2400" dirty="0" smtClean="0"/>
              <a:t>Plot: </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V</a:t>
            </a:r>
            <a:r>
              <a:rPr lang="en-US" sz="2400" dirty="0" smtClean="0"/>
              <a:t>alidation </a:t>
            </a:r>
            <a:r>
              <a:rPr lang="en-US" sz="2400" dirty="0" smtClean="0"/>
              <a:t>A</a:t>
            </a:r>
            <a:r>
              <a:rPr lang="en-US" sz="2400" dirty="0" smtClean="0"/>
              <a:t>ccuracy: 97.19%</a:t>
            </a:r>
          </a:p>
          <a:p>
            <a:pPr lvl="1"/>
            <a:r>
              <a:rPr lang="en-US" sz="2400" dirty="0" smtClean="0"/>
              <a:t>Class Accuracy:</a:t>
            </a:r>
            <a:r>
              <a:rPr lang="en-US" sz="2400" dirty="0" smtClean="0"/>
              <a:t/>
            </a:r>
            <a:br>
              <a:rPr lang="en-US" sz="2400" dirty="0" smtClean="0"/>
            </a:br>
            <a:r>
              <a:rPr lang="en-US" sz="2400" dirty="0" smtClean="0"/>
              <a:t/>
            </a:r>
            <a:br>
              <a:rPr lang="en-US" sz="2400" dirty="0" smtClean="0"/>
            </a:br>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38</a:t>
            </a:fld>
            <a:endParaRPr lang="en-US"/>
          </a:p>
        </p:txBody>
      </p:sp>
      <p:sp>
        <p:nvSpPr>
          <p:cNvPr id="5" name="Rectangle 4"/>
          <p:cNvSpPr/>
          <p:nvPr/>
        </p:nvSpPr>
        <p:spPr>
          <a:xfrm>
            <a:off x="3200400" y="4724400"/>
            <a:ext cx="19050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chemeClr val="tx1"/>
                </a:solidFill>
              </a:rPr>
              <a:t>Z = 0:  99.04%</a:t>
            </a:r>
            <a:br>
              <a:rPr lang="en-US" sz="2400" dirty="0" smtClean="0">
                <a:solidFill>
                  <a:schemeClr val="tx1"/>
                </a:solidFill>
              </a:rPr>
            </a:br>
            <a:r>
              <a:rPr lang="en-US" sz="2400" dirty="0" smtClean="0">
                <a:solidFill>
                  <a:schemeClr val="tx1"/>
                </a:solidFill>
              </a:rPr>
              <a:t>Z = 1:  87.43%</a:t>
            </a:r>
            <a:br>
              <a:rPr lang="en-US" sz="2400" dirty="0" smtClean="0">
                <a:solidFill>
                  <a:schemeClr val="tx1"/>
                </a:solidFill>
              </a:rPr>
            </a:br>
            <a:r>
              <a:rPr lang="en-US" sz="2400" dirty="0" smtClean="0">
                <a:solidFill>
                  <a:schemeClr val="tx1"/>
                </a:solidFill>
              </a:rPr>
              <a:t>Z = 2: 96.95%</a:t>
            </a:r>
            <a:br>
              <a:rPr lang="en-US" sz="2400" dirty="0" smtClean="0">
                <a:solidFill>
                  <a:schemeClr val="tx1"/>
                </a:solidFill>
              </a:rPr>
            </a:br>
            <a:r>
              <a:rPr lang="en-US" sz="2400" dirty="0" smtClean="0">
                <a:solidFill>
                  <a:schemeClr val="tx1"/>
                </a:solidFill>
              </a:rPr>
              <a:t>Z = 3: 97.01%</a:t>
            </a:r>
            <a:br>
              <a:rPr lang="en-US" sz="2400" dirty="0" smtClean="0">
                <a:solidFill>
                  <a:schemeClr val="tx1"/>
                </a:solidFill>
              </a:rPr>
            </a:br>
            <a:r>
              <a:rPr lang="en-US" sz="2400" dirty="0" smtClean="0">
                <a:solidFill>
                  <a:schemeClr val="tx1"/>
                </a:solidFill>
              </a:rPr>
              <a:t>Z = 4: 87.22%</a:t>
            </a:r>
            <a:br>
              <a:rPr lang="en-US" sz="2400" dirty="0" smtClean="0">
                <a:solidFill>
                  <a:schemeClr val="tx1"/>
                </a:solidFill>
              </a:rPr>
            </a:br>
            <a:endParaRPr lang="en-US" sz="2400" dirty="0">
              <a:solidFill>
                <a:schemeClr val="tx1"/>
              </a:solidFill>
            </a:endParaRPr>
          </a:p>
        </p:txBody>
      </p:sp>
      <p:sp>
        <p:nvSpPr>
          <p:cNvPr id="6" name="Rectangle 5"/>
          <p:cNvSpPr/>
          <p:nvPr/>
        </p:nvSpPr>
        <p:spPr>
          <a:xfrm>
            <a:off x="6019800" y="4724400"/>
            <a:ext cx="1981200" cy="1938992"/>
          </a:xfrm>
          <a:prstGeom prst="rect">
            <a:avLst/>
          </a:prstGeom>
        </p:spPr>
        <p:txBody>
          <a:bodyPr wrap="square">
            <a:spAutoFit/>
          </a:bodyPr>
          <a:lstStyle/>
          <a:p>
            <a:r>
              <a:rPr lang="en-US" sz="2400" dirty="0" smtClean="0"/>
              <a:t>Z = 5: 99.24%</a:t>
            </a:r>
            <a:br>
              <a:rPr lang="en-US" sz="2400" dirty="0" smtClean="0"/>
            </a:br>
            <a:r>
              <a:rPr lang="en-US" sz="2400" dirty="0" smtClean="0"/>
              <a:t>Z = 6: 90.32%</a:t>
            </a:r>
            <a:br>
              <a:rPr lang="en-US" sz="2400" dirty="0" smtClean="0"/>
            </a:br>
            <a:r>
              <a:rPr lang="en-US" sz="2400" dirty="0" smtClean="0"/>
              <a:t>Z = 7: 82.35%</a:t>
            </a:r>
            <a:br>
              <a:rPr lang="en-US" sz="2400" dirty="0" smtClean="0"/>
            </a:br>
            <a:r>
              <a:rPr lang="en-US" sz="2400" dirty="0" smtClean="0"/>
              <a:t>Z = 8: 100%</a:t>
            </a:r>
            <a:br>
              <a:rPr lang="en-US" sz="2400" dirty="0" smtClean="0"/>
            </a:br>
            <a:r>
              <a:rPr lang="en-US" sz="2400" dirty="0" smtClean="0"/>
              <a:t>Z = 9: 83.33%</a:t>
            </a:r>
            <a:endParaRPr lang="en-US" sz="2400" dirty="0"/>
          </a:p>
        </p:txBody>
      </p:sp>
      <p:pic>
        <p:nvPicPr>
          <p:cNvPr id="1026" name="Picture 2" descr="F:\study\PhD\bsi\presentation\Screenshot from 2017-06-05 10-46-10.png"/>
          <p:cNvPicPr>
            <a:picLocks noChangeAspect="1" noChangeArrowheads="1"/>
          </p:cNvPicPr>
          <p:nvPr/>
        </p:nvPicPr>
        <p:blipFill>
          <a:blip r:embed="rId3"/>
          <a:srcRect l="25000" t="12696" r="31666" b="44815"/>
          <a:stretch>
            <a:fillRect/>
          </a:stretch>
        </p:blipFill>
        <p:spPr bwMode="auto">
          <a:xfrm>
            <a:off x="1524000" y="1600200"/>
            <a:ext cx="6096000" cy="2665141"/>
          </a:xfrm>
          <a:prstGeom prst="rect">
            <a:avLst/>
          </a:prstGeom>
          <a:noFill/>
        </p:spPr>
      </p:pic>
      <p:sp>
        <p:nvSpPr>
          <p:cNvPr id="8" name="Rectangle 7"/>
          <p:cNvSpPr/>
          <p:nvPr/>
        </p:nvSpPr>
        <p:spPr>
          <a:xfrm>
            <a:off x="2743200" y="379095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3</a:t>
            </a:r>
            <a:endParaRPr lang="en-US" sz="1000" dirty="0">
              <a:solidFill>
                <a:schemeClr val="tx1"/>
              </a:solidFill>
            </a:endParaRPr>
          </a:p>
        </p:txBody>
      </p:sp>
      <p:sp>
        <p:nvSpPr>
          <p:cNvPr id="9" name="Rectangle 8"/>
          <p:cNvSpPr/>
          <p:nvPr/>
        </p:nvSpPr>
        <p:spPr>
          <a:xfrm>
            <a:off x="3352800" y="379095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6</a:t>
            </a:r>
            <a:endParaRPr lang="en-US" sz="1000" dirty="0">
              <a:solidFill>
                <a:schemeClr val="tx1"/>
              </a:solidFill>
            </a:endParaRPr>
          </a:p>
        </p:txBody>
      </p:sp>
      <p:sp>
        <p:nvSpPr>
          <p:cNvPr id="10" name="Rectangle 9"/>
          <p:cNvSpPr/>
          <p:nvPr/>
        </p:nvSpPr>
        <p:spPr>
          <a:xfrm>
            <a:off x="4010025" y="3800475"/>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9</a:t>
            </a:r>
            <a:endParaRPr lang="en-US" sz="1000" dirty="0">
              <a:solidFill>
                <a:schemeClr val="tx1"/>
              </a:solidFill>
            </a:endParaRPr>
          </a:p>
        </p:txBody>
      </p:sp>
      <p:sp>
        <p:nvSpPr>
          <p:cNvPr id="11" name="Rectangle 10"/>
          <p:cNvSpPr/>
          <p:nvPr/>
        </p:nvSpPr>
        <p:spPr>
          <a:xfrm>
            <a:off x="5314950" y="381000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15</a:t>
            </a:r>
            <a:endParaRPr lang="en-US" sz="1000" dirty="0">
              <a:solidFill>
                <a:schemeClr val="tx1"/>
              </a:solidFill>
            </a:endParaRPr>
          </a:p>
        </p:txBody>
      </p:sp>
      <p:sp>
        <p:nvSpPr>
          <p:cNvPr id="12" name="Rectangle 11"/>
          <p:cNvSpPr/>
          <p:nvPr/>
        </p:nvSpPr>
        <p:spPr>
          <a:xfrm>
            <a:off x="4648200" y="381000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12</a:t>
            </a:r>
            <a:endParaRPr lang="en-US" sz="1000" dirty="0">
              <a:solidFill>
                <a:schemeClr val="tx1"/>
              </a:solidFill>
            </a:endParaRPr>
          </a:p>
        </p:txBody>
      </p:sp>
      <p:sp>
        <p:nvSpPr>
          <p:cNvPr id="13" name="Rectangle 12"/>
          <p:cNvSpPr/>
          <p:nvPr/>
        </p:nvSpPr>
        <p:spPr>
          <a:xfrm>
            <a:off x="5934075" y="381000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17</a:t>
            </a:r>
            <a:endParaRPr lang="en-US" sz="1000" dirty="0">
              <a:solidFill>
                <a:schemeClr val="tx1"/>
              </a:solidFill>
            </a:endParaRPr>
          </a:p>
        </p:txBody>
      </p:sp>
      <p:sp>
        <p:nvSpPr>
          <p:cNvPr id="14" name="Rectangle 13"/>
          <p:cNvSpPr/>
          <p:nvPr/>
        </p:nvSpPr>
        <p:spPr>
          <a:xfrm>
            <a:off x="6543675" y="3800475"/>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20</a:t>
            </a:r>
            <a:endParaRPr lang="en-US" sz="1000" dirty="0">
              <a:solidFill>
                <a:schemeClr val="tx1"/>
              </a:solidFill>
            </a:endParaRPr>
          </a:p>
        </p:txBody>
      </p:sp>
      <p:sp>
        <p:nvSpPr>
          <p:cNvPr id="15" name="Rectangle 14"/>
          <p:cNvSpPr/>
          <p:nvPr/>
        </p:nvSpPr>
        <p:spPr>
          <a:xfrm>
            <a:off x="7239000" y="3771900"/>
            <a:ext cx="4572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Step 1: CNN - Experimental Result</a:t>
            </a:r>
            <a:endParaRPr lang="en-US" sz="3600" dirty="0"/>
          </a:p>
        </p:txBody>
      </p:sp>
      <p:sp>
        <p:nvSpPr>
          <p:cNvPr id="3" name="Content Placeholder 2"/>
          <p:cNvSpPr>
            <a:spLocks noGrp="1"/>
          </p:cNvSpPr>
          <p:nvPr>
            <p:ph idx="1"/>
          </p:nvPr>
        </p:nvSpPr>
        <p:spPr>
          <a:xfrm>
            <a:off x="457200" y="1600200"/>
            <a:ext cx="8534400" cy="4525963"/>
          </a:xfrm>
        </p:spPr>
        <p:txBody>
          <a:bodyPr>
            <a:normAutofit/>
          </a:bodyPr>
          <a:lstStyle/>
          <a:p>
            <a:pPr>
              <a:buNone/>
            </a:pPr>
            <a:r>
              <a:rPr lang="en-US" sz="2600" dirty="0" smtClean="0"/>
              <a:t>Some findings:</a:t>
            </a:r>
          </a:p>
          <a:p>
            <a:pPr>
              <a:buNone/>
            </a:pPr>
            <a:endParaRPr lang="en-US" sz="2600" dirty="0" smtClean="0"/>
          </a:p>
          <a:p>
            <a:pPr lvl="1"/>
            <a:r>
              <a:rPr lang="en-US" sz="2600" dirty="0" smtClean="0"/>
              <a:t>Data shuffling after each epoch </a:t>
            </a:r>
            <a:r>
              <a:rPr lang="en-US" sz="2600" dirty="0" smtClean="0">
                <a:sym typeface="Wingdings" pitchFamily="2" charset="2"/>
              </a:rPr>
              <a:t> fast convergence</a:t>
            </a:r>
            <a:endParaRPr lang="en-US" sz="2600" dirty="0" smtClean="0"/>
          </a:p>
          <a:p>
            <a:pPr lvl="2"/>
            <a:r>
              <a:rPr lang="en-US" sz="2600" dirty="0" smtClean="0"/>
              <a:t>150 epochs needed without data shuffling </a:t>
            </a:r>
          </a:p>
          <a:p>
            <a:pPr lvl="2"/>
            <a:r>
              <a:rPr lang="en-US" sz="2600" dirty="0" smtClean="0"/>
              <a:t>20 – 25 epochs with data shuffling</a:t>
            </a:r>
          </a:p>
          <a:p>
            <a:pPr lvl="2">
              <a:buNone/>
            </a:pPr>
            <a:endParaRPr lang="en-US" sz="2600" dirty="0" smtClean="0"/>
          </a:p>
          <a:p>
            <a:pPr lvl="1"/>
            <a:r>
              <a:rPr lang="en-US" sz="2600" dirty="0" smtClean="0"/>
              <a:t>Learning rate </a:t>
            </a:r>
            <a:r>
              <a:rPr lang="en-US" sz="2600" dirty="0" smtClean="0">
                <a:sym typeface="Wingdings" pitchFamily="2" charset="2"/>
              </a:rPr>
              <a:t></a:t>
            </a:r>
            <a:r>
              <a:rPr lang="en-US" sz="2600" dirty="0" smtClean="0"/>
              <a:t> high </a:t>
            </a:r>
            <a:r>
              <a:rPr lang="en-US" sz="2600" dirty="0" smtClean="0">
                <a:sym typeface="Wingdings" pitchFamily="2" charset="2"/>
              </a:rPr>
              <a:t></a:t>
            </a:r>
            <a:r>
              <a:rPr lang="en-US" sz="2600" dirty="0" smtClean="0"/>
              <a:t> local minima with 60% accuracy</a:t>
            </a:r>
          </a:p>
          <a:p>
            <a:pPr lvl="1">
              <a:buNone/>
            </a:pPr>
            <a:r>
              <a:rPr lang="en-US" sz="2600" dirty="0" smtClean="0"/>
              <a:t> </a:t>
            </a:r>
          </a:p>
          <a:p>
            <a:pPr lvl="1"/>
            <a:r>
              <a:rPr lang="en-US" sz="2600" dirty="0" smtClean="0"/>
              <a:t>Too big network </a:t>
            </a:r>
            <a:r>
              <a:rPr lang="en-US" sz="2600" dirty="0" smtClean="0">
                <a:sym typeface="Wingdings" pitchFamily="2" charset="2"/>
              </a:rPr>
              <a:t> </a:t>
            </a:r>
            <a:r>
              <a:rPr lang="en-US" sz="2600" dirty="0" err="1" smtClean="0">
                <a:sym typeface="Wingdings" pitchFamily="2" charset="2"/>
              </a:rPr>
              <a:t>Overfits</a:t>
            </a:r>
            <a:endParaRPr lang="en-US" sz="2600" dirty="0" smtClean="0"/>
          </a:p>
          <a:p>
            <a:endParaRPr lang="en-US" sz="2600" dirty="0" smtClean="0"/>
          </a:p>
          <a:p>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8195" name="Picture 3"/>
          <p:cNvPicPr>
            <a:picLocks noChangeAspect="1" noChangeArrowheads="1"/>
          </p:cNvPicPr>
          <p:nvPr/>
        </p:nvPicPr>
        <p:blipFill>
          <a:blip r:embed="rId3"/>
          <a:srcRect l="11713" t="22917" r="65447" b="40625"/>
          <a:stretch>
            <a:fillRect/>
          </a:stretch>
        </p:blipFill>
        <p:spPr bwMode="auto">
          <a:xfrm>
            <a:off x="457200" y="4030785"/>
            <a:ext cx="2895600" cy="2598615"/>
          </a:xfrm>
          <a:prstGeom prst="rect">
            <a:avLst/>
          </a:prstGeom>
          <a:noFill/>
          <a:ln w="9525">
            <a:noFill/>
            <a:miter lim="800000"/>
            <a:headEnd/>
            <a:tailEnd/>
          </a:ln>
          <a:effectLst/>
        </p:spPr>
      </p:pic>
      <p:sp>
        <p:nvSpPr>
          <p:cNvPr id="6" name="Rectangle 5"/>
          <p:cNvSpPr/>
          <p:nvPr/>
        </p:nvSpPr>
        <p:spPr>
          <a:xfrm>
            <a:off x="4876800" y="1676400"/>
            <a:ext cx="39624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solidFill>
                  <a:schemeClr val="tx1"/>
                </a:solidFill>
              </a:rPr>
              <a:t>Peptide ions are sorted based on their mass/charge ratio</a:t>
            </a:r>
            <a:endParaRPr lang="en-US" sz="2400" dirty="0">
              <a:solidFill>
                <a:schemeClr val="tx1"/>
              </a:solidFill>
            </a:endParaRPr>
          </a:p>
        </p:txBody>
      </p:sp>
      <p:cxnSp>
        <p:nvCxnSpPr>
          <p:cNvPr id="8" name="Straight Arrow Connector 7"/>
          <p:cNvCxnSpPr>
            <a:stCxn id="12" idx="3"/>
          </p:cNvCxnSpPr>
          <p:nvPr/>
        </p:nvCxnSpPr>
        <p:spPr>
          <a:xfrm>
            <a:off x="2209800" y="5600700"/>
            <a:ext cx="327660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05000" y="5486400"/>
            <a:ext cx="304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1200" y="2743200"/>
            <a:ext cx="2819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Peptide Features</a:t>
            </a:r>
          </a:p>
          <a:p>
            <a:pPr algn="ctr"/>
            <a:r>
              <a:rPr lang="en-US" sz="2400" dirty="0" smtClean="0">
                <a:solidFill>
                  <a:schemeClr val="tx1"/>
                </a:solidFill>
              </a:rPr>
              <a:t>Group of equidistant vertical traces</a:t>
            </a:r>
            <a:endParaRPr lang="en-US" sz="2400" dirty="0">
              <a:solidFill>
                <a:schemeClr val="tx1"/>
              </a:solidFill>
            </a:endParaRPr>
          </a:p>
        </p:txBody>
      </p:sp>
      <p:pic>
        <p:nvPicPr>
          <p:cNvPr id="1026" name="Picture 2" descr="F:\study\PhD\bsi\example_ms1_map1.png"/>
          <p:cNvPicPr>
            <a:picLocks noChangeAspect="1" noChangeArrowheads="1"/>
          </p:cNvPicPr>
          <p:nvPr/>
        </p:nvPicPr>
        <p:blipFill>
          <a:blip r:embed="rId4">
            <a:lum bright="-10000"/>
          </a:blip>
          <a:srcRect l="13951" t="34314" r="29203" b="22549"/>
          <a:stretch>
            <a:fillRect/>
          </a:stretch>
        </p:blipFill>
        <p:spPr bwMode="auto">
          <a:xfrm>
            <a:off x="5562600" y="4038600"/>
            <a:ext cx="3124200" cy="2514600"/>
          </a:xfrm>
          <a:prstGeom prst="rect">
            <a:avLst/>
          </a:prstGeom>
          <a:noFill/>
        </p:spPr>
      </p:pic>
      <p:pic>
        <p:nvPicPr>
          <p:cNvPr id="14" name="Picture 2" descr="Image result for mass spectrometer"/>
          <p:cNvPicPr>
            <a:picLocks noChangeAspect="1" noChangeArrowheads="1"/>
          </p:cNvPicPr>
          <p:nvPr/>
        </p:nvPicPr>
        <p:blipFill>
          <a:blip r:embed="rId5" cstate="print"/>
          <a:srcRect/>
          <a:stretch>
            <a:fillRect/>
          </a:stretch>
        </p:blipFill>
        <p:spPr bwMode="auto">
          <a:xfrm>
            <a:off x="685800" y="1447800"/>
            <a:ext cx="3883025" cy="2903460"/>
          </a:xfrm>
          <a:prstGeom prst="rect">
            <a:avLst/>
          </a:prstGeom>
          <a:noFill/>
        </p:spPr>
      </p:pic>
      <p:sp>
        <p:nvSpPr>
          <p:cNvPr id="17" name="Title 1"/>
          <p:cNvSpPr>
            <a:spLocks noGrp="1"/>
          </p:cNvSpPr>
          <p:nvPr>
            <p:ph type="title"/>
          </p:nvPr>
        </p:nvSpPr>
        <p:spPr>
          <a:xfrm>
            <a:off x="457200" y="274638"/>
            <a:ext cx="8229600" cy="1143000"/>
          </a:xfrm>
        </p:spPr>
        <p:txBody>
          <a:bodyPr>
            <a:noAutofit/>
          </a:bodyPr>
          <a:lstStyle/>
          <a:p>
            <a:r>
              <a:rPr lang="en-US" sz="3600" dirty="0" smtClean="0"/>
              <a:t>Mass Spectrometry-based Analysis </a:t>
            </a:r>
            <a:br>
              <a:rPr lang="en-US" sz="3600" dirty="0" smtClean="0"/>
            </a:br>
            <a:endParaRPr lang="en-US" sz="3600" dirty="0"/>
          </a:p>
        </p:txBody>
      </p:sp>
      <p:sp>
        <p:nvSpPr>
          <p:cNvPr id="18" name="Slide Number Placeholder 17"/>
          <p:cNvSpPr>
            <a:spLocks noGrp="1"/>
          </p:cNvSpPr>
          <p:nvPr>
            <p:ph type="sldNum" sz="quarter" idx="12"/>
          </p:nvPr>
        </p:nvSpPr>
        <p:spPr/>
        <p:txBody>
          <a:bodyPr/>
          <a:lstStyle/>
          <a:p>
            <a:fld id="{C0511CB7-F6EF-4D83-8A97-C786CD44AF6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ent-Up Arrow 38"/>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pic>
        <p:nvPicPr>
          <p:cNvPr id="27"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graphicFrame>
        <p:nvGraphicFramePr>
          <p:cNvPr id="26" name="Content Placeholder 25"/>
          <p:cNvGraphicFramePr>
            <a:graphicFrameLocks noGrp="1"/>
          </p:cNvGraphicFramePr>
          <p:nvPr>
            <p:ph idx="1"/>
          </p:nvPr>
        </p:nvGraphicFramePr>
        <p:xfrm>
          <a:off x="6553200" y="1219200"/>
          <a:ext cx="2362200" cy="2428240"/>
        </p:xfrm>
        <a:graphic>
          <a:graphicData uri="http://schemas.openxmlformats.org/drawingml/2006/table">
            <a:tbl>
              <a:tblPr firstRow="1" bandRow="1">
                <a:tableStyleId>{5C22544A-7EE6-4342-B048-85BDC9FD1C3A}</a:tableStyleId>
              </a:tblPr>
              <a:tblGrid>
                <a:gridCol w="457200"/>
                <a:gridCol w="609600"/>
                <a:gridCol w="704850"/>
                <a:gridCol w="590550"/>
              </a:tblGrid>
              <a:tr h="447040">
                <a:tc>
                  <a:txBody>
                    <a:bodyPr/>
                    <a:lstStyle/>
                    <a:p>
                      <a:pPr algn="ctr"/>
                      <a:r>
                        <a:rPr lang="en-US" b="1" dirty="0" smtClean="0"/>
                        <a:t>ID</a:t>
                      </a:r>
                      <a:endParaRPr lang="en-US" b="1" dirty="0"/>
                    </a:p>
                  </a:txBody>
                  <a:tcPr/>
                </a:tc>
                <a:tc>
                  <a:txBody>
                    <a:bodyPr/>
                    <a:lstStyle/>
                    <a:p>
                      <a:pPr algn="ctr"/>
                      <a:r>
                        <a:rPr lang="en-US" b="1" dirty="0" smtClean="0"/>
                        <a:t>m/z</a:t>
                      </a:r>
                      <a:endParaRPr lang="en-US" b="1" dirty="0"/>
                    </a:p>
                  </a:txBody>
                  <a:tcPr/>
                </a:tc>
                <a:tc>
                  <a:txBody>
                    <a:bodyPr/>
                    <a:lstStyle/>
                    <a:p>
                      <a:pPr algn="ctr"/>
                      <a:r>
                        <a:rPr lang="en-US" b="1" dirty="0" smtClean="0"/>
                        <a:t>RT</a:t>
                      </a:r>
                    </a:p>
                    <a:p>
                      <a:pPr algn="ctr"/>
                      <a:r>
                        <a:rPr lang="en-US" b="1" dirty="0" smtClean="0"/>
                        <a:t>Start</a:t>
                      </a:r>
                      <a:endParaRPr lang="en-US" b="1" dirty="0"/>
                    </a:p>
                  </a:txBody>
                  <a:tcPr/>
                </a:tc>
                <a:tc>
                  <a:txBody>
                    <a:bodyPr/>
                    <a:lstStyle/>
                    <a:p>
                      <a:pPr algn="ctr"/>
                      <a:r>
                        <a:rPr lang="en-US" b="1" dirty="0" smtClean="0"/>
                        <a:t>RT</a:t>
                      </a:r>
                    </a:p>
                    <a:p>
                      <a:pPr algn="ctr"/>
                      <a:r>
                        <a:rPr lang="en-US" b="1" dirty="0" smtClean="0"/>
                        <a:t>End</a:t>
                      </a:r>
                      <a:endParaRPr lang="en-US" b="1" dirty="0"/>
                    </a:p>
                  </a:txBody>
                  <a:tcPr/>
                </a:tc>
              </a:tr>
              <a:tr h="447040">
                <a:tc>
                  <a:txBody>
                    <a:bodyPr/>
                    <a:lstStyle/>
                    <a:p>
                      <a:pPr algn="ctr"/>
                      <a:r>
                        <a:rPr lang="en-US" b="1" dirty="0" smtClean="0"/>
                        <a:t>1</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t1</a:t>
                      </a:r>
                      <a:endParaRPr lang="en-US" b="1" dirty="0"/>
                    </a:p>
                  </a:txBody>
                  <a:tcPr/>
                </a:tc>
                <a:tc>
                  <a:txBody>
                    <a:bodyPr/>
                    <a:lstStyle/>
                    <a:p>
                      <a:pPr algn="ctr"/>
                      <a:r>
                        <a:rPr lang="en-US" b="1" dirty="0" smtClean="0"/>
                        <a:t>t2</a:t>
                      </a:r>
                      <a:endParaRPr lang="en-US" b="1" dirty="0"/>
                    </a:p>
                  </a:txBody>
                  <a:tcPr/>
                </a:tc>
              </a:tr>
              <a:tr h="447040">
                <a:tc>
                  <a:txBody>
                    <a:bodyPr/>
                    <a:lstStyle/>
                    <a:p>
                      <a:pPr algn="ctr"/>
                      <a:r>
                        <a:rPr lang="en-US" b="1" dirty="0" smtClean="0"/>
                        <a:t>2</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N</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bl>
          </a:graphicData>
        </a:graphic>
      </p:graphicFrame>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733800" y="5486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5181600"/>
            <a:ext cx="1752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For each block:</a:t>
            </a:r>
          </a:p>
          <a:p>
            <a:pPr algn="ctr"/>
            <a:r>
              <a:rPr lang="en-US" b="1" dirty="0" smtClean="0">
                <a:solidFill>
                  <a:schemeClr val="tx1"/>
                </a:solidFill>
              </a:rPr>
              <a:t>YES / NO</a:t>
            </a:r>
          </a:p>
          <a:p>
            <a:pPr algn="ctr"/>
            <a:r>
              <a:rPr lang="en-US" b="1" dirty="0" smtClean="0">
                <a:solidFill>
                  <a:schemeClr val="tx1"/>
                </a:solidFill>
              </a:rPr>
              <a:t>Yes: z = 1 to 9</a:t>
            </a:r>
            <a:endParaRPr lang="en-US" b="1" dirty="0">
              <a:solidFill>
                <a:schemeClr val="tx1"/>
              </a:solidFill>
            </a:endParaRPr>
          </a:p>
        </p:txBody>
      </p:sp>
      <p:sp>
        <p:nvSpPr>
          <p:cNvPr id="22" name="Oval 21"/>
          <p:cNvSpPr/>
          <p:nvPr/>
        </p:nvSpPr>
        <p:spPr>
          <a:xfrm>
            <a:off x="6324600" y="5181600"/>
            <a:ext cx="21336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10 category classification problem</a:t>
            </a:r>
            <a:endParaRPr lang="en-US" b="1" dirty="0">
              <a:solidFill>
                <a:schemeClr val="tx1"/>
              </a:solidFill>
            </a:endParaRPr>
          </a:p>
        </p:txBody>
      </p:sp>
      <p:sp>
        <p:nvSpPr>
          <p:cNvPr id="24" name="Up Arrow 23"/>
          <p:cNvSpPr/>
          <p:nvPr/>
        </p:nvSpPr>
        <p:spPr>
          <a:xfrm>
            <a:off x="5105400" y="44958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86200" y="3276600"/>
            <a:ext cx="2590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Record this output and process it to produce a usable list of peptide features</a:t>
            </a:r>
            <a:endParaRPr lang="en-US" b="1" dirty="0">
              <a:solidFill>
                <a:schemeClr val="tx1"/>
              </a:solidFill>
            </a:endParaRPr>
          </a:p>
        </p:txBody>
      </p:sp>
      <p:sp>
        <p:nvSpPr>
          <p:cNvPr id="23" name="Right Arrow 22"/>
          <p:cNvSpPr/>
          <p:nvPr/>
        </p:nvSpPr>
        <p:spPr>
          <a:xfrm rot="19063279">
            <a:off x="5324769" y="2620223"/>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rot="5400000">
            <a:off x="1572110" y="3782704"/>
            <a:ext cx="106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04800" y="3276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2895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953904" y="431610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X</a:t>
            </a:r>
            <a:endParaRPr lang="en-US" b="1" dirty="0">
              <a:solidFill>
                <a:schemeClr val="tx1"/>
              </a:solidFill>
            </a:endParaRPr>
          </a:p>
        </p:txBody>
      </p:sp>
      <p:sp>
        <p:nvSpPr>
          <p:cNvPr id="37" name="Rectangle 36"/>
          <p:cNvSpPr/>
          <p:nvPr/>
        </p:nvSpPr>
        <p:spPr>
          <a:xfrm>
            <a:off x="0" y="32766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t1</a:t>
            </a:r>
            <a:endParaRPr lang="en-US" b="1" dirty="0">
              <a:solidFill>
                <a:schemeClr val="tx1"/>
              </a:solidFill>
            </a:endParaRPr>
          </a:p>
        </p:txBody>
      </p:sp>
      <p:sp>
        <p:nvSpPr>
          <p:cNvPr id="38" name="Rectangle 37"/>
          <p:cNvSpPr/>
          <p:nvPr/>
        </p:nvSpPr>
        <p:spPr>
          <a:xfrm>
            <a:off x="0" y="28194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t2</a:t>
            </a:r>
            <a:endParaRPr lang="en-US" b="1" dirty="0">
              <a:solidFill>
                <a:schemeClr val="tx1"/>
              </a:solidFill>
            </a:endParaRPr>
          </a:p>
        </p:txBody>
      </p:sp>
      <p:sp>
        <p:nvSpPr>
          <p:cNvPr id="30" name="Rectangle 29"/>
          <p:cNvSpPr/>
          <p:nvPr/>
        </p:nvSpPr>
        <p:spPr>
          <a:xfrm>
            <a:off x="1981200" y="2819400"/>
            <a:ext cx="457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04800" y="5715000"/>
            <a:ext cx="2895600" cy="762000"/>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50000"/>
                  </a:schemeClr>
                </a:solidFill>
              </a:rPr>
              <a:t>Step 1: Train the CNN</a:t>
            </a:r>
            <a:endParaRPr lang="en-US" sz="2400" b="1" dirty="0">
              <a:solidFill>
                <a:schemeClr val="bg1">
                  <a:lumMod val="50000"/>
                </a:schemeClr>
              </a:solidFill>
            </a:endParaRPr>
          </a:p>
        </p:txBody>
      </p:sp>
      <p:sp>
        <p:nvSpPr>
          <p:cNvPr id="31" name="Rectangle 30"/>
          <p:cNvSpPr/>
          <p:nvPr/>
        </p:nvSpPr>
        <p:spPr>
          <a:xfrm>
            <a:off x="914400" y="2133600"/>
            <a:ext cx="2971800" cy="609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Step 2: Scan given MS</a:t>
            </a:r>
            <a:endParaRPr lang="en-US" sz="2400" b="1" dirty="0">
              <a:solidFill>
                <a:schemeClr val="tx1"/>
              </a:solidFill>
            </a:endParaRPr>
          </a:p>
        </p:txBody>
      </p:sp>
      <p:sp>
        <p:nvSpPr>
          <p:cNvPr id="33" name="Rectangle 32"/>
          <p:cNvSpPr/>
          <p:nvPr/>
        </p:nvSpPr>
        <p:spPr>
          <a:xfrm>
            <a:off x="5562600" y="1219200"/>
            <a:ext cx="1828800" cy="1219200"/>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50000"/>
                  </a:schemeClr>
                </a:solidFill>
              </a:rPr>
              <a:t>Step 3: Process the</a:t>
            </a:r>
          </a:p>
          <a:p>
            <a:pPr algn="ctr"/>
            <a:r>
              <a:rPr lang="en-US" sz="2400" b="1" dirty="0" smtClean="0">
                <a:solidFill>
                  <a:schemeClr val="bg1">
                    <a:lumMod val="50000"/>
                  </a:schemeClr>
                </a:solidFill>
              </a:rPr>
              <a:t>CNN outputs </a:t>
            </a:r>
            <a:endParaRPr lang="en-US" sz="2400" b="1" dirty="0">
              <a:solidFill>
                <a:schemeClr val="bg1">
                  <a:lumMod val="50000"/>
                </a:schemeClr>
              </a:solidFill>
            </a:endParaRPr>
          </a:p>
        </p:txBody>
      </p:sp>
      <p:sp>
        <p:nvSpPr>
          <p:cNvPr id="41" name="Slide Number Placeholder 40"/>
          <p:cNvSpPr>
            <a:spLocks noGrp="1"/>
          </p:cNvSpPr>
          <p:nvPr>
            <p:ph type="sldNum" sz="quarter" idx="12"/>
          </p:nvPr>
        </p:nvSpPr>
        <p:spPr/>
        <p:txBody>
          <a:bodyPr/>
          <a:lstStyle/>
          <a:p>
            <a:fld id="{C0511CB7-F6EF-4D83-8A97-C786CD44AF6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cxnSp>
        <p:nvCxnSpPr>
          <p:cNvPr id="48" name="Straight Connector 47"/>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graphicFrame>
        <p:nvGraphicFramePr>
          <p:cNvPr id="53" name="Table 52"/>
          <p:cNvGraphicFramePr>
            <a:graphicFrameLocks noGrp="1"/>
          </p:cNvGraphicFramePr>
          <p:nvPr/>
        </p:nvGraphicFramePr>
        <p:xfrm>
          <a:off x="4572000" y="16002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pPr algn="l"/>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endParaRPr lang="en-US" sz="100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bl>
          </a:graphicData>
        </a:graphic>
      </p:graphicFrame>
      <p:sp>
        <p:nvSpPr>
          <p:cNvPr id="54" name="Title 1"/>
          <p:cNvSpPr>
            <a:spLocks noGrp="1"/>
          </p:cNvSpPr>
          <p:nvPr>
            <p:ph type="title"/>
          </p:nvPr>
        </p:nvSpPr>
        <p:spPr/>
        <p:txBody>
          <a:bodyPr>
            <a:noAutofit/>
          </a:bodyPr>
          <a:lstStyle/>
          <a:p>
            <a:r>
              <a:rPr lang="en-US" sz="3600" dirty="0" smtClean="0"/>
              <a:t>Step 2: Test over MS using CNN</a:t>
            </a:r>
            <a:endParaRPr lang="en-US" sz="3600" dirty="0"/>
          </a:p>
        </p:txBody>
      </p:sp>
      <p:cxnSp>
        <p:nvCxnSpPr>
          <p:cNvPr id="55" name="Straight Arrow Connector 54"/>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8" name="Rectangle 57"/>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59" name="Rectangle 58"/>
          <p:cNvSpPr/>
          <p:nvPr/>
        </p:nvSpPr>
        <p:spPr>
          <a:xfrm>
            <a:off x="381000" y="1828800"/>
            <a:ext cx="36576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4114800" y="4038600"/>
            <a:ext cx="3810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lide Number Placeholder 44"/>
          <p:cNvSpPr>
            <a:spLocks noGrp="1"/>
          </p:cNvSpPr>
          <p:nvPr>
            <p:ph type="sldNum" sz="quarter" idx="12"/>
          </p:nvPr>
        </p:nvSpPr>
        <p:spPr/>
        <p:txBody>
          <a:bodyPr/>
          <a:lstStyle/>
          <a:p>
            <a:fld id="{C0511CB7-F6EF-4D83-8A97-C786CD44AF6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cxnSp>
        <p:nvCxnSpPr>
          <p:cNvPr id="48" name="Straight Connector 47"/>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cxnSp>
        <p:nvCxnSpPr>
          <p:cNvPr id="55" name="Straight Arrow Connector 54"/>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8" name="Rectangle 57"/>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59" name="Rectangle 58"/>
          <p:cNvSpPr/>
          <p:nvPr/>
        </p:nvSpPr>
        <p:spPr>
          <a:xfrm>
            <a:off x="381000" y="1828800"/>
            <a:ext cx="36576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4191000" y="4038600"/>
            <a:ext cx="3810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able 45"/>
          <p:cNvGraphicFramePr>
            <a:graphicFrameLocks noGrp="1"/>
          </p:cNvGraphicFramePr>
          <p:nvPr/>
        </p:nvGraphicFramePr>
        <p:xfrm>
          <a:off x="4572000" y="16002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pPr algn="l"/>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endParaRPr lang="en-US" sz="100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bl>
          </a:graphicData>
        </a:graphic>
      </p:graphicFrame>
      <p:sp>
        <p:nvSpPr>
          <p:cNvPr id="45" name="Rounded Rectangle 44"/>
          <p:cNvSpPr/>
          <p:nvPr/>
        </p:nvSpPr>
        <p:spPr>
          <a:xfrm>
            <a:off x="6477000" y="1905000"/>
            <a:ext cx="2514600" cy="2667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itchFamily="34" charset="0"/>
              <a:buChar char="•"/>
            </a:pPr>
            <a:r>
              <a:rPr lang="en-US" sz="2400" dirty="0" smtClean="0">
                <a:solidFill>
                  <a:schemeClr val="tx1"/>
                </a:solidFill>
              </a:rPr>
              <a:t> Miss the last isotope</a:t>
            </a:r>
          </a:p>
          <a:p>
            <a:endParaRPr lang="en-US" sz="2400" dirty="0" smtClean="0">
              <a:solidFill>
                <a:schemeClr val="tx1"/>
              </a:solidFill>
            </a:endParaRPr>
          </a:p>
          <a:p>
            <a:pPr>
              <a:buFont typeface="Arial" pitchFamily="34" charset="0"/>
              <a:buChar char="•"/>
            </a:pPr>
            <a:r>
              <a:rPr lang="en-US" sz="2400" dirty="0" smtClean="0">
                <a:solidFill>
                  <a:schemeClr val="tx1"/>
                </a:solidFill>
              </a:rPr>
              <a:t> May not detect the ending RT perfectly </a:t>
            </a:r>
            <a:endParaRPr lang="en-US" sz="2400" dirty="0">
              <a:solidFill>
                <a:schemeClr val="tx1"/>
              </a:solidFill>
            </a:endParaRPr>
          </a:p>
        </p:txBody>
      </p:sp>
      <p:sp>
        <p:nvSpPr>
          <p:cNvPr id="50" name="Title 1"/>
          <p:cNvSpPr>
            <a:spLocks noGrp="1"/>
          </p:cNvSpPr>
          <p:nvPr>
            <p:ph type="title"/>
          </p:nvPr>
        </p:nvSpPr>
        <p:spPr>
          <a:xfrm>
            <a:off x="457200" y="274638"/>
            <a:ext cx="8229600" cy="1143000"/>
          </a:xfrm>
        </p:spPr>
        <p:txBody>
          <a:bodyPr>
            <a:noAutofit/>
          </a:bodyPr>
          <a:lstStyle/>
          <a:p>
            <a:r>
              <a:rPr lang="en-US" sz="3600" dirty="0" smtClean="0"/>
              <a:t>Step 2: Test over MS using CNN</a:t>
            </a:r>
            <a:endParaRPr lang="en-US" sz="3600" dirty="0"/>
          </a:p>
        </p:txBody>
      </p:sp>
      <p:sp>
        <p:nvSpPr>
          <p:cNvPr id="51" name="Slide Number Placeholder 50"/>
          <p:cNvSpPr>
            <a:spLocks noGrp="1"/>
          </p:cNvSpPr>
          <p:nvPr>
            <p:ph type="sldNum" sz="quarter" idx="12"/>
          </p:nvPr>
        </p:nvSpPr>
        <p:spPr/>
        <p:txBody>
          <a:bodyPr/>
          <a:lstStyle/>
          <a:p>
            <a:fld id="{C0511CB7-F6EF-4D83-8A97-C786CD44AF6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cxnSp>
        <p:nvCxnSpPr>
          <p:cNvPr id="48" name="Straight Connector 47"/>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cxnSp>
        <p:nvCxnSpPr>
          <p:cNvPr id="55" name="Straight Arrow Connector 54"/>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8" name="Rectangle 57"/>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59" name="Rectangle 58"/>
          <p:cNvSpPr/>
          <p:nvPr/>
        </p:nvSpPr>
        <p:spPr>
          <a:xfrm>
            <a:off x="381000" y="1828800"/>
            <a:ext cx="36576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4191000" y="4038600"/>
            <a:ext cx="3810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p:cNvGraphicFramePr>
            <a:graphicFrameLocks noGrp="1"/>
          </p:cNvGraphicFramePr>
          <p:nvPr/>
        </p:nvGraphicFramePr>
        <p:xfrm>
          <a:off x="5410200" y="3764280"/>
          <a:ext cx="3352800" cy="121158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r h="403860">
                <a:tc>
                  <a:txBody>
                    <a:bodyPr/>
                    <a:lstStyle/>
                    <a:p>
                      <a:r>
                        <a:rPr lang="en-US" dirty="0" smtClean="0"/>
                        <a:t>400.50</a:t>
                      </a:r>
                      <a:endParaRPr lang="en-US" dirty="0"/>
                    </a:p>
                  </a:txBody>
                  <a:tcPr/>
                </a:tc>
                <a:tc>
                  <a:txBody>
                    <a:bodyPr/>
                    <a:lstStyle/>
                    <a:p>
                      <a:r>
                        <a:rPr lang="en-US" dirty="0" smtClean="0"/>
                        <a:t>[12.01,12.05]</a:t>
                      </a:r>
                      <a:endParaRPr lang="en-US" dirty="0"/>
                    </a:p>
                  </a:txBody>
                  <a:tcPr/>
                </a:tc>
              </a:tr>
            </a:tbl>
          </a:graphicData>
        </a:graphic>
      </p:graphicFrame>
      <p:graphicFrame>
        <p:nvGraphicFramePr>
          <p:cNvPr id="47" name="Table 46"/>
          <p:cNvGraphicFramePr>
            <a:graphicFrameLocks noGrp="1"/>
          </p:cNvGraphicFramePr>
          <p:nvPr/>
        </p:nvGraphicFramePr>
        <p:xfrm>
          <a:off x="5410200" y="5364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sp>
        <p:nvSpPr>
          <p:cNvPr id="50" name="Rectangle 49"/>
          <p:cNvSpPr/>
          <p:nvPr/>
        </p:nvSpPr>
        <p:spPr>
          <a:xfrm>
            <a:off x="5410200" y="33528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51" name="Rectangle 50"/>
          <p:cNvSpPr/>
          <p:nvPr/>
        </p:nvSpPr>
        <p:spPr>
          <a:xfrm>
            <a:off x="5410200" y="5029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sp>
        <p:nvSpPr>
          <p:cNvPr id="52" name="Rectangle 51"/>
          <p:cNvSpPr/>
          <p:nvPr/>
        </p:nvSpPr>
        <p:spPr>
          <a:xfrm>
            <a:off x="5334000" y="1752600"/>
            <a:ext cx="3352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9 hash tables for 9 types of charges (z = 1 to 9)</a:t>
            </a:r>
            <a:endParaRPr lang="en-US" sz="2400" dirty="0">
              <a:solidFill>
                <a:schemeClr val="tx1"/>
              </a:solidFill>
            </a:endParaRPr>
          </a:p>
        </p:txBody>
      </p:sp>
      <p:sp>
        <p:nvSpPr>
          <p:cNvPr id="62" name="Title 1"/>
          <p:cNvSpPr>
            <a:spLocks noGrp="1"/>
          </p:cNvSpPr>
          <p:nvPr>
            <p:ph type="title"/>
          </p:nvPr>
        </p:nvSpPr>
        <p:spPr>
          <a:xfrm>
            <a:off x="457200" y="274638"/>
            <a:ext cx="8229600" cy="1143000"/>
          </a:xfrm>
        </p:spPr>
        <p:txBody>
          <a:bodyPr>
            <a:noAutofit/>
          </a:bodyPr>
          <a:lstStyle/>
          <a:p>
            <a:r>
              <a:rPr lang="en-US" sz="3600" dirty="0" smtClean="0"/>
              <a:t>Step 2: Test over MS using CNN</a:t>
            </a:r>
            <a:endParaRPr lang="en-US" sz="3600" dirty="0"/>
          </a:p>
        </p:txBody>
      </p:sp>
      <p:sp>
        <p:nvSpPr>
          <p:cNvPr id="63" name="Slide Number Placeholder 62"/>
          <p:cNvSpPr>
            <a:spLocks noGrp="1"/>
          </p:cNvSpPr>
          <p:nvPr>
            <p:ph type="sldNum" sz="quarter" idx="12"/>
          </p:nvPr>
        </p:nvSpPr>
        <p:spPr/>
        <p:txBody>
          <a:bodyPr/>
          <a:lstStyle/>
          <a:p>
            <a:fld id="{C0511CB7-F6EF-4D83-8A97-C786CD44AF6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7" name="Rectangle 36"/>
          <p:cNvSpPr/>
          <p:nvPr/>
        </p:nvSpPr>
        <p:spPr>
          <a:xfrm>
            <a:off x="2438400" y="632460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400.50</a:t>
            </a:r>
            <a:endParaRPr lang="en-US" dirty="0">
              <a:solidFill>
                <a:schemeClr val="tx1"/>
              </a:solidFill>
            </a:endParaRPr>
          </a:p>
        </p:txBody>
      </p:sp>
      <p:cxnSp>
        <p:nvCxnSpPr>
          <p:cNvPr id="42" name="Straight Connector 41"/>
          <p:cNvCxnSpPr/>
          <p:nvPr/>
        </p:nvCxnSpPr>
        <p:spPr>
          <a:xfrm rot="5400000">
            <a:off x="380206" y="3962401"/>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81000" y="4648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46482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12.05</a:t>
            </a:r>
            <a:endParaRPr lang="en-US" dirty="0">
              <a:solidFill>
                <a:schemeClr val="tx1"/>
              </a:solidFill>
            </a:endParaRPr>
          </a:p>
        </p:txBody>
      </p:sp>
      <p:cxnSp>
        <p:nvCxnSpPr>
          <p:cNvPr id="48" name="Straight Connector 47"/>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graphicFrame>
        <p:nvGraphicFramePr>
          <p:cNvPr id="53" name="Table 52"/>
          <p:cNvGraphicFramePr>
            <a:graphicFrameLocks noGrp="1"/>
          </p:cNvGraphicFramePr>
          <p:nvPr/>
        </p:nvGraphicFramePr>
        <p:xfrm>
          <a:off x="4648200" y="17526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b="1" dirty="0" smtClean="0">
                          <a:solidFill>
                            <a:schemeClr val="bg1"/>
                          </a:solidFill>
                        </a:rPr>
                        <a:t>2</a:t>
                      </a:r>
                      <a:endParaRPr lang="en-US" sz="1000" b="1" dirty="0">
                        <a:solidFill>
                          <a:schemeClr val="bg1"/>
                        </a:solidFill>
                      </a:endParaRPr>
                    </a:p>
                  </a:txBody>
                  <a:tcPr>
                    <a:solidFill>
                      <a:srgbClr val="009644"/>
                    </a:solidFill>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tx1"/>
                          </a:solidFill>
                        </a:rPr>
                        <a:t>0</a:t>
                      </a:r>
                      <a:endParaRPr lang="en-US" sz="1000" b="1" dirty="0">
                        <a:solidFill>
                          <a:schemeClr val="tx1"/>
                        </a:solidFill>
                      </a:endParaRPr>
                    </a:p>
                  </a:txBody>
                  <a:tcPr>
                    <a:no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solidFill>
                            <a:schemeClr val="tx1"/>
                          </a:solidFill>
                        </a:rPr>
                        <a:t>0</a:t>
                      </a:r>
                      <a:endParaRPr lang="en-US" sz="1000" dirty="0">
                        <a:solidFill>
                          <a:schemeClr val="tx1"/>
                        </a:solidFill>
                      </a:endParaRPr>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b="1" dirty="0" smtClean="0">
                          <a:solidFill>
                            <a:schemeClr val="bg1"/>
                          </a:solidFill>
                        </a:rPr>
                        <a:t>4</a:t>
                      </a:r>
                      <a:endParaRPr lang="en-US" sz="1000" b="1" dirty="0">
                        <a:solidFill>
                          <a:schemeClr val="bg1"/>
                        </a:solidFill>
                      </a:endParaRPr>
                    </a:p>
                  </a:txBody>
                  <a:tcPr>
                    <a:solidFill>
                      <a:srgbClr val="FF0000"/>
                    </a:solidFill>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r h="232410">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endParaRPr lang="en-US" sz="100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c>
                  <a:txBody>
                    <a:bodyPr/>
                    <a:lstStyle/>
                    <a:p>
                      <a:r>
                        <a:rPr lang="en-US" sz="1000" dirty="0" smtClean="0"/>
                        <a:t>0</a:t>
                      </a:r>
                      <a:endParaRPr lang="en-US" sz="1000" dirty="0"/>
                    </a:p>
                  </a:txBody>
                  <a:tcPr/>
                </a:tc>
              </a:tr>
            </a:tbl>
          </a:graphicData>
        </a:graphic>
      </p:graphicFrame>
      <p:cxnSp>
        <p:nvCxnSpPr>
          <p:cNvPr id="55" name="Straight Arrow Connector 54"/>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8" name="Rectangle 57"/>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59" name="Rectangle 58"/>
          <p:cNvSpPr/>
          <p:nvPr/>
        </p:nvSpPr>
        <p:spPr>
          <a:xfrm>
            <a:off x="381000" y="1828800"/>
            <a:ext cx="36576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4191000" y="4038600"/>
            <a:ext cx="3810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743200" y="1143000"/>
            <a:ext cx="3657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Dimension:  </a:t>
            </a:r>
            <a:r>
              <a:rPr lang="en-US" sz="2000" b="1" dirty="0" smtClean="0"/>
              <a:t>   2000 </a:t>
            </a:r>
            <a:r>
              <a:rPr lang="en-US" sz="2000" b="1" dirty="0" smtClean="0"/>
              <a:t>x 100,000</a:t>
            </a:r>
            <a:endParaRPr lang="en-US" sz="2000" b="1" dirty="0"/>
          </a:p>
        </p:txBody>
      </p:sp>
      <p:sp>
        <p:nvSpPr>
          <p:cNvPr id="51" name="Title 1"/>
          <p:cNvSpPr>
            <a:spLocks noGrp="1"/>
          </p:cNvSpPr>
          <p:nvPr>
            <p:ph type="title"/>
          </p:nvPr>
        </p:nvSpPr>
        <p:spPr>
          <a:xfrm>
            <a:off x="457200" y="274638"/>
            <a:ext cx="8229600" cy="1143000"/>
          </a:xfrm>
        </p:spPr>
        <p:txBody>
          <a:bodyPr>
            <a:noAutofit/>
          </a:bodyPr>
          <a:lstStyle/>
          <a:p>
            <a:r>
              <a:rPr lang="en-US" sz="3600" dirty="0" smtClean="0"/>
              <a:t>Step 2: Test over MS using CNN</a:t>
            </a:r>
            <a:endParaRPr lang="en-US" sz="3600" dirty="0"/>
          </a:p>
        </p:txBody>
      </p:sp>
      <p:sp>
        <p:nvSpPr>
          <p:cNvPr id="52" name="Slide Number Placeholder 51"/>
          <p:cNvSpPr>
            <a:spLocks noGrp="1"/>
          </p:cNvSpPr>
          <p:nvPr>
            <p:ph type="sldNum" sz="quarter" idx="12"/>
          </p:nvPr>
        </p:nvSpPr>
        <p:spPr/>
        <p:txBody>
          <a:bodyPr/>
          <a:lstStyle/>
          <a:p>
            <a:fld id="{C0511CB7-F6EF-4D83-8A97-C786CD44AF6B}" type="slidenum">
              <a:rPr lang="en-US" smtClean="0"/>
              <a:pPr/>
              <a:t>44</a:t>
            </a:fld>
            <a:endParaRPr lang="en-US"/>
          </a:p>
        </p:txBody>
      </p:sp>
      <p:grpSp>
        <p:nvGrpSpPr>
          <p:cNvPr id="45" name="Group 44"/>
          <p:cNvGrpSpPr/>
          <p:nvPr/>
        </p:nvGrpSpPr>
        <p:grpSpPr>
          <a:xfrm>
            <a:off x="4218296" y="1219200"/>
            <a:ext cx="304800" cy="381000"/>
            <a:chOff x="2286000" y="4267200"/>
            <a:chExt cx="304800" cy="381000"/>
          </a:xfrm>
        </p:grpSpPr>
        <p:sp>
          <p:nvSpPr>
            <p:cNvPr id="47" name="Rectangle 46"/>
            <p:cNvSpPr/>
            <p:nvPr/>
          </p:nvSpPr>
          <p:spPr>
            <a:xfrm>
              <a:off x="2286000" y="42672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a:t>
              </a:r>
              <a:endParaRPr lang="en-US" sz="2400" dirty="0">
                <a:solidFill>
                  <a:schemeClr val="bg1"/>
                </a:solidFill>
              </a:endParaRPr>
            </a:p>
          </p:txBody>
        </p:sp>
        <p:sp>
          <p:nvSpPr>
            <p:cNvPr id="50" name="Rectangle 49"/>
            <p:cNvSpPr/>
            <p:nvPr/>
          </p:nvSpPr>
          <p:spPr>
            <a:xfrm>
              <a:off x="2286000" y="43434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a:t>
              </a:r>
              <a:endParaRPr lang="en-US" sz="2400" dirty="0">
                <a:solidFill>
                  <a:schemeClr val="bg1"/>
                </a:solidFil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31" name="Picture 7" descr="F:\study\PhD\bsi\presentation\test\rgb_result_8.jpg"/>
          <p:cNvPicPr>
            <a:picLocks noChangeAspect="1" noChangeArrowheads="1"/>
          </p:cNvPicPr>
          <p:nvPr/>
        </p:nvPicPr>
        <p:blipFill>
          <a:blip r:embed="rId2"/>
          <a:srcRect r="31651"/>
          <a:stretch>
            <a:fillRect/>
          </a:stretch>
        </p:blipFill>
        <p:spPr bwMode="auto">
          <a:xfrm>
            <a:off x="4572000" y="3076575"/>
            <a:ext cx="4257675" cy="809625"/>
          </a:xfrm>
          <a:prstGeom prst="rect">
            <a:avLst/>
          </a:prstGeom>
          <a:noFill/>
          <a:ln>
            <a:solidFill>
              <a:schemeClr val="tx1"/>
            </a:solidFill>
          </a:ln>
        </p:spPr>
      </p:pic>
      <p:pic>
        <p:nvPicPr>
          <p:cNvPr id="1032" name="Picture 8" descr="F:\study\PhD\bsi\presentation\test\real_img_8.jpg"/>
          <p:cNvPicPr>
            <a:picLocks noChangeAspect="1" noChangeArrowheads="1"/>
          </p:cNvPicPr>
          <p:nvPr/>
        </p:nvPicPr>
        <p:blipFill>
          <a:blip r:embed="rId3"/>
          <a:srcRect r="31651"/>
          <a:stretch>
            <a:fillRect/>
          </a:stretch>
        </p:blipFill>
        <p:spPr bwMode="auto">
          <a:xfrm>
            <a:off x="4572000" y="1600200"/>
            <a:ext cx="4257675" cy="809625"/>
          </a:xfrm>
          <a:prstGeom prst="rect">
            <a:avLst/>
          </a:prstGeom>
          <a:noFill/>
          <a:ln>
            <a:solidFill>
              <a:schemeClr val="tx1"/>
            </a:solidFill>
          </a:ln>
        </p:spPr>
      </p:pic>
      <p:pic>
        <p:nvPicPr>
          <p:cNvPr id="1033" name="Picture 9" descr="F:\study\PhD\bsi\presentation\test\rgb_result_6.jpg"/>
          <p:cNvPicPr>
            <a:picLocks noChangeAspect="1" noChangeArrowheads="1"/>
          </p:cNvPicPr>
          <p:nvPr/>
        </p:nvPicPr>
        <p:blipFill>
          <a:blip r:embed="rId4"/>
          <a:srcRect l="3785" r="49901" b="6364"/>
          <a:stretch>
            <a:fillRect/>
          </a:stretch>
        </p:blipFill>
        <p:spPr bwMode="auto">
          <a:xfrm>
            <a:off x="228600" y="3090863"/>
            <a:ext cx="3962400" cy="795337"/>
          </a:xfrm>
          <a:prstGeom prst="rect">
            <a:avLst/>
          </a:prstGeom>
          <a:noFill/>
          <a:ln>
            <a:solidFill>
              <a:schemeClr val="tx1"/>
            </a:solidFill>
          </a:ln>
        </p:spPr>
      </p:pic>
      <p:pic>
        <p:nvPicPr>
          <p:cNvPr id="1034" name="Picture 10" descr="F:\study\PhD\bsi\presentation\test\real_img_6.jpg"/>
          <p:cNvPicPr>
            <a:picLocks noChangeAspect="1" noChangeArrowheads="1"/>
          </p:cNvPicPr>
          <p:nvPr/>
        </p:nvPicPr>
        <p:blipFill>
          <a:blip r:embed="rId5"/>
          <a:srcRect l="3785" t="-1818" r="49901"/>
          <a:stretch>
            <a:fillRect/>
          </a:stretch>
        </p:blipFill>
        <p:spPr bwMode="auto">
          <a:xfrm>
            <a:off x="228600" y="1600200"/>
            <a:ext cx="3962400" cy="864833"/>
          </a:xfrm>
          <a:prstGeom prst="rect">
            <a:avLst/>
          </a:prstGeom>
          <a:noFill/>
          <a:ln>
            <a:solidFill>
              <a:schemeClr val="tx1"/>
            </a:solidFill>
          </a:ln>
        </p:spPr>
      </p:pic>
      <p:sp>
        <p:nvSpPr>
          <p:cNvPr id="19" name="Down Arrow 18"/>
          <p:cNvSpPr/>
          <p:nvPr/>
        </p:nvSpPr>
        <p:spPr>
          <a:xfrm>
            <a:off x="2438400" y="2590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553200" y="2590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19400" y="44958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Charge, z=1</a:t>
            </a:r>
            <a:endParaRPr lang="en-US" sz="2400" dirty="0">
              <a:solidFill>
                <a:schemeClr val="tx1"/>
              </a:solidFill>
            </a:endParaRPr>
          </a:p>
        </p:txBody>
      </p:sp>
      <p:sp>
        <p:nvSpPr>
          <p:cNvPr id="23" name="Rectangle 22"/>
          <p:cNvSpPr/>
          <p:nvPr/>
        </p:nvSpPr>
        <p:spPr>
          <a:xfrm>
            <a:off x="228600" y="1295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24" name="Rectangle 23"/>
          <p:cNvSpPr/>
          <p:nvPr/>
        </p:nvSpPr>
        <p:spPr>
          <a:xfrm>
            <a:off x="4572000" y="1295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25" name="Rectangle 24"/>
          <p:cNvSpPr/>
          <p:nvPr/>
        </p:nvSpPr>
        <p:spPr>
          <a:xfrm>
            <a:off x="228600" y="2819400"/>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sp>
        <p:nvSpPr>
          <p:cNvPr id="26" name="Rectangle 25"/>
          <p:cNvSpPr/>
          <p:nvPr/>
        </p:nvSpPr>
        <p:spPr>
          <a:xfrm>
            <a:off x="4572000" y="2743200"/>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sp>
        <p:nvSpPr>
          <p:cNvPr id="27" name="Rectangle 26"/>
          <p:cNvSpPr/>
          <p:nvPr/>
        </p:nvSpPr>
        <p:spPr>
          <a:xfrm>
            <a:off x="1600200" y="5943600"/>
            <a:ext cx="6019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 </a:t>
            </a:r>
            <a:r>
              <a:rPr lang="en-US" dirty="0" smtClean="0">
                <a:solidFill>
                  <a:srgbClr val="FF0000"/>
                </a:solidFill>
              </a:rPr>
              <a:t>Red</a:t>
            </a:r>
            <a:r>
              <a:rPr lang="en-US" dirty="0" smtClean="0">
                <a:solidFill>
                  <a:schemeClr val="tx1"/>
                </a:solidFill>
              </a:rPr>
              <a:t>, 2 = </a:t>
            </a:r>
            <a:r>
              <a:rPr lang="en-US" dirty="0" smtClean="0">
                <a:solidFill>
                  <a:srgbClr val="00FF00"/>
                </a:solidFill>
              </a:rPr>
              <a:t>Green</a:t>
            </a:r>
            <a:r>
              <a:rPr lang="en-US" dirty="0" smtClean="0">
                <a:solidFill>
                  <a:schemeClr val="tx1"/>
                </a:solidFill>
              </a:rPr>
              <a:t>, 3 =</a:t>
            </a:r>
            <a:r>
              <a:rPr lang="en-US" dirty="0" smtClean="0">
                <a:solidFill>
                  <a:srgbClr val="0000FF"/>
                </a:solidFill>
              </a:rPr>
              <a:t> Blue</a:t>
            </a:r>
            <a:r>
              <a:rPr lang="en-US" dirty="0" smtClean="0">
                <a:solidFill>
                  <a:schemeClr val="tx1"/>
                </a:solidFill>
              </a:rPr>
              <a:t>, 4 = </a:t>
            </a:r>
            <a:r>
              <a:rPr lang="en-US" dirty="0" smtClean="0">
                <a:solidFill>
                  <a:srgbClr val="660066"/>
                </a:solidFill>
              </a:rPr>
              <a:t>Dark indigo</a:t>
            </a:r>
            <a:r>
              <a:rPr lang="en-US" dirty="0" smtClean="0">
                <a:solidFill>
                  <a:schemeClr val="tx1"/>
                </a:solidFill>
              </a:rPr>
              <a:t>, 5 = </a:t>
            </a:r>
            <a:r>
              <a:rPr lang="en-US" dirty="0" smtClean="0">
                <a:solidFill>
                  <a:srgbClr val="9900FF"/>
                </a:solidFill>
              </a:rPr>
              <a:t>Lavender</a:t>
            </a:r>
            <a:endParaRPr lang="en-US" dirty="0">
              <a:solidFill>
                <a:srgbClr val="9900FF"/>
              </a:solidFill>
            </a:endParaRPr>
          </a:p>
        </p:txBody>
      </p:sp>
      <p:sp>
        <p:nvSpPr>
          <p:cNvPr id="18" name="Title 1"/>
          <p:cNvSpPr>
            <a:spLocks noGrp="1"/>
          </p:cNvSpPr>
          <p:nvPr>
            <p:ph type="title"/>
          </p:nvPr>
        </p:nvSpPr>
        <p:spPr>
          <a:xfrm>
            <a:off x="457200" y="274638"/>
            <a:ext cx="8229600" cy="1143000"/>
          </a:xfrm>
        </p:spPr>
        <p:txBody>
          <a:bodyPr>
            <a:noAutofit/>
          </a:bodyPr>
          <a:lstStyle/>
          <a:p>
            <a:r>
              <a:rPr lang="en-US" sz="3600" dirty="0" smtClean="0"/>
              <a:t>Step 2: Experimental Result</a:t>
            </a:r>
            <a:endParaRPr lang="en-US" sz="3600" dirty="0"/>
          </a:p>
        </p:txBody>
      </p:sp>
      <p:sp>
        <p:nvSpPr>
          <p:cNvPr id="22" name="Slide Number Placeholder 21"/>
          <p:cNvSpPr>
            <a:spLocks noGrp="1"/>
          </p:cNvSpPr>
          <p:nvPr>
            <p:ph type="sldNum" sz="quarter" idx="12"/>
          </p:nvPr>
        </p:nvSpPr>
        <p:spPr/>
        <p:txBody>
          <a:bodyPr/>
          <a:lstStyle/>
          <a:p>
            <a:fld id="{C0511CB7-F6EF-4D83-8A97-C786CD44AF6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9" name="Down Arrow 18"/>
          <p:cNvSpPr/>
          <p:nvPr/>
        </p:nvSpPr>
        <p:spPr>
          <a:xfrm>
            <a:off x="2438400" y="2590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429000" y="4953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48200" y="25908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Charge, z=2</a:t>
            </a:r>
            <a:endParaRPr lang="en-US" sz="2400" dirty="0">
              <a:solidFill>
                <a:schemeClr val="tx1"/>
              </a:solidFill>
            </a:endParaRPr>
          </a:p>
        </p:txBody>
      </p:sp>
      <p:pic>
        <p:nvPicPr>
          <p:cNvPr id="76802" name="Picture 2" descr="F:\study\PhD\bsi\presentation\test\rgb_result_9.jpg"/>
          <p:cNvPicPr>
            <a:picLocks noChangeAspect="1" noChangeArrowheads="1"/>
          </p:cNvPicPr>
          <p:nvPr/>
        </p:nvPicPr>
        <p:blipFill>
          <a:blip r:embed="rId2"/>
          <a:srcRect l="7325" r="54332" b="4000"/>
          <a:stretch>
            <a:fillRect/>
          </a:stretch>
        </p:blipFill>
        <p:spPr bwMode="auto">
          <a:xfrm>
            <a:off x="457200" y="3124199"/>
            <a:ext cx="3581400" cy="809286"/>
          </a:xfrm>
          <a:prstGeom prst="rect">
            <a:avLst/>
          </a:prstGeom>
          <a:noFill/>
          <a:ln>
            <a:solidFill>
              <a:schemeClr val="tx1"/>
            </a:solidFill>
          </a:ln>
        </p:spPr>
      </p:pic>
      <p:pic>
        <p:nvPicPr>
          <p:cNvPr id="76803" name="Picture 3" descr="F:\study\PhD\bsi\presentation\test\real_img_9.jpg"/>
          <p:cNvPicPr>
            <a:picLocks noChangeAspect="1" noChangeArrowheads="1"/>
          </p:cNvPicPr>
          <p:nvPr/>
        </p:nvPicPr>
        <p:blipFill>
          <a:blip r:embed="rId3"/>
          <a:srcRect l="7325" r="54332"/>
          <a:stretch>
            <a:fillRect/>
          </a:stretch>
        </p:blipFill>
        <p:spPr bwMode="auto">
          <a:xfrm>
            <a:off x="457200" y="1600200"/>
            <a:ext cx="3581400" cy="843006"/>
          </a:xfrm>
          <a:prstGeom prst="rect">
            <a:avLst/>
          </a:prstGeom>
          <a:noFill/>
          <a:ln>
            <a:solidFill>
              <a:schemeClr val="tx1"/>
            </a:solidFill>
          </a:ln>
        </p:spPr>
      </p:pic>
      <p:pic>
        <p:nvPicPr>
          <p:cNvPr id="76804" name="Picture 4" descr="F:\study\PhD\bsi\presentation\test\real_img_11.jpg"/>
          <p:cNvPicPr>
            <a:picLocks noChangeAspect="1" noChangeArrowheads="1"/>
          </p:cNvPicPr>
          <p:nvPr/>
        </p:nvPicPr>
        <p:blipFill>
          <a:blip r:embed="rId4"/>
          <a:srcRect/>
          <a:stretch>
            <a:fillRect/>
          </a:stretch>
        </p:blipFill>
        <p:spPr bwMode="auto">
          <a:xfrm>
            <a:off x="457200" y="4286250"/>
            <a:ext cx="6705600" cy="590550"/>
          </a:xfrm>
          <a:prstGeom prst="rect">
            <a:avLst/>
          </a:prstGeom>
          <a:noFill/>
          <a:ln>
            <a:solidFill>
              <a:srgbClr val="C00000"/>
            </a:solidFill>
          </a:ln>
        </p:spPr>
      </p:pic>
      <p:pic>
        <p:nvPicPr>
          <p:cNvPr id="76805" name="Picture 5" descr="F:\study\PhD\bsi\presentation\test\rgb_result_11.jpg"/>
          <p:cNvPicPr>
            <a:picLocks noChangeAspect="1" noChangeArrowheads="1"/>
          </p:cNvPicPr>
          <p:nvPr/>
        </p:nvPicPr>
        <p:blipFill>
          <a:blip r:embed="rId5"/>
          <a:srcRect/>
          <a:stretch>
            <a:fillRect/>
          </a:stretch>
        </p:blipFill>
        <p:spPr bwMode="auto">
          <a:xfrm>
            <a:off x="457200" y="5410200"/>
            <a:ext cx="6705600" cy="590550"/>
          </a:xfrm>
          <a:prstGeom prst="rect">
            <a:avLst/>
          </a:prstGeom>
          <a:noFill/>
          <a:ln>
            <a:solidFill>
              <a:srgbClr val="C00000"/>
            </a:solidFill>
          </a:ln>
        </p:spPr>
      </p:pic>
      <p:sp>
        <p:nvSpPr>
          <p:cNvPr id="15" name="Rectangle 14"/>
          <p:cNvSpPr/>
          <p:nvPr/>
        </p:nvSpPr>
        <p:spPr>
          <a:xfrm>
            <a:off x="457200" y="2819400"/>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sp>
        <p:nvSpPr>
          <p:cNvPr id="16" name="Rectangle 15"/>
          <p:cNvSpPr/>
          <p:nvPr/>
        </p:nvSpPr>
        <p:spPr>
          <a:xfrm>
            <a:off x="457200" y="5105400"/>
            <a:ext cx="1600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sp>
        <p:nvSpPr>
          <p:cNvPr id="17" name="Rectangle 16"/>
          <p:cNvSpPr/>
          <p:nvPr/>
        </p:nvSpPr>
        <p:spPr>
          <a:xfrm>
            <a:off x="457200" y="1295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18" name="Rectangle 17"/>
          <p:cNvSpPr/>
          <p:nvPr/>
        </p:nvSpPr>
        <p:spPr>
          <a:xfrm>
            <a:off x="457200" y="4267200"/>
            <a:ext cx="762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22" name="Rectangle 21"/>
          <p:cNvSpPr/>
          <p:nvPr/>
        </p:nvSpPr>
        <p:spPr>
          <a:xfrm>
            <a:off x="1600200" y="6172200"/>
            <a:ext cx="6019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 </a:t>
            </a:r>
            <a:r>
              <a:rPr lang="en-US" dirty="0" smtClean="0">
                <a:solidFill>
                  <a:srgbClr val="FF0000"/>
                </a:solidFill>
              </a:rPr>
              <a:t>Red</a:t>
            </a:r>
            <a:r>
              <a:rPr lang="en-US" dirty="0" smtClean="0">
                <a:solidFill>
                  <a:schemeClr val="tx1"/>
                </a:solidFill>
              </a:rPr>
              <a:t>, 2 = </a:t>
            </a:r>
            <a:r>
              <a:rPr lang="en-US" dirty="0" smtClean="0">
                <a:solidFill>
                  <a:srgbClr val="00FF00"/>
                </a:solidFill>
              </a:rPr>
              <a:t>Green</a:t>
            </a:r>
            <a:r>
              <a:rPr lang="en-US" dirty="0" smtClean="0">
                <a:solidFill>
                  <a:schemeClr val="tx1"/>
                </a:solidFill>
              </a:rPr>
              <a:t>, 3 =</a:t>
            </a:r>
            <a:r>
              <a:rPr lang="en-US" dirty="0" smtClean="0">
                <a:solidFill>
                  <a:srgbClr val="0000FF"/>
                </a:solidFill>
              </a:rPr>
              <a:t> Blue</a:t>
            </a:r>
            <a:r>
              <a:rPr lang="en-US" dirty="0" smtClean="0">
                <a:solidFill>
                  <a:schemeClr val="tx1"/>
                </a:solidFill>
              </a:rPr>
              <a:t>, 4 = </a:t>
            </a:r>
            <a:r>
              <a:rPr lang="en-US" dirty="0" smtClean="0">
                <a:solidFill>
                  <a:srgbClr val="660066"/>
                </a:solidFill>
              </a:rPr>
              <a:t>Dark indigo</a:t>
            </a:r>
            <a:r>
              <a:rPr lang="en-US" dirty="0" smtClean="0">
                <a:solidFill>
                  <a:schemeClr val="tx1"/>
                </a:solidFill>
              </a:rPr>
              <a:t>, 5 = </a:t>
            </a:r>
            <a:r>
              <a:rPr lang="en-US" dirty="0" smtClean="0">
                <a:solidFill>
                  <a:srgbClr val="9900FF"/>
                </a:solidFill>
              </a:rPr>
              <a:t>Lavender</a:t>
            </a:r>
            <a:endParaRPr lang="en-US" dirty="0">
              <a:solidFill>
                <a:srgbClr val="9900FF"/>
              </a:solidFill>
            </a:endParaRPr>
          </a:p>
        </p:txBody>
      </p:sp>
      <p:sp>
        <p:nvSpPr>
          <p:cNvPr id="25" name="Title 1"/>
          <p:cNvSpPr>
            <a:spLocks noGrp="1"/>
          </p:cNvSpPr>
          <p:nvPr>
            <p:ph type="title"/>
          </p:nvPr>
        </p:nvSpPr>
        <p:spPr>
          <a:xfrm>
            <a:off x="457200" y="274638"/>
            <a:ext cx="8229600" cy="1143000"/>
          </a:xfrm>
        </p:spPr>
        <p:txBody>
          <a:bodyPr>
            <a:noAutofit/>
          </a:bodyPr>
          <a:lstStyle/>
          <a:p>
            <a:r>
              <a:rPr lang="en-US" sz="3600" dirty="0" smtClean="0"/>
              <a:t>Step 2: Experimental Result</a:t>
            </a:r>
            <a:endParaRPr lang="en-US" sz="3600" dirty="0"/>
          </a:p>
        </p:txBody>
      </p:sp>
      <p:sp>
        <p:nvSpPr>
          <p:cNvPr id="26" name="Slide Number Placeholder 25"/>
          <p:cNvSpPr>
            <a:spLocks noGrp="1"/>
          </p:cNvSpPr>
          <p:nvPr>
            <p:ph type="sldNum" sz="quarter" idx="12"/>
          </p:nvPr>
        </p:nvSpPr>
        <p:spPr/>
        <p:txBody>
          <a:bodyPr/>
          <a:lstStyle/>
          <a:p>
            <a:fld id="{C0511CB7-F6EF-4D83-8A97-C786CD44AF6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9" name="Down Arrow 18"/>
          <p:cNvSpPr/>
          <p:nvPr/>
        </p:nvSpPr>
        <p:spPr>
          <a:xfrm>
            <a:off x="2438400" y="2590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553200" y="2590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19400" y="44958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Charge, z=3</a:t>
            </a:r>
            <a:endParaRPr lang="en-US" sz="2400" dirty="0">
              <a:solidFill>
                <a:schemeClr val="tx1"/>
              </a:solidFill>
            </a:endParaRPr>
          </a:p>
        </p:txBody>
      </p:sp>
      <p:pic>
        <p:nvPicPr>
          <p:cNvPr id="77826" name="Picture 2" descr="F:\study\PhD\bsi\presentation\test\rgb_result_2.jpg"/>
          <p:cNvPicPr>
            <a:picLocks noChangeAspect="1" noChangeArrowheads="1"/>
          </p:cNvPicPr>
          <p:nvPr/>
        </p:nvPicPr>
        <p:blipFill>
          <a:blip r:embed="rId2"/>
          <a:srcRect r="41320"/>
          <a:stretch>
            <a:fillRect/>
          </a:stretch>
        </p:blipFill>
        <p:spPr bwMode="auto">
          <a:xfrm>
            <a:off x="457199" y="3048000"/>
            <a:ext cx="3885655" cy="838200"/>
          </a:xfrm>
          <a:prstGeom prst="rect">
            <a:avLst/>
          </a:prstGeom>
          <a:noFill/>
          <a:ln>
            <a:solidFill>
              <a:schemeClr val="tx1"/>
            </a:solidFill>
          </a:ln>
        </p:spPr>
      </p:pic>
      <p:pic>
        <p:nvPicPr>
          <p:cNvPr id="77827" name="Picture 3" descr="F:\study\PhD\bsi\presentation\test\real_img_2.jpg"/>
          <p:cNvPicPr>
            <a:picLocks noChangeAspect="1" noChangeArrowheads="1"/>
          </p:cNvPicPr>
          <p:nvPr/>
        </p:nvPicPr>
        <p:blipFill>
          <a:blip r:embed="rId3"/>
          <a:srcRect r="41320"/>
          <a:stretch>
            <a:fillRect/>
          </a:stretch>
        </p:blipFill>
        <p:spPr bwMode="auto">
          <a:xfrm>
            <a:off x="457199" y="1600200"/>
            <a:ext cx="3885655" cy="838200"/>
          </a:xfrm>
          <a:prstGeom prst="rect">
            <a:avLst/>
          </a:prstGeom>
          <a:noFill/>
          <a:ln>
            <a:solidFill>
              <a:schemeClr val="tx1"/>
            </a:solidFill>
          </a:ln>
        </p:spPr>
      </p:pic>
      <p:sp>
        <p:nvSpPr>
          <p:cNvPr id="13" name="Rectangle 12"/>
          <p:cNvSpPr/>
          <p:nvPr/>
        </p:nvSpPr>
        <p:spPr>
          <a:xfrm>
            <a:off x="457200" y="2743200"/>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pic>
        <p:nvPicPr>
          <p:cNvPr id="77828" name="Picture 4" descr="F:\study\PhD\bsi\presentation\test\rgb_result_12.jpg"/>
          <p:cNvPicPr>
            <a:picLocks noChangeAspect="1" noChangeArrowheads="1"/>
          </p:cNvPicPr>
          <p:nvPr/>
        </p:nvPicPr>
        <p:blipFill>
          <a:blip r:embed="rId4"/>
          <a:srcRect r="52893"/>
          <a:stretch>
            <a:fillRect/>
          </a:stretch>
        </p:blipFill>
        <p:spPr bwMode="auto">
          <a:xfrm>
            <a:off x="4819016" y="3048000"/>
            <a:ext cx="3639184" cy="838200"/>
          </a:xfrm>
          <a:prstGeom prst="rect">
            <a:avLst/>
          </a:prstGeom>
          <a:noFill/>
          <a:ln>
            <a:solidFill>
              <a:schemeClr val="tx1"/>
            </a:solidFill>
          </a:ln>
        </p:spPr>
      </p:pic>
      <p:pic>
        <p:nvPicPr>
          <p:cNvPr id="77829" name="Picture 5" descr="F:\study\PhD\bsi\presentation\test\real_img_12.jpg"/>
          <p:cNvPicPr>
            <a:picLocks noChangeAspect="1" noChangeArrowheads="1"/>
          </p:cNvPicPr>
          <p:nvPr/>
        </p:nvPicPr>
        <p:blipFill>
          <a:blip r:embed="rId5"/>
          <a:srcRect r="52893"/>
          <a:stretch>
            <a:fillRect/>
          </a:stretch>
        </p:blipFill>
        <p:spPr bwMode="auto">
          <a:xfrm>
            <a:off x="4819016" y="1600200"/>
            <a:ext cx="3639184" cy="838200"/>
          </a:xfrm>
          <a:prstGeom prst="rect">
            <a:avLst/>
          </a:prstGeom>
          <a:noFill/>
          <a:ln>
            <a:solidFill>
              <a:schemeClr val="tx1"/>
            </a:solidFill>
          </a:ln>
        </p:spPr>
      </p:pic>
      <p:sp>
        <p:nvSpPr>
          <p:cNvPr id="16" name="Rectangle 15"/>
          <p:cNvSpPr/>
          <p:nvPr/>
        </p:nvSpPr>
        <p:spPr>
          <a:xfrm>
            <a:off x="457200" y="1295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17" name="Rectangle 16"/>
          <p:cNvSpPr/>
          <p:nvPr/>
        </p:nvSpPr>
        <p:spPr>
          <a:xfrm>
            <a:off x="4800600" y="1295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18" name="Rectangle 17"/>
          <p:cNvSpPr/>
          <p:nvPr/>
        </p:nvSpPr>
        <p:spPr>
          <a:xfrm>
            <a:off x="4800600" y="2743200"/>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sp>
        <p:nvSpPr>
          <p:cNvPr id="23" name="Rectangle 22"/>
          <p:cNvSpPr/>
          <p:nvPr/>
        </p:nvSpPr>
        <p:spPr>
          <a:xfrm>
            <a:off x="1600200" y="5943600"/>
            <a:ext cx="6019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 </a:t>
            </a:r>
            <a:r>
              <a:rPr lang="en-US" dirty="0" smtClean="0">
                <a:solidFill>
                  <a:srgbClr val="FF0000"/>
                </a:solidFill>
              </a:rPr>
              <a:t>Red</a:t>
            </a:r>
            <a:r>
              <a:rPr lang="en-US" dirty="0" smtClean="0">
                <a:solidFill>
                  <a:schemeClr val="tx1"/>
                </a:solidFill>
              </a:rPr>
              <a:t>, 2 = </a:t>
            </a:r>
            <a:r>
              <a:rPr lang="en-US" dirty="0" smtClean="0">
                <a:solidFill>
                  <a:srgbClr val="00FF00"/>
                </a:solidFill>
              </a:rPr>
              <a:t>Green</a:t>
            </a:r>
            <a:r>
              <a:rPr lang="en-US" dirty="0" smtClean="0">
                <a:solidFill>
                  <a:schemeClr val="tx1"/>
                </a:solidFill>
              </a:rPr>
              <a:t>, 3 =</a:t>
            </a:r>
            <a:r>
              <a:rPr lang="en-US" dirty="0" smtClean="0">
                <a:solidFill>
                  <a:srgbClr val="0000FF"/>
                </a:solidFill>
              </a:rPr>
              <a:t> Blue</a:t>
            </a:r>
            <a:r>
              <a:rPr lang="en-US" dirty="0" smtClean="0">
                <a:solidFill>
                  <a:schemeClr val="tx1"/>
                </a:solidFill>
              </a:rPr>
              <a:t>, 4 = </a:t>
            </a:r>
            <a:r>
              <a:rPr lang="en-US" dirty="0" smtClean="0">
                <a:solidFill>
                  <a:srgbClr val="660066"/>
                </a:solidFill>
              </a:rPr>
              <a:t>Dark indigo</a:t>
            </a:r>
            <a:r>
              <a:rPr lang="en-US" dirty="0" smtClean="0">
                <a:solidFill>
                  <a:schemeClr val="tx1"/>
                </a:solidFill>
              </a:rPr>
              <a:t>, 5 = </a:t>
            </a:r>
            <a:r>
              <a:rPr lang="en-US" dirty="0" smtClean="0">
                <a:solidFill>
                  <a:srgbClr val="9900FF"/>
                </a:solidFill>
              </a:rPr>
              <a:t>Lavender</a:t>
            </a:r>
            <a:endParaRPr lang="en-US" dirty="0">
              <a:solidFill>
                <a:srgbClr val="9900FF"/>
              </a:solidFill>
            </a:endParaRPr>
          </a:p>
        </p:txBody>
      </p:sp>
      <p:sp>
        <p:nvSpPr>
          <p:cNvPr id="24" name="Title 1"/>
          <p:cNvSpPr>
            <a:spLocks noGrp="1"/>
          </p:cNvSpPr>
          <p:nvPr>
            <p:ph type="title"/>
          </p:nvPr>
        </p:nvSpPr>
        <p:spPr>
          <a:xfrm>
            <a:off x="457200" y="274638"/>
            <a:ext cx="8229600" cy="1143000"/>
          </a:xfrm>
        </p:spPr>
        <p:txBody>
          <a:bodyPr>
            <a:noAutofit/>
          </a:bodyPr>
          <a:lstStyle/>
          <a:p>
            <a:r>
              <a:rPr lang="en-US" sz="3600" dirty="0" smtClean="0"/>
              <a:t>Step 2: Experimental Result</a:t>
            </a:r>
            <a:endParaRPr lang="en-US" sz="3600" dirty="0"/>
          </a:p>
        </p:txBody>
      </p:sp>
      <p:sp>
        <p:nvSpPr>
          <p:cNvPr id="25" name="Slide Number Placeholder 24"/>
          <p:cNvSpPr>
            <a:spLocks noGrp="1"/>
          </p:cNvSpPr>
          <p:nvPr>
            <p:ph type="sldNum" sz="quarter" idx="12"/>
          </p:nvPr>
        </p:nvSpPr>
        <p:spPr/>
        <p:txBody>
          <a:bodyPr/>
          <a:lstStyle/>
          <a:p>
            <a:fld id="{C0511CB7-F6EF-4D83-8A97-C786CD44AF6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8850" name="Picture 2" descr="F:\study\PhD\bsi\presentation\test\rgb_result_0.jpg"/>
          <p:cNvPicPr>
            <a:picLocks noChangeAspect="1" noChangeArrowheads="1"/>
          </p:cNvPicPr>
          <p:nvPr/>
        </p:nvPicPr>
        <p:blipFill>
          <a:blip r:embed="rId2"/>
          <a:srcRect t="-4237" r="52763"/>
          <a:stretch>
            <a:fillRect/>
          </a:stretch>
        </p:blipFill>
        <p:spPr bwMode="auto">
          <a:xfrm>
            <a:off x="457199" y="3048000"/>
            <a:ext cx="3885555" cy="873718"/>
          </a:xfrm>
          <a:prstGeom prst="rect">
            <a:avLst/>
          </a:prstGeom>
          <a:noFill/>
          <a:ln>
            <a:solidFill>
              <a:schemeClr val="tx1"/>
            </a:solidFill>
          </a:ln>
        </p:spPr>
      </p:pic>
      <p:pic>
        <p:nvPicPr>
          <p:cNvPr id="78851" name="Picture 3" descr="F:\study\PhD\bsi\presentation\test\real_img_0.jpg"/>
          <p:cNvPicPr>
            <a:picLocks noChangeAspect="1" noChangeArrowheads="1"/>
          </p:cNvPicPr>
          <p:nvPr/>
        </p:nvPicPr>
        <p:blipFill>
          <a:blip r:embed="rId3"/>
          <a:srcRect r="52763"/>
          <a:stretch>
            <a:fillRect/>
          </a:stretch>
        </p:blipFill>
        <p:spPr bwMode="auto">
          <a:xfrm>
            <a:off x="457200" y="1600200"/>
            <a:ext cx="3885553" cy="838200"/>
          </a:xfrm>
          <a:prstGeom prst="rect">
            <a:avLst/>
          </a:prstGeom>
          <a:noFill/>
          <a:ln>
            <a:solidFill>
              <a:schemeClr val="tx1"/>
            </a:solidFill>
          </a:ln>
        </p:spPr>
      </p:pic>
      <p:sp>
        <p:nvSpPr>
          <p:cNvPr id="6" name="Down Arrow 5"/>
          <p:cNvSpPr/>
          <p:nvPr/>
        </p:nvSpPr>
        <p:spPr>
          <a:xfrm>
            <a:off x="2438400" y="2514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2" name="Picture 4" descr="F:\study\PhD\bsi\presentation\test\rgb_result_3.jpg"/>
          <p:cNvPicPr>
            <a:picLocks noChangeAspect="1" noChangeArrowheads="1"/>
          </p:cNvPicPr>
          <p:nvPr/>
        </p:nvPicPr>
        <p:blipFill>
          <a:blip r:embed="rId4"/>
          <a:srcRect l="8740" t="12727" r="22684"/>
          <a:stretch>
            <a:fillRect/>
          </a:stretch>
        </p:blipFill>
        <p:spPr bwMode="auto">
          <a:xfrm>
            <a:off x="4724400" y="3048000"/>
            <a:ext cx="4419600" cy="914400"/>
          </a:xfrm>
          <a:prstGeom prst="rect">
            <a:avLst/>
          </a:prstGeom>
          <a:noFill/>
          <a:ln>
            <a:solidFill>
              <a:schemeClr val="tx1"/>
            </a:solidFill>
          </a:ln>
        </p:spPr>
      </p:pic>
      <p:pic>
        <p:nvPicPr>
          <p:cNvPr id="78853" name="Picture 5" descr="F:\study\PhD\bsi\presentation\test\real_img_3.jpg"/>
          <p:cNvPicPr>
            <a:picLocks noChangeAspect="1" noChangeArrowheads="1"/>
          </p:cNvPicPr>
          <p:nvPr/>
        </p:nvPicPr>
        <p:blipFill>
          <a:blip r:embed="rId5"/>
          <a:srcRect l="8740" t="14545" r="22684"/>
          <a:stretch>
            <a:fillRect/>
          </a:stretch>
        </p:blipFill>
        <p:spPr bwMode="auto">
          <a:xfrm>
            <a:off x="4724400" y="1600200"/>
            <a:ext cx="4419600" cy="895350"/>
          </a:xfrm>
          <a:prstGeom prst="rect">
            <a:avLst/>
          </a:prstGeom>
          <a:noFill/>
          <a:ln>
            <a:solidFill>
              <a:schemeClr val="tx1"/>
            </a:solidFill>
          </a:ln>
        </p:spPr>
      </p:pic>
      <p:sp>
        <p:nvSpPr>
          <p:cNvPr id="9" name="Down Arrow 8"/>
          <p:cNvSpPr/>
          <p:nvPr/>
        </p:nvSpPr>
        <p:spPr>
          <a:xfrm>
            <a:off x="6477000" y="2590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295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11" name="Rectangle 10"/>
          <p:cNvSpPr/>
          <p:nvPr/>
        </p:nvSpPr>
        <p:spPr>
          <a:xfrm>
            <a:off x="4724400" y="1295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12" name="Rectangle 11"/>
          <p:cNvSpPr/>
          <p:nvPr/>
        </p:nvSpPr>
        <p:spPr>
          <a:xfrm>
            <a:off x="457200" y="2743200"/>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sp>
        <p:nvSpPr>
          <p:cNvPr id="13" name="Rectangle 12"/>
          <p:cNvSpPr/>
          <p:nvPr/>
        </p:nvSpPr>
        <p:spPr>
          <a:xfrm>
            <a:off x="4724400" y="2743200"/>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sp>
        <p:nvSpPr>
          <p:cNvPr id="14" name="Rectangle 13"/>
          <p:cNvSpPr/>
          <p:nvPr/>
        </p:nvSpPr>
        <p:spPr>
          <a:xfrm>
            <a:off x="1600200" y="5943600"/>
            <a:ext cx="6019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 </a:t>
            </a:r>
            <a:r>
              <a:rPr lang="en-US" dirty="0" smtClean="0">
                <a:solidFill>
                  <a:srgbClr val="FF0000"/>
                </a:solidFill>
              </a:rPr>
              <a:t>Red</a:t>
            </a:r>
            <a:r>
              <a:rPr lang="en-US" dirty="0" smtClean="0">
                <a:solidFill>
                  <a:schemeClr val="tx1"/>
                </a:solidFill>
              </a:rPr>
              <a:t>, 2 = </a:t>
            </a:r>
            <a:r>
              <a:rPr lang="en-US" dirty="0" smtClean="0">
                <a:solidFill>
                  <a:srgbClr val="00FF00"/>
                </a:solidFill>
              </a:rPr>
              <a:t>Green</a:t>
            </a:r>
            <a:r>
              <a:rPr lang="en-US" dirty="0" smtClean="0">
                <a:solidFill>
                  <a:schemeClr val="tx1"/>
                </a:solidFill>
              </a:rPr>
              <a:t>, 3 =</a:t>
            </a:r>
            <a:r>
              <a:rPr lang="en-US" dirty="0" smtClean="0">
                <a:solidFill>
                  <a:srgbClr val="0000FF"/>
                </a:solidFill>
              </a:rPr>
              <a:t> Blue</a:t>
            </a:r>
            <a:r>
              <a:rPr lang="en-US" dirty="0" smtClean="0">
                <a:solidFill>
                  <a:schemeClr val="tx1"/>
                </a:solidFill>
              </a:rPr>
              <a:t>, 4 = </a:t>
            </a:r>
            <a:r>
              <a:rPr lang="en-US" dirty="0" smtClean="0">
                <a:solidFill>
                  <a:srgbClr val="660066"/>
                </a:solidFill>
              </a:rPr>
              <a:t>Dark indigo</a:t>
            </a:r>
            <a:r>
              <a:rPr lang="en-US" dirty="0" smtClean="0">
                <a:solidFill>
                  <a:schemeClr val="tx1"/>
                </a:solidFill>
              </a:rPr>
              <a:t>, 5 = </a:t>
            </a:r>
            <a:r>
              <a:rPr lang="en-US" dirty="0" smtClean="0">
                <a:solidFill>
                  <a:srgbClr val="9900FF"/>
                </a:solidFill>
              </a:rPr>
              <a:t>Lavender</a:t>
            </a:r>
            <a:endParaRPr lang="en-US" dirty="0">
              <a:solidFill>
                <a:srgbClr val="9900FF"/>
              </a:solidFill>
            </a:endParaRPr>
          </a:p>
        </p:txBody>
      </p:sp>
      <p:sp>
        <p:nvSpPr>
          <p:cNvPr id="15" name="Rectangle 14"/>
          <p:cNvSpPr/>
          <p:nvPr/>
        </p:nvSpPr>
        <p:spPr>
          <a:xfrm>
            <a:off x="2819400" y="44958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Charge, z=4</a:t>
            </a:r>
            <a:endParaRPr lang="en-US" sz="2400" dirty="0">
              <a:solidFill>
                <a:schemeClr val="tx1"/>
              </a:solidFill>
            </a:endParaRPr>
          </a:p>
        </p:txBody>
      </p:sp>
      <p:sp>
        <p:nvSpPr>
          <p:cNvPr id="16" name="Title 1"/>
          <p:cNvSpPr>
            <a:spLocks noGrp="1"/>
          </p:cNvSpPr>
          <p:nvPr>
            <p:ph type="title"/>
          </p:nvPr>
        </p:nvSpPr>
        <p:spPr>
          <a:xfrm>
            <a:off x="457200" y="274638"/>
            <a:ext cx="8229600" cy="1143000"/>
          </a:xfrm>
        </p:spPr>
        <p:txBody>
          <a:bodyPr>
            <a:noAutofit/>
          </a:bodyPr>
          <a:lstStyle/>
          <a:p>
            <a:r>
              <a:rPr lang="en-US" sz="3600" dirty="0" smtClean="0"/>
              <a:t>Step 2: Experimental Result</a:t>
            </a:r>
            <a:endParaRPr lang="en-US" sz="3600" dirty="0"/>
          </a:p>
        </p:txBody>
      </p:sp>
      <p:sp>
        <p:nvSpPr>
          <p:cNvPr id="17" name="Slide Number Placeholder 16"/>
          <p:cNvSpPr>
            <a:spLocks noGrp="1"/>
          </p:cNvSpPr>
          <p:nvPr>
            <p:ph type="sldNum" sz="quarter" idx="12"/>
          </p:nvPr>
        </p:nvSpPr>
        <p:spPr/>
        <p:txBody>
          <a:bodyPr/>
          <a:lstStyle/>
          <a:p>
            <a:fld id="{C0511CB7-F6EF-4D83-8A97-C786CD44AF6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9874" name="Picture 2" descr="F:\study\PhD\bsi\presentation\test\rgb_result_4.jpg"/>
          <p:cNvPicPr>
            <a:picLocks noChangeAspect="1" noChangeArrowheads="1"/>
          </p:cNvPicPr>
          <p:nvPr/>
        </p:nvPicPr>
        <p:blipFill>
          <a:blip r:embed="rId2"/>
          <a:srcRect l="48249"/>
          <a:stretch>
            <a:fillRect/>
          </a:stretch>
        </p:blipFill>
        <p:spPr bwMode="auto">
          <a:xfrm>
            <a:off x="457200" y="2955758"/>
            <a:ext cx="3200400" cy="854242"/>
          </a:xfrm>
          <a:prstGeom prst="rect">
            <a:avLst/>
          </a:prstGeom>
          <a:noFill/>
          <a:ln>
            <a:solidFill>
              <a:schemeClr val="tx1"/>
            </a:solidFill>
          </a:ln>
        </p:spPr>
      </p:pic>
      <p:pic>
        <p:nvPicPr>
          <p:cNvPr id="79875" name="Picture 3" descr="F:\study\PhD\bsi\presentation\test\real_img_4.jpg"/>
          <p:cNvPicPr>
            <a:picLocks noChangeAspect="1" noChangeArrowheads="1"/>
          </p:cNvPicPr>
          <p:nvPr/>
        </p:nvPicPr>
        <p:blipFill>
          <a:blip r:embed="rId3"/>
          <a:srcRect l="48249"/>
          <a:stretch>
            <a:fillRect/>
          </a:stretch>
        </p:blipFill>
        <p:spPr bwMode="auto">
          <a:xfrm>
            <a:off x="457200" y="1600200"/>
            <a:ext cx="3200400" cy="854242"/>
          </a:xfrm>
          <a:prstGeom prst="rect">
            <a:avLst/>
          </a:prstGeom>
          <a:noFill/>
          <a:ln>
            <a:solidFill>
              <a:schemeClr val="tx1"/>
            </a:solidFill>
          </a:ln>
        </p:spPr>
      </p:pic>
      <p:pic>
        <p:nvPicPr>
          <p:cNvPr id="79876" name="Picture 4" descr="F:\study\PhD\bsi\presentation\test\rgb_result_5.jpg"/>
          <p:cNvPicPr>
            <a:picLocks noChangeAspect="1" noChangeArrowheads="1"/>
          </p:cNvPicPr>
          <p:nvPr/>
        </p:nvPicPr>
        <p:blipFill>
          <a:blip r:embed="rId4"/>
          <a:srcRect r="47112"/>
          <a:stretch>
            <a:fillRect/>
          </a:stretch>
        </p:blipFill>
        <p:spPr bwMode="auto">
          <a:xfrm>
            <a:off x="4835353" y="3009705"/>
            <a:ext cx="3470447" cy="876495"/>
          </a:xfrm>
          <a:prstGeom prst="rect">
            <a:avLst/>
          </a:prstGeom>
          <a:noFill/>
          <a:ln>
            <a:solidFill>
              <a:schemeClr val="tx1"/>
            </a:solidFill>
          </a:ln>
        </p:spPr>
      </p:pic>
      <p:pic>
        <p:nvPicPr>
          <p:cNvPr id="79877" name="Picture 5" descr="F:\study\PhD\bsi\presentation\test\real_img_5.jpg"/>
          <p:cNvPicPr>
            <a:picLocks noChangeAspect="1" noChangeArrowheads="1"/>
          </p:cNvPicPr>
          <p:nvPr/>
        </p:nvPicPr>
        <p:blipFill>
          <a:blip r:embed="rId5"/>
          <a:srcRect r="47112"/>
          <a:stretch>
            <a:fillRect/>
          </a:stretch>
        </p:blipFill>
        <p:spPr bwMode="auto">
          <a:xfrm>
            <a:off x="4835353" y="1638105"/>
            <a:ext cx="3470447" cy="876495"/>
          </a:xfrm>
          <a:prstGeom prst="rect">
            <a:avLst/>
          </a:prstGeom>
          <a:noFill/>
          <a:ln>
            <a:solidFill>
              <a:schemeClr val="tx1"/>
            </a:solidFill>
          </a:ln>
        </p:spPr>
      </p:pic>
      <p:sp>
        <p:nvSpPr>
          <p:cNvPr id="8" name="Down Arrow 7"/>
          <p:cNvSpPr/>
          <p:nvPr/>
        </p:nvSpPr>
        <p:spPr>
          <a:xfrm>
            <a:off x="2438400" y="2514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010400" y="2590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295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11" name="Rectangle 10"/>
          <p:cNvSpPr/>
          <p:nvPr/>
        </p:nvSpPr>
        <p:spPr>
          <a:xfrm>
            <a:off x="4844901" y="1316666"/>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12" name="Rectangle 11"/>
          <p:cNvSpPr/>
          <p:nvPr/>
        </p:nvSpPr>
        <p:spPr>
          <a:xfrm>
            <a:off x="457200" y="2667000"/>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sp>
        <p:nvSpPr>
          <p:cNvPr id="14" name="Rectangle 13"/>
          <p:cNvSpPr/>
          <p:nvPr/>
        </p:nvSpPr>
        <p:spPr>
          <a:xfrm>
            <a:off x="4834268" y="2711301"/>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sp>
        <p:nvSpPr>
          <p:cNvPr id="15" name="Rectangle 14"/>
          <p:cNvSpPr/>
          <p:nvPr/>
        </p:nvSpPr>
        <p:spPr>
          <a:xfrm>
            <a:off x="1600200" y="5943600"/>
            <a:ext cx="6019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 </a:t>
            </a:r>
            <a:r>
              <a:rPr lang="en-US" dirty="0" smtClean="0">
                <a:solidFill>
                  <a:srgbClr val="FF0000"/>
                </a:solidFill>
              </a:rPr>
              <a:t>Red</a:t>
            </a:r>
            <a:r>
              <a:rPr lang="en-US" dirty="0" smtClean="0">
                <a:solidFill>
                  <a:schemeClr val="tx1"/>
                </a:solidFill>
              </a:rPr>
              <a:t>, 2 = </a:t>
            </a:r>
            <a:r>
              <a:rPr lang="en-US" dirty="0" smtClean="0">
                <a:solidFill>
                  <a:srgbClr val="00FF00"/>
                </a:solidFill>
              </a:rPr>
              <a:t>Green</a:t>
            </a:r>
            <a:r>
              <a:rPr lang="en-US" dirty="0" smtClean="0">
                <a:solidFill>
                  <a:schemeClr val="tx1"/>
                </a:solidFill>
              </a:rPr>
              <a:t>, 3 =</a:t>
            </a:r>
            <a:r>
              <a:rPr lang="en-US" dirty="0" smtClean="0">
                <a:solidFill>
                  <a:srgbClr val="0000FF"/>
                </a:solidFill>
              </a:rPr>
              <a:t> Blue</a:t>
            </a:r>
            <a:r>
              <a:rPr lang="en-US" dirty="0" smtClean="0">
                <a:solidFill>
                  <a:schemeClr val="tx1"/>
                </a:solidFill>
              </a:rPr>
              <a:t>, 4 = </a:t>
            </a:r>
            <a:r>
              <a:rPr lang="en-US" dirty="0" smtClean="0">
                <a:solidFill>
                  <a:srgbClr val="660066"/>
                </a:solidFill>
              </a:rPr>
              <a:t>Dark indigo</a:t>
            </a:r>
            <a:r>
              <a:rPr lang="en-US" dirty="0" smtClean="0">
                <a:solidFill>
                  <a:schemeClr val="tx1"/>
                </a:solidFill>
              </a:rPr>
              <a:t>, 5 = </a:t>
            </a:r>
            <a:r>
              <a:rPr lang="en-US" dirty="0" smtClean="0">
                <a:solidFill>
                  <a:srgbClr val="9900FF"/>
                </a:solidFill>
              </a:rPr>
              <a:t>Lavender</a:t>
            </a:r>
            <a:endParaRPr lang="en-US" dirty="0">
              <a:solidFill>
                <a:srgbClr val="9900FF"/>
              </a:solidFill>
            </a:endParaRPr>
          </a:p>
        </p:txBody>
      </p:sp>
      <p:sp>
        <p:nvSpPr>
          <p:cNvPr id="16" name="Rectangle 15"/>
          <p:cNvSpPr/>
          <p:nvPr/>
        </p:nvSpPr>
        <p:spPr>
          <a:xfrm>
            <a:off x="2819400" y="44958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Charge, z=5</a:t>
            </a:r>
            <a:endParaRPr lang="en-US" sz="2400" dirty="0">
              <a:solidFill>
                <a:schemeClr val="tx1"/>
              </a:solidFill>
            </a:endParaRPr>
          </a:p>
        </p:txBody>
      </p:sp>
      <p:sp>
        <p:nvSpPr>
          <p:cNvPr id="17" name="Title 1"/>
          <p:cNvSpPr>
            <a:spLocks noGrp="1"/>
          </p:cNvSpPr>
          <p:nvPr>
            <p:ph type="title"/>
          </p:nvPr>
        </p:nvSpPr>
        <p:spPr>
          <a:xfrm>
            <a:off x="457200" y="274638"/>
            <a:ext cx="8229600" cy="1143000"/>
          </a:xfrm>
        </p:spPr>
        <p:txBody>
          <a:bodyPr>
            <a:noAutofit/>
          </a:bodyPr>
          <a:lstStyle/>
          <a:p>
            <a:r>
              <a:rPr lang="en-US" sz="3600" dirty="0" smtClean="0"/>
              <a:t>Step 2: Experimental Result</a:t>
            </a:r>
            <a:endParaRPr lang="en-US" sz="3600" dirty="0"/>
          </a:p>
        </p:txBody>
      </p:sp>
      <p:sp>
        <p:nvSpPr>
          <p:cNvPr id="18" name="Slide Number Placeholder 17"/>
          <p:cNvSpPr>
            <a:spLocks noGrp="1"/>
          </p:cNvSpPr>
          <p:nvPr>
            <p:ph type="sldNum" sz="quarter" idx="12"/>
          </p:nvPr>
        </p:nvSpPr>
        <p:spPr/>
        <p:txBody>
          <a:bodyPr/>
          <a:lstStyle/>
          <a:p>
            <a:fld id="{C0511CB7-F6EF-4D83-8A97-C786CD44AF6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8195" name="Picture 3"/>
          <p:cNvPicPr>
            <a:picLocks noChangeAspect="1" noChangeArrowheads="1"/>
          </p:cNvPicPr>
          <p:nvPr/>
        </p:nvPicPr>
        <p:blipFill>
          <a:blip r:embed="rId3"/>
          <a:srcRect l="11713" t="22917" r="65447" b="40625"/>
          <a:stretch>
            <a:fillRect/>
          </a:stretch>
        </p:blipFill>
        <p:spPr bwMode="auto">
          <a:xfrm>
            <a:off x="457200" y="4030785"/>
            <a:ext cx="2895600" cy="2598615"/>
          </a:xfrm>
          <a:prstGeom prst="rect">
            <a:avLst/>
          </a:prstGeom>
          <a:noFill/>
          <a:ln w="9525">
            <a:noFill/>
            <a:miter lim="800000"/>
            <a:headEnd/>
            <a:tailEnd/>
          </a:ln>
          <a:effectLst/>
        </p:spPr>
      </p:pic>
      <p:sp>
        <p:nvSpPr>
          <p:cNvPr id="6" name="Rectangle 5"/>
          <p:cNvSpPr/>
          <p:nvPr/>
        </p:nvSpPr>
        <p:spPr>
          <a:xfrm>
            <a:off x="4876800" y="1676400"/>
            <a:ext cx="39624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solidFill>
                  <a:schemeClr val="tx1"/>
                </a:solidFill>
              </a:rPr>
              <a:t>Peptide ions are sorted based on their mass/charge ratio</a:t>
            </a:r>
            <a:endParaRPr lang="en-US" sz="2400" dirty="0">
              <a:solidFill>
                <a:schemeClr val="tx1"/>
              </a:solidFill>
            </a:endParaRPr>
          </a:p>
        </p:txBody>
      </p:sp>
      <p:cxnSp>
        <p:nvCxnSpPr>
          <p:cNvPr id="8" name="Straight Arrow Connector 7"/>
          <p:cNvCxnSpPr>
            <a:stCxn id="12" idx="3"/>
          </p:cNvCxnSpPr>
          <p:nvPr/>
        </p:nvCxnSpPr>
        <p:spPr>
          <a:xfrm>
            <a:off x="2209800" y="5600700"/>
            <a:ext cx="327660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05000" y="5486400"/>
            <a:ext cx="304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1200" y="2743200"/>
            <a:ext cx="2819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Peptide Features</a:t>
            </a:r>
          </a:p>
          <a:p>
            <a:pPr algn="ctr"/>
            <a:r>
              <a:rPr lang="en-US" sz="2400" dirty="0" smtClean="0">
                <a:solidFill>
                  <a:schemeClr val="tx1"/>
                </a:solidFill>
              </a:rPr>
              <a:t>Group of equidistant vertical traces</a:t>
            </a:r>
            <a:endParaRPr lang="en-US" sz="2400" dirty="0">
              <a:solidFill>
                <a:schemeClr val="tx1"/>
              </a:solidFill>
            </a:endParaRPr>
          </a:p>
        </p:txBody>
      </p:sp>
      <p:pic>
        <p:nvPicPr>
          <p:cNvPr id="1026" name="Picture 2" descr="F:\study\PhD\bsi\example_ms1_map1.png"/>
          <p:cNvPicPr>
            <a:picLocks noChangeAspect="1" noChangeArrowheads="1"/>
          </p:cNvPicPr>
          <p:nvPr/>
        </p:nvPicPr>
        <p:blipFill>
          <a:blip r:embed="rId4">
            <a:lum bright="-10000"/>
          </a:blip>
          <a:srcRect l="13951" t="34314" r="29203" b="22549"/>
          <a:stretch>
            <a:fillRect/>
          </a:stretch>
        </p:blipFill>
        <p:spPr bwMode="auto">
          <a:xfrm>
            <a:off x="5562600" y="4038600"/>
            <a:ext cx="3124200" cy="2514600"/>
          </a:xfrm>
          <a:prstGeom prst="rect">
            <a:avLst/>
          </a:prstGeom>
          <a:noFill/>
        </p:spPr>
      </p:pic>
      <p:sp>
        <p:nvSpPr>
          <p:cNvPr id="13" name="Oval 12"/>
          <p:cNvSpPr/>
          <p:nvPr/>
        </p:nvSpPr>
        <p:spPr>
          <a:xfrm>
            <a:off x="8153400" y="4343400"/>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Image result for mass spectrometer"/>
          <p:cNvPicPr>
            <a:picLocks noChangeAspect="1" noChangeArrowheads="1"/>
          </p:cNvPicPr>
          <p:nvPr/>
        </p:nvPicPr>
        <p:blipFill>
          <a:blip r:embed="rId5" cstate="print"/>
          <a:srcRect/>
          <a:stretch>
            <a:fillRect/>
          </a:stretch>
        </p:blipFill>
        <p:spPr bwMode="auto">
          <a:xfrm>
            <a:off x="685800" y="1447800"/>
            <a:ext cx="3883025" cy="2903460"/>
          </a:xfrm>
          <a:prstGeom prst="rect">
            <a:avLst/>
          </a:prstGeom>
          <a:noFill/>
        </p:spPr>
      </p:pic>
      <p:sp>
        <p:nvSpPr>
          <p:cNvPr id="17" name="Title 1"/>
          <p:cNvSpPr>
            <a:spLocks noGrp="1"/>
          </p:cNvSpPr>
          <p:nvPr>
            <p:ph type="title"/>
          </p:nvPr>
        </p:nvSpPr>
        <p:spPr>
          <a:xfrm>
            <a:off x="457200" y="274638"/>
            <a:ext cx="8229600" cy="1143000"/>
          </a:xfrm>
        </p:spPr>
        <p:txBody>
          <a:bodyPr>
            <a:noAutofit/>
          </a:bodyPr>
          <a:lstStyle/>
          <a:p>
            <a:r>
              <a:rPr lang="en-US" sz="3600" dirty="0" smtClean="0"/>
              <a:t>Mass Spectrometry-based Analysis </a:t>
            </a:r>
            <a:br>
              <a:rPr lang="en-US" sz="3600" dirty="0" smtClean="0"/>
            </a:br>
            <a:endParaRPr lang="en-US" sz="3600" dirty="0"/>
          </a:p>
        </p:txBody>
      </p:sp>
      <p:sp>
        <p:nvSpPr>
          <p:cNvPr id="18" name="Slide Number Placeholder 17"/>
          <p:cNvSpPr>
            <a:spLocks noGrp="1"/>
          </p:cNvSpPr>
          <p:nvPr>
            <p:ph type="sldNum" sz="quarter" idx="12"/>
          </p:nvPr>
        </p:nvSpPr>
        <p:spPr/>
        <p:txBody>
          <a:bodyPr/>
          <a:lstStyle/>
          <a:p>
            <a:fld id="{C0511CB7-F6EF-4D83-8A97-C786CD44AF6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Detection Accuracy</a:t>
            </a:r>
          </a:p>
          <a:p>
            <a:pPr lvl="1"/>
            <a:r>
              <a:rPr lang="en-US" dirty="0" smtClean="0"/>
              <a:t>Z = 1: 89.23 %</a:t>
            </a:r>
          </a:p>
          <a:p>
            <a:pPr lvl="1"/>
            <a:r>
              <a:rPr lang="en-US" b="1" dirty="0" smtClean="0"/>
              <a:t>Z = 2: 95.15 %</a:t>
            </a:r>
          </a:p>
          <a:p>
            <a:pPr lvl="1"/>
            <a:r>
              <a:rPr lang="en-US" b="1" dirty="0" smtClean="0"/>
              <a:t>Z = 3: 96.81 %</a:t>
            </a:r>
          </a:p>
          <a:p>
            <a:pPr lvl="1"/>
            <a:r>
              <a:rPr lang="en-US" dirty="0" smtClean="0"/>
              <a:t>Z = 4: 80.84 %</a:t>
            </a:r>
          </a:p>
          <a:p>
            <a:pPr lvl="1"/>
            <a:r>
              <a:rPr lang="en-US" dirty="0" smtClean="0"/>
              <a:t>Z = 5: 93.22 %</a:t>
            </a:r>
          </a:p>
          <a:p>
            <a:pPr lvl="1"/>
            <a:r>
              <a:rPr lang="en-US" dirty="0" smtClean="0"/>
              <a:t>Z = 6: 33.33 %</a:t>
            </a:r>
          </a:p>
          <a:p>
            <a:pPr lvl="1"/>
            <a:r>
              <a:rPr lang="en-US" dirty="0" smtClean="0"/>
              <a:t>Z = 7: 90.00 %</a:t>
            </a:r>
          </a:p>
          <a:p>
            <a:pPr lvl="1"/>
            <a:r>
              <a:rPr lang="en-US" dirty="0" smtClean="0"/>
              <a:t>Z = 8: No Samples</a:t>
            </a:r>
          </a:p>
          <a:p>
            <a:pPr lvl="1"/>
            <a:r>
              <a:rPr lang="en-US" dirty="0" smtClean="0"/>
              <a:t>Z = 9: 0 %</a:t>
            </a:r>
            <a:endParaRPr lang="en-US" dirty="0"/>
          </a:p>
        </p:txBody>
      </p:sp>
      <p:sp>
        <p:nvSpPr>
          <p:cNvPr id="4" name="Title 1"/>
          <p:cNvSpPr>
            <a:spLocks noGrp="1"/>
          </p:cNvSpPr>
          <p:nvPr>
            <p:ph type="title"/>
          </p:nvPr>
        </p:nvSpPr>
        <p:spPr>
          <a:xfrm>
            <a:off x="457200" y="274638"/>
            <a:ext cx="8229600" cy="1143000"/>
          </a:xfrm>
        </p:spPr>
        <p:txBody>
          <a:bodyPr>
            <a:noAutofit/>
          </a:bodyPr>
          <a:lstStyle/>
          <a:p>
            <a:r>
              <a:rPr lang="en-US" sz="3600" dirty="0" smtClean="0"/>
              <a:t>Step 2: Experimental Result</a:t>
            </a:r>
            <a:endParaRPr lang="en-US" sz="3600" dirty="0"/>
          </a:p>
        </p:txBody>
      </p:sp>
      <p:sp>
        <p:nvSpPr>
          <p:cNvPr id="5" name="Slide Number Placeholder 4"/>
          <p:cNvSpPr>
            <a:spLocks noGrp="1"/>
          </p:cNvSpPr>
          <p:nvPr>
            <p:ph type="sldNum" sz="quarter" idx="12"/>
          </p:nvPr>
        </p:nvSpPr>
        <p:spPr/>
        <p:txBody>
          <a:bodyPr/>
          <a:lstStyle/>
          <a:p>
            <a:fld id="{C0511CB7-F6EF-4D83-8A97-C786CD44AF6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ent-Up Arrow 38"/>
          <p:cNvSpPr/>
          <p:nvPr/>
        </p:nvSpPr>
        <p:spPr>
          <a:xfrm rot="5400000">
            <a:off x="1524000" y="5410200"/>
            <a:ext cx="381000" cy="533400"/>
          </a:xfrm>
          <a:prstGeom prst="bentUpArrow">
            <a:avLst>
              <a:gd name="adj1" fmla="val 25000"/>
              <a:gd name="adj2" fmla="val 35448"/>
              <a:gd name="adj3" fmla="val 3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133600" y="5257800"/>
            <a:ext cx="1676400" cy="685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CNN</a:t>
            </a:r>
            <a:endParaRPr lang="en-US" sz="2600" dirty="0"/>
          </a:p>
        </p:txBody>
      </p:sp>
      <p:pic>
        <p:nvPicPr>
          <p:cNvPr id="27" name="Picture 2" descr="F:\study\PhD\bsi\example_ms1_map1.png"/>
          <p:cNvPicPr>
            <a:picLocks noChangeAspect="1" noChangeArrowheads="1"/>
          </p:cNvPicPr>
          <p:nvPr/>
        </p:nvPicPr>
        <p:blipFill>
          <a:blip r:embed="rId3">
            <a:lum bright="-10000"/>
          </a:blip>
          <a:srcRect l="13951" t="34314" r="29203" b="26471"/>
          <a:stretch>
            <a:fillRect/>
          </a:stretch>
        </p:blipFill>
        <p:spPr bwMode="auto">
          <a:xfrm>
            <a:off x="457200" y="1905000"/>
            <a:ext cx="3124200" cy="2286000"/>
          </a:xfrm>
          <a:prstGeom prst="rect">
            <a:avLst/>
          </a:prstGeom>
          <a:noFill/>
        </p:spPr>
      </p:pic>
      <p:graphicFrame>
        <p:nvGraphicFramePr>
          <p:cNvPr id="26" name="Content Placeholder 25"/>
          <p:cNvGraphicFramePr>
            <a:graphicFrameLocks noGrp="1"/>
          </p:cNvGraphicFramePr>
          <p:nvPr>
            <p:ph idx="1"/>
          </p:nvPr>
        </p:nvGraphicFramePr>
        <p:xfrm>
          <a:off x="6553200" y="1219200"/>
          <a:ext cx="2362200" cy="2428240"/>
        </p:xfrm>
        <a:graphic>
          <a:graphicData uri="http://schemas.openxmlformats.org/drawingml/2006/table">
            <a:tbl>
              <a:tblPr firstRow="1" bandRow="1">
                <a:tableStyleId>{5C22544A-7EE6-4342-B048-85BDC9FD1C3A}</a:tableStyleId>
              </a:tblPr>
              <a:tblGrid>
                <a:gridCol w="457200"/>
                <a:gridCol w="609600"/>
                <a:gridCol w="704850"/>
                <a:gridCol w="590550"/>
              </a:tblGrid>
              <a:tr h="447040">
                <a:tc>
                  <a:txBody>
                    <a:bodyPr/>
                    <a:lstStyle/>
                    <a:p>
                      <a:pPr algn="ctr"/>
                      <a:r>
                        <a:rPr lang="en-US" b="1" dirty="0" smtClean="0"/>
                        <a:t>ID</a:t>
                      </a:r>
                      <a:endParaRPr lang="en-US" b="1" dirty="0"/>
                    </a:p>
                  </a:txBody>
                  <a:tcPr/>
                </a:tc>
                <a:tc>
                  <a:txBody>
                    <a:bodyPr/>
                    <a:lstStyle/>
                    <a:p>
                      <a:pPr algn="ctr"/>
                      <a:r>
                        <a:rPr lang="en-US" b="1" dirty="0" smtClean="0"/>
                        <a:t>m/z</a:t>
                      </a:r>
                      <a:endParaRPr lang="en-US" b="1" dirty="0"/>
                    </a:p>
                  </a:txBody>
                  <a:tcPr/>
                </a:tc>
                <a:tc>
                  <a:txBody>
                    <a:bodyPr/>
                    <a:lstStyle/>
                    <a:p>
                      <a:pPr algn="ctr"/>
                      <a:r>
                        <a:rPr lang="en-US" b="1" dirty="0" smtClean="0"/>
                        <a:t>RT</a:t>
                      </a:r>
                    </a:p>
                    <a:p>
                      <a:pPr algn="ctr"/>
                      <a:r>
                        <a:rPr lang="en-US" b="1" dirty="0" smtClean="0"/>
                        <a:t>Start</a:t>
                      </a:r>
                      <a:endParaRPr lang="en-US" b="1" dirty="0"/>
                    </a:p>
                  </a:txBody>
                  <a:tcPr/>
                </a:tc>
                <a:tc>
                  <a:txBody>
                    <a:bodyPr/>
                    <a:lstStyle/>
                    <a:p>
                      <a:pPr algn="ctr"/>
                      <a:r>
                        <a:rPr lang="en-US" b="1" dirty="0" smtClean="0"/>
                        <a:t>RT</a:t>
                      </a:r>
                    </a:p>
                    <a:p>
                      <a:pPr algn="ctr"/>
                      <a:r>
                        <a:rPr lang="en-US" b="1" dirty="0" smtClean="0"/>
                        <a:t>End</a:t>
                      </a:r>
                      <a:endParaRPr lang="en-US" b="1" dirty="0"/>
                    </a:p>
                  </a:txBody>
                  <a:tcPr/>
                </a:tc>
              </a:tr>
              <a:tr h="447040">
                <a:tc>
                  <a:txBody>
                    <a:bodyPr/>
                    <a:lstStyle/>
                    <a:p>
                      <a:pPr algn="ctr"/>
                      <a:r>
                        <a:rPr lang="en-US" b="1" dirty="0" smtClean="0"/>
                        <a:t>1</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t1</a:t>
                      </a:r>
                      <a:endParaRPr lang="en-US" b="1" dirty="0"/>
                    </a:p>
                  </a:txBody>
                  <a:tcPr/>
                </a:tc>
                <a:tc>
                  <a:txBody>
                    <a:bodyPr/>
                    <a:lstStyle/>
                    <a:p>
                      <a:pPr algn="ctr"/>
                      <a:r>
                        <a:rPr lang="en-US" b="1" dirty="0" smtClean="0"/>
                        <a:t>t2</a:t>
                      </a:r>
                      <a:endParaRPr lang="en-US" b="1" dirty="0"/>
                    </a:p>
                  </a:txBody>
                  <a:tcPr/>
                </a:tc>
              </a:tr>
              <a:tr h="447040">
                <a:tc>
                  <a:txBody>
                    <a:bodyPr/>
                    <a:lstStyle/>
                    <a:p>
                      <a:pPr algn="ctr"/>
                      <a:r>
                        <a:rPr lang="en-US" b="1" dirty="0" smtClean="0"/>
                        <a:t>2</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447040">
                <a:tc>
                  <a:txBody>
                    <a:bodyPr/>
                    <a:lstStyle/>
                    <a:p>
                      <a:pPr algn="ctr"/>
                      <a:r>
                        <a:rPr lang="en-US" b="1" dirty="0" smtClean="0"/>
                        <a:t>N</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bl>
          </a:graphicData>
        </a:graphic>
      </p:graphicFrame>
      <p:sp>
        <p:nvSpPr>
          <p:cNvPr id="12" name="Rectangle 11"/>
          <p:cNvSpPr/>
          <p:nvPr/>
        </p:nvSpPr>
        <p:spPr>
          <a:xfrm>
            <a:off x="914400" y="38862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V="1">
            <a:off x="10668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 y="43434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5029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 x N</a:t>
            </a:r>
            <a:endParaRPr lang="en-US" dirty="0"/>
          </a:p>
        </p:txBody>
      </p:sp>
      <p:cxnSp>
        <p:nvCxnSpPr>
          <p:cNvPr id="9" name="Straight Connector 8"/>
          <p:cNvCxnSpPr/>
          <p:nvPr/>
        </p:nvCxnSpPr>
        <p:spPr>
          <a:xfrm rot="16200000" flipV="1">
            <a:off x="1028700" y="4686300"/>
            <a:ext cx="1219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rot="5400000" flipH="1" flipV="1">
            <a:off x="114300" y="46101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733800" y="5486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5181600"/>
            <a:ext cx="1752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For each block:</a:t>
            </a:r>
          </a:p>
          <a:p>
            <a:pPr algn="ctr"/>
            <a:r>
              <a:rPr lang="en-US" b="1" dirty="0" smtClean="0">
                <a:solidFill>
                  <a:schemeClr val="tx1"/>
                </a:solidFill>
              </a:rPr>
              <a:t>YES / NO</a:t>
            </a:r>
          </a:p>
          <a:p>
            <a:pPr algn="ctr"/>
            <a:r>
              <a:rPr lang="en-US" b="1" dirty="0" smtClean="0">
                <a:solidFill>
                  <a:schemeClr val="tx1"/>
                </a:solidFill>
              </a:rPr>
              <a:t>Yes: z = 1 to 9</a:t>
            </a:r>
            <a:endParaRPr lang="en-US" b="1" dirty="0">
              <a:solidFill>
                <a:schemeClr val="tx1"/>
              </a:solidFill>
            </a:endParaRPr>
          </a:p>
        </p:txBody>
      </p:sp>
      <p:sp>
        <p:nvSpPr>
          <p:cNvPr id="22" name="Oval 21"/>
          <p:cNvSpPr/>
          <p:nvPr/>
        </p:nvSpPr>
        <p:spPr>
          <a:xfrm>
            <a:off x="6324600" y="5181600"/>
            <a:ext cx="21336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10 category classification problem</a:t>
            </a:r>
            <a:endParaRPr lang="en-US" b="1" dirty="0">
              <a:solidFill>
                <a:schemeClr val="tx1"/>
              </a:solidFill>
            </a:endParaRPr>
          </a:p>
        </p:txBody>
      </p:sp>
      <p:sp>
        <p:nvSpPr>
          <p:cNvPr id="24" name="Up Arrow 23"/>
          <p:cNvSpPr/>
          <p:nvPr/>
        </p:nvSpPr>
        <p:spPr>
          <a:xfrm>
            <a:off x="5105400" y="44958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86200" y="3276600"/>
            <a:ext cx="2590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Record this output and process it to produce a usable list of peptide features</a:t>
            </a:r>
            <a:endParaRPr lang="en-US" b="1" dirty="0">
              <a:solidFill>
                <a:schemeClr val="tx1"/>
              </a:solidFill>
            </a:endParaRPr>
          </a:p>
        </p:txBody>
      </p:sp>
      <p:sp>
        <p:nvSpPr>
          <p:cNvPr id="23" name="Right Arrow 22"/>
          <p:cNvSpPr/>
          <p:nvPr/>
        </p:nvSpPr>
        <p:spPr>
          <a:xfrm rot="19063279">
            <a:off x="5324769" y="2620223"/>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rot="5400000">
            <a:off x="1572110" y="3782704"/>
            <a:ext cx="106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04800" y="3276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2895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953904" y="431610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X</a:t>
            </a:r>
            <a:endParaRPr lang="en-US" b="1" dirty="0">
              <a:solidFill>
                <a:schemeClr val="tx1"/>
              </a:solidFill>
            </a:endParaRPr>
          </a:p>
        </p:txBody>
      </p:sp>
      <p:sp>
        <p:nvSpPr>
          <p:cNvPr id="37" name="Rectangle 36"/>
          <p:cNvSpPr/>
          <p:nvPr/>
        </p:nvSpPr>
        <p:spPr>
          <a:xfrm>
            <a:off x="0" y="32766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t1</a:t>
            </a:r>
            <a:endParaRPr lang="en-US" b="1" dirty="0">
              <a:solidFill>
                <a:schemeClr val="tx1"/>
              </a:solidFill>
            </a:endParaRPr>
          </a:p>
        </p:txBody>
      </p:sp>
      <p:sp>
        <p:nvSpPr>
          <p:cNvPr id="38" name="Rectangle 37"/>
          <p:cNvSpPr/>
          <p:nvPr/>
        </p:nvSpPr>
        <p:spPr>
          <a:xfrm>
            <a:off x="0" y="2819400"/>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t2</a:t>
            </a:r>
            <a:endParaRPr lang="en-US" b="1" dirty="0">
              <a:solidFill>
                <a:schemeClr val="tx1"/>
              </a:solidFill>
            </a:endParaRPr>
          </a:p>
        </p:txBody>
      </p:sp>
      <p:sp>
        <p:nvSpPr>
          <p:cNvPr id="30" name="Rectangle 29"/>
          <p:cNvSpPr/>
          <p:nvPr/>
        </p:nvSpPr>
        <p:spPr>
          <a:xfrm>
            <a:off x="1981200" y="2819400"/>
            <a:ext cx="457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04800" y="5715000"/>
            <a:ext cx="2895600" cy="762000"/>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50000"/>
                  </a:schemeClr>
                </a:solidFill>
              </a:rPr>
              <a:t>Step 1: Train the CNN</a:t>
            </a:r>
            <a:endParaRPr lang="en-US" sz="2400" b="1" dirty="0">
              <a:solidFill>
                <a:schemeClr val="bg1">
                  <a:lumMod val="50000"/>
                </a:schemeClr>
              </a:solidFill>
            </a:endParaRPr>
          </a:p>
        </p:txBody>
      </p:sp>
      <p:sp>
        <p:nvSpPr>
          <p:cNvPr id="31" name="Rectangle 30"/>
          <p:cNvSpPr/>
          <p:nvPr/>
        </p:nvSpPr>
        <p:spPr>
          <a:xfrm>
            <a:off x="914400" y="2133600"/>
            <a:ext cx="2971800" cy="609600"/>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50000"/>
                  </a:schemeClr>
                </a:solidFill>
              </a:rPr>
              <a:t>Step 2: Scan given MS</a:t>
            </a:r>
            <a:endParaRPr lang="en-US" sz="2400" b="1" dirty="0">
              <a:solidFill>
                <a:schemeClr val="bg1">
                  <a:lumMod val="50000"/>
                </a:schemeClr>
              </a:solidFill>
            </a:endParaRPr>
          </a:p>
        </p:txBody>
      </p:sp>
      <p:sp>
        <p:nvSpPr>
          <p:cNvPr id="33" name="Rectangle 32"/>
          <p:cNvSpPr/>
          <p:nvPr/>
        </p:nvSpPr>
        <p:spPr>
          <a:xfrm>
            <a:off x="5562600" y="1219200"/>
            <a:ext cx="1828800" cy="12192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Step 3: Process the</a:t>
            </a:r>
          </a:p>
          <a:p>
            <a:pPr algn="ctr"/>
            <a:r>
              <a:rPr lang="en-US" sz="2400" b="1" dirty="0" smtClean="0">
                <a:solidFill>
                  <a:schemeClr val="tx1"/>
                </a:solidFill>
              </a:rPr>
              <a:t>CNN outputs </a:t>
            </a:r>
            <a:endParaRPr lang="en-US" sz="2400" b="1" dirty="0">
              <a:solidFill>
                <a:schemeClr val="tx1"/>
              </a:solidFill>
            </a:endParaRPr>
          </a:p>
        </p:txBody>
      </p:sp>
      <p:sp>
        <p:nvSpPr>
          <p:cNvPr id="41" name="Slide Number Placeholder 40"/>
          <p:cNvSpPr>
            <a:spLocks noGrp="1"/>
          </p:cNvSpPr>
          <p:nvPr>
            <p:ph type="sldNum" sz="quarter" idx="12"/>
          </p:nvPr>
        </p:nvSpPr>
        <p:spPr/>
        <p:txBody>
          <a:bodyPr/>
          <a:lstStyle/>
          <a:p>
            <a:fld id="{C0511CB7-F6EF-4D83-8A97-C786CD44AF6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pPr algn="l"/>
            <a:r>
              <a:rPr lang="en-US" sz="3600" dirty="0" smtClean="0"/>
              <a:t>Step 3: Boundary Profile</a:t>
            </a:r>
            <a:endParaRPr lang="en-US" sz="3600" dirty="0"/>
          </a:p>
        </p:txBody>
      </p:sp>
      <p:graphicFrame>
        <p:nvGraphicFramePr>
          <p:cNvPr id="4" name="Table 3"/>
          <p:cNvGraphicFramePr>
            <a:graphicFrameLocks noGrp="1"/>
          </p:cNvGraphicFramePr>
          <p:nvPr/>
        </p:nvGraphicFramePr>
        <p:xfrm>
          <a:off x="4521200" y="10668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sp>
        <p:nvSpPr>
          <p:cNvPr id="5" name="Rectangle 4"/>
          <p:cNvSpPr/>
          <p:nvPr/>
        </p:nvSpPr>
        <p:spPr>
          <a:xfrm>
            <a:off x="3810000" y="4953000"/>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17.81</a:t>
            </a:r>
            <a:endParaRPr lang="en-US" dirty="0">
              <a:solidFill>
                <a:schemeClr val="tx1"/>
              </a:solidFill>
            </a:endParaRPr>
          </a:p>
        </p:txBody>
      </p:sp>
      <p:sp>
        <p:nvSpPr>
          <p:cNvPr id="6" name="Rectangle 5"/>
          <p:cNvSpPr/>
          <p:nvPr/>
        </p:nvSpPr>
        <p:spPr>
          <a:xfrm>
            <a:off x="3733800" y="12954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17.96</a:t>
            </a:r>
            <a:endParaRPr lang="en-US" dirty="0">
              <a:solidFill>
                <a:schemeClr val="tx1"/>
              </a:solidFill>
            </a:endParaRPr>
          </a:p>
        </p:txBody>
      </p:sp>
      <p:sp>
        <p:nvSpPr>
          <p:cNvPr id="7" name="Rectangle 6"/>
          <p:cNvSpPr/>
          <p:nvPr/>
        </p:nvSpPr>
        <p:spPr>
          <a:xfrm>
            <a:off x="3810000" y="3983666"/>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17.85</a:t>
            </a:r>
            <a:endParaRPr lang="en-US" dirty="0">
              <a:solidFill>
                <a:schemeClr val="tx1"/>
              </a:solidFill>
            </a:endParaRPr>
          </a:p>
        </p:txBody>
      </p:sp>
      <p:sp>
        <p:nvSpPr>
          <p:cNvPr id="8" name="Rectangle 7"/>
          <p:cNvSpPr/>
          <p:nvPr/>
        </p:nvSpPr>
        <p:spPr>
          <a:xfrm>
            <a:off x="3810000" y="3733800"/>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17.86</a:t>
            </a:r>
            <a:endParaRPr lang="en-US" dirty="0">
              <a:solidFill>
                <a:schemeClr val="tx1"/>
              </a:solidFill>
            </a:endParaRPr>
          </a:p>
        </p:txBody>
      </p:sp>
      <p:sp>
        <p:nvSpPr>
          <p:cNvPr id="9" name="Rectangle 8"/>
          <p:cNvSpPr/>
          <p:nvPr/>
        </p:nvSpPr>
        <p:spPr>
          <a:xfrm>
            <a:off x="3733800" y="1534633"/>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17.95</a:t>
            </a:r>
            <a:endParaRPr lang="en-US" dirty="0">
              <a:solidFill>
                <a:schemeClr val="tx1"/>
              </a:solidFill>
            </a:endParaRPr>
          </a:p>
        </p:txBody>
      </p:sp>
      <p:sp>
        <p:nvSpPr>
          <p:cNvPr id="10" name="Rectangle 9"/>
          <p:cNvSpPr/>
          <p:nvPr/>
        </p:nvSpPr>
        <p:spPr>
          <a:xfrm>
            <a:off x="3733800" y="2002466"/>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17.93</a:t>
            </a:r>
            <a:endParaRPr lang="en-US" dirty="0">
              <a:solidFill>
                <a:schemeClr val="tx1"/>
              </a:solidFill>
            </a:endParaRPr>
          </a:p>
        </p:txBody>
      </p:sp>
      <p:sp>
        <p:nvSpPr>
          <p:cNvPr id="11" name="Rectangle 10"/>
          <p:cNvSpPr/>
          <p:nvPr/>
        </p:nvSpPr>
        <p:spPr>
          <a:xfrm>
            <a:off x="4724400" y="57912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742.44</a:t>
            </a:r>
            <a:endParaRPr lang="en-US" sz="1000" b="1" dirty="0">
              <a:solidFill>
                <a:schemeClr val="tx1"/>
              </a:solidFill>
            </a:endParaRPr>
          </a:p>
        </p:txBody>
      </p:sp>
      <p:sp>
        <p:nvSpPr>
          <p:cNvPr id="15" name="Rectangle 14"/>
          <p:cNvSpPr/>
          <p:nvPr/>
        </p:nvSpPr>
        <p:spPr>
          <a:xfrm>
            <a:off x="4876800" y="6019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742.45</a:t>
            </a:r>
            <a:endParaRPr lang="en-US" sz="1000" b="1" dirty="0">
              <a:solidFill>
                <a:schemeClr val="tx1"/>
              </a:solidFill>
            </a:endParaRPr>
          </a:p>
        </p:txBody>
      </p:sp>
      <p:sp>
        <p:nvSpPr>
          <p:cNvPr id="16" name="Rectangle 15"/>
          <p:cNvSpPr/>
          <p:nvPr/>
        </p:nvSpPr>
        <p:spPr>
          <a:xfrm>
            <a:off x="5181600" y="63246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742.46</a:t>
            </a:r>
            <a:endParaRPr lang="en-US" sz="1000" b="1" dirty="0">
              <a:solidFill>
                <a:schemeClr val="tx1"/>
              </a:solidFill>
            </a:endParaRPr>
          </a:p>
        </p:txBody>
      </p:sp>
      <p:sp>
        <p:nvSpPr>
          <p:cNvPr id="17" name="Rectangle 16"/>
          <p:cNvSpPr/>
          <p:nvPr/>
        </p:nvSpPr>
        <p:spPr>
          <a:xfrm>
            <a:off x="5562600" y="58674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742.47</a:t>
            </a:r>
            <a:endParaRPr lang="en-US" sz="1000" b="1" dirty="0">
              <a:solidFill>
                <a:schemeClr val="tx1"/>
              </a:solidFill>
            </a:endParaRPr>
          </a:p>
        </p:txBody>
      </p:sp>
      <p:sp>
        <p:nvSpPr>
          <p:cNvPr id="18" name="Rectangle 17"/>
          <p:cNvSpPr/>
          <p:nvPr/>
        </p:nvSpPr>
        <p:spPr>
          <a:xfrm>
            <a:off x="7467600" y="58674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743.45</a:t>
            </a:r>
            <a:endParaRPr lang="en-US" sz="1000" b="1" dirty="0">
              <a:solidFill>
                <a:schemeClr val="tx1"/>
              </a:solidFill>
            </a:endParaRPr>
          </a:p>
        </p:txBody>
      </p:sp>
      <p:sp>
        <p:nvSpPr>
          <p:cNvPr id="19" name="Rectangle 18"/>
          <p:cNvSpPr/>
          <p:nvPr/>
        </p:nvSpPr>
        <p:spPr>
          <a:xfrm>
            <a:off x="7696200" y="6096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743.46</a:t>
            </a:r>
            <a:endParaRPr lang="en-US" sz="1000" b="1" dirty="0">
              <a:solidFill>
                <a:schemeClr val="tx1"/>
              </a:solidFill>
            </a:endParaRPr>
          </a:p>
        </p:txBody>
      </p:sp>
      <p:sp>
        <p:nvSpPr>
          <p:cNvPr id="21" name="Rectangle 20"/>
          <p:cNvSpPr/>
          <p:nvPr/>
        </p:nvSpPr>
        <p:spPr>
          <a:xfrm>
            <a:off x="8077200" y="5715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743.47</a:t>
            </a:r>
            <a:endParaRPr lang="en-US" sz="1000" b="1" dirty="0">
              <a:solidFill>
                <a:schemeClr val="tx1"/>
              </a:solidFill>
            </a:endParaRPr>
          </a:p>
        </p:txBody>
      </p:sp>
      <p:cxnSp>
        <p:nvCxnSpPr>
          <p:cNvPr id="23" name="Straight Connector 22"/>
          <p:cNvCxnSpPr>
            <a:endCxn id="11" idx="0"/>
          </p:cNvCxnSpPr>
          <p:nvPr/>
        </p:nvCxnSpPr>
        <p:spPr>
          <a:xfrm rot="5400000">
            <a:off x="4267994" y="5029200"/>
            <a:ext cx="1523206" cy="7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0"/>
          </p:cNvCxnSpPr>
          <p:nvPr/>
        </p:nvCxnSpPr>
        <p:spPr>
          <a:xfrm rot="5400000">
            <a:off x="4838700" y="5600700"/>
            <a:ext cx="762000" cy="76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6" idx="0"/>
          </p:cNvCxnSpPr>
          <p:nvPr/>
        </p:nvCxnSpPr>
        <p:spPr>
          <a:xfrm rot="5400000">
            <a:off x="4914900" y="5753100"/>
            <a:ext cx="11430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914106" y="5067300"/>
            <a:ext cx="1600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33800" y="2264734"/>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17.92</a:t>
            </a:r>
            <a:endParaRPr lang="en-US" dirty="0">
              <a:solidFill>
                <a:schemeClr val="tx1"/>
              </a:solidFill>
            </a:endParaRPr>
          </a:p>
        </p:txBody>
      </p:sp>
      <p:sp>
        <p:nvSpPr>
          <p:cNvPr id="35" name="Rectangle 34"/>
          <p:cNvSpPr/>
          <p:nvPr/>
        </p:nvSpPr>
        <p:spPr>
          <a:xfrm>
            <a:off x="3733800" y="32004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17.88</a:t>
            </a:r>
            <a:endParaRPr lang="en-US" dirty="0">
              <a:solidFill>
                <a:schemeClr val="tx1"/>
              </a:solidFill>
            </a:endParaRPr>
          </a:p>
        </p:txBody>
      </p:sp>
      <p:sp>
        <p:nvSpPr>
          <p:cNvPr id="36" name="Rectangle 35"/>
          <p:cNvSpPr/>
          <p:nvPr/>
        </p:nvSpPr>
        <p:spPr>
          <a:xfrm>
            <a:off x="3733800" y="27432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17.90</a:t>
            </a:r>
            <a:endParaRPr lang="en-US" dirty="0">
              <a:solidFill>
                <a:schemeClr val="tx1"/>
              </a:solidFill>
            </a:endParaRPr>
          </a:p>
        </p:txBody>
      </p:sp>
      <p:cxnSp>
        <p:nvCxnSpPr>
          <p:cNvPr id="38" name="Straight Connector 37"/>
          <p:cNvCxnSpPr>
            <a:endCxn id="18" idx="0"/>
          </p:cNvCxnSpPr>
          <p:nvPr/>
        </p:nvCxnSpPr>
        <p:spPr>
          <a:xfrm rot="5400000">
            <a:off x="6553200" y="4648200"/>
            <a:ext cx="24384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19" idx="0"/>
          </p:cNvCxnSpPr>
          <p:nvPr/>
        </p:nvCxnSpPr>
        <p:spPr>
          <a:xfrm rot="5400000">
            <a:off x="6896100" y="4991100"/>
            <a:ext cx="2209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972300" y="4610100"/>
            <a:ext cx="2362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2000" y="685800"/>
            <a:ext cx="4114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CNN Detection</a:t>
            </a:r>
            <a:endParaRPr lang="en-US" sz="2000" dirty="0">
              <a:solidFill>
                <a:schemeClr val="tx1"/>
              </a:solidFill>
            </a:endParaRPr>
          </a:p>
        </p:txBody>
      </p:sp>
      <p:pic>
        <p:nvPicPr>
          <p:cNvPr id="46" name="Picture 9" descr="F:\study\PhD\bsi\presentation\test\rgb_result_6.jpg"/>
          <p:cNvPicPr>
            <a:picLocks noChangeAspect="1" noChangeArrowheads="1"/>
          </p:cNvPicPr>
          <p:nvPr/>
        </p:nvPicPr>
        <p:blipFill>
          <a:blip r:embed="rId2"/>
          <a:srcRect l="3785" r="57026" b="6364"/>
          <a:stretch>
            <a:fillRect/>
          </a:stretch>
        </p:blipFill>
        <p:spPr bwMode="auto">
          <a:xfrm>
            <a:off x="228600" y="3090863"/>
            <a:ext cx="3352800" cy="795337"/>
          </a:xfrm>
          <a:prstGeom prst="rect">
            <a:avLst/>
          </a:prstGeom>
          <a:noFill/>
          <a:ln>
            <a:solidFill>
              <a:schemeClr val="tx1"/>
            </a:solidFill>
          </a:ln>
        </p:spPr>
      </p:pic>
      <p:pic>
        <p:nvPicPr>
          <p:cNvPr id="47" name="Picture 10" descr="F:\study\PhD\bsi\presentation\test\real_img_6.jpg"/>
          <p:cNvPicPr>
            <a:picLocks noChangeAspect="1" noChangeArrowheads="1"/>
          </p:cNvPicPr>
          <p:nvPr/>
        </p:nvPicPr>
        <p:blipFill>
          <a:blip r:embed="rId3"/>
          <a:srcRect l="3785" t="-1818" r="57026" b="-5836"/>
          <a:stretch>
            <a:fillRect/>
          </a:stretch>
        </p:blipFill>
        <p:spPr bwMode="auto">
          <a:xfrm>
            <a:off x="228600" y="1600200"/>
            <a:ext cx="3352800" cy="914400"/>
          </a:xfrm>
          <a:prstGeom prst="rect">
            <a:avLst/>
          </a:prstGeom>
          <a:noFill/>
          <a:ln>
            <a:solidFill>
              <a:schemeClr val="tx1"/>
            </a:solidFill>
          </a:ln>
        </p:spPr>
      </p:pic>
      <p:sp>
        <p:nvSpPr>
          <p:cNvPr id="48" name="Rectangle 47"/>
          <p:cNvSpPr/>
          <p:nvPr/>
        </p:nvSpPr>
        <p:spPr>
          <a:xfrm>
            <a:off x="228600" y="12954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MS1</a:t>
            </a:r>
            <a:endParaRPr lang="en-US" dirty="0">
              <a:solidFill>
                <a:schemeClr val="tx1"/>
              </a:solidFill>
            </a:endParaRPr>
          </a:p>
        </p:txBody>
      </p:sp>
      <p:sp>
        <p:nvSpPr>
          <p:cNvPr id="49" name="Rectangle 48"/>
          <p:cNvSpPr/>
          <p:nvPr/>
        </p:nvSpPr>
        <p:spPr>
          <a:xfrm>
            <a:off x="228600" y="2778456"/>
            <a:ext cx="1600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CNN detection</a:t>
            </a:r>
            <a:endParaRPr lang="en-US" dirty="0">
              <a:solidFill>
                <a:schemeClr val="tx1"/>
              </a:solidFill>
            </a:endParaRPr>
          </a:p>
        </p:txBody>
      </p:sp>
      <p:cxnSp>
        <p:nvCxnSpPr>
          <p:cNvPr id="51" name="Shape 50"/>
          <p:cNvCxnSpPr>
            <a:stCxn id="46" idx="2"/>
          </p:cNvCxnSpPr>
          <p:nvPr/>
        </p:nvCxnSpPr>
        <p:spPr>
          <a:xfrm rot="16200000" flipH="1">
            <a:off x="2667000" y="3124200"/>
            <a:ext cx="685800" cy="2209800"/>
          </a:xfrm>
          <a:prstGeom prst="bentConnector2">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990600" y="3886200"/>
            <a:ext cx="5638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810000" y="6705600"/>
            <a:ext cx="441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382000" y="6477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5" name="Rectangle 54"/>
          <p:cNvSpPr/>
          <p:nvPr/>
        </p:nvSpPr>
        <p:spPr>
          <a:xfrm>
            <a:off x="3657600" y="7620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37" name="Slide Number Placeholder 36"/>
          <p:cNvSpPr>
            <a:spLocks noGrp="1"/>
          </p:cNvSpPr>
          <p:nvPr>
            <p:ph type="sldNum" sz="quarter" idx="12"/>
          </p:nvPr>
        </p:nvSpPr>
        <p:spPr/>
        <p:txBody>
          <a:bodyPr/>
          <a:lstStyle/>
          <a:p>
            <a:fld id="{C0511CB7-F6EF-4D83-8A97-C786CD44AF6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21200" y="10668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sp>
        <p:nvSpPr>
          <p:cNvPr id="5" name="Rectangle 4"/>
          <p:cNvSpPr/>
          <p:nvPr/>
        </p:nvSpPr>
        <p:spPr>
          <a:xfrm>
            <a:off x="3810000" y="4953000"/>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17.81</a:t>
            </a:r>
            <a:endParaRPr lang="en-US" dirty="0">
              <a:solidFill>
                <a:schemeClr val="tx1"/>
              </a:solidFill>
            </a:endParaRPr>
          </a:p>
        </p:txBody>
      </p:sp>
      <p:sp>
        <p:nvSpPr>
          <p:cNvPr id="6" name="Rectangle 5"/>
          <p:cNvSpPr/>
          <p:nvPr/>
        </p:nvSpPr>
        <p:spPr>
          <a:xfrm>
            <a:off x="3733800" y="12954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17.96</a:t>
            </a:r>
            <a:endParaRPr lang="en-US" dirty="0">
              <a:solidFill>
                <a:schemeClr val="tx1"/>
              </a:solidFill>
            </a:endParaRPr>
          </a:p>
        </p:txBody>
      </p:sp>
      <p:sp>
        <p:nvSpPr>
          <p:cNvPr id="7" name="Rectangle 6"/>
          <p:cNvSpPr/>
          <p:nvPr/>
        </p:nvSpPr>
        <p:spPr>
          <a:xfrm>
            <a:off x="3810000" y="3983666"/>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17.85</a:t>
            </a:r>
            <a:endParaRPr lang="en-US" dirty="0">
              <a:solidFill>
                <a:schemeClr val="tx1"/>
              </a:solidFill>
            </a:endParaRPr>
          </a:p>
        </p:txBody>
      </p:sp>
      <p:sp>
        <p:nvSpPr>
          <p:cNvPr id="8" name="Rectangle 7"/>
          <p:cNvSpPr/>
          <p:nvPr/>
        </p:nvSpPr>
        <p:spPr>
          <a:xfrm>
            <a:off x="3810000" y="3733800"/>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17.86</a:t>
            </a:r>
            <a:endParaRPr lang="en-US" dirty="0">
              <a:solidFill>
                <a:schemeClr val="tx1"/>
              </a:solidFill>
            </a:endParaRPr>
          </a:p>
        </p:txBody>
      </p:sp>
      <p:sp>
        <p:nvSpPr>
          <p:cNvPr id="9" name="Rectangle 8"/>
          <p:cNvSpPr/>
          <p:nvPr/>
        </p:nvSpPr>
        <p:spPr>
          <a:xfrm>
            <a:off x="3733800" y="1534633"/>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17.95</a:t>
            </a:r>
            <a:endParaRPr lang="en-US" dirty="0">
              <a:solidFill>
                <a:schemeClr val="tx1"/>
              </a:solidFill>
            </a:endParaRPr>
          </a:p>
        </p:txBody>
      </p:sp>
      <p:sp>
        <p:nvSpPr>
          <p:cNvPr id="10" name="Rectangle 9"/>
          <p:cNvSpPr/>
          <p:nvPr/>
        </p:nvSpPr>
        <p:spPr>
          <a:xfrm>
            <a:off x="3733800" y="2002466"/>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17.93</a:t>
            </a:r>
            <a:endParaRPr lang="en-US" dirty="0">
              <a:solidFill>
                <a:schemeClr val="tx1"/>
              </a:solidFill>
            </a:endParaRPr>
          </a:p>
        </p:txBody>
      </p:sp>
      <p:sp>
        <p:nvSpPr>
          <p:cNvPr id="11" name="Rectangle 10"/>
          <p:cNvSpPr/>
          <p:nvPr/>
        </p:nvSpPr>
        <p:spPr>
          <a:xfrm>
            <a:off x="4724400" y="57912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742.44</a:t>
            </a:r>
            <a:endParaRPr lang="en-US" sz="1000" b="1" dirty="0">
              <a:solidFill>
                <a:schemeClr val="tx1"/>
              </a:solidFill>
            </a:endParaRPr>
          </a:p>
        </p:txBody>
      </p:sp>
      <p:sp>
        <p:nvSpPr>
          <p:cNvPr id="15" name="Rectangle 14"/>
          <p:cNvSpPr/>
          <p:nvPr/>
        </p:nvSpPr>
        <p:spPr>
          <a:xfrm>
            <a:off x="4876800" y="6019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742.45</a:t>
            </a:r>
            <a:endParaRPr lang="en-US" sz="1000" b="1" dirty="0">
              <a:solidFill>
                <a:schemeClr val="tx1"/>
              </a:solidFill>
            </a:endParaRPr>
          </a:p>
        </p:txBody>
      </p:sp>
      <p:sp>
        <p:nvSpPr>
          <p:cNvPr id="16" name="Rectangle 15"/>
          <p:cNvSpPr/>
          <p:nvPr/>
        </p:nvSpPr>
        <p:spPr>
          <a:xfrm>
            <a:off x="5181600" y="63246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742.46</a:t>
            </a:r>
            <a:endParaRPr lang="en-US" sz="1000" b="1" dirty="0">
              <a:solidFill>
                <a:schemeClr val="tx1"/>
              </a:solidFill>
            </a:endParaRPr>
          </a:p>
        </p:txBody>
      </p:sp>
      <p:sp>
        <p:nvSpPr>
          <p:cNvPr id="17" name="Rectangle 16"/>
          <p:cNvSpPr/>
          <p:nvPr/>
        </p:nvSpPr>
        <p:spPr>
          <a:xfrm>
            <a:off x="5562600" y="58674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742.47</a:t>
            </a:r>
            <a:endParaRPr lang="en-US" sz="1000" b="1" dirty="0">
              <a:solidFill>
                <a:schemeClr val="tx1"/>
              </a:solidFill>
            </a:endParaRPr>
          </a:p>
        </p:txBody>
      </p:sp>
      <p:sp>
        <p:nvSpPr>
          <p:cNvPr id="18" name="Rectangle 17"/>
          <p:cNvSpPr/>
          <p:nvPr/>
        </p:nvSpPr>
        <p:spPr>
          <a:xfrm>
            <a:off x="7467600" y="58674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743.45</a:t>
            </a:r>
            <a:endParaRPr lang="en-US" sz="1000" b="1" dirty="0">
              <a:solidFill>
                <a:schemeClr val="tx1"/>
              </a:solidFill>
            </a:endParaRPr>
          </a:p>
        </p:txBody>
      </p:sp>
      <p:sp>
        <p:nvSpPr>
          <p:cNvPr id="19" name="Rectangle 18"/>
          <p:cNvSpPr/>
          <p:nvPr/>
        </p:nvSpPr>
        <p:spPr>
          <a:xfrm>
            <a:off x="7696200" y="6096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743.46</a:t>
            </a:r>
            <a:endParaRPr lang="en-US" sz="1000" b="1" dirty="0">
              <a:solidFill>
                <a:schemeClr val="tx1"/>
              </a:solidFill>
            </a:endParaRPr>
          </a:p>
        </p:txBody>
      </p:sp>
      <p:sp>
        <p:nvSpPr>
          <p:cNvPr id="21" name="Rectangle 20"/>
          <p:cNvSpPr/>
          <p:nvPr/>
        </p:nvSpPr>
        <p:spPr>
          <a:xfrm>
            <a:off x="8077200" y="5715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743.47</a:t>
            </a:r>
            <a:endParaRPr lang="en-US" sz="1000" b="1" dirty="0">
              <a:solidFill>
                <a:schemeClr val="tx1"/>
              </a:solidFill>
            </a:endParaRPr>
          </a:p>
        </p:txBody>
      </p:sp>
      <p:cxnSp>
        <p:nvCxnSpPr>
          <p:cNvPr id="23" name="Straight Connector 22"/>
          <p:cNvCxnSpPr>
            <a:endCxn id="11" idx="0"/>
          </p:cNvCxnSpPr>
          <p:nvPr/>
        </p:nvCxnSpPr>
        <p:spPr>
          <a:xfrm rot="5400000">
            <a:off x="4267994" y="5029200"/>
            <a:ext cx="1523206" cy="7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0"/>
          </p:cNvCxnSpPr>
          <p:nvPr/>
        </p:nvCxnSpPr>
        <p:spPr>
          <a:xfrm rot="5400000">
            <a:off x="4838700" y="5600700"/>
            <a:ext cx="762000" cy="76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6" idx="0"/>
          </p:cNvCxnSpPr>
          <p:nvPr/>
        </p:nvCxnSpPr>
        <p:spPr>
          <a:xfrm rot="5400000">
            <a:off x="4914900" y="5753100"/>
            <a:ext cx="11430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914106" y="5067300"/>
            <a:ext cx="1600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33800" y="2264734"/>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17.92</a:t>
            </a:r>
            <a:endParaRPr lang="en-US" dirty="0">
              <a:solidFill>
                <a:schemeClr val="tx1"/>
              </a:solidFill>
            </a:endParaRPr>
          </a:p>
        </p:txBody>
      </p:sp>
      <p:sp>
        <p:nvSpPr>
          <p:cNvPr id="35" name="Rectangle 34"/>
          <p:cNvSpPr/>
          <p:nvPr/>
        </p:nvSpPr>
        <p:spPr>
          <a:xfrm>
            <a:off x="3733800" y="32004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17.88</a:t>
            </a:r>
            <a:endParaRPr lang="en-US" dirty="0">
              <a:solidFill>
                <a:schemeClr val="tx1"/>
              </a:solidFill>
            </a:endParaRPr>
          </a:p>
        </p:txBody>
      </p:sp>
      <p:sp>
        <p:nvSpPr>
          <p:cNvPr id="36" name="Rectangle 35"/>
          <p:cNvSpPr/>
          <p:nvPr/>
        </p:nvSpPr>
        <p:spPr>
          <a:xfrm>
            <a:off x="3733800" y="27432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17.90</a:t>
            </a:r>
            <a:endParaRPr lang="en-US" dirty="0">
              <a:solidFill>
                <a:schemeClr val="tx1"/>
              </a:solidFill>
            </a:endParaRPr>
          </a:p>
        </p:txBody>
      </p:sp>
      <p:cxnSp>
        <p:nvCxnSpPr>
          <p:cNvPr id="38" name="Straight Connector 37"/>
          <p:cNvCxnSpPr>
            <a:endCxn id="18" idx="0"/>
          </p:cNvCxnSpPr>
          <p:nvPr/>
        </p:nvCxnSpPr>
        <p:spPr>
          <a:xfrm rot="5400000">
            <a:off x="6553200" y="4648200"/>
            <a:ext cx="24384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19" idx="0"/>
          </p:cNvCxnSpPr>
          <p:nvPr/>
        </p:nvCxnSpPr>
        <p:spPr>
          <a:xfrm rot="5400000">
            <a:off x="6896100" y="4991100"/>
            <a:ext cx="2209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972300" y="4610100"/>
            <a:ext cx="2362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2000" y="685800"/>
            <a:ext cx="4114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CNN Detection</a:t>
            </a:r>
            <a:endParaRPr lang="en-US" sz="2000" dirty="0">
              <a:solidFill>
                <a:schemeClr val="tx1"/>
              </a:solidFill>
            </a:endParaRPr>
          </a:p>
        </p:txBody>
      </p:sp>
      <p:pic>
        <p:nvPicPr>
          <p:cNvPr id="46" name="Picture 9" descr="F:\study\PhD\bsi\presentation\test\rgb_result_6.jpg"/>
          <p:cNvPicPr>
            <a:picLocks noChangeAspect="1" noChangeArrowheads="1"/>
          </p:cNvPicPr>
          <p:nvPr/>
        </p:nvPicPr>
        <p:blipFill>
          <a:blip r:embed="rId3"/>
          <a:srcRect l="3785" r="57026" b="6364"/>
          <a:stretch>
            <a:fillRect/>
          </a:stretch>
        </p:blipFill>
        <p:spPr bwMode="auto">
          <a:xfrm>
            <a:off x="304800" y="1066800"/>
            <a:ext cx="3352800" cy="795337"/>
          </a:xfrm>
          <a:prstGeom prst="rect">
            <a:avLst/>
          </a:prstGeom>
          <a:noFill/>
          <a:ln>
            <a:solidFill>
              <a:schemeClr val="tx1"/>
            </a:solidFill>
          </a:ln>
        </p:spPr>
      </p:pic>
      <p:cxnSp>
        <p:nvCxnSpPr>
          <p:cNvPr id="52" name="Straight Arrow Connector 51"/>
          <p:cNvCxnSpPr/>
          <p:nvPr/>
        </p:nvCxnSpPr>
        <p:spPr>
          <a:xfrm rot="5400000" flipH="1" flipV="1">
            <a:off x="990600" y="3886200"/>
            <a:ext cx="5638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810000" y="6705600"/>
            <a:ext cx="441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382000" y="6477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5" name="Rectangle 54"/>
          <p:cNvSpPr/>
          <p:nvPr/>
        </p:nvSpPr>
        <p:spPr>
          <a:xfrm>
            <a:off x="3657600" y="7620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graphicFrame>
        <p:nvGraphicFramePr>
          <p:cNvPr id="37" name="Table 36"/>
          <p:cNvGraphicFramePr>
            <a:graphicFrameLocks noGrp="1"/>
          </p:cNvGraphicFramePr>
          <p:nvPr/>
        </p:nvGraphicFramePr>
        <p:xfrm>
          <a:off x="228600" y="2377440"/>
          <a:ext cx="3429000" cy="4023360"/>
        </p:xfrm>
        <a:graphic>
          <a:graphicData uri="http://schemas.openxmlformats.org/drawingml/2006/table">
            <a:tbl>
              <a:tblPr firstRow="1" bandRow="1">
                <a:tableStyleId>{5C22544A-7EE6-4342-B048-85BDC9FD1C3A}</a:tableStyleId>
              </a:tblPr>
              <a:tblGrid>
                <a:gridCol w="762000"/>
                <a:gridCol w="2667000"/>
              </a:tblGrid>
              <a:tr h="0">
                <a:tc>
                  <a:txBody>
                    <a:bodyPr/>
                    <a:lstStyle/>
                    <a:p>
                      <a:r>
                        <a:rPr lang="en-US" sz="1600" dirty="0" smtClean="0"/>
                        <a:t>m/z</a:t>
                      </a:r>
                      <a:endParaRPr lang="en-US" sz="1600" dirty="0"/>
                    </a:p>
                  </a:txBody>
                  <a:tcPr/>
                </a:tc>
                <a:tc>
                  <a:txBody>
                    <a:bodyPr/>
                    <a:lstStyle/>
                    <a:p>
                      <a:r>
                        <a:rPr lang="en-US" sz="1600" dirty="0" smtClean="0"/>
                        <a:t>RT</a:t>
                      </a:r>
                      <a:r>
                        <a:rPr lang="en-US" sz="1600" baseline="0" dirty="0" smtClean="0"/>
                        <a:t> Span</a:t>
                      </a:r>
                      <a:endParaRPr lang="en-US" sz="1600" dirty="0"/>
                    </a:p>
                  </a:txBody>
                  <a:tcPr/>
                </a:tc>
              </a:tr>
              <a:tr h="0">
                <a:tc>
                  <a:txBody>
                    <a:bodyPr/>
                    <a:lstStyle/>
                    <a:p>
                      <a:r>
                        <a:rPr lang="en-US" sz="1600" dirty="0" smtClean="0"/>
                        <a:t>741.67</a:t>
                      </a:r>
                      <a:endParaRPr lang="en-US" sz="1600" dirty="0"/>
                    </a:p>
                  </a:txBody>
                  <a:tcPr/>
                </a:tc>
                <a:tc>
                  <a:txBody>
                    <a:bodyPr/>
                    <a:lstStyle/>
                    <a:p>
                      <a:r>
                        <a:rPr lang="en-US" sz="1600" dirty="0" smtClean="0"/>
                        <a:t>[18.03,18.08]</a:t>
                      </a:r>
                      <a:endParaRPr lang="en-US" sz="1600" dirty="0"/>
                    </a:p>
                  </a:txBody>
                  <a:tcPr/>
                </a:tc>
              </a:tr>
              <a:tr h="0">
                <a:tc>
                  <a:txBody>
                    <a:bodyPr/>
                    <a:lstStyle/>
                    <a:p>
                      <a:r>
                        <a:rPr lang="en-US" sz="1600" dirty="0" smtClean="0"/>
                        <a:t>741.68</a:t>
                      </a:r>
                      <a:endParaRPr lang="en-US" sz="1600" dirty="0"/>
                    </a:p>
                  </a:txBody>
                  <a:tcPr/>
                </a:tc>
                <a:tc>
                  <a:txBody>
                    <a:bodyPr/>
                    <a:lstStyle/>
                    <a:p>
                      <a:r>
                        <a:rPr lang="en-US" sz="1600" dirty="0" smtClean="0"/>
                        <a:t>[18.06,</a:t>
                      </a:r>
                      <a:r>
                        <a:rPr lang="en-US" sz="1600" baseline="0" dirty="0" smtClean="0"/>
                        <a:t> 18.08]</a:t>
                      </a:r>
                      <a:endParaRPr lang="en-US" sz="1600" dirty="0"/>
                    </a:p>
                  </a:txBody>
                  <a:tcPr/>
                </a:tc>
              </a:tr>
              <a:tr h="0">
                <a:tc>
                  <a:txBody>
                    <a:bodyPr/>
                    <a:lstStyle/>
                    <a:p>
                      <a:r>
                        <a:rPr lang="en-US" sz="1600" dirty="0" smtClean="0"/>
                        <a:t>742.44</a:t>
                      </a:r>
                      <a:endParaRPr lang="en-US" sz="1600" dirty="0"/>
                    </a:p>
                  </a:txBody>
                  <a:tcPr/>
                </a:tc>
                <a:tc>
                  <a:txBody>
                    <a:bodyPr/>
                    <a:lstStyle/>
                    <a:p>
                      <a:r>
                        <a:rPr lang="en-US" sz="1600" dirty="0" smtClean="0"/>
                        <a:t>[17.85,17.86]</a:t>
                      </a:r>
                      <a:endParaRPr lang="en-US" sz="1600" dirty="0"/>
                    </a:p>
                  </a:txBody>
                  <a:tcPr/>
                </a:tc>
              </a:tr>
              <a:tr h="0">
                <a:tc>
                  <a:txBody>
                    <a:bodyPr/>
                    <a:lstStyle/>
                    <a:p>
                      <a:r>
                        <a:rPr lang="en-US" sz="1600" dirty="0" smtClean="0"/>
                        <a:t>742.45</a:t>
                      </a:r>
                      <a:endParaRPr lang="en-US" sz="1600" dirty="0"/>
                    </a:p>
                  </a:txBody>
                  <a:tcPr/>
                </a:tc>
                <a:tc>
                  <a:txBody>
                    <a:bodyPr/>
                    <a:lstStyle/>
                    <a:p>
                      <a:r>
                        <a:rPr lang="en-US" sz="1600" dirty="0" smtClean="0"/>
                        <a:t>[17.81, 17.93]  [17.95, 17.96]</a:t>
                      </a:r>
                      <a:endParaRPr lang="en-US" sz="1600" dirty="0"/>
                    </a:p>
                  </a:txBody>
                  <a:tcPr/>
                </a:tc>
              </a:tr>
              <a:tr h="0">
                <a:tc>
                  <a:txBody>
                    <a:bodyPr/>
                    <a:lstStyle/>
                    <a:p>
                      <a:r>
                        <a:rPr lang="en-US" sz="1600" dirty="0" smtClean="0"/>
                        <a:t>742.46</a:t>
                      </a:r>
                      <a:endParaRPr lang="en-US" sz="1600" dirty="0"/>
                    </a:p>
                  </a:txBody>
                  <a:tcPr/>
                </a:tc>
                <a:tc>
                  <a:txBody>
                    <a:bodyPr/>
                    <a:lstStyle/>
                    <a:p>
                      <a:r>
                        <a:rPr lang="en-US" sz="1600" dirty="0" smtClean="0"/>
                        <a:t>[17.81, 17.96]</a:t>
                      </a:r>
                      <a:endParaRPr lang="en-US" sz="1600" dirty="0"/>
                    </a:p>
                  </a:txBody>
                  <a:tcPr/>
                </a:tc>
              </a:tr>
              <a:tr h="0">
                <a:tc>
                  <a:txBody>
                    <a:bodyPr/>
                    <a:lstStyle/>
                    <a:p>
                      <a:r>
                        <a:rPr lang="en-US" sz="1600" dirty="0" smtClean="0"/>
                        <a:t>742.47</a:t>
                      </a:r>
                      <a:endParaRPr lang="en-US" sz="1600" dirty="0"/>
                    </a:p>
                  </a:txBody>
                  <a:tcPr/>
                </a:tc>
                <a:tc>
                  <a:txBody>
                    <a:bodyPr/>
                    <a:lstStyle/>
                    <a:p>
                      <a:r>
                        <a:rPr lang="en-US" sz="1600" dirty="0" smtClean="0"/>
                        <a:t>[17.85, 17.93]</a:t>
                      </a:r>
                      <a:endParaRPr lang="en-US" sz="1600" dirty="0"/>
                    </a:p>
                  </a:txBody>
                  <a:tcPr/>
                </a:tc>
              </a:tr>
              <a:tr h="0">
                <a:tc>
                  <a:txBody>
                    <a:bodyPr/>
                    <a:lstStyle/>
                    <a:p>
                      <a:r>
                        <a:rPr lang="en-US" sz="1600" dirty="0" smtClean="0"/>
                        <a:t>743.45</a:t>
                      </a:r>
                      <a:endParaRPr lang="en-US" sz="1600" dirty="0"/>
                    </a:p>
                  </a:txBody>
                  <a:tcPr/>
                </a:tc>
                <a:tc>
                  <a:txBody>
                    <a:bodyPr/>
                    <a:lstStyle/>
                    <a:p>
                      <a:r>
                        <a:rPr lang="en-US" sz="1600" dirty="0" smtClean="0"/>
                        <a:t>[17.88, 17.92]</a:t>
                      </a:r>
                      <a:endParaRPr lang="en-US" sz="1600" dirty="0"/>
                    </a:p>
                  </a:txBody>
                  <a:tcPr/>
                </a:tc>
              </a:tr>
              <a:tr h="0">
                <a:tc>
                  <a:txBody>
                    <a:bodyPr/>
                    <a:lstStyle/>
                    <a:p>
                      <a:r>
                        <a:rPr lang="en-US" sz="1600" dirty="0" smtClean="0"/>
                        <a:t>743.46</a:t>
                      </a:r>
                      <a:endParaRPr lang="en-US" sz="1600" dirty="0"/>
                    </a:p>
                  </a:txBody>
                  <a:tcPr/>
                </a:tc>
                <a:tc>
                  <a:txBody>
                    <a:bodyPr/>
                    <a:lstStyle/>
                    <a:p>
                      <a:r>
                        <a:rPr lang="en-US" sz="1600" dirty="0" smtClean="0"/>
                        <a:t>[17.86,</a:t>
                      </a:r>
                      <a:r>
                        <a:rPr lang="en-US" sz="1600" baseline="0" dirty="0" smtClean="0"/>
                        <a:t> 17.93</a:t>
                      </a:r>
                      <a:r>
                        <a:rPr lang="en-US" sz="1600" dirty="0" smtClean="0"/>
                        <a:t>]</a:t>
                      </a:r>
                      <a:endParaRPr lang="en-US" sz="1600" dirty="0"/>
                    </a:p>
                  </a:txBody>
                  <a:tcPr/>
                </a:tc>
              </a:tr>
              <a:tr h="0">
                <a:tc>
                  <a:txBody>
                    <a:bodyPr/>
                    <a:lstStyle/>
                    <a:p>
                      <a:r>
                        <a:rPr lang="en-US" sz="1600" dirty="0" smtClean="0"/>
                        <a:t>743.47</a:t>
                      </a:r>
                      <a:endParaRPr lang="en-US" sz="1600" dirty="0"/>
                    </a:p>
                  </a:txBody>
                  <a:tcPr/>
                </a:tc>
                <a:tc>
                  <a:txBody>
                    <a:bodyPr/>
                    <a:lstStyle/>
                    <a:p>
                      <a:r>
                        <a:rPr lang="en-US" sz="1600" dirty="0" smtClean="0"/>
                        <a:t>[17.88,</a:t>
                      </a:r>
                      <a:r>
                        <a:rPr lang="en-US" sz="1600" baseline="0" dirty="0" smtClean="0"/>
                        <a:t> 17.90</a:t>
                      </a:r>
                      <a:r>
                        <a:rPr lang="en-US" sz="1600" dirty="0" smtClean="0"/>
                        <a:t>]</a:t>
                      </a:r>
                      <a:endParaRPr lang="en-US" sz="1600" dirty="0"/>
                    </a:p>
                  </a:txBody>
                  <a:tcPr/>
                </a:tc>
              </a:tr>
              <a:tr h="0">
                <a:tc>
                  <a:txBody>
                    <a:bodyPr/>
                    <a:lstStyle/>
                    <a:p>
                      <a:r>
                        <a:rPr lang="en-US" sz="1600" dirty="0" smtClean="0"/>
                        <a:t>745.26</a:t>
                      </a:r>
                      <a:endParaRPr lang="en-US" sz="1600" dirty="0"/>
                    </a:p>
                  </a:txBody>
                  <a:tcPr/>
                </a:tc>
                <a:tc>
                  <a:txBody>
                    <a:bodyPr/>
                    <a:lstStyle/>
                    <a:p>
                      <a:r>
                        <a:rPr lang="en-US" sz="1600" dirty="0" smtClean="0"/>
                        <a:t>[18.08, 18.10]</a:t>
                      </a:r>
                      <a:endParaRPr lang="en-US" sz="1600" dirty="0"/>
                    </a:p>
                  </a:txBody>
                  <a:tcPr/>
                </a:tc>
              </a:tr>
              <a:tr h="0">
                <a:tc>
                  <a:txBody>
                    <a:bodyPr/>
                    <a:lstStyle/>
                    <a:p>
                      <a:r>
                        <a:rPr lang="en-US" sz="1600" dirty="0" smtClean="0"/>
                        <a:t>745.27</a:t>
                      </a:r>
                      <a:endParaRPr lang="en-US" sz="1600" dirty="0"/>
                    </a:p>
                  </a:txBody>
                  <a:tcPr/>
                </a:tc>
                <a:tc>
                  <a:txBody>
                    <a:bodyPr/>
                    <a:lstStyle/>
                    <a:p>
                      <a:r>
                        <a:rPr lang="en-US" sz="1600" dirty="0" smtClean="0"/>
                        <a:t>[18.09, 18.10]</a:t>
                      </a:r>
                      <a:endParaRPr lang="en-US" sz="1600" dirty="0"/>
                    </a:p>
                  </a:txBody>
                  <a:tcPr/>
                </a:tc>
              </a:tr>
            </a:tbl>
          </a:graphicData>
        </a:graphic>
      </p:graphicFrame>
      <p:sp>
        <p:nvSpPr>
          <p:cNvPr id="40" name="Title 1"/>
          <p:cNvSpPr>
            <a:spLocks noGrp="1"/>
          </p:cNvSpPr>
          <p:nvPr>
            <p:ph type="title"/>
          </p:nvPr>
        </p:nvSpPr>
        <p:spPr>
          <a:xfrm>
            <a:off x="304800" y="0"/>
            <a:ext cx="8229600" cy="1143000"/>
          </a:xfrm>
        </p:spPr>
        <p:txBody>
          <a:bodyPr>
            <a:normAutofit/>
          </a:bodyPr>
          <a:lstStyle/>
          <a:p>
            <a:pPr algn="l"/>
            <a:r>
              <a:rPr lang="en-US" sz="3600" dirty="0" smtClean="0"/>
              <a:t>Step 3: Boundary Profile</a:t>
            </a:r>
            <a:endParaRPr lang="en-US" sz="3600" dirty="0"/>
          </a:p>
        </p:txBody>
      </p:sp>
      <p:sp>
        <p:nvSpPr>
          <p:cNvPr id="42" name="Slide Number Placeholder 41"/>
          <p:cNvSpPr>
            <a:spLocks noGrp="1"/>
          </p:cNvSpPr>
          <p:nvPr>
            <p:ph type="sldNum" sz="quarter" idx="12"/>
          </p:nvPr>
        </p:nvSpPr>
        <p:spPr/>
        <p:txBody>
          <a:bodyPr/>
          <a:lstStyle/>
          <a:p>
            <a:fld id="{C0511CB7-F6EF-4D83-8A97-C786CD44AF6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21200" y="10668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sp>
        <p:nvSpPr>
          <p:cNvPr id="5" name="Rectangle 4"/>
          <p:cNvSpPr/>
          <p:nvPr/>
        </p:nvSpPr>
        <p:spPr>
          <a:xfrm>
            <a:off x="3810000" y="4953000"/>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17.81</a:t>
            </a:r>
            <a:endParaRPr lang="en-US" dirty="0">
              <a:solidFill>
                <a:schemeClr val="tx1"/>
              </a:solidFill>
            </a:endParaRPr>
          </a:p>
        </p:txBody>
      </p:sp>
      <p:sp>
        <p:nvSpPr>
          <p:cNvPr id="6" name="Rectangle 5"/>
          <p:cNvSpPr/>
          <p:nvPr/>
        </p:nvSpPr>
        <p:spPr>
          <a:xfrm>
            <a:off x="3733800" y="12954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17.96</a:t>
            </a:r>
            <a:endParaRPr lang="en-US" dirty="0">
              <a:solidFill>
                <a:schemeClr val="tx1"/>
              </a:solidFill>
            </a:endParaRPr>
          </a:p>
        </p:txBody>
      </p:sp>
      <p:sp>
        <p:nvSpPr>
          <p:cNvPr id="7" name="Rectangle 6"/>
          <p:cNvSpPr/>
          <p:nvPr/>
        </p:nvSpPr>
        <p:spPr>
          <a:xfrm>
            <a:off x="3810000" y="3983666"/>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17.85</a:t>
            </a:r>
            <a:endParaRPr lang="en-US" dirty="0">
              <a:solidFill>
                <a:schemeClr val="tx1"/>
              </a:solidFill>
            </a:endParaRPr>
          </a:p>
        </p:txBody>
      </p:sp>
      <p:sp>
        <p:nvSpPr>
          <p:cNvPr id="8" name="Rectangle 7"/>
          <p:cNvSpPr/>
          <p:nvPr/>
        </p:nvSpPr>
        <p:spPr>
          <a:xfrm>
            <a:off x="3810000" y="3733800"/>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17.86</a:t>
            </a:r>
            <a:endParaRPr lang="en-US" dirty="0">
              <a:solidFill>
                <a:schemeClr val="tx1"/>
              </a:solidFill>
            </a:endParaRPr>
          </a:p>
        </p:txBody>
      </p:sp>
      <p:sp>
        <p:nvSpPr>
          <p:cNvPr id="9" name="Rectangle 8"/>
          <p:cNvSpPr/>
          <p:nvPr/>
        </p:nvSpPr>
        <p:spPr>
          <a:xfrm>
            <a:off x="3733800" y="1534633"/>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17.95</a:t>
            </a:r>
            <a:endParaRPr lang="en-US" dirty="0">
              <a:solidFill>
                <a:schemeClr val="tx1"/>
              </a:solidFill>
            </a:endParaRPr>
          </a:p>
        </p:txBody>
      </p:sp>
      <p:sp>
        <p:nvSpPr>
          <p:cNvPr id="10" name="Rectangle 9"/>
          <p:cNvSpPr/>
          <p:nvPr/>
        </p:nvSpPr>
        <p:spPr>
          <a:xfrm>
            <a:off x="3733800" y="2002466"/>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17.93</a:t>
            </a:r>
            <a:endParaRPr lang="en-US" dirty="0">
              <a:solidFill>
                <a:schemeClr val="tx1"/>
              </a:solidFill>
            </a:endParaRPr>
          </a:p>
        </p:txBody>
      </p:sp>
      <p:sp>
        <p:nvSpPr>
          <p:cNvPr id="11" name="Rectangle 10"/>
          <p:cNvSpPr/>
          <p:nvPr/>
        </p:nvSpPr>
        <p:spPr>
          <a:xfrm>
            <a:off x="4724400" y="57912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742.44</a:t>
            </a:r>
            <a:endParaRPr lang="en-US" sz="1000" b="1" dirty="0">
              <a:solidFill>
                <a:schemeClr val="tx1"/>
              </a:solidFill>
            </a:endParaRPr>
          </a:p>
        </p:txBody>
      </p:sp>
      <p:sp>
        <p:nvSpPr>
          <p:cNvPr id="15" name="Rectangle 14"/>
          <p:cNvSpPr/>
          <p:nvPr/>
        </p:nvSpPr>
        <p:spPr>
          <a:xfrm>
            <a:off x="4876800" y="6019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742.45</a:t>
            </a:r>
            <a:endParaRPr lang="en-US" sz="1000" b="1" dirty="0">
              <a:solidFill>
                <a:schemeClr val="tx1"/>
              </a:solidFill>
            </a:endParaRPr>
          </a:p>
        </p:txBody>
      </p:sp>
      <p:sp>
        <p:nvSpPr>
          <p:cNvPr id="16" name="Rectangle 15"/>
          <p:cNvSpPr/>
          <p:nvPr/>
        </p:nvSpPr>
        <p:spPr>
          <a:xfrm>
            <a:off x="5181600" y="63246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742.46</a:t>
            </a:r>
            <a:endParaRPr lang="en-US" sz="1000" b="1" dirty="0">
              <a:solidFill>
                <a:schemeClr val="tx1"/>
              </a:solidFill>
            </a:endParaRPr>
          </a:p>
        </p:txBody>
      </p:sp>
      <p:sp>
        <p:nvSpPr>
          <p:cNvPr id="17" name="Rectangle 16"/>
          <p:cNvSpPr/>
          <p:nvPr/>
        </p:nvSpPr>
        <p:spPr>
          <a:xfrm>
            <a:off x="5562600" y="58674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742.47</a:t>
            </a:r>
            <a:endParaRPr lang="en-US" sz="1000" b="1" dirty="0">
              <a:solidFill>
                <a:schemeClr val="tx1"/>
              </a:solidFill>
            </a:endParaRPr>
          </a:p>
        </p:txBody>
      </p:sp>
      <p:sp>
        <p:nvSpPr>
          <p:cNvPr id="18" name="Rectangle 17"/>
          <p:cNvSpPr/>
          <p:nvPr/>
        </p:nvSpPr>
        <p:spPr>
          <a:xfrm>
            <a:off x="7467600" y="58674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743.45</a:t>
            </a:r>
            <a:endParaRPr lang="en-US" sz="1000" b="1" dirty="0">
              <a:solidFill>
                <a:schemeClr val="tx1"/>
              </a:solidFill>
            </a:endParaRPr>
          </a:p>
        </p:txBody>
      </p:sp>
      <p:sp>
        <p:nvSpPr>
          <p:cNvPr id="19" name="Rectangle 18"/>
          <p:cNvSpPr/>
          <p:nvPr/>
        </p:nvSpPr>
        <p:spPr>
          <a:xfrm>
            <a:off x="7696200" y="6096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743.46</a:t>
            </a:r>
            <a:endParaRPr lang="en-US" sz="1000" b="1" dirty="0">
              <a:solidFill>
                <a:schemeClr val="tx1"/>
              </a:solidFill>
            </a:endParaRPr>
          </a:p>
        </p:txBody>
      </p:sp>
      <p:sp>
        <p:nvSpPr>
          <p:cNvPr id="21" name="Rectangle 20"/>
          <p:cNvSpPr/>
          <p:nvPr/>
        </p:nvSpPr>
        <p:spPr>
          <a:xfrm>
            <a:off x="8077200" y="5715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743.47</a:t>
            </a:r>
            <a:endParaRPr lang="en-US" sz="1000" b="1" dirty="0">
              <a:solidFill>
                <a:schemeClr val="tx1"/>
              </a:solidFill>
            </a:endParaRPr>
          </a:p>
        </p:txBody>
      </p:sp>
      <p:cxnSp>
        <p:nvCxnSpPr>
          <p:cNvPr id="23" name="Straight Connector 22"/>
          <p:cNvCxnSpPr>
            <a:endCxn id="11" idx="0"/>
          </p:cNvCxnSpPr>
          <p:nvPr/>
        </p:nvCxnSpPr>
        <p:spPr>
          <a:xfrm rot="5400000">
            <a:off x="4267994" y="5029200"/>
            <a:ext cx="1523206" cy="7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0"/>
          </p:cNvCxnSpPr>
          <p:nvPr/>
        </p:nvCxnSpPr>
        <p:spPr>
          <a:xfrm rot="5400000">
            <a:off x="4838700" y="5600700"/>
            <a:ext cx="762000" cy="76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6" idx="0"/>
          </p:cNvCxnSpPr>
          <p:nvPr/>
        </p:nvCxnSpPr>
        <p:spPr>
          <a:xfrm rot="5400000">
            <a:off x="4914900" y="5753100"/>
            <a:ext cx="11430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914106" y="5067300"/>
            <a:ext cx="1600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33800" y="2264734"/>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17.92</a:t>
            </a:r>
            <a:endParaRPr lang="en-US" dirty="0">
              <a:solidFill>
                <a:schemeClr val="tx1"/>
              </a:solidFill>
            </a:endParaRPr>
          </a:p>
        </p:txBody>
      </p:sp>
      <p:sp>
        <p:nvSpPr>
          <p:cNvPr id="35" name="Rectangle 34"/>
          <p:cNvSpPr/>
          <p:nvPr/>
        </p:nvSpPr>
        <p:spPr>
          <a:xfrm>
            <a:off x="3733800" y="32004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17.88</a:t>
            </a:r>
            <a:endParaRPr lang="en-US" dirty="0">
              <a:solidFill>
                <a:schemeClr val="tx1"/>
              </a:solidFill>
            </a:endParaRPr>
          </a:p>
        </p:txBody>
      </p:sp>
      <p:sp>
        <p:nvSpPr>
          <p:cNvPr id="36" name="Rectangle 35"/>
          <p:cNvSpPr/>
          <p:nvPr/>
        </p:nvSpPr>
        <p:spPr>
          <a:xfrm>
            <a:off x="3733800" y="27432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17.90</a:t>
            </a:r>
            <a:endParaRPr lang="en-US" dirty="0">
              <a:solidFill>
                <a:schemeClr val="tx1"/>
              </a:solidFill>
            </a:endParaRPr>
          </a:p>
        </p:txBody>
      </p:sp>
      <p:cxnSp>
        <p:nvCxnSpPr>
          <p:cNvPr id="38" name="Straight Connector 37"/>
          <p:cNvCxnSpPr>
            <a:endCxn id="18" idx="0"/>
          </p:cNvCxnSpPr>
          <p:nvPr/>
        </p:nvCxnSpPr>
        <p:spPr>
          <a:xfrm rot="5400000">
            <a:off x="6553200" y="4648200"/>
            <a:ext cx="24384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19" idx="0"/>
          </p:cNvCxnSpPr>
          <p:nvPr/>
        </p:nvCxnSpPr>
        <p:spPr>
          <a:xfrm rot="5400000">
            <a:off x="6896100" y="4991100"/>
            <a:ext cx="2209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972300" y="4610100"/>
            <a:ext cx="2362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2000" y="685800"/>
            <a:ext cx="4114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CNN Detection</a:t>
            </a:r>
            <a:endParaRPr lang="en-US" sz="2000" dirty="0">
              <a:solidFill>
                <a:schemeClr val="tx1"/>
              </a:solidFill>
            </a:endParaRPr>
          </a:p>
        </p:txBody>
      </p:sp>
      <p:pic>
        <p:nvPicPr>
          <p:cNvPr id="46" name="Picture 9" descr="F:\study\PhD\bsi\presentation\test\rgb_result_6.jpg"/>
          <p:cNvPicPr>
            <a:picLocks noChangeAspect="1" noChangeArrowheads="1"/>
          </p:cNvPicPr>
          <p:nvPr/>
        </p:nvPicPr>
        <p:blipFill>
          <a:blip r:embed="rId3"/>
          <a:srcRect l="3785" r="57026" b="6364"/>
          <a:stretch>
            <a:fillRect/>
          </a:stretch>
        </p:blipFill>
        <p:spPr bwMode="auto">
          <a:xfrm>
            <a:off x="304800" y="1066800"/>
            <a:ext cx="3352800" cy="795337"/>
          </a:xfrm>
          <a:prstGeom prst="rect">
            <a:avLst/>
          </a:prstGeom>
          <a:noFill/>
          <a:ln>
            <a:solidFill>
              <a:schemeClr val="tx1"/>
            </a:solidFill>
          </a:ln>
        </p:spPr>
      </p:pic>
      <p:cxnSp>
        <p:nvCxnSpPr>
          <p:cNvPr id="52" name="Straight Arrow Connector 51"/>
          <p:cNvCxnSpPr/>
          <p:nvPr/>
        </p:nvCxnSpPr>
        <p:spPr>
          <a:xfrm rot="5400000" flipH="1" flipV="1">
            <a:off x="990600" y="3886200"/>
            <a:ext cx="5638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810000" y="6705600"/>
            <a:ext cx="441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382000" y="6477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5" name="Rectangle 54"/>
          <p:cNvSpPr/>
          <p:nvPr/>
        </p:nvSpPr>
        <p:spPr>
          <a:xfrm>
            <a:off x="3657600" y="7620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graphicFrame>
        <p:nvGraphicFramePr>
          <p:cNvPr id="47" name="Table 46"/>
          <p:cNvGraphicFramePr>
            <a:graphicFrameLocks noGrp="1"/>
          </p:cNvGraphicFramePr>
          <p:nvPr/>
        </p:nvGraphicFramePr>
        <p:xfrm>
          <a:off x="228600" y="2377440"/>
          <a:ext cx="3429000" cy="2164080"/>
        </p:xfrm>
        <a:graphic>
          <a:graphicData uri="http://schemas.openxmlformats.org/drawingml/2006/table">
            <a:tbl>
              <a:tblPr firstRow="1" bandRow="1">
                <a:tableStyleId>{5C22544A-7EE6-4342-B048-85BDC9FD1C3A}</a:tableStyleId>
              </a:tblPr>
              <a:tblGrid>
                <a:gridCol w="914400"/>
                <a:gridCol w="1066800"/>
                <a:gridCol w="1447800"/>
              </a:tblGrid>
              <a:tr h="0">
                <a:tc>
                  <a:txBody>
                    <a:bodyPr/>
                    <a:lstStyle/>
                    <a:p>
                      <a:pPr algn="ctr"/>
                      <a:r>
                        <a:rPr lang="en-US" sz="1600" dirty="0" smtClean="0"/>
                        <a:t>Feature ID</a:t>
                      </a:r>
                      <a:endParaRPr lang="en-US" sz="1600" dirty="0"/>
                    </a:p>
                  </a:txBody>
                  <a:tcPr/>
                </a:tc>
                <a:tc>
                  <a:txBody>
                    <a:bodyPr/>
                    <a:lstStyle/>
                    <a:p>
                      <a:pPr algn="ctr"/>
                      <a:r>
                        <a:rPr lang="en-US" sz="1600" dirty="0" smtClean="0"/>
                        <a:t>m/z</a:t>
                      </a:r>
                      <a:endParaRPr lang="en-US" sz="1600" dirty="0"/>
                    </a:p>
                  </a:txBody>
                  <a:tcPr/>
                </a:tc>
                <a:tc>
                  <a:txBody>
                    <a:bodyPr/>
                    <a:lstStyle/>
                    <a:p>
                      <a:pPr algn="ctr"/>
                      <a:r>
                        <a:rPr lang="en-US" sz="1600" dirty="0" smtClean="0"/>
                        <a:t>RT</a:t>
                      </a:r>
                      <a:r>
                        <a:rPr lang="en-US" sz="1600" baseline="0" dirty="0" smtClean="0"/>
                        <a:t> Span</a:t>
                      </a:r>
                      <a:endParaRPr lang="en-US" sz="1600" dirty="0"/>
                    </a:p>
                  </a:txBody>
                  <a:tcPr/>
                </a:tc>
              </a:tr>
              <a:tr h="0">
                <a:tc rowSpan="2">
                  <a:txBody>
                    <a:bodyPr/>
                    <a:lstStyle/>
                    <a:p>
                      <a:pPr algn="ctr"/>
                      <a:r>
                        <a:rPr lang="en-US" sz="2400" dirty="0" smtClean="0"/>
                        <a:t>1</a:t>
                      </a:r>
                      <a:endParaRPr lang="en-US" sz="2400" dirty="0"/>
                    </a:p>
                  </a:txBody>
                  <a:tcPr>
                    <a:solidFill>
                      <a:schemeClr val="accent2">
                        <a:lumMod val="60000"/>
                        <a:lumOff val="40000"/>
                      </a:schemeClr>
                    </a:solidFill>
                  </a:tcPr>
                </a:tc>
                <a:tc>
                  <a:txBody>
                    <a:bodyPr/>
                    <a:lstStyle/>
                    <a:p>
                      <a:pPr algn="ctr"/>
                      <a:r>
                        <a:rPr lang="en-US" sz="1600" dirty="0" smtClean="0"/>
                        <a:t>742.46</a:t>
                      </a:r>
                      <a:endParaRPr lang="en-US" sz="1600" dirty="0"/>
                    </a:p>
                  </a:txBody>
                  <a:tcPr>
                    <a:solidFill>
                      <a:schemeClr val="accent2">
                        <a:lumMod val="60000"/>
                        <a:lumOff val="40000"/>
                      </a:schemeClr>
                    </a:solidFill>
                  </a:tcPr>
                </a:tc>
                <a:tc>
                  <a:txBody>
                    <a:bodyPr/>
                    <a:lstStyle/>
                    <a:p>
                      <a:pPr algn="ctr"/>
                      <a:r>
                        <a:rPr lang="en-US" sz="1600" dirty="0" smtClean="0"/>
                        <a:t>[17.81, 17.96]</a:t>
                      </a:r>
                      <a:endParaRPr lang="en-US" sz="1600" dirty="0"/>
                    </a:p>
                  </a:txBody>
                  <a:tcPr>
                    <a:solidFill>
                      <a:schemeClr val="accent2">
                        <a:lumMod val="60000"/>
                        <a:lumOff val="40000"/>
                      </a:schemeClr>
                    </a:solidFill>
                  </a:tcPr>
                </a:tc>
              </a:tr>
              <a:tr h="335280">
                <a:tc vMerge="1">
                  <a:txBody>
                    <a:bodyPr/>
                    <a:lstStyle/>
                    <a:p>
                      <a:endParaRPr lang="en-US" sz="1600" dirty="0"/>
                    </a:p>
                  </a:txBody>
                  <a:tcPr/>
                </a:tc>
                <a:tc>
                  <a:txBody>
                    <a:bodyPr/>
                    <a:lstStyle/>
                    <a:p>
                      <a:pPr algn="ctr"/>
                      <a:r>
                        <a:rPr lang="en-US" sz="1600" dirty="0" smtClean="0"/>
                        <a:t>743.46</a:t>
                      </a:r>
                      <a:endParaRPr lang="en-US" sz="1600" dirty="0"/>
                    </a:p>
                  </a:txBody>
                  <a:tcPr>
                    <a:solidFill>
                      <a:schemeClr val="accent2">
                        <a:lumMod val="60000"/>
                        <a:lumOff val="40000"/>
                      </a:schemeClr>
                    </a:solidFill>
                  </a:tcPr>
                </a:tc>
                <a:tc>
                  <a:txBody>
                    <a:bodyPr/>
                    <a:lstStyle/>
                    <a:p>
                      <a:pPr algn="ctr"/>
                      <a:r>
                        <a:rPr lang="en-US" sz="1600" dirty="0" smtClean="0"/>
                        <a:t>[17.86, 17.93]</a:t>
                      </a:r>
                      <a:endParaRPr lang="en-US" sz="1600" dirty="0"/>
                    </a:p>
                  </a:txBody>
                  <a:tcPr>
                    <a:solidFill>
                      <a:schemeClr val="accent2">
                        <a:lumMod val="60000"/>
                        <a:lumOff val="40000"/>
                      </a:schemeClr>
                    </a:solidFill>
                  </a:tcPr>
                </a:tc>
              </a:tr>
              <a:tr h="365760">
                <a:tc>
                  <a:txBody>
                    <a:bodyPr/>
                    <a:lstStyle/>
                    <a:p>
                      <a:pPr algn="ctr"/>
                      <a:r>
                        <a:rPr lang="en-US" sz="2400" dirty="0" smtClean="0"/>
                        <a:t>2</a:t>
                      </a:r>
                      <a:endParaRPr lang="en-US" sz="2400" dirty="0"/>
                    </a:p>
                  </a:txBody>
                  <a:tcPr>
                    <a:solidFill>
                      <a:schemeClr val="accent1">
                        <a:lumMod val="40000"/>
                        <a:lumOff val="60000"/>
                      </a:schemeClr>
                    </a:solidFill>
                  </a:tcPr>
                </a:tc>
                <a:tc>
                  <a:txBody>
                    <a:bodyPr/>
                    <a:lstStyle/>
                    <a:p>
                      <a:pPr algn="ctr"/>
                      <a:r>
                        <a:rPr lang="en-US" sz="2400" dirty="0" smtClean="0"/>
                        <a:t>…</a:t>
                      </a:r>
                      <a:endParaRPr lang="en-US" sz="2400" dirty="0"/>
                    </a:p>
                  </a:txBody>
                  <a:tcPr>
                    <a:solidFill>
                      <a:schemeClr val="accent1">
                        <a:lumMod val="40000"/>
                        <a:lumOff val="60000"/>
                      </a:schemeClr>
                    </a:solidFill>
                  </a:tcPr>
                </a:tc>
                <a:tc>
                  <a:txBody>
                    <a:bodyPr/>
                    <a:lstStyle/>
                    <a:p>
                      <a:pPr algn="ctr"/>
                      <a:r>
                        <a:rPr lang="en-US" sz="2400" dirty="0" smtClean="0"/>
                        <a:t>…</a:t>
                      </a:r>
                      <a:endParaRPr lang="en-US" sz="2400" dirty="0"/>
                    </a:p>
                  </a:txBody>
                  <a:tcPr>
                    <a:solidFill>
                      <a:schemeClr val="accent1">
                        <a:lumMod val="40000"/>
                        <a:lumOff val="60000"/>
                      </a:schemeClr>
                    </a:solidFill>
                  </a:tcPr>
                </a:tc>
              </a:tr>
              <a:tr h="0">
                <a:tc>
                  <a:txBody>
                    <a:bodyPr/>
                    <a:lstStyle/>
                    <a:p>
                      <a:pPr algn="ctr"/>
                      <a:r>
                        <a:rPr lang="en-US" sz="2400" dirty="0" smtClean="0"/>
                        <a:t>3</a:t>
                      </a:r>
                      <a:endParaRPr lang="en-US" sz="2400" dirty="0"/>
                    </a:p>
                  </a:txBody>
                  <a:tcPr>
                    <a:solidFill>
                      <a:schemeClr val="accent1">
                        <a:lumMod val="40000"/>
                        <a:lumOff val="60000"/>
                      </a:schemeClr>
                    </a:solidFill>
                  </a:tcPr>
                </a:tc>
                <a:tc>
                  <a:txBody>
                    <a:bodyPr/>
                    <a:lstStyle/>
                    <a:p>
                      <a:pPr algn="ctr"/>
                      <a:r>
                        <a:rPr lang="en-US" sz="2400" dirty="0" smtClean="0"/>
                        <a:t>…</a:t>
                      </a:r>
                      <a:endParaRPr lang="en-US" sz="2400" dirty="0"/>
                    </a:p>
                  </a:txBody>
                  <a:tcPr>
                    <a:solidFill>
                      <a:schemeClr val="accent1">
                        <a:lumMod val="40000"/>
                        <a:lumOff val="60000"/>
                      </a:schemeClr>
                    </a:solidFill>
                  </a:tcPr>
                </a:tc>
                <a:tc>
                  <a:txBody>
                    <a:bodyPr/>
                    <a:lstStyle/>
                    <a:p>
                      <a:pPr algn="ctr"/>
                      <a:r>
                        <a:rPr lang="en-US" sz="2400" dirty="0" smtClean="0"/>
                        <a:t>…</a:t>
                      </a:r>
                      <a:endParaRPr lang="en-US" sz="2400" dirty="0"/>
                    </a:p>
                  </a:txBody>
                  <a:tcPr>
                    <a:solidFill>
                      <a:schemeClr val="accent1">
                        <a:lumMod val="40000"/>
                        <a:lumOff val="60000"/>
                      </a:schemeClr>
                    </a:solidFill>
                  </a:tcPr>
                </a:tc>
              </a:tr>
            </a:tbl>
          </a:graphicData>
        </a:graphic>
      </p:graphicFrame>
      <p:sp>
        <p:nvSpPr>
          <p:cNvPr id="49" name="Rectangle 48"/>
          <p:cNvSpPr/>
          <p:nvPr/>
        </p:nvSpPr>
        <p:spPr>
          <a:xfrm>
            <a:off x="228600" y="1981200"/>
            <a:ext cx="3352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Feature Table</a:t>
            </a:r>
            <a:endParaRPr lang="en-US" b="1" dirty="0"/>
          </a:p>
        </p:txBody>
      </p:sp>
      <p:sp>
        <p:nvSpPr>
          <p:cNvPr id="39" name="Title 1"/>
          <p:cNvSpPr>
            <a:spLocks noGrp="1"/>
          </p:cNvSpPr>
          <p:nvPr>
            <p:ph type="title"/>
          </p:nvPr>
        </p:nvSpPr>
        <p:spPr>
          <a:xfrm>
            <a:off x="304800" y="0"/>
            <a:ext cx="8229600" cy="1143000"/>
          </a:xfrm>
        </p:spPr>
        <p:txBody>
          <a:bodyPr>
            <a:normAutofit/>
          </a:bodyPr>
          <a:lstStyle/>
          <a:p>
            <a:pPr algn="l"/>
            <a:r>
              <a:rPr lang="en-US" sz="3600" dirty="0" smtClean="0"/>
              <a:t>Step 3: Boundary Profile</a:t>
            </a:r>
            <a:endParaRPr lang="en-US" sz="3600" dirty="0"/>
          </a:p>
        </p:txBody>
      </p:sp>
      <p:sp>
        <p:nvSpPr>
          <p:cNvPr id="40" name="Slide Number Placeholder 39"/>
          <p:cNvSpPr>
            <a:spLocks noGrp="1"/>
          </p:cNvSpPr>
          <p:nvPr>
            <p:ph type="sldNum" sz="quarter" idx="12"/>
          </p:nvPr>
        </p:nvSpPr>
        <p:spPr/>
        <p:txBody>
          <a:bodyPr/>
          <a:lstStyle/>
          <a:p>
            <a:fld id="{C0511CB7-F6EF-4D83-8A97-C786CD44AF6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0511CB7-F6EF-4D83-8A97-C786CD44AF6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a:bodyPr>
          <a:lstStyle/>
          <a:p>
            <a:r>
              <a:rPr lang="en-US" sz="3000" b="1" dirty="0" smtClean="0"/>
              <a:t>Handling Noise</a:t>
            </a:r>
          </a:p>
          <a:p>
            <a:r>
              <a:rPr lang="en-US" sz="3000" dirty="0" smtClean="0">
                <a:solidFill>
                  <a:schemeClr val="bg1">
                    <a:lumMod val="50000"/>
                  </a:schemeClr>
                </a:solidFill>
              </a:rPr>
              <a:t>Feature boundary detection</a:t>
            </a:r>
          </a:p>
          <a:p>
            <a:r>
              <a:rPr lang="en-US" sz="3000" dirty="0" smtClean="0">
                <a:solidFill>
                  <a:schemeClr val="bg1">
                    <a:lumMod val="50000"/>
                  </a:schemeClr>
                </a:solidFill>
              </a:rPr>
              <a:t>May not record the last isotope in a feature</a:t>
            </a:r>
          </a:p>
          <a:p>
            <a:r>
              <a:rPr lang="en-US" sz="3000" dirty="0" smtClean="0">
                <a:solidFill>
                  <a:schemeClr val="bg1">
                    <a:lumMod val="50000"/>
                  </a:schemeClr>
                </a:solidFill>
              </a:rPr>
              <a:t>May not record the ending RT of a feature perfectly </a:t>
            </a:r>
          </a:p>
          <a:p>
            <a:r>
              <a:rPr lang="en-US" sz="3000" dirty="0" smtClean="0">
                <a:solidFill>
                  <a:schemeClr val="bg1">
                    <a:lumMod val="50000"/>
                  </a:schemeClr>
                </a:solidFill>
              </a:rPr>
              <a:t>Noise in Data: Break within feature</a:t>
            </a:r>
          </a:p>
          <a:p>
            <a:endParaRPr lang="en-US" sz="3000" dirty="0" smtClean="0">
              <a:solidFill>
                <a:schemeClr val="bg1">
                  <a:lumMod val="50000"/>
                </a:schemeClr>
              </a:solidFill>
            </a:endParaRPr>
          </a:p>
          <a:p>
            <a:endParaRPr lang="en-US" sz="3000"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21200" y="10668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sp>
        <p:nvSpPr>
          <p:cNvPr id="5" name="Rectangle 4"/>
          <p:cNvSpPr/>
          <p:nvPr/>
        </p:nvSpPr>
        <p:spPr>
          <a:xfrm>
            <a:off x="3810000" y="4953000"/>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17.81</a:t>
            </a:r>
            <a:endParaRPr lang="en-US" dirty="0">
              <a:solidFill>
                <a:schemeClr val="tx1"/>
              </a:solidFill>
            </a:endParaRPr>
          </a:p>
        </p:txBody>
      </p:sp>
      <p:sp>
        <p:nvSpPr>
          <p:cNvPr id="6" name="Rectangle 5"/>
          <p:cNvSpPr/>
          <p:nvPr/>
        </p:nvSpPr>
        <p:spPr>
          <a:xfrm>
            <a:off x="3733800" y="12954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17.96</a:t>
            </a:r>
            <a:endParaRPr lang="en-US" dirty="0">
              <a:solidFill>
                <a:schemeClr val="tx1"/>
              </a:solidFill>
            </a:endParaRPr>
          </a:p>
        </p:txBody>
      </p:sp>
      <p:sp>
        <p:nvSpPr>
          <p:cNvPr id="7" name="Rectangle 6"/>
          <p:cNvSpPr/>
          <p:nvPr/>
        </p:nvSpPr>
        <p:spPr>
          <a:xfrm>
            <a:off x="3810000" y="3983666"/>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17.85</a:t>
            </a:r>
            <a:endParaRPr lang="en-US" dirty="0">
              <a:solidFill>
                <a:schemeClr val="tx1"/>
              </a:solidFill>
            </a:endParaRPr>
          </a:p>
        </p:txBody>
      </p:sp>
      <p:sp>
        <p:nvSpPr>
          <p:cNvPr id="8" name="Rectangle 7"/>
          <p:cNvSpPr/>
          <p:nvPr/>
        </p:nvSpPr>
        <p:spPr>
          <a:xfrm>
            <a:off x="3810000" y="3733800"/>
            <a:ext cx="762000" cy="28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17.86</a:t>
            </a:r>
            <a:endParaRPr lang="en-US" dirty="0">
              <a:solidFill>
                <a:schemeClr val="tx1"/>
              </a:solidFill>
            </a:endParaRPr>
          </a:p>
        </p:txBody>
      </p:sp>
      <p:sp>
        <p:nvSpPr>
          <p:cNvPr id="9" name="Rectangle 8"/>
          <p:cNvSpPr/>
          <p:nvPr/>
        </p:nvSpPr>
        <p:spPr>
          <a:xfrm>
            <a:off x="3733800" y="1534633"/>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17.95</a:t>
            </a:r>
            <a:endParaRPr lang="en-US" dirty="0">
              <a:solidFill>
                <a:schemeClr val="tx1"/>
              </a:solidFill>
            </a:endParaRPr>
          </a:p>
        </p:txBody>
      </p:sp>
      <p:sp>
        <p:nvSpPr>
          <p:cNvPr id="10" name="Rectangle 9"/>
          <p:cNvSpPr/>
          <p:nvPr/>
        </p:nvSpPr>
        <p:spPr>
          <a:xfrm>
            <a:off x="3733800" y="2002466"/>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17.93</a:t>
            </a:r>
            <a:endParaRPr lang="en-US" dirty="0">
              <a:solidFill>
                <a:schemeClr val="tx1"/>
              </a:solidFill>
            </a:endParaRPr>
          </a:p>
        </p:txBody>
      </p:sp>
      <p:sp>
        <p:nvSpPr>
          <p:cNvPr id="11" name="Rectangle 10"/>
          <p:cNvSpPr/>
          <p:nvPr/>
        </p:nvSpPr>
        <p:spPr>
          <a:xfrm>
            <a:off x="4724400" y="57912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742.44</a:t>
            </a:r>
            <a:endParaRPr lang="en-US" sz="1000" b="1" dirty="0">
              <a:solidFill>
                <a:schemeClr val="tx1"/>
              </a:solidFill>
            </a:endParaRPr>
          </a:p>
        </p:txBody>
      </p:sp>
      <p:sp>
        <p:nvSpPr>
          <p:cNvPr id="15" name="Rectangle 14"/>
          <p:cNvSpPr/>
          <p:nvPr/>
        </p:nvSpPr>
        <p:spPr>
          <a:xfrm>
            <a:off x="4876800" y="6019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742.45</a:t>
            </a:r>
            <a:endParaRPr lang="en-US" sz="1000" b="1" dirty="0">
              <a:solidFill>
                <a:schemeClr val="tx1"/>
              </a:solidFill>
            </a:endParaRPr>
          </a:p>
        </p:txBody>
      </p:sp>
      <p:sp>
        <p:nvSpPr>
          <p:cNvPr id="16" name="Rectangle 15"/>
          <p:cNvSpPr/>
          <p:nvPr/>
        </p:nvSpPr>
        <p:spPr>
          <a:xfrm>
            <a:off x="5181600" y="63246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742.46</a:t>
            </a:r>
            <a:endParaRPr lang="en-US" sz="1000" b="1" dirty="0">
              <a:solidFill>
                <a:schemeClr val="tx1"/>
              </a:solidFill>
            </a:endParaRPr>
          </a:p>
        </p:txBody>
      </p:sp>
      <p:sp>
        <p:nvSpPr>
          <p:cNvPr id="17" name="Rectangle 16"/>
          <p:cNvSpPr/>
          <p:nvPr/>
        </p:nvSpPr>
        <p:spPr>
          <a:xfrm>
            <a:off x="5562600" y="58674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742.47</a:t>
            </a:r>
            <a:endParaRPr lang="en-US" sz="1000" b="1" dirty="0">
              <a:solidFill>
                <a:schemeClr val="tx1"/>
              </a:solidFill>
            </a:endParaRPr>
          </a:p>
        </p:txBody>
      </p:sp>
      <p:sp>
        <p:nvSpPr>
          <p:cNvPr id="18" name="Rectangle 17"/>
          <p:cNvSpPr/>
          <p:nvPr/>
        </p:nvSpPr>
        <p:spPr>
          <a:xfrm>
            <a:off x="7467600" y="58674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743.45</a:t>
            </a:r>
            <a:endParaRPr lang="en-US" sz="1000" b="1" dirty="0">
              <a:solidFill>
                <a:schemeClr val="tx1"/>
              </a:solidFill>
            </a:endParaRPr>
          </a:p>
        </p:txBody>
      </p:sp>
      <p:sp>
        <p:nvSpPr>
          <p:cNvPr id="19" name="Rectangle 18"/>
          <p:cNvSpPr/>
          <p:nvPr/>
        </p:nvSpPr>
        <p:spPr>
          <a:xfrm>
            <a:off x="7696200" y="6096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743.46</a:t>
            </a:r>
            <a:endParaRPr lang="en-US" sz="1000" b="1" dirty="0">
              <a:solidFill>
                <a:schemeClr val="tx1"/>
              </a:solidFill>
            </a:endParaRPr>
          </a:p>
        </p:txBody>
      </p:sp>
      <p:sp>
        <p:nvSpPr>
          <p:cNvPr id="21" name="Rectangle 20"/>
          <p:cNvSpPr/>
          <p:nvPr/>
        </p:nvSpPr>
        <p:spPr>
          <a:xfrm>
            <a:off x="8077200" y="5715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743.47</a:t>
            </a:r>
            <a:endParaRPr lang="en-US" sz="1000" b="1" dirty="0">
              <a:solidFill>
                <a:schemeClr val="tx1"/>
              </a:solidFill>
            </a:endParaRPr>
          </a:p>
        </p:txBody>
      </p:sp>
      <p:cxnSp>
        <p:nvCxnSpPr>
          <p:cNvPr id="23" name="Straight Connector 22"/>
          <p:cNvCxnSpPr>
            <a:endCxn id="11" idx="0"/>
          </p:cNvCxnSpPr>
          <p:nvPr/>
        </p:nvCxnSpPr>
        <p:spPr>
          <a:xfrm rot="5400000">
            <a:off x="4267994" y="5029200"/>
            <a:ext cx="1523206" cy="7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0"/>
          </p:cNvCxnSpPr>
          <p:nvPr/>
        </p:nvCxnSpPr>
        <p:spPr>
          <a:xfrm rot="5400000">
            <a:off x="4838700" y="5600700"/>
            <a:ext cx="762000" cy="76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6" idx="0"/>
          </p:cNvCxnSpPr>
          <p:nvPr/>
        </p:nvCxnSpPr>
        <p:spPr>
          <a:xfrm rot="5400000">
            <a:off x="4914900" y="5753100"/>
            <a:ext cx="11430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914106" y="5067300"/>
            <a:ext cx="1600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33800" y="2264734"/>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17.92</a:t>
            </a:r>
            <a:endParaRPr lang="en-US" dirty="0">
              <a:solidFill>
                <a:schemeClr val="tx1"/>
              </a:solidFill>
            </a:endParaRPr>
          </a:p>
        </p:txBody>
      </p:sp>
      <p:sp>
        <p:nvSpPr>
          <p:cNvPr id="35" name="Rectangle 34"/>
          <p:cNvSpPr/>
          <p:nvPr/>
        </p:nvSpPr>
        <p:spPr>
          <a:xfrm>
            <a:off x="3733800" y="32004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17.88</a:t>
            </a:r>
            <a:endParaRPr lang="en-US" dirty="0">
              <a:solidFill>
                <a:schemeClr val="tx1"/>
              </a:solidFill>
            </a:endParaRPr>
          </a:p>
        </p:txBody>
      </p:sp>
      <p:sp>
        <p:nvSpPr>
          <p:cNvPr id="36" name="Rectangle 35"/>
          <p:cNvSpPr/>
          <p:nvPr/>
        </p:nvSpPr>
        <p:spPr>
          <a:xfrm>
            <a:off x="3733800" y="27432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17.90</a:t>
            </a:r>
            <a:endParaRPr lang="en-US" dirty="0">
              <a:solidFill>
                <a:schemeClr val="tx1"/>
              </a:solidFill>
            </a:endParaRPr>
          </a:p>
        </p:txBody>
      </p:sp>
      <p:cxnSp>
        <p:nvCxnSpPr>
          <p:cNvPr id="38" name="Straight Connector 37"/>
          <p:cNvCxnSpPr>
            <a:endCxn id="18" idx="0"/>
          </p:cNvCxnSpPr>
          <p:nvPr/>
        </p:nvCxnSpPr>
        <p:spPr>
          <a:xfrm rot="5400000">
            <a:off x="6553200" y="4648200"/>
            <a:ext cx="24384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19" idx="0"/>
          </p:cNvCxnSpPr>
          <p:nvPr/>
        </p:nvCxnSpPr>
        <p:spPr>
          <a:xfrm rot="5400000">
            <a:off x="6896100" y="4991100"/>
            <a:ext cx="2209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972300" y="4610100"/>
            <a:ext cx="2362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2000" y="685800"/>
            <a:ext cx="4114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CNN Detection</a:t>
            </a:r>
            <a:endParaRPr lang="en-US" sz="2000" dirty="0">
              <a:solidFill>
                <a:schemeClr val="tx1"/>
              </a:solidFill>
            </a:endParaRPr>
          </a:p>
        </p:txBody>
      </p:sp>
      <p:pic>
        <p:nvPicPr>
          <p:cNvPr id="46" name="Picture 9" descr="F:\study\PhD\bsi\presentation\test\rgb_result_6.jpg"/>
          <p:cNvPicPr>
            <a:picLocks noChangeAspect="1" noChangeArrowheads="1"/>
          </p:cNvPicPr>
          <p:nvPr/>
        </p:nvPicPr>
        <p:blipFill>
          <a:blip r:embed="rId3"/>
          <a:srcRect l="3785" r="57026" b="6364"/>
          <a:stretch>
            <a:fillRect/>
          </a:stretch>
        </p:blipFill>
        <p:spPr bwMode="auto">
          <a:xfrm>
            <a:off x="304800" y="1066800"/>
            <a:ext cx="3352800" cy="795337"/>
          </a:xfrm>
          <a:prstGeom prst="rect">
            <a:avLst/>
          </a:prstGeom>
          <a:noFill/>
          <a:ln>
            <a:solidFill>
              <a:schemeClr val="tx1"/>
            </a:solidFill>
          </a:ln>
        </p:spPr>
      </p:pic>
      <p:cxnSp>
        <p:nvCxnSpPr>
          <p:cNvPr id="52" name="Straight Arrow Connector 51"/>
          <p:cNvCxnSpPr/>
          <p:nvPr/>
        </p:nvCxnSpPr>
        <p:spPr>
          <a:xfrm rot="5400000" flipH="1" flipV="1">
            <a:off x="990600" y="3886200"/>
            <a:ext cx="5638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810000" y="6705600"/>
            <a:ext cx="441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382000" y="64770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5" name="Rectangle 54"/>
          <p:cNvSpPr/>
          <p:nvPr/>
        </p:nvSpPr>
        <p:spPr>
          <a:xfrm>
            <a:off x="3657600" y="7620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graphicFrame>
        <p:nvGraphicFramePr>
          <p:cNvPr id="47" name="Table 46"/>
          <p:cNvGraphicFramePr>
            <a:graphicFrameLocks noGrp="1"/>
          </p:cNvGraphicFramePr>
          <p:nvPr/>
        </p:nvGraphicFramePr>
        <p:xfrm>
          <a:off x="228600" y="2377440"/>
          <a:ext cx="3429000" cy="4267200"/>
        </p:xfrm>
        <a:graphic>
          <a:graphicData uri="http://schemas.openxmlformats.org/drawingml/2006/table">
            <a:tbl>
              <a:tblPr firstRow="1" bandRow="1">
                <a:tableStyleId>{5C22544A-7EE6-4342-B048-85BDC9FD1C3A}</a:tableStyleId>
              </a:tblPr>
              <a:tblGrid>
                <a:gridCol w="914400"/>
                <a:gridCol w="1066800"/>
                <a:gridCol w="1447800"/>
              </a:tblGrid>
              <a:tr h="0">
                <a:tc>
                  <a:txBody>
                    <a:bodyPr/>
                    <a:lstStyle/>
                    <a:p>
                      <a:pPr algn="ctr"/>
                      <a:r>
                        <a:rPr lang="en-US" sz="1600" dirty="0" smtClean="0"/>
                        <a:t>Group ID</a:t>
                      </a:r>
                      <a:endParaRPr lang="en-US" sz="1600" dirty="0"/>
                    </a:p>
                  </a:txBody>
                  <a:tcPr/>
                </a:tc>
                <a:tc>
                  <a:txBody>
                    <a:bodyPr/>
                    <a:lstStyle/>
                    <a:p>
                      <a:pPr algn="ctr"/>
                      <a:r>
                        <a:rPr lang="en-US" sz="1600" dirty="0" smtClean="0"/>
                        <a:t>m/z</a:t>
                      </a:r>
                      <a:endParaRPr lang="en-US" sz="1600" dirty="0"/>
                    </a:p>
                  </a:txBody>
                  <a:tcPr/>
                </a:tc>
                <a:tc>
                  <a:txBody>
                    <a:bodyPr/>
                    <a:lstStyle/>
                    <a:p>
                      <a:pPr algn="ctr"/>
                      <a:r>
                        <a:rPr lang="en-US" sz="1600" dirty="0" smtClean="0"/>
                        <a:t>RT</a:t>
                      </a:r>
                      <a:r>
                        <a:rPr lang="en-US" sz="1600" baseline="0" dirty="0" smtClean="0"/>
                        <a:t> Span</a:t>
                      </a:r>
                      <a:endParaRPr lang="en-US" sz="1600" dirty="0"/>
                    </a:p>
                  </a:txBody>
                  <a:tcPr/>
                </a:tc>
              </a:tr>
              <a:tr h="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741.67</a:t>
                      </a:r>
                    </a:p>
                  </a:txBody>
                  <a:tcPr>
                    <a:solidFill>
                      <a:schemeClr val="accent1">
                        <a:lumMod val="20000"/>
                        <a:lumOff val="80000"/>
                      </a:schemeClr>
                    </a:solidFill>
                  </a:tcPr>
                </a:tc>
                <a:tc>
                  <a:txBody>
                    <a:bodyPr/>
                    <a:lstStyle/>
                    <a:p>
                      <a:pPr algn="ctr"/>
                      <a:r>
                        <a:rPr lang="en-US" sz="1600" dirty="0" smtClean="0"/>
                        <a:t>[18.03,18.08],</a:t>
                      </a:r>
                    </a:p>
                  </a:txBody>
                  <a:tcPr>
                    <a:solidFill>
                      <a:schemeClr val="accent1">
                        <a:lumMod val="20000"/>
                        <a:lumOff val="80000"/>
                      </a:schemeClr>
                    </a:solidFill>
                  </a:tcPr>
                </a:tc>
              </a:tr>
              <a:tr h="0">
                <a:tc vMerge="1">
                  <a:txBody>
                    <a:bodyPr/>
                    <a:lstStyle/>
                    <a:p>
                      <a:endParaRPr lang="en-US" sz="1600" dirty="0"/>
                    </a:p>
                  </a:txBody>
                  <a:tcPr/>
                </a:tc>
                <a:tc>
                  <a:txBody>
                    <a:bodyPr/>
                    <a:lstStyle/>
                    <a:p>
                      <a:pPr algn="ctr"/>
                      <a:endParaRPr lang="en-US" sz="1600" dirty="0"/>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solidFill>
                      <a:schemeClr val="accent1">
                        <a:lumMod val="20000"/>
                        <a:lumOff val="80000"/>
                      </a:schemeClr>
                    </a:solidFill>
                  </a:tcPr>
                </a:tc>
              </a:tr>
              <a:tr h="0">
                <a:tc rowSpan="4">
                  <a:txBody>
                    <a:bodyPr/>
                    <a:lstStyle/>
                    <a:p>
                      <a:pPr algn="ctr"/>
                      <a:r>
                        <a:rPr lang="en-US" sz="2400" dirty="0" smtClean="0"/>
                        <a:t>2</a:t>
                      </a:r>
                      <a:endParaRPr lang="en-US" sz="2400" dirty="0"/>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r>
              <a:tr h="0">
                <a:tc vMerge="1">
                  <a:txBody>
                    <a:bodyPr/>
                    <a:lstStyle/>
                    <a:p>
                      <a:endParaRPr lang="en-US" sz="1600" dirty="0"/>
                    </a:p>
                  </a:txBody>
                  <a:tcPr/>
                </a:tc>
                <a:tc>
                  <a:txBody>
                    <a:bodyPr/>
                    <a:lstStyle/>
                    <a:p>
                      <a:pPr algn="ctr"/>
                      <a:r>
                        <a:rPr lang="en-US" sz="1600" dirty="0" smtClean="0"/>
                        <a:t>742.45</a:t>
                      </a:r>
                      <a:endParaRPr lang="en-US" sz="1600" dirty="0"/>
                    </a:p>
                  </a:txBody>
                  <a:tcPr>
                    <a:solidFill>
                      <a:schemeClr val="accent1">
                        <a:lumMod val="40000"/>
                        <a:lumOff val="60000"/>
                      </a:schemeClr>
                    </a:solidFill>
                  </a:tcPr>
                </a:tc>
                <a:tc>
                  <a:txBody>
                    <a:bodyPr/>
                    <a:lstStyle/>
                    <a:p>
                      <a:pPr algn="ctr"/>
                      <a:r>
                        <a:rPr lang="en-US" sz="1600" dirty="0" smtClean="0"/>
                        <a:t>[17.81, 17.96]</a:t>
                      </a:r>
                      <a:endParaRPr lang="en-US" sz="1600" dirty="0"/>
                    </a:p>
                  </a:txBody>
                  <a:tcPr>
                    <a:solidFill>
                      <a:schemeClr val="accent1">
                        <a:lumMod val="40000"/>
                        <a:lumOff val="60000"/>
                      </a:schemeClr>
                    </a:solidFill>
                  </a:tcPr>
                </a:tc>
              </a:tr>
              <a:tr h="0">
                <a:tc vMerge="1">
                  <a:txBody>
                    <a:bodyPr/>
                    <a:lstStyle/>
                    <a:p>
                      <a:endParaRPr lang="en-US" sz="1600" dirty="0"/>
                    </a:p>
                  </a:txBody>
                  <a:tcPr/>
                </a:tc>
                <a:tc>
                  <a:txBody>
                    <a:bodyPr/>
                    <a:lstStyle/>
                    <a:p>
                      <a:pPr algn="ctr"/>
                      <a:endParaRPr lang="en-US" sz="1600" dirty="0"/>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r>
              <a:tr h="0">
                <a:tc vMerge="1">
                  <a:txBody>
                    <a:bodyPr/>
                    <a:lstStyle/>
                    <a:p>
                      <a:endParaRPr lang="en-US" sz="1600" dirty="0"/>
                    </a:p>
                  </a:txBody>
                  <a:tcPr/>
                </a:tc>
                <a:tc>
                  <a:txBody>
                    <a:bodyPr/>
                    <a:lstStyle/>
                    <a:p>
                      <a:pPr algn="ctr"/>
                      <a:endParaRPr lang="en-US" sz="1600" dirty="0"/>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r>
              <a:tr h="0">
                <a:tc rowSpan="3">
                  <a:txBody>
                    <a:bodyPr/>
                    <a:lstStyle/>
                    <a:p>
                      <a:pPr algn="ctr"/>
                      <a:r>
                        <a:rPr lang="en-US" sz="2400" dirty="0" smtClean="0"/>
                        <a:t>3</a:t>
                      </a:r>
                      <a:endParaRPr lang="en-US" sz="2400" dirty="0"/>
                    </a:p>
                  </a:txBody>
                  <a:tcPr>
                    <a:solidFill>
                      <a:schemeClr val="accent3">
                        <a:lumMod val="60000"/>
                        <a:lumOff val="40000"/>
                      </a:schemeClr>
                    </a:solidFill>
                  </a:tcPr>
                </a:tc>
                <a:tc>
                  <a:txBody>
                    <a:bodyPr/>
                    <a:lstStyle/>
                    <a:p>
                      <a:pPr algn="ctr"/>
                      <a:r>
                        <a:rPr lang="en-US" sz="1600" dirty="0" smtClean="0"/>
                        <a:t>743.45</a:t>
                      </a:r>
                      <a:endParaRPr lang="en-US" sz="1600" dirty="0"/>
                    </a:p>
                  </a:txBody>
                  <a:tcPr>
                    <a:solidFill>
                      <a:schemeClr val="accent3">
                        <a:lumMod val="60000"/>
                        <a:lumOff val="40000"/>
                      </a:schemeClr>
                    </a:solidFill>
                  </a:tcPr>
                </a:tc>
                <a:tc>
                  <a:txBody>
                    <a:bodyPr/>
                    <a:lstStyle/>
                    <a:p>
                      <a:pPr algn="ctr"/>
                      <a:r>
                        <a:rPr lang="en-US" sz="1600" dirty="0" smtClean="0"/>
                        <a:t>[17.86, 17.93]</a:t>
                      </a:r>
                      <a:endParaRPr lang="en-US" sz="1600" dirty="0"/>
                    </a:p>
                  </a:txBody>
                  <a:tcPr>
                    <a:solidFill>
                      <a:schemeClr val="accent3">
                        <a:lumMod val="60000"/>
                        <a:lumOff val="40000"/>
                      </a:schemeClr>
                    </a:solidFill>
                  </a:tcPr>
                </a:tc>
              </a:tr>
              <a:tr h="0">
                <a:tc vMerge="1">
                  <a:txBody>
                    <a:bodyPr/>
                    <a:lstStyle/>
                    <a:p>
                      <a:endParaRPr lang="en-US" sz="1600" dirty="0"/>
                    </a:p>
                  </a:txBody>
                  <a:tcPr/>
                </a:tc>
                <a:tc>
                  <a:txBody>
                    <a:bodyPr/>
                    <a:lstStyle/>
                    <a:p>
                      <a:pPr algn="ctr"/>
                      <a:endParaRPr lang="en-US" sz="1600" dirty="0"/>
                    </a:p>
                  </a:txBody>
                  <a:tcPr>
                    <a:solidFill>
                      <a:schemeClr val="accent3">
                        <a:lumMod val="60000"/>
                        <a:lumOff val="40000"/>
                      </a:schemeClr>
                    </a:solidFill>
                  </a:tcPr>
                </a:tc>
                <a:tc>
                  <a:txBody>
                    <a:bodyPr/>
                    <a:lstStyle/>
                    <a:p>
                      <a:pPr algn="ctr"/>
                      <a:endParaRPr lang="en-US" sz="1600" dirty="0"/>
                    </a:p>
                  </a:txBody>
                  <a:tcPr>
                    <a:solidFill>
                      <a:schemeClr val="accent3">
                        <a:lumMod val="60000"/>
                        <a:lumOff val="40000"/>
                      </a:schemeClr>
                    </a:solidFill>
                  </a:tcPr>
                </a:tc>
              </a:tr>
              <a:tr h="0">
                <a:tc vMerge="1">
                  <a:txBody>
                    <a:bodyPr/>
                    <a:lstStyle/>
                    <a:p>
                      <a:endParaRPr lang="en-US" sz="1600" dirty="0"/>
                    </a:p>
                  </a:txBody>
                  <a:tcPr/>
                </a:tc>
                <a:tc>
                  <a:txBody>
                    <a:bodyPr/>
                    <a:lstStyle/>
                    <a:p>
                      <a:pPr algn="ctr"/>
                      <a:endParaRPr lang="en-US" sz="1600" dirty="0"/>
                    </a:p>
                  </a:txBody>
                  <a:tcPr>
                    <a:solidFill>
                      <a:schemeClr val="accent3">
                        <a:lumMod val="60000"/>
                        <a:lumOff val="40000"/>
                      </a:schemeClr>
                    </a:solidFill>
                  </a:tcPr>
                </a:tc>
                <a:tc>
                  <a:txBody>
                    <a:bodyPr/>
                    <a:lstStyle/>
                    <a:p>
                      <a:pPr algn="ctr"/>
                      <a:endParaRPr lang="en-US" sz="1600" dirty="0"/>
                    </a:p>
                  </a:txBody>
                  <a:tcPr>
                    <a:solidFill>
                      <a:schemeClr val="accent3">
                        <a:lumMod val="60000"/>
                        <a:lumOff val="40000"/>
                      </a:schemeClr>
                    </a:solidFill>
                  </a:tcPr>
                </a:tc>
              </a:tr>
              <a:tr h="0">
                <a:tc rowSpan="2">
                  <a:txBody>
                    <a:bodyPr/>
                    <a:lstStyle/>
                    <a:p>
                      <a:pPr algn="ctr"/>
                      <a:r>
                        <a:rPr lang="en-US" sz="2400" dirty="0" smtClean="0"/>
                        <a:t>4</a:t>
                      </a:r>
                      <a:endParaRPr lang="en-US" sz="2400" dirty="0"/>
                    </a:p>
                  </a:txBody>
                  <a:tcPr>
                    <a:solidFill>
                      <a:schemeClr val="accent2">
                        <a:lumMod val="40000"/>
                        <a:lumOff val="60000"/>
                      </a:schemeClr>
                    </a:solidFill>
                  </a:tcPr>
                </a:tc>
                <a:tc>
                  <a:txBody>
                    <a:bodyPr/>
                    <a:lstStyle/>
                    <a:p>
                      <a:pPr algn="ctr"/>
                      <a:r>
                        <a:rPr lang="en-US" sz="1600" dirty="0" smtClean="0"/>
                        <a:t>745.26</a:t>
                      </a:r>
                      <a:endParaRPr lang="en-US" sz="1600" dirty="0"/>
                    </a:p>
                  </a:txBody>
                  <a:tcPr>
                    <a:solidFill>
                      <a:schemeClr val="accent2">
                        <a:lumMod val="40000"/>
                        <a:lumOff val="60000"/>
                      </a:schemeClr>
                    </a:solidFill>
                  </a:tcPr>
                </a:tc>
                <a:tc>
                  <a:txBody>
                    <a:bodyPr/>
                    <a:lstStyle/>
                    <a:p>
                      <a:pPr algn="ctr"/>
                      <a:r>
                        <a:rPr lang="en-US" sz="1600" dirty="0" smtClean="0"/>
                        <a:t>[18.08, 18.10]</a:t>
                      </a:r>
                      <a:endParaRPr lang="en-US" sz="1600" dirty="0"/>
                    </a:p>
                  </a:txBody>
                  <a:tcPr>
                    <a:solidFill>
                      <a:schemeClr val="accent2">
                        <a:lumMod val="40000"/>
                        <a:lumOff val="60000"/>
                      </a:schemeClr>
                    </a:solidFill>
                  </a:tcPr>
                </a:tc>
              </a:tr>
              <a:tr h="0">
                <a:tc vMerge="1">
                  <a:txBody>
                    <a:bodyPr/>
                    <a:lstStyle/>
                    <a:p>
                      <a:endParaRPr lang="en-US" sz="1600" dirty="0"/>
                    </a:p>
                  </a:txBody>
                  <a:tcPr/>
                </a:tc>
                <a:tc>
                  <a:txBody>
                    <a:bodyPr/>
                    <a:lstStyle/>
                    <a:p>
                      <a:pPr algn="ctr"/>
                      <a:endParaRPr lang="en-US" sz="1600" dirty="0"/>
                    </a:p>
                  </a:txBody>
                  <a:tcPr>
                    <a:solidFill>
                      <a:schemeClr val="accent2">
                        <a:lumMod val="40000"/>
                        <a:lumOff val="60000"/>
                      </a:schemeClr>
                    </a:solidFill>
                  </a:tcPr>
                </a:tc>
                <a:tc>
                  <a:txBody>
                    <a:bodyPr/>
                    <a:lstStyle/>
                    <a:p>
                      <a:pPr algn="ctr"/>
                      <a:endParaRPr lang="en-US" sz="1600" dirty="0"/>
                    </a:p>
                  </a:txBody>
                  <a:tcPr>
                    <a:solidFill>
                      <a:schemeClr val="accent2">
                        <a:lumMod val="40000"/>
                        <a:lumOff val="60000"/>
                      </a:schemeClr>
                    </a:solidFill>
                  </a:tcPr>
                </a:tc>
              </a:tr>
            </a:tbl>
          </a:graphicData>
        </a:graphic>
      </p:graphicFrame>
      <p:sp>
        <p:nvSpPr>
          <p:cNvPr id="49" name="Rectangle 48"/>
          <p:cNvSpPr/>
          <p:nvPr/>
        </p:nvSpPr>
        <p:spPr>
          <a:xfrm>
            <a:off x="228600" y="1981200"/>
            <a:ext cx="3352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List of Isotopes</a:t>
            </a:r>
            <a:endParaRPr lang="en-US" b="1" dirty="0"/>
          </a:p>
        </p:txBody>
      </p:sp>
      <p:sp>
        <p:nvSpPr>
          <p:cNvPr id="56" name="Title 1"/>
          <p:cNvSpPr>
            <a:spLocks noGrp="1"/>
          </p:cNvSpPr>
          <p:nvPr>
            <p:ph type="title"/>
          </p:nvPr>
        </p:nvSpPr>
        <p:spPr>
          <a:xfrm>
            <a:off x="457200" y="0"/>
            <a:ext cx="8229600" cy="1143000"/>
          </a:xfrm>
        </p:spPr>
        <p:txBody>
          <a:bodyPr anchor="t">
            <a:normAutofit/>
          </a:bodyPr>
          <a:lstStyle/>
          <a:p>
            <a:r>
              <a:rPr lang="en-US" sz="3600" dirty="0" smtClean="0"/>
              <a:t>Handling Noise</a:t>
            </a:r>
            <a:endParaRPr lang="en-US" sz="3600" dirty="0"/>
          </a:p>
        </p:txBody>
      </p:sp>
      <p:sp>
        <p:nvSpPr>
          <p:cNvPr id="57" name="Oval 56"/>
          <p:cNvSpPr/>
          <p:nvPr/>
        </p:nvSpPr>
        <p:spPr>
          <a:xfrm>
            <a:off x="381000" y="2819400"/>
            <a:ext cx="32004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7200" y="5791200"/>
            <a:ext cx="32004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36"/>
          <p:cNvSpPr>
            <a:spLocks noGrp="1"/>
          </p:cNvSpPr>
          <p:nvPr>
            <p:ph type="sldNum" sz="quarter" idx="12"/>
          </p:nvPr>
        </p:nvSpPr>
        <p:spPr/>
        <p:txBody>
          <a:bodyPr/>
          <a:lstStyle/>
          <a:p>
            <a:fld id="{C0511CB7-F6EF-4D83-8A97-C786CD44AF6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a:bodyPr>
          <a:lstStyle/>
          <a:p>
            <a:r>
              <a:rPr lang="en-US" sz="3000" dirty="0" smtClean="0">
                <a:solidFill>
                  <a:schemeClr val="bg1">
                    <a:lumMod val="50000"/>
                  </a:schemeClr>
                </a:solidFill>
              </a:rPr>
              <a:t>Handling Noise</a:t>
            </a:r>
          </a:p>
          <a:p>
            <a:r>
              <a:rPr lang="en-US" sz="3000" b="1" dirty="0" smtClean="0"/>
              <a:t>Feature boundary detection</a:t>
            </a:r>
          </a:p>
          <a:p>
            <a:r>
              <a:rPr lang="en-US" sz="3000" dirty="0" smtClean="0">
                <a:solidFill>
                  <a:schemeClr val="bg1">
                    <a:lumMod val="50000"/>
                  </a:schemeClr>
                </a:solidFill>
              </a:rPr>
              <a:t>May not record the last isotope in a feature</a:t>
            </a:r>
          </a:p>
          <a:p>
            <a:r>
              <a:rPr lang="en-US" sz="3000" dirty="0" smtClean="0">
                <a:solidFill>
                  <a:schemeClr val="bg1">
                    <a:lumMod val="50000"/>
                  </a:schemeClr>
                </a:solidFill>
              </a:rPr>
              <a:t>May not record the ending RT of a feature perfectly </a:t>
            </a:r>
          </a:p>
          <a:p>
            <a:r>
              <a:rPr lang="en-US" sz="3000" dirty="0" smtClean="0">
                <a:solidFill>
                  <a:schemeClr val="bg1">
                    <a:lumMod val="50000"/>
                  </a:schemeClr>
                </a:solidFill>
              </a:rPr>
              <a:t>Noise in Data: Break within feature</a:t>
            </a:r>
          </a:p>
          <a:p>
            <a:endParaRPr lang="en-US" sz="3000" dirty="0" smtClean="0">
              <a:solidFill>
                <a:schemeClr val="bg1">
                  <a:lumMod val="50000"/>
                </a:schemeClr>
              </a:solidFill>
            </a:endParaRPr>
          </a:p>
          <a:p>
            <a:endParaRPr lang="en-US" sz="3000" b="1"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600" dirty="0" smtClean="0"/>
              <a:t>Feature Boundary detection</a:t>
            </a:r>
            <a:endParaRPr lang="en-US" sz="3600" dirty="0"/>
          </a:p>
        </p:txBody>
      </p:sp>
      <p:graphicFrame>
        <p:nvGraphicFramePr>
          <p:cNvPr id="4" name="Table 3"/>
          <p:cNvGraphicFramePr>
            <a:graphicFrameLocks noGrp="1"/>
          </p:cNvGraphicFramePr>
          <p:nvPr/>
        </p:nvGraphicFramePr>
        <p:xfrm>
          <a:off x="4826000" y="16002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sp>
        <p:nvSpPr>
          <p:cNvPr id="6" name="Rectangle 5"/>
          <p:cNvSpPr/>
          <p:nvPr/>
        </p:nvSpPr>
        <p:spPr>
          <a:xfrm>
            <a:off x="5791200" y="17526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17.96</a:t>
            </a:r>
            <a:endParaRPr lang="en-US" dirty="0">
              <a:solidFill>
                <a:schemeClr val="tx1"/>
              </a:solidFill>
            </a:endParaRPr>
          </a:p>
        </p:txBody>
      </p:sp>
      <p:sp>
        <p:nvSpPr>
          <p:cNvPr id="8" name="Rectangle 7"/>
          <p:cNvSpPr/>
          <p:nvPr/>
        </p:nvSpPr>
        <p:spPr>
          <a:xfrm>
            <a:off x="5562600" y="4593266"/>
            <a:ext cx="762000" cy="28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17.86</a:t>
            </a:r>
            <a:endParaRPr lang="en-US" dirty="0">
              <a:solidFill>
                <a:schemeClr val="tx1"/>
              </a:solidFill>
            </a:endParaRPr>
          </a:p>
        </p:txBody>
      </p:sp>
      <p:sp>
        <p:nvSpPr>
          <p:cNvPr id="15" name="Rectangle 14"/>
          <p:cNvSpPr/>
          <p:nvPr/>
        </p:nvSpPr>
        <p:spPr>
          <a:xfrm>
            <a:off x="5257800" y="65532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742.45</a:t>
            </a:r>
            <a:endParaRPr lang="en-US" sz="1000" b="1" dirty="0">
              <a:solidFill>
                <a:schemeClr val="tx1"/>
              </a:solidFill>
            </a:endParaRPr>
          </a:p>
        </p:txBody>
      </p:sp>
      <p:sp>
        <p:nvSpPr>
          <p:cNvPr id="18" name="Rectangle 17"/>
          <p:cNvSpPr/>
          <p:nvPr/>
        </p:nvSpPr>
        <p:spPr>
          <a:xfrm>
            <a:off x="77724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743.45</a:t>
            </a:r>
            <a:endParaRPr lang="en-US" sz="1000" b="1" dirty="0">
              <a:solidFill>
                <a:schemeClr val="tx1"/>
              </a:solidFill>
            </a:endParaRPr>
          </a:p>
        </p:txBody>
      </p:sp>
      <p:cxnSp>
        <p:nvCxnSpPr>
          <p:cNvPr id="28" name="Straight Connector 27"/>
          <p:cNvCxnSpPr>
            <a:endCxn id="15" idx="0"/>
          </p:cNvCxnSpPr>
          <p:nvPr/>
        </p:nvCxnSpPr>
        <p:spPr>
          <a:xfrm rot="5400000">
            <a:off x="4457700" y="5448300"/>
            <a:ext cx="2209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8" idx="0"/>
          </p:cNvCxnSpPr>
          <p:nvPr/>
        </p:nvCxnSpPr>
        <p:spPr>
          <a:xfrm rot="5400000">
            <a:off x="6629400" y="4953000"/>
            <a:ext cx="28956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876800" y="1219200"/>
            <a:ext cx="4114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Expected Output</a:t>
            </a:r>
            <a:endParaRPr lang="en-US" sz="2000" dirty="0">
              <a:solidFill>
                <a:schemeClr val="tx1"/>
              </a:solidFill>
            </a:endParaRPr>
          </a:p>
        </p:txBody>
      </p:sp>
      <p:graphicFrame>
        <p:nvGraphicFramePr>
          <p:cNvPr id="19" name="Table 18"/>
          <p:cNvGraphicFramePr>
            <a:graphicFrameLocks noGrp="1"/>
          </p:cNvGraphicFramePr>
          <p:nvPr/>
        </p:nvGraphicFramePr>
        <p:xfrm>
          <a:off x="101600" y="1600200"/>
          <a:ext cx="4165600" cy="4632960"/>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solidFill>
                          <a:schemeClr val="tx1"/>
                        </a:solidFill>
                      </a:endParaRPr>
                    </a:p>
                  </a:txBody>
                  <a:tcPr/>
                </a:tc>
                <a:tc>
                  <a:txBody>
                    <a:bodyPr/>
                    <a:lstStyle/>
                    <a:p>
                      <a:endParaRPr lang="en-US" sz="1000" b="1" dirty="0">
                        <a:solidFill>
                          <a:schemeClr val="bg1"/>
                        </a:solidFill>
                      </a:endParaRPr>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solidFill>
                      <a:srgbClr val="C00000"/>
                    </a:solidFill>
                  </a:tcPr>
                </a:tc>
                <a:tc>
                  <a:txBody>
                    <a:bodyPr/>
                    <a:lstStyle/>
                    <a:p>
                      <a:endParaRPr lang="en-US" sz="1000" dirty="0"/>
                    </a:p>
                  </a:txBody>
                  <a:tcPr>
                    <a:noFill/>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b="1" dirty="0">
                        <a:solidFill>
                          <a:schemeClr val="bg1"/>
                        </a:solidFill>
                      </a:endParaRPr>
                    </a:p>
                  </a:txBody>
                  <a:tcPr>
                    <a:noFill/>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2324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sp>
        <p:nvSpPr>
          <p:cNvPr id="20" name="Rectangle 19"/>
          <p:cNvSpPr/>
          <p:nvPr/>
        </p:nvSpPr>
        <p:spPr>
          <a:xfrm>
            <a:off x="152400" y="1219200"/>
            <a:ext cx="4114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Final Output (by our method)</a:t>
            </a:r>
            <a:endParaRPr lang="en-US" sz="2000" b="1" dirty="0">
              <a:solidFill>
                <a:schemeClr val="tx1"/>
              </a:solidFill>
            </a:endParaRPr>
          </a:p>
        </p:txBody>
      </p:sp>
      <p:sp>
        <p:nvSpPr>
          <p:cNvPr id="21" name="Rectangle 20"/>
          <p:cNvSpPr/>
          <p:nvPr/>
        </p:nvSpPr>
        <p:spPr>
          <a:xfrm>
            <a:off x="7086600" y="17526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17.96</a:t>
            </a:r>
            <a:endParaRPr lang="en-US" dirty="0">
              <a:solidFill>
                <a:schemeClr val="tx1"/>
              </a:solidFill>
            </a:endParaRPr>
          </a:p>
        </p:txBody>
      </p:sp>
      <p:sp>
        <p:nvSpPr>
          <p:cNvPr id="22" name="Rectangle 21"/>
          <p:cNvSpPr/>
          <p:nvPr/>
        </p:nvSpPr>
        <p:spPr>
          <a:xfrm>
            <a:off x="7696200" y="38100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17.90</a:t>
            </a:r>
            <a:endParaRPr lang="en-US" dirty="0">
              <a:solidFill>
                <a:schemeClr val="tx1"/>
              </a:solidFill>
            </a:endParaRPr>
          </a:p>
        </p:txBody>
      </p:sp>
      <p:sp>
        <p:nvSpPr>
          <p:cNvPr id="23" name="Rectangle 22"/>
          <p:cNvSpPr/>
          <p:nvPr/>
        </p:nvSpPr>
        <p:spPr>
          <a:xfrm>
            <a:off x="3124200" y="21336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17.93</a:t>
            </a:r>
            <a:endParaRPr lang="en-US" dirty="0">
              <a:solidFill>
                <a:schemeClr val="tx1"/>
              </a:solidFill>
            </a:endParaRPr>
          </a:p>
        </p:txBody>
      </p:sp>
      <p:sp>
        <p:nvSpPr>
          <p:cNvPr id="24" name="Rectangle 23"/>
          <p:cNvSpPr/>
          <p:nvPr/>
        </p:nvSpPr>
        <p:spPr>
          <a:xfrm>
            <a:off x="990600" y="16764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17.96</a:t>
            </a:r>
            <a:endParaRPr lang="en-US" dirty="0">
              <a:solidFill>
                <a:schemeClr val="tx1"/>
              </a:solidFill>
            </a:endParaRPr>
          </a:p>
        </p:txBody>
      </p:sp>
      <p:sp>
        <p:nvSpPr>
          <p:cNvPr id="25" name="Rectangle 24"/>
          <p:cNvSpPr/>
          <p:nvPr/>
        </p:nvSpPr>
        <p:spPr>
          <a:xfrm>
            <a:off x="990600" y="5410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17.81</a:t>
            </a:r>
            <a:endParaRPr lang="en-US" dirty="0">
              <a:solidFill>
                <a:schemeClr val="tx1"/>
              </a:solidFill>
            </a:endParaRPr>
          </a:p>
        </p:txBody>
      </p:sp>
      <p:sp>
        <p:nvSpPr>
          <p:cNvPr id="26" name="Rectangle 25"/>
          <p:cNvSpPr/>
          <p:nvPr/>
        </p:nvSpPr>
        <p:spPr>
          <a:xfrm>
            <a:off x="2971800" y="464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17.86</a:t>
            </a:r>
            <a:endParaRPr lang="en-US" dirty="0">
              <a:solidFill>
                <a:schemeClr val="tx1"/>
              </a:solidFill>
            </a:endParaRPr>
          </a:p>
        </p:txBody>
      </p:sp>
      <p:sp>
        <p:nvSpPr>
          <p:cNvPr id="27" name="Rectangle 26"/>
          <p:cNvSpPr/>
          <p:nvPr/>
        </p:nvSpPr>
        <p:spPr>
          <a:xfrm>
            <a:off x="533400" y="6552406"/>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742.46</a:t>
            </a:r>
            <a:endParaRPr lang="en-US" sz="1000" b="1" dirty="0">
              <a:solidFill>
                <a:schemeClr val="tx1"/>
              </a:solidFill>
            </a:endParaRPr>
          </a:p>
        </p:txBody>
      </p:sp>
      <p:sp>
        <p:nvSpPr>
          <p:cNvPr id="29" name="Rectangle 28"/>
          <p:cNvSpPr/>
          <p:nvPr/>
        </p:nvSpPr>
        <p:spPr>
          <a:xfrm>
            <a:off x="3200400" y="65532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743.46</a:t>
            </a:r>
            <a:endParaRPr lang="en-US" sz="1000" b="1" dirty="0">
              <a:solidFill>
                <a:schemeClr val="tx1"/>
              </a:solidFill>
            </a:endParaRPr>
          </a:p>
        </p:txBody>
      </p:sp>
      <p:cxnSp>
        <p:nvCxnSpPr>
          <p:cNvPr id="30" name="Straight Connector 29"/>
          <p:cNvCxnSpPr>
            <a:endCxn id="27" idx="0"/>
          </p:cNvCxnSpPr>
          <p:nvPr/>
        </p:nvCxnSpPr>
        <p:spPr>
          <a:xfrm rot="5400000">
            <a:off x="-266700" y="5447506"/>
            <a:ext cx="2209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9" idx="0"/>
          </p:cNvCxnSpPr>
          <p:nvPr/>
        </p:nvCxnSpPr>
        <p:spPr>
          <a:xfrm rot="5400000">
            <a:off x="2057400" y="5105400"/>
            <a:ext cx="28956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Slide Number Placeholder 32"/>
          <p:cNvSpPr>
            <a:spLocks noGrp="1"/>
          </p:cNvSpPr>
          <p:nvPr>
            <p:ph type="sldNum" sz="quarter" idx="12"/>
          </p:nvPr>
        </p:nvSpPr>
        <p:spPr/>
        <p:txBody>
          <a:bodyPr/>
          <a:lstStyle/>
          <a:p>
            <a:fld id="{C0511CB7-F6EF-4D83-8A97-C786CD44AF6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6" name="Picture 3"/>
          <p:cNvPicPr>
            <a:picLocks noChangeAspect="1" noChangeArrowheads="1"/>
          </p:cNvPicPr>
          <p:nvPr/>
        </p:nvPicPr>
        <p:blipFill>
          <a:blip r:embed="rId3"/>
          <a:srcRect l="35316" t="59375" r="42323" b="7481"/>
          <a:stretch>
            <a:fillRect/>
          </a:stretch>
        </p:blipFill>
        <p:spPr bwMode="auto">
          <a:xfrm>
            <a:off x="4800600" y="990600"/>
            <a:ext cx="2743200" cy="2286000"/>
          </a:xfrm>
          <a:prstGeom prst="rect">
            <a:avLst/>
          </a:prstGeom>
          <a:noFill/>
          <a:ln w="9525">
            <a:noFill/>
            <a:miter lim="800000"/>
            <a:headEnd/>
            <a:tailEnd/>
          </a:ln>
          <a:effectLst/>
        </p:spPr>
      </p:pic>
      <p:pic>
        <p:nvPicPr>
          <p:cNvPr id="20" name="Picture 2" descr="F:\study\PhD\bsi\example_ms1_map1.png"/>
          <p:cNvPicPr>
            <a:picLocks noChangeAspect="1" noChangeArrowheads="1"/>
          </p:cNvPicPr>
          <p:nvPr/>
        </p:nvPicPr>
        <p:blipFill>
          <a:blip r:embed="rId4">
            <a:lum bright="-10000"/>
          </a:blip>
          <a:srcRect l="13951" t="12092" r="29203" b="12092"/>
          <a:stretch>
            <a:fillRect/>
          </a:stretch>
        </p:blipFill>
        <p:spPr bwMode="auto">
          <a:xfrm>
            <a:off x="609600" y="1371600"/>
            <a:ext cx="3124200" cy="4419600"/>
          </a:xfrm>
          <a:prstGeom prst="rect">
            <a:avLst/>
          </a:prstGeom>
          <a:noFill/>
        </p:spPr>
      </p:pic>
      <p:pic>
        <p:nvPicPr>
          <p:cNvPr id="21" name="Picture 3"/>
          <p:cNvPicPr>
            <a:picLocks noChangeAspect="1" noChangeArrowheads="1"/>
          </p:cNvPicPr>
          <p:nvPr/>
        </p:nvPicPr>
        <p:blipFill>
          <a:blip r:embed="rId3"/>
          <a:srcRect l="45254" t="68214" r="47292" b="20738"/>
          <a:stretch>
            <a:fillRect/>
          </a:stretch>
        </p:blipFill>
        <p:spPr bwMode="auto">
          <a:xfrm>
            <a:off x="1447800" y="3644900"/>
            <a:ext cx="381000" cy="317500"/>
          </a:xfrm>
          <a:prstGeom prst="rect">
            <a:avLst/>
          </a:prstGeom>
          <a:noFill/>
          <a:ln w="9525">
            <a:solidFill>
              <a:srgbClr val="FF0000"/>
            </a:solidFill>
            <a:miter lim="800000"/>
            <a:headEnd/>
            <a:tailEnd/>
          </a:ln>
          <a:effectLst/>
        </p:spPr>
      </p:pic>
      <p:cxnSp>
        <p:nvCxnSpPr>
          <p:cNvPr id="23" name="Straight Arrow Connector 22"/>
          <p:cNvCxnSpPr>
            <a:stCxn id="21" idx="3"/>
            <a:endCxn id="6" idx="1"/>
          </p:cNvCxnSpPr>
          <p:nvPr/>
        </p:nvCxnSpPr>
        <p:spPr>
          <a:xfrm flipV="1">
            <a:off x="1828800" y="2133600"/>
            <a:ext cx="2971800" cy="1670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457200" y="274638"/>
            <a:ext cx="8229600" cy="1143000"/>
          </a:xfrm>
        </p:spPr>
        <p:txBody>
          <a:bodyPr>
            <a:noAutofit/>
          </a:bodyPr>
          <a:lstStyle/>
          <a:p>
            <a:r>
              <a:rPr lang="en-US" sz="3600" dirty="0" smtClean="0"/>
              <a:t>Mass Spectrometry-based Analysis </a:t>
            </a:r>
            <a:br>
              <a:rPr lang="en-US" sz="3600" dirty="0" smtClean="0"/>
            </a:br>
            <a:endParaRPr lang="en-US" sz="3600" dirty="0"/>
          </a:p>
        </p:txBody>
      </p:sp>
      <p:sp>
        <p:nvSpPr>
          <p:cNvPr id="26" name="Slide Number Placeholder 25"/>
          <p:cNvSpPr>
            <a:spLocks noGrp="1"/>
          </p:cNvSpPr>
          <p:nvPr>
            <p:ph type="sldNum" sz="quarter" idx="12"/>
          </p:nvPr>
        </p:nvSpPr>
        <p:spPr/>
        <p:txBody>
          <a:bodyPr/>
          <a:lstStyle/>
          <a:p>
            <a:fld id="{C0511CB7-F6EF-4D83-8A97-C786CD44AF6B}" type="slidenum">
              <a:rPr lang="en-US" smtClean="0"/>
              <a:pPr/>
              <a:t>6</a:t>
            </a:fld>
            <a:endParaRPr lang="en-US"/>
          </a:p>
        </p:txBody>
      </p:sp>
      <p:cxnSp>
        <p:nvCxnSpPr>
          <p:cNvPr id="28" name="Straight Arrow Connector 27"/>
          <p:cNvCxnSpPr/>
          <p:nvPr/>
        </p:nvCxnSpPr>
        <p:spPr>
          <a:xfrm>
            <a:off x="457200" y="60198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2133600" y="3505200"/>
            <a:ext cx="5029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6200" y="6858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33" name="Rectangle 32"/>
          <p:cNvSpPr/>
          <p:nvPr/>
        </p:nvSpPr>
        <p:spPr>
          <a:xfrm>
            <a:off x="3733800" y="60960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a:bodyPr>
          <a:lstStyle/>
          <a:p>
            <a:r>
              <a:rPr lang="en-US" sz="3000" dirty="0" smtClean="0">
                <a:solidFill>
                  <a:schemeClr val="bg1">
                    <a:lumMod val="50000"/>
                  </a:schemeClr>
                </a:solidFill>
              </a:rPr>
              <a:t>Handling Noise</a:t>
            </a:r>
          </a:p>
          <a:p>
            <a:r>
              <a:rPr lang="en-US" sz="3000" dirty="0" smtClean="0">
                <a:solidFill>
                  <a:schemeClr val="bg1">
                    <a:lumMod val="50000"/>
                  </a:schemeClr>
                </a:solidFill>
              </a:rPr>
              <a:t>Feature boundary detection</a:t>
            </a:r>
          </a:p>
          <a:p>
            <a:r>
              <a:rPr lang="en-US" sz="3000" b="1" dirty="0" smtClean="0"/>
              <a:t>May not record the last isotope in a feature ?</a:t>
            </a:r>
          </a:p>
          <a:p>
            <a:r>
              <a:rPr lang="en-US" sz="3000" b="1" dirty="0" smtClean="0"/>
              <a:t>May not record the ending RT of a feature perfectly ?</a:t>
            </a:r>
          </a:p>
          <a:p>
            <a:r>
              <a:rPr lang="en-US" sz="3000" dirty="0" smtClean="0">
                <a:solidFill>
                  <a:schemeClr val="bg1">
                    <a:lumMod val="50000"/>
                  </a:schemeClr>
                </a:solidFill>
              </a:rPr>
              <a:t>Noise in Data: Break within feature</a:t>
            </a:r>
          </a:p>
          <a:p>
            <a:pPr>
              <a:buNone/>
            </a:pPr>
            <a:endParaRPr lang="en-US" sz="3000" b="1"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a:bodyPr>
          <a:lstStyle/>
          <a:p>
            <a:r>
              <a:rPr lang="en-US" sz="3000" dirty="0" smtClean="0">
                <a:solidFill>
                  <a:schemeClr val="bg1">
                    <a:lumMod val="50000"/>
                  </a:schemeClr>
                </a:solidFill>
              </a:rPr>
              <a:t>Handling Noise</a:t>
            </a:r>
          </a:p>
          <a:p>
            <a:r>
              <a:rPr lang="en-US" sz="3000" dirty="0" smtClean="0">
                <a:solidFill>
                  <a:schemeClr val="bg1">
                    <a:lumMod val="50000"/>
                  </a:schemeClr>
                </a:solidFill>
              </a:rPr>
              <a:t>Feature boundary detection</a:t>
            </a:r>
          </a:p>
          <a:p>
            <a:r>
              <a:rPr lang="en-US" sz="3000" dirty="0" smtClean="0">
                <a:solidFill>
                  <a:schemeClr val="bg1">
                    <a:lumMod val="50000"/>
                  </a:schemeClr>
                </a:solidFill>
              </a:rPr>
              <a:t>May not record the last isotope in a feature ?</a:t>
            </a:r>
          </a:p>
          <a:p>
            <a:r>
              <a:rPr lang="en-US" sz="3000" dirty="0" smtClean="0">
                <a:solidFill>
                  <a:schemeClr val="bg1">
                    <a:lumMod val="50000"/>
                  </a:schemeClr>
                </a:solidFill>
              </a:rPr>
              <a:t>May not record the ending RT of a feature perfectly ?</a:t>
            </a:r>
          </a:p>
          <a:p>
            <a:r>
              <a:rPr lang="en-US" sz="3000" b="1" dirty="0" smtClean="0"/>
              <a:t>Noise in Data: Break within feature</a:t>
            </a:r>
            <a:endParaRPr lang="en-US" sz="3000" b="1" dirty="0"/>
          </a:p>
        </p:txBody>
      </p:sp>
      <p:cxnSp>
        <p:nvCxnSpPr>
          <p:cNvPr id="4" name="Straight Connector 3"/>
          <p:cNvCxnSpPr/>
          <p:nvPr/>
        </p:nvCxnSpPr>
        <p:spPr>
          <a:xfrm rot="5400000">
            <a:off x="7009606" y="5105400"/>
            <a:ext cx="4579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7619206" y="5180806"/>
            <a:ext cx="610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8495506" y="5370512"/>
            <a:ext cx="229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857206" y="6323806"/>
            <a:ext cx="762000" cy="1588"/>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619206" y="6246812"/>
            <a:ext cx="610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8495506" y="6132512"/>
            <a:ext cx="229394" cy="794"/>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10" name="Picture 2" descr="F:\study\PhD\bsi\presentation\test_real_5_gap.jpg"/>
          <p:cNvPicPr>
            <a:picLocks noChangeAspect="1" noChangeArrowheads="1"/>
          </p:cNvPicPr>
          <p:nvPr/>
        </p:nvPicPr>
        <p:blipFill>
          <a:blip r:embed="rId2"/>
          <a:srcRect/>
          <a:stretch>
            <a:fillRect/>
          </a:stretch>
        </p:blipFill>
        <p:spPr bwMode="auto">
          <a:xfrm>
            <a:off x="227806" y="5257006"/>
            <a:ext cx="6731321" cy="909638"/>
          </a:xfrm>
          <a:prstGeom prst="rect">
            <a:avLst/>
          </a:prstGeom>
          <a:noFill/>
          <a:ln>
            <a:solidFill>
              <a:schemeClr val="tx1"/>
            </a:solidFill>
          </a:ln>
        </p:spPr>
      </p:pic>
      <p:cxnSp>
        <p:nvCxnSpPr>
          <p:cNvPr id="11" name="Straight Arrow Connector 10"/>
          <p:cNvCxnSpPr/>
          <p:nvPr/>
        </p:nvCxnSpPr>
        <p:spPr>
          <a:xfrm rot="5400000">
            <a:off x="4114800" y="5714206"/>
            <a:ext cx="914400" cy="15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72000" y="5409406"/>
            <a:ext cx="2362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Span of the feature </a:t>
            </a:r>
            <a:endParaRPr lang="en-US" dirty="0">
              <a:solidFill>
                <a:schemeClr val="tx1"/>
              </a:solidFill>
            </a:endParaRPr>
          </a:p>
        </p:txBody>
      </p:sp>
      <p:sp>
        <p:nvSpPr>
          <p:cNvPr id="13" name="Slide Number Placeholder 12"/>
          <p:cNvSpPr>
            <a:spLocks noGrp="1"/>
          </p:cNvSpPr>
          <p:nvPr>
            <p:ph type="sldNum" sz="quarter" idx="12"/>
          </p:nvPr>
        </p:nvSpPr>
        <p:spPr/>
        <p:txBody>
          <a:bodyPr/>
          <a:lstStyle/>
          <a:p>
            <a:fld id="{C0511CB7-F6EF-4D83-8A97-C786CD44AF6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Solve the problems</a:t>
            </a:r>
          </a:p>
          <a:p>
            <a:r>
              <a:rPr lang="en-US" dirty="0" smtClean="0"/>
              <a:t>Balance the dataset</a:t>
            </a:r>
          </a:p>
          <a:p>
            <a:r>
              <a:rPr lang="en-US" dirty="0" smtClean="0"/>
              <a:t>Experiment with 100% accurate data</a:t>
            </a:r>
          </a:p>
          <a:p>
            <a:r>
              <a:rPr lang="en-US" dirty="0" smtClean="0"/>
              <a:t>Handle Overlapping Cases</a:t>
            </a:r>
          </a:p>
          <a:p>
            <a:endParaRPr lang="en-US" dirty="0" smtClean="0"/>
          </a:p>
          <a:p>
            <a:endParaRPr lang="en-US" dirty="0" smtClean="0"/>
          </a:p>
          <a:p>
            <a:endParaRPr lang="en-US" dirty="0" smtClean="0"/>
          </a:p>
          <a:p>
            <a:endParaRPr lang="en-US" dirty="0" smtClean="0"/>
          </a:p>
          <a:p>
            <a:endParaRPr lang="en-US" dirty="0" smtClean="0"/>
          </a:p>
          <a:p>
            <a:r>
              <a:rPr lang="en-US" dirty="0" smtClean="0"/>
              <a:t>2D LSTM ? </a:t>
            </a:r>
            <a:endParaRPr lang="en-US" dirty="0"/>
          </a:p>
        </p:txBody>
      </p:sp>
      <p:cxnSp>
        <p:nvCxnSpPr>
          <p:cNvPr id="5" name="Straight Connector 4"/>
          <p:cNvCxnSpPr/>
          <p:nvPr/>
        </p:nvCxnSpPr>
        <p:spPr>
          <a:xfrm rot="5400000">
            <a:off x="76994" y="4495006"/>
            <a:ext cx="1676400" cy="1588"/>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296194" y="4495006"/>
            <a:ext cx="1676400" cy="1588"/>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2552699" y="4305299"/>
            <a:ext cx="1295400" cy="1"/>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134394" y="4952206"/>
            <a:ext cx="1676400" cy="1588"/>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971800" y="4953000"/>
            <a:ext cx="1219200" cy="1588"/>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94906" y="5143500"/>
            <a:ext cx="838994" cy="794"/>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95800" y="3886200"/>
            <a:ext cx="3048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Blue : feature with z= 2</a:t>
            </a:r>
            <a:endParaRPr lang="en-US" sz="2400" dirty="0">
              <a:solidFill>
                <a:schemeClr val="tx1"/>
              </a:solidFill>
            </a:endParaRPr>
          </a:p>
        </p:txBody>
      </p:sp>
      <p:sp>
        <p:nvSpPr>
          <p:cNvPr id="19" name="Rectangle 18"/>
          <p:cNvSpPr/>
          <p:nvPr/>
        </p:nvSpPr>
        <p:spPr>
          <a:xfrm>
            <a:off x="4419600" y="4267200"/>
            <a:ext cx="3429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Green : feature with z= 4</a:t>
            </a:r>
            <a:endParaRPr lang="en-US" sz="2400" dirty="0">
              <a:solidFill>
                <a:schemeClr val="tx1"/>
              </a:solidFill>
            </a:endParaRPr>
          </a:p>
        </p:txBody>
      </p:sp>
      <p:sp>
        <p:nvSpPr>
          <p:cNvPr id="12" name="Slide Number Placeholder 11"/>
          <p:cNvSpPr>
            <a:spLocks noGrp="1"/>
          </p:cNvSpPr>
          <p:nvPr>
            <p:ph type="sldNum" sz="quarter" idx="12"/>
          </p:nvPr>
        </p:nvSpPr>
        <p:spPr/>
        <p:txBody>
          <a:bodyPr/>
          <a:lstStyle/>
          <a:p>
            <a:fld id="{C0511CB7-F6EF-4D83-8A97-C786CD44AF6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Implementation Platform</a:t>
            </a:r>
            <a:endParaRPr lang="en-US" sz="3600" dirty="0"/>
          </a:p>
        </p:txBody>
      </p:sp>
      <p:sp>
        <p:nvSpPr>
          <p:cNvPr id="3" name="Content Placeholder 2"/>
          <p:cNvSpPr>
            <a:spLocks noGrp="1"/>
          </p:cNvSpPr>
          <p:nvPr>
            <p:ph idx="1"/>
          </p:nvPr>
        </p:nvSpPr>
        <p:spPr/>
        <p:txBody>
          <a:bodyPr/>
          <a:lstStyle/>
          <a:p>
            <a:r>
              <a:rPr lang="en-US" dirty="0" smtClean="0"/>
              <a:t>Python, with </a:t>
            </a:r>
            <a:r>
              <a:rPr lang="en-US" dirty="0" err="1" smtClean="0"/>
              <a:t>Tensorflow</a:t>
            </a:r>
            <a:r>
              <a:rPr lang="en-US" dirty="0" smtClean="0"/>
              <a:t> support</a:t>
            </a:r>
          </a:p>
          <a:p>
            <a:r>
              <a:rPr lang="en-US" dirty="0" err="1" smtClean="0"/>
              <a:t>Ubuntu</a:t>
            </a:r>
            <a:r>
              <a:rPr lang="en-US" dirty="0" smtClean="0"/>
              <a:t> 16.04 </a:t>
            </a:r>
            <a:r>
              <a:rPr lang="en-US" dirty="0" err="1" smtClean="0"/>
              <a:t>Lts</a:t>
            </a:r>
            <a:endParaRPr lang="en-US" dirty="0" smtClean="0"/>
          </a:p>
          <a:p>
            <a:r>
              <a:rPr lang="en-US" dirty="0" smtClean="0"/>
              <a:t>Core i7, </a:t>
            </a:r>
            <a:r>
              <a:rPr lang="en-US" dirty="0" err="1" smtClean="0"/>
              <a:t>GeForce</a:t>
            </a:r>
            <a:r>
              <a:rPr lang="en-US" dirty="0" smtClean="0"/>
              <a:t> GTX 960M (   4 GB)</a:t>
            </a:r>
            <a:endParaRPr lang="en-US"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63</a:t>
            </a:fld>
            <a:endParaRPr lang="en-US"/>
          </a:p>
        </p:txBody>
      </p:sp>
      <p:grpSp>
        <p:nvGrpSpPr>
          <p:cNvPr id="8" name="Group 7"/>
          <p:cNvGrpSpPr/>
          <p:nvPr/>
        </p:nvGrpSpPr>
        <p:grpSpPr>
          <a:xfrm>
            <a:off x="5562600" y="2895600"/>
            <a:ext cx="304800" cy="381000"/>
            <a:chOff x="2286000" y="4267200"/>
            <a:chExt cx="304800" cy="381000"/>
          </a:xfrm>
        </p:grpSpPr>
        <p:sp>
          <p:nvSpPr>
            <p:cNvPr id="9" name="Rectangle 8"/>
            <p:cNvSpPr/>
            <p:nvPr/>
          </p:nvSpPr>
          <p:spPr>
            <a:xfrm>
              <a:off x="2286000" y="42672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US" sz="2400" dirty="0">
                <a:solidFill>
                  <a:schemeClr val="tx1"/>
                </a:solidFill>
              </a:endParaRPr>
            </a:p>
          </p:txBody>
        </p:sp>
        <p:sp>
          <p:nvSpPr>
            <p:cNvPr id="10" name="Rectangle 9"/>
            <p:cNvSpPr/>
            <p:nvPr/>
          </p:nvSpPr>
          <p:spPr>
            <a:xfrm>
              <a:off x="2286000" y="4343400"/>
              <a:ext cx="304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US" sz="2400" dirty="0">
                <a:solidFill>
                  <a:schemeClr val="tx1"/>
                </a:solidFill>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Referencence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[1] </a:t>
            </a:r>
            <a:r>
              <a:rPr lang="en-US" dirty="0" err="1" smtClean="0"/>
              <a:t>Jurgen</a:t>
            </a:r>
            <a:r>
              <a:rPr lang="en-US" dirty="0" smtClean="0"/>
              <a:t>, C. &amp; Mann, M. </a:t>
            </a:r>
            <a:r>
              <a:rPr lang="en-US" dirty="0" err="1" smtClean="0"/>
              <a:t>MaxQuant</a:t>
            </a:r>
            <a:r>
              <a:rPr lang="en-US" dirty="0" smtClean="0"/>
              <a:t> enables high peptide identification rates, individualized </a:t>
            </a:r>
            <a:r>
              <a:rPr lang="en-US" dirty="0" err="1" smtClean="0"/>
              <a:t>p.p.b.</a:t>
            </a:r>
            <a:r>
              <a:rPr lang="en-US" dirty="0" smtClean="0"/>
              <a:t>-range mass accuracies and proteome-wide protein </a:t>
            </a:r>
            <a:r>
              <a:rPr lang="fr-FR" dirty="0" smtClean="0"/>
              <a:t>quantification. Nat. </a:t>
            </a:r>
            <a:r>
              <a:rPr lang="fr-FR" dirty="0" err="1" smtClean="0"/>
              <a:t>Biotech</a:t>
            </a:r>
            <a:r>
              <a:rPr lang="fr-FR" dirty="0" smtClean="0"/>
              <a:t>. 26, 1367–1372 (2008)</a:t>
            </a:r>
          </a:p>
          <a:p>
            <a:pPr>
              <a:buNone/>
            </a:pPr>
            <a:r>
              <a:rPr lang="fr-FR" dirty="0" smtClean="0"/>
              <a:t>[2] </a:t>
            </a:r>
            <a:r>
              <a:rPr lang="en-US" dirty="0" err="1" smtClean="0"/>
              <a:t>Aoshima</a:t>
            </a:r>
            <a:r>
              <a:rPr lang="en-US" dirty="0" smtClean="0"/>
              <a:t>, K. et al. A simple peak detection and label-free </a:t>
            </a:r>
            <a:r>
              <a:rPr lang="en-US" dirty="0" err="1" smtClean="0"/>
              <a:t>quantitation</a:t>
            </a:r>
            <a:r>
              <a:rPr lang="en-US" dirty="0" smtClean="0"/>
              <a:t> algorithm for chromatography-mass spectrometry. BMC Bioinformatics 2014, 15:376.</a:t>
            </a:r>
          </a:p>
          <a:p>
            <a:pPr>
              <a:buNone/>
            </a:pPr>
            <a:r>
              <a:rPr lang="en-US" dirty="0" smtClean="0"/>
              <a:t>[3] </a:t>
            </a:r>
            <a:r>
              <a:rPr lang="en-US" dirty="0" err="1" smtClean="0"/>
              <a:t>Tautenhahn</a:t>
            </a:r>
            <a:r>
              <a:rPr lang="en-US" dirty="0" smtClean="0"/>
              <a:t>, R., </a:t>
            </a:r>
            <a:r>
              <a:rPr lang="en-US" dirty="0" err="1" smtClean="0"/>
              <a:t>Bottcher</a:t>
            </a:r>
            <a:r>
              <a:rPr lang="en-US" dirty="0" smtClean="0"/>
              <a:t>, C., &amp; Neumann, S. Highly sensitive feature detection for high resolution LC/MS. BMC Bioinformatics 2008, 9:504.</a:t>
            </a:r>
          </a:p>
          <a:p>
            <a:pPr>
              <a:buNone/>
            </a:pPr>
            <a:r>
              <a:rPr lang="en-US" dirty="0" smtClean="0"/>
              <a:t>[4] Lin, </a:t>
            </a:r>
            <a:r>
              <a:rPr lang="en-US" dirty="0" err="1" smtClean="0"/>
              <a:t>Hao</a:t>
            </a:r>
            <a:r>
              <a:rPr lang="en-US" dirty="0" smtClean="0"/>
              <a:t>, Lin He, and Bin Ma. “A combinatorial approach to the peptide feature matching problem for label-free quantification.” </a:t>
            </a:r>
            <a:r>
              <a:rPr lang="en-US" i="1" dirty="0" smtClean="0"/>
              <a:t>Bioinformatics</a:t>
            </a:r>
            <a:r>
              <a:rPr lang="en-US" dirty="0" smtClean="0"/>
              <a:t> 29.14 (2013): 1768-1775.</a:t>
            </a:r>
          </a:p>
          <a:p>
            <a:pPr>
              <a:buNone/>
            </a:pPr>
            <a:r>
              <a:rPr lang="en-US" dirty="0" smtClean="0"/>
              <a:t>[5] </a:t>
            </a:r>
            <a:r>
              <a:rPr lang="en-US" dirty="0" err="1" smtClean="0"/>
              <a:t>Cappadona</a:t>
            </a:r>
            <a:r>
              <a:rPr lang="en-US" dirty="0" smtClean="0"/>
              <a:t>, Salvatore, et al. "Current challenges in software solutions for mass spectrometry-based quantitative proteomics." </a:t>
            </a:r>
            <a:r>
              <a:rPr lang="en-US" i="1" dirty="0" smtClean="0"/>
              <a:t>Amino acids</a:t>
            </a:r>
            <a:r>
              <a:rPr lang="en-US" dirty="0" smtClean="0"/>
              <a:t> 43.3 (2012): 1087-1108.</a:t>
            </a:r>
          </a:p>
          <a:p>
            <a:pPr>
              <a:buNone/>
            </a:pPr>
            <a:r>
              <a:rPr lang="en-US" b="1" dirty="0" smtClean="0"/>
              <a:t>[6] Liu, </a:t>
            </a:r>
            <a:r>
              <a:rPr lang="en-US" b="1" dirty="0" err="1" smtClean="0"/>
              <a:t>Yun</a:t>
            </a:r>
            <a:r>
              <a:rPr lang="en-US" b="1" dirty="0" smtClean="0"/>
              <a:t>, et al. "Detecting Cancer Metastases on </a:t>
            </a:r>
            <a:r>
              <a:rPr lang="en-US" b="1" dirty="0" err="1" smtClean="0"/>
              <a:t>Gigapixel</a:t>
            </a:r>
            <a:r>
              <a:rPr lang="en-US" b="1" dirty="0" smtClean="0"/>
              <a:t> Pathology Images." </a:t>
            </a:r>
            <a:r>
              <a:rPr lang="en-US" b="1" i="1" dirty="0" err="1" smtClean="0"/>
              <a:t>arXiv</a:t>
            </a:r>
            <a:r>
              <a:rPr lang="en-US" b="1" i="1" dirty="0" smtClean="0"/>
              <a:t> preprint arXiv:1703.02442</a:t>
            </a:r>
            <a:r>
              <a:rPr lang="en-US" b="1" dirty="0" smtClean="0"/>
              <a:t> (2017) </a:t>
            </a:r>
            <a:r>
              <a:rPr lang="en-US" b="1" dirty="0" smtClean="0">
                <a:sym typeface="Wingdings" pitchFamily="2" charset="2"/>
              </a:rPr>
              <a:t> Google Brain </a:t>
            </a:r>
            <a:r>
              <a:rPr lang="en-US" dirty="0" smtClean="0">
                <a:sym typeface="Wingdings" pitchFamily="2" charset="2"/>
              </a:rPr>
              <a:t>team</a:t>
            </a:r>
            <a:endParaRPr lang="en-US" dirty="0" smtClean="0"/>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Prof. Ming Li</a:t>
            </a:r>
          </a:p>
          <a:p>
            <a:r>
              <a:rPr lang="en-US" dirty="0" err="1" smtClean="0"/>
              <a:t>Hieu</a:t>
            </a:r>
            <a:r>
              <a:rPr lang="en-US" dirty="0" smtClean="0"/>
              <a:t> Tran, Post Doctoral Fellows</a:t>
            </a:r>
          </a:p>
          <a:p>
            <a:r>
              <a:rPr lang="en-US" dirty="0" err="1" smtClean="0"/>
              <a:t>Xianglilan</a:t>
            </a:r>
            <a:r>
              <a:rPr lang="en-US" dirty="0" smtClean="0"/>
              <a:t> Zhang (Nancy), Post Doctoral Fellows </a:t>
            </a:r>
          </a:p>
          <a:p>
            <a:r>
              <a:rPr lang="en-US" dirty="0" smtClean="0"/>
              <a:t>Lei </a:t>
            </a:r>
            <a:r>
              <a:rPr lang="en-US" dirty="0" err="1" smtClean="0"/>
              <a:t>Xin</a:t>
            </a:r>
            <a:r>
              <a:rPr lang="en-US" dirty="0" smtClean="0"/>
              <a:t>, Senior Research Engineer at BSI</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Appendix</a:t>
            </a:r>
            <a:endParaRPr lang="en-US"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Drawbacks of existing techniques:</a:t>
            </a:r>
            <a:endParaRPr lang="en-US" sz="3600"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Most existing peptide feature detection algorithms contain a lot of configurations and parameters whose different settings may have a large impact on the outcomes. </a:t>
            </a:r>
          </a:p>
          <a:p>
            <a:r>
              <a:rPr lang="en-US" dirty="0" smtClean="0"/>
              <a:t>Many parameters are set based on experience with empirical experiments rather than systematically estimated from proper training data. </a:t>
            </a:r>
          </a:p>
          <a:p>
            <a:r>
              <a:rPr lang="en-US" dirty="0" smtClean="0"/>
              <a:t>There is little information of the parameters that can be learned from some data sets and then applied to other data sets. </a:t>
            </a:r>
            <a:endParaRPr lang="en-US"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Class distribution of dataset</a:t>
            </a:r>
            <a:endParaRPr lang="en-US" sz="3600" dirty="0"/>
          </a:p>
        </p:txBody>
      </p:sp>
      <p:sp>
        <p:nvSpPr>
          <p:cNvPr id="3" name="Content Placeholder 2"/>
          <p:cNvSpPr>
            <a:spLocks noGrp="1"/>
          </p:cNvSpPr>
          <p:nvPr>
            <p:ph sz="half" idx="1"/>
          </p:nvPr>
        </p:nvSpPr>
        <p:spPr/>
        <p:txBody>
          <a:bodyPr>
            <a:normAutofit fontScale="92500" lnSpcReduction="20000"/>
          </a:bodyPr>
          <a:lstStyle/>
          <a:p>
            <a:pPr>
              <a:buNone/>
            </a:pPr>
            <a:r>
              <a:rPr lang="en-US" dirty="0" smtClean="0"/>
              <a:t>Training Dataset</a:t>
            </a:r>
          </a:p>
          <a:p>
            <a:r>
              <a:rPr lang="en-US" dirty="0" smtClean="0"/>
              <a:t>Z = 0: 56,097</a:t>
            </a:r>
          </a:p>
          <a:p>
            <a:r>
              <a:rPr lang="en-US" dirty="0" smtClean="0"/>
              <a:t>Z = 1: 6,871</a:t>
            </a:r>
          </a:p>
          <a:p>
            <a:r>
              <a:rPr lang="en-US" b="1" dirty="0" smtClean="0"/>
              <a:t>Z = 2: 17,726</a:t>
            </a:r>
          </a:p>
          <a:p>
            <a:r>
              <a:rPr lang="en-US" b="1" dirty="0" smtClean="0"/>
              <a:t>Z = 3: 10,851</a:t>
            </a:r>
          </a:p>
          <a:p>
            <a:r>
              <a:rPr lang="en-US" dirty="0" smtClean="0"/>
              <a:t>Z = 4: 2,809</a:t>
            </a:r>
          </a:p>
          <a:p>
            <a:r>
              <a:rPr lang="en-US" dirty="0" smtClean="0"/>
              <a:t>Z = 5: 1,187</a:t>
            </a:r>
          </a:p>
          <a:p>
            <a:r>
              <a:rPr lang="en-US" dirty="0" smtClean="0"/>
              <a:t>Z = 6: 270</a:t>
            </a:r>
          </a:p>
          <a:p>
            <a:r>
              <a:rPr lang="en-US" dirty="0" smtClean="0"/>
              <a:t>Z = 7: 151</a:t>
            </a:r>
          </a:p>
          <a:p>
            <a:r>
              <a:rPr lang="en-US" dirty="0" smtClean="0"/>
              <a:t>Z = 8: 54</a:t>
            </a:r>
          </a:p>
          <a:p>
            <a:r>
              <a:rPr lang="en-US" dirty="0" smtClean="0"/>
              <a:t>Z = 9: 59 </a:t>
            </a:r>
            <a:endParaRPr lang="en-US" dirty="0"/>
          </a:p>
        </p:txBody>
      </p:sp>
      <p:sp>
        <p:nvSpPr>
          <p:cNvPr id="6" name="Content Placeholder 5"/>
          <p:cNvSpPr>
            <a:spLocks noGrp="1"/>
          </p:cNvSpPr>
          <p:nvPr>
            <p:ph sz="half" idx="2"/>
          </p:nvPr>
        </p:nvSpPr>
        <p:spPr/>
        <p:txBody>
          <a:bodyPr>
            <a:normAutofit fontScale="92500" lnSpcReduction="20000"/>
          </a:bodyPr>
          <a:lstStyle/>
          <a:p>
            <a:pPr>
              <a:buNone/>
            </a:pPr>
            <a:r>
              <a:rPr lang="en-US" dirty="0" smtClean="0"/>
              <a:t>Test Dataset</a:t>
            </a:r>
          </a:p>
          <a:p>
            <a:r>
              <a:rPr lang="en-US" dirty="0" smtClean="0"/>
              <a:t>Z = 1: 2,777</a:t>
            </a:r>
          </a:p>
          <a:p>
            <a:r>
              <a:rPr lang="en-US" dirty="0" smtClean="0"/>
              <a:t>Z = 2: 8,189</a:t>
            </a:r>
          </a:p>
          <a:p>
            <a:r>
              <a:rPr lang="en-US" dirty="0" smtClean="0"/>
              <a:t>Z = 3: 4,539</a:t>
            </a:r>
          </a:p>
          <a:p>
            <a:r>
              <a:rPr lang="en-US" dirty="0" smtClean="0"/>
              <a:t>Z = 4: 1,091</a:t>
            </a:r>
          </a:p>
          <a:p>
            <a:r>
              <a:rPr lang="en-US" dirty="0" smtClean="0"/>
              <a:t>Z = 5: 339</a:t>
            </a:r>
          </a:p>
          <a:p>
            <a:r>
              <a:rPr lang="en-US" dirty="0" smtClean="0"/>
              <a:t>Z = 6: 102</a:t>
            </a:r>
          </a:p>
          <a:p>
            <a:r>
              <a:rPr lang="en-US" dirty="0" smtClean="0"/>
              <a:t>Z = 7: 10</a:t>
            </a:r>
          </a:p>
          <a:p>
            <a:r>
              <a:rPr lang="en-US" dirty="0" smtClean="0"/>
              <a:t>Z = 8: 0         </a:t>
            </a:r>
          </a:p>
          <a:p>
            <a:r>
              <a:rPr lang="en-US" dirty="0" smtClean="0"/>
              <a:t>Z = 9: 24</a:t>
            </a:r>
          </a:p>
          <a:p>
            <a:pPr>
              <a:buNone/>
            </a:pPr>
            <a:endParaRPr lang="en-US" dirty="0"/>
          </a:p>
        </p:txBody>
      </p:sp>
      <p:sp>
        <p:nvSpPr>
          <p:cNvPr id="4" name="Slide Number Placeholder 3"/>
          <p:cNvSpPr>
            <a:spLocks noGrp="1"/>
          </p:cNvSpPr>
          <p:nvPr>
            <p:ph type="sldNum" sz="quarter" idx="12"/>
          </p:nvPr>
        </p:nvSpPr>
        <p:spPr/>
        <p:txBody>
          <a:bodyPr/>
          <a:lstStyle/>
          <a:p>
            <a:fld id="{C0511CB7-F6EF-4D83-8A97-C786CD44AF6B}"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6" name="Picture 3"/>
          <p:cNvPicPr>
            <a:picLocks noChangeAspect="1" noChangeArrowheads="1"/>
          </p:cNvPicPr>
          <p:nvPr/>
        </p:nvPicPr>
        <p:blipFill>
          <a:blip r:embed="rId3"/>
          <a:srcRect l="35316" t="59375" r="42323" b="7481"/>
          <a:stretch>
            <a:fillRect/>
          </a:stretch>
        </p:blipFill>
        <p:spPr bwMode="auto">
          <a:xfrm>
            <a:off x="4800600" y="990600"/>
            <a:ext cx="2743200" cy="2286000"/>
          </a:xfrm>
          <a:prstGeom prst="rect">
            <a:avLst/>
          </a:prstGeom>
          <a:noFill/>
          <a:ln w="9525">
            <a:noFill/>
            <a:miter lim="800000"/>
            <a:headEnd/>
            <a:tailEnd/>
          </a:ln>
          <a:effectLst/>
        </p:spPr>
      </p:pic>
      <p:sp>
        <p:nvSpPr>
          <p:cNvPr id="8" name="Rectangle 7"/>
          <p:cNvSpPr/>
          <p:nvPr/>
        </p:nvSpPr>
        <p:spPr>
          <a:xfrm>
            <a:off x="7543800" y="9144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Isotopes of  this peptide</a:t>
            </a:r>
            <a:endParaRPr lang="en-US" dirty="0">
              <a:solidFill>
                <a:schemeClr val="tx1"/>
              </a:solidFill>
            </a:endParaRPr>
          </a:p>
        </p:txBody>
      </p:sp>
      <p:cxnSp>
        <p:nvCxnSpPr>
          <p:cNvPr id="10" name="Straight Arrow Connector 9"/>
          <p:cNvCxnSpPr/>
          <p:nvPr/>
        </p:nvCxnSpPr>
        <p:spPr>
          <a:xfrm rot="10800000" flipV="1">
            <a:off x="6019800" y="1219200"/>
            <a:ext cx="1524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6324600" y="1219200"/>
            <a:ext cx="1219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6629400" y="1219200"/>
            <a:ext cx="914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819900" y="12573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2" descr="F:\study\PhD\bsi\example_ms1_map1.png"/>
          <p:cNvPicPr>
            <a:picLocks noChangeAspect="1" noChangeArrowheads="1"/>
          </p:cNvPicPr>
          <p:nvPr/>
        </p:nvPicPr>
        <p:blipFill>
          <a:blip r:embed="rId4">
            <a:lum bright="-10000"/>
          </a:blip>
          <a:srcRect l="13951" t="12092" r="29203" b="12092"/>
          <a:stretch>
            <a:fillRect/>
          </a:stretch>
        </p:blipFill>
        <p:spPr bwMode="auto">
          <a:xfrm>
            <a:off x="609600" y="1371600"/>
            <a:ext cx="3124200" cy="4419600"/>
          </a:xfrm>
          <a:prstGeom prst="rect">
            <a:avLst/>
          </a:prstGeom>
          <a:noFill/>
        </p:spPr>
      </p:pic>
      <p:pic>
        <p:nvPicPr>
          <p:cNvPr id="13" name="Picture 3"/>
          <p:cNvPicPr>
            <a:picLocks noChangeAspect="1" noChangeArrowheads="1"/>
          </p:cNvPicPr>
          <p:nvPr/>
        </p:nvPicPr>
        <p:blipFill>
          <a:blip r:embed="rId3"/>
          <a:srcRect l="45254" t="68214" r="47292" b="20738"/>
          <a:stretch>
            <a:fillRect/>
          </a:stretch>
        </p:blipFill>
        <p:spPr bwMode="auto">
          <a:xfrm>
            <a:off x="1447800" y="3644900"/>
            <a:ext cx="381000" cy="317500"/>
          </a:xfrm>
          <a:prstGeom prst="rect">
            <a:avLst/>
          </a:prstGeom>
          <a:noFill/>
          <a:ln w="9525">
            <a:solidFill>
              <a:srgbClr val="FF0000"/>
            </a:solidFill>
            <a:miter lim="800000"/>
            <a:headEnd/>
            <a:tailEnd/>
          </a:ln>
          <a:effectLst/>
        </p:spPr>
      </p:pic>
      <p:cxnSp>
        <p:nvCxnSpPr>
          <p:cNvPr id="15" name="Straight Arrow Connector 14"/>
          <p:cNvCxnSpPr>
            <a:stCxn id="13" idx="3"/>
          </p:cNvCxnSpPr>
          <p:nvPr/>
        </p:nvCxnSpPr>
        <p:spPr>
          <a:xfrm flipV="1">
            <a:off x="1828800" y="2133600"/>
            <a:ext cx="2971800" cy="1670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57200" y="274638"/>
            <a:ext cx="8229600" cy="1143000"/>
          </a:xfrm>
        </p:spPr>
        <p:txBody>
          <a:bodyPr>
            <a:noAutofit/>
          </a:bodyPr>
          <a:lstStyle/>
          <a:p>
            <a:r>
              <a:rPr lang="en-US" sz="3600" dirty="0" smtClean="0"/>
              <a:t>Mass Spectrometry-based Analysis </a:t>
            </a:r>
            <a:br>
              <a:rPr lang="en-US" sz="3600" dirty="0" smtClean="0"/>
            </a:br>
            <a:endParaRPr lang="en-US" sz="3600" dirty="0"/>
          </a:p>
        </p:txBody>
      </p:sp>
      <p:sp>
        <p:nvSpPr>
          <p:cNvPr id="19" name="Slide Number Placeholder 18"/>
          <p:cNvSpPr>
            <a:spLocks noGrp="1"/>
          </p:cNvSpPr>
          <p:nvPr>
            <p:ph type="sldNum" sz="quarter" idx="12"/>
          </p:nvPr>
        </p:nvSpPr>
        <p:spPr/>
        <p:txBody>
          <a:bodyPr/>
          <a:lstStyle/>
          <a:p>
            <a:fld id="{C0511CB7-F6EF-4D83-8A97-C786CD44AF6B}" type="slidenum">
              <a:rPr lang="en-US" smtClean="0"/>
              <a:pPr/>
              <a:t>7</a:t>
            </a:fld>
            <a:endParaRPr lang="en-US"/>
          </a:p>
        </p:txBody>
      </p:sp>
      <p:cxnSp>
        <p:nvCxnSpPr>
          <p:cNvPr id="20" name="Straight Arrow Connector 19"/>
          <p:cNvCxnSpPr/>
          <p:nvPr/>
        </p:nvCxnSpPr>
        <p:spPr>
          <a:xfrm>
            <a:off x="457200" y="60198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2133600" y="3505200"/>
            <a:ext cx="5029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200" y="6858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23" name="Rectangle 22"/>
          <p:cNvSpPr/>
          <p:nvPr/>
        </p:nvSpPr>
        <p:spPr>
          <a:xfrm>
            <a:off x="3733800" y="60960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381000" y="4800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4648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22" name="Rectangle 21"/>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381000" y="46482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44958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457200" y="304800"/>
            <a:ext cx="8229600" cy="1143000"/>
          </a:xfrm>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20" name="Straight Arrow Connector 19"/>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26" name="Rectangle 25"/>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381000" y="43434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19" name="Straight Arrow Connector 18"/>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22" name="Rectangle 21"/>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381000" y="41910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40386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19" name="Straight Arrow Connector 18"/>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22" name="Rectangle 21"/>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381000" y="4038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3886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381000" y="3733800"/>
            <a:ext cx="16002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104900" y="4076700"/>
            <a:ext cx="44958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15000" y="2286000"/>
            <a:ext cx="28956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Continue saying ‘NO’ in this area</a:t>
            </a:r>
            <a:endParaRPr lang="en-US" sz="3200" dirty="0">
              <a:solidFill>
                <a:schemeClr val="tx1"/>
              </a:solidFill>
            </a:endParaRPr>
          </a:p>
        </p:txBody>
      </p:sp>
      <p:sp>
        <p:nvSpPr>
          <p:cNvPr id="22" name="Title 1"/>
          <p:cNvSpPr>
            <a:spLocks noGrp="1"/>
          </p:cNvSpPr>
          <p:nvPr>
            <p:ph type="title"/>
          </p:nvPr>
        </p:nvSpPr>
        <p:spPr>
          <a:xfrm>
            <a:off x="457200" y="304800"/>
            <a:ext cx="8229600" cy="1143000"/>
          </a:xfrm>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27" name="Straight Arrow Connector 26"/>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37" name="Rectangle 3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4800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4648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457200" y="304800"/>
            <a:ext cx="8229600" cy="1143000"/>
          </a:xfrm>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20" name="Straight Arrow Connector 19"/>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27" name="Rectangle 2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46482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44958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20" name="Straight Arrow Connector 19"/>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27" name="Rectangle 2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44958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43434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20" name="Straight Arrow Connector 19"/>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27" name="Rectangle 2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43434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Hash table for charge ‘4’</a:t>
            </a:r>
            <a:endParaRPr lang="en-US" dirty="0">
              <a:solidFill>
                <a:schemeClr val="tx1"/>
              </a:solidFill>
            </a:endParaRPr>
          </a:p>
        </p:txBody>
      </p:sp>
      <p:sp>
        <p:nvSpPr>
          <p:cNvPr id="26"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6" name="Straight Arrow Connector 3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39" name="Rectangle 3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41910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40386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RT range</a:t>
                      </a:r>
                      <a:endParaRPr lang="en-US" dirty="0"/>
                    </a:p>
                  </a:txBody>
                  <a:tcPr/>
                </a:tc>
              </a:tr>
              <a:tr h="403860">
                <a:tc>
                  <a:txBody>
                    <a:bodyPr/>
                    <a:lstStyle/>
                    <a:p>
                      <a:r>
                        <a:rPr lang="en-US" dirty="0" smtClean="0"/>
                        <a:t>400.25</a:t>
                      </a:r>
                      <a:endParaRPr lang="en-US" dirty="0"/>
                    </a:p>
                  </a:txBody>
                  <a:tcPr/>
                </a:tc>
                <a:tc>
                  <a:txBody>
                    <a:bodyPr/>
                    <a:lstStyle/>
                    <a:p>
                      <a:r>
                        <a:rPr lang="en-US" dirty="0" smtClean="0"/>
                        <a:t>[12, </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sp>
        <p:nvSpPr>
          <p:cNvPr id="26" name="Rectangle 25"/>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2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6" name="Straight Arrow Connector 3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39" name="Rectangle 3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6" name="Picture 3"/>
          <p:cNvPicPr>
            <a:picLocks noChangeAspect="1" noChangeArrowheads="1"/>
          </p:cNvPicPr>
          <p:nvPr/>
        </p:nvPicPr>
        <p:blipFill>
          <a:blip r:embed="rId3"/>
          <a:srcRect l="35316" t="59375" r="42323" b="7481"/>
          <a:stretch>
            <a:fillRect/>
          </a:stretch>
        </p:blipFill>
        <p:spPr bwMode="auto">
          <a:xfrm>
            <a:off x="4800600" y="990600"/>
            <a:ext cx="2743200" cy="22860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l="59541" t="59375" r="23067" b="7481"/>
          <a:stretch>
            <a:fillRect/>
          </a:stretch>
        </p:blipFill>
        <p:spPr bwMode="auto">
          <a:xfrm>
            <a:off x="5334000" y="3810000"/>
            <a:ext cx="2133600" cy="2286000"/>
          </a:xfrm>
          <a:prstGeom prst="rect">
            <a:avLst/>
          </a:prstGeom>
          <a:noFill/>
          <a:ln w="9525">
            <a:noFill/>
            <a:miter lim="800000"/>
            <a:headEnd/>
            <a:tailEnd/>
          </a:ln>
          <a:effectLst/>
        </p:spPr>
      </p:pic>
      <p:sp>
        <p:nvSpPr>
          <p:cNvPr id="8" name="Rectangle 7"/>
          <p:cNvSpPr/>
          <p:nvPr/>
        </p:nvSpPr>
        <p:spPr>
          <a:xfrm>
            <a:off x="7543800" y="9144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Isotopes of  this peptide</a:t>
            </a:r>
            <a:endParaRPr lang="en-US" dirty="0">
              <a:solidFill>
                <a:schemeClr val="tx1"/>
              </a:solidFill>
            </a:endParaRPr>
          </a:p>
        </p:txBody>
      </p:sp>
      <p:cxnSp>
        <p:nvCxnSpPr>
          <p:cNvPr id="10" name="Straight Arrow Connector 9"/>
          <p:cNvCxnSpPr/>
          <p:nvPr/>
        </p:nvCxnSpPr>
        <p:spPr>
          <a:xfrm rot="10800000" flipV="1">
            <a:off x="6019800" y="1219200"/>
            <a:ext cx="1524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6324600" y="1219200"/>
            <a:ext cx="1219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6629400" y="1219200"/>
            <a:ext cx="914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819900" y="12573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838700" y="3086100"/>
            <a:ext cx="2133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5067300" y="3009900"/>
            <a:ext cx="2133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143500" y="3086100"/>
            <a:ext cx="2438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257800" y="3124200"/>
            <a:ext cx="2667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410200" y="5029200"/>
            <a:ext cx="21336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4610100" y="4914900"/>
            <a:ext cx="914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4419600" y="4724400"/>
            <a:ext cx="1981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2" descr="F:\study\PhD\bsi\example_ms1_map1.png"/>
          <p:cNvPicPr>
            <a:picLocks noChangeAspect="1" noChangeArrowheads="1"/>
          </p:cNvPicPr>
          <p:nvPr/>
        </p:nvPicPr>
        <p:blipFill>
          <a:blip r:embed="rId4">
            <a:lum bright="-10000"/>
          </a:blip>
          <a:srcRect l="13951" t="12092" r="29203" b="12092"/>
          <a:stretch>
            <a:fillRect/>
          </a:stretch>
        </p:blipFill>
        <p:spPr bwMode="auto">
          <a:xfrm>
            <a:off x="609600" y="1371600"/>
            <a:ext cx="3124200" cy="4419600"/>
          </a:xfrm>
          <a:prstGeom prst="rect">
            <a:avLst/>
          </a:prstGeom>
          <a:noFill/>
        </p:spPr>
      </p:pic>
      <p:pic>
        <p:nvPicPr>
          <p:cNvPr id="32" name="Picture 3"/>
          <p:cNvPicPr>
            <a:picLocks noChangeAspect="1" noChangeArrowheads="1"/>
          </p:cNvPicPr>
          <p:nvPr/>
        </p:nvPicPr>
        <p:blipFill>
          <a:blip r:embed="rId3"/>
          <a:srcRect l="45254" t="68214" r="47292" b="20738"/>
          <a:stretch>
            <a:fillRect/>
          </a:stretch>
        </p:blipFill>
        <p:spPr bwMode="auto">
          <a:xfrm>
            <a:off x="1447800" y="3644900"/>
            <a:ext cx="381000" cy="317500"/>
          </a:xfrm>
          <a:prstGeom prst="rect">
            <a:avLst/>
          </a:prstGeom>
          <a:noFill/>
          <a:ln w="9525">
            <a:solidFill>
              <a:srgbClr val="FF0000"/>
            </a:solidFill>
            <a:miter lim="800000"/>
            <a:headEnd/>
            <a:tailEnd/>
          </a:ln>
          <a:effectLst/>
        </p:spPr>
      </p:pic>
      <p:cxnSp>
        <p:nvCxnSpPr>
          <p:cNvPr id="33" name="Straight Arrow Connector 32"/>
          <p:cNvCxnSpPr>
            <a:stCxn id="32" idx="3"/>
          </p:cNvCxnSpPr>
          <p:nvPr/>
        </p:nvCxnSpPr>
        <p:spPr>
          <a:xfrm flipV="1">
            <a:off x="1828800" y="2133600"/>
            <a:ext cx="2971800" cy="1670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562600" y="5867400"/>
            <a:ext cx="1676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3D view</a:t>
            </a:r>
            <a:endParaRPr lang="en-US" sz="2000" b="1" dirty="0">
              <a:solidFill>
                <a:schemeClr val="tx1"/>
              </a:solidFill>
            </a:endParaRPr>
          </a:p>
        </p:txBody>
      </p:sp>
      <p:sp>
        <p:nvSpPr>
          <p:cNvPr id="35" name="Rectangle 34"/>
          <p:cNvSpPr/>
          <p:nvPr/>
        </p:nvSpPr>
        <p:spPr>
          <a:xfrm>
            <a:off x="1219200" y="5867400"/>
            <a:ext cx="1676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Top view</a:t>
            </a:r>
            <a:endParaRPr lang="en-US" sz="2000" b="1" dirty="0">
              <a:solidFill>
                <a:schemeClr val="tx1"/>
              </a:solidFill>
            </a:endParaRPr>
          </a:p>
        </p:txBody>
      </p:sp>
      <p:sp>
        <p:nvSpPr>
          <p:cNvPr id="36" name="Rectangle 35"/>
          <p:cNvSpPr/>
          <p:nvPr/>
        </p:nvSpPr>
        <p:spPr>
          <a:xfrm>
            <a:off x="7010400" y="4724400"/>
            <a:ext cx="1676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m/z</a:t>
            </a:r>
            <a:endParaRPr lang="en-US" sz="2000" b="1" dirty="0">
              <a:solidFill>
                <a:schemeClr val="tx1"/>
              </a:solidFill>
            </a:endParaRPr>
          </a:p>
        </p:txBody>
      </p:sp>
      <p:sp>
        <p:nvSpPr>
          <p:cNvPr id="37" name="Rectangle 36"/>
          <p:cNvSpPr/>
          <p:nvPr/>
        </p:nvSpPr>
        <p:spPr>
          <a:xfrm>
            <a:off x="4114800" y="4495800"/>
            <a:ext cx="838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RT</a:t>
            </a:r>
            <a:endParaRPr lang="en-US" sz="2000" b="1" dirty="0">
              <a:solidFill>
                <a:schemeClr val="tx1"/>
              </a:solidFill>
            </a:endParaRPr>
          </a:p>
        </p:txBody>
      </p:sp>
      <p:sp>
        <p:nvSpPr>
          <p:cNvPr id="38" name="Rectangle 37"/>
          <p:cNvSpPr/>
          <p:nvPr/>
        </p:nvSpPr>
        <p:spPr>
          <a:xfrm>
            <a:off x="4343400" y="3352800"/>
            <a:ext cx="152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Intensity, I</a:t>
            </a:r>
            <a:endParaRPr lang="en-US" sz="2000" b="1" dirty="0">
              <a:solidFill>
                <a:schemeClr val="tx1"/>
              </a:solidFill>
            </a:endParaRPr>
          </a:p>
        </p:txBody>
      </p:sp>
      <p:sp>
        <p:nvSpPr>
          <p:cNvPr id="40" name="Title 1"/>
          <p:cNvSpPr>
            <a:spLocks noGrp="1"/>
          </p:cNvSpPr>
          <p:nvPr>
            <p:ph type="title"/>
          </p:nvPr>
        </p:nvSpPr>
        <p:spPr>
          <a:xfrm>
            <a:off x="457200" y="274638"/>
            <a:ext cx="8229600" cy="1143000"/>
          </a:xfrm>
        </p:spPr>
        <p:txBody>
          <a:bodyPr>
            <a:noAutofit/>
          </a:bodyPr>
          <a:lstStyle/>
          <a:p>
            <a:r>
              <a:rPr lang="en-US" sz="3600" dirty="0" smtClean="0"/>
              <a:t>Mass Spectrometry-based Analysis </a:t>
            </a:r>
            <a:br>
              <a:rPr lang="en-US" sz="3600" dirty="0" smtClean="0"/>
            </a:br>
            <a:endParaRPr lang="en-US" sz="3600" dirty="0"/>
          </a:p>
        </p:txBody>
      </p:sp>
      <p:sp>
        <p:nvSpPr>
          <p:cNvPr id="41" name="Slide Number Placeholder 40"/>
          <p:cNvSpPr>
            <a:spLocks noGrp="1"/>
          </p:cNvSpPr>
          <p:nvPr>
            <p:ph type="sldNum" sz="quarter" idx="12"/>
          </p:nvPr>
        </p:nvSpPr>
        <p:spPr/>
        <p:txBody>
          <a:bodyPr/>
          <a:lstStyle/>
          <a:p>
            <a:fld id="{C0511CB7-F6EF-4D83-8A97-C786CD44AF6B}" type="slidenum">
              <a:rPr lang="en-US" smtClean="0"/>
              <a:pPr/>
              <a:t>8</a:t>
            </a:fld>
            <a:endParaRPr lang="en-US"/>
          </a:p>
        </p:txBody>
      </p:sp>
      <p:cxnSp>
        <p:nvCxnSpPr>
          <p:cNvPr id="42" name="Straight Arrow Connector 41"/>
          <p:cNvCxnSpPr/>
          <p:nvPr/>
        </p:nvCxnSpPr>
        <p:spPr>
          <a:xfrm>
            <a:off x="457200" y="6019800"/>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2133600" y="3505200"/>
            <a:ext cx="5029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6200" y="6858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45" name="Rectangle 44"/>
          <p:cNvSpPr/>
          <p:nvPr/>
        </p:nvSpPr>
        <p:spPr>
          <a:xfrm>
            <a:off x="3733800" y="6096000"/>
            <a:ext cx="685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4038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3886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sp>
        <p:nvSpPr>
          <p:cNvPr id="22" name="Rectangle 21"/>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26"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27" name="Straight Arrow Connector 26"/>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38" name="Rectangle 37"/>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38862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37338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sp>
        <p:nvSpPr>
          <p:cNvPr id="22" name="Rectangle 21"/>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26"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27" name="Straight Arrow Connector 26"/>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38" name="Rectangle 37"/>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
        <p:nvSpPr>
          <p:cNvPr id="39" name="Rectangle 38"/>
          <p:cNvSpPr/>
          <p:nvPr/>
        </p:nvSpPr>
        <p:spPr>
          <a:xfrm>
            <a:off x="5486400" y="3581400"/>
            <a:ext cx="32766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chemeClr val="tx1"/>
                </a:solidFill>
              </a:rPr>
              <a:t>Keep saying ‘4’ for consecutive RT values </a:t>
            </a:r>
            <a:r>
              <a:rPr lang="en-US" sz="2400" dirty="0" smtClean="0">
                <a:solidFill>
                  <a:schemeClr val="tx1"/>
                </a:solidFill>
                <a:sym typeface="Wingdings" pitchFamily="2" charset="2"/>
              </a:rPr>
              <a:t> continuation of same isotope  don’t insert RT values, just keep track of latest RT value</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2895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2743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sp>
        <p:nvSpPr>
          <p:cNvPr id="27" name="Rectangle 26"/>
          <p:cNvSpPr/>
          <p:nvPr/>
        </p:nvSpPr>
        <p:spPr>
          <a:xfrm>
            <a:off x="5410200" y="3200400"/>
            <a:ext cx="32004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chemeClr val="tx1"/>
                </a:solidFill>
              </a:rPr>
              <a:t>This is the last RT position to say ‘4’</a:t>
            </a:r>
            <a:endParaRPr lang="en-US" sz="2400" dirty="0">
              <a:solidFill>
                <a:schemeClr val="tx1"/>
              </a:solidFill>
            </a:endParaRPr>
          </a:p>
        </p:txBody>
      </p:sp>
      <p:sp>
        <p:nvSpPr>
          <p:cNvPr id="36" name="Rectangle 35"/>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26"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7" name="Straight Arrow Connector 36"/>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2" name="Rectangle 41"/>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27432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25908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sp>
        <p:nvSpPr>
          <p:cNvPr id="27" name="Rectangle 26"/>
          <p:cNvSpPr/>
          <p:nvPr/>
        </p:nvSpPr>
        <p:spPr>
          <a:xfrm>
            <a:off x="5410200" y="3200400"/>
            <a:ext cx="32004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chemeClr val="tx1"/>
                </a:solidFill>
              </a:rPr>
              <a:t>This is the last RT position to say ‘4’</a:t>
            </a:r>
          </a:p>
          <a:p>
            <a:pPr>
              <a:buFont typeface="Arial" pitchFamily="34" charset="0"/>
              <a:buChar char="•"/>
            </a:pPr>
            <a:r>
              <a:rPr lang="en-US" sz="2400" dirty="0" smtClean="0">
                <a:solidFill>
                  <a:schemeClr val="tx1"/>
                </a:solidFill>
              </a:rPr>
              <a:t> After that it does not see any corresponding isotope: cannot decide about charge</a:t>
            </a:r>
          </a:p>
          <a:p>
            <a:pPr>
              <a:buFont typeface="Arial" pitchFamily="34" charset="0"/>
              <a:buChar char="•"/>
            </a:pPr>
            <a:r>
              <a:rPr lang="en-US" sz="2400" dirty="0" smtClean="0">
                <a:solidFill>
                  <a:schemeClr val="tx1"/>
                </a:solidFill>
              </a:rPr>
              <a:t> Insert the previous RT value into the list</a:t>
            </a:r>
          </a:p>
          <a:p>
            <a:endParaRPr lang="en-US" sz="2400" dirty="0" smtClean="0">
              <a:solidFill>
                <a:schemeClr val="tx1"/>
              </a:solidFill>
            </a:endParaRPr>
          </a:p>
          <a:p>
            <a:endParaRPr lang="en-US" sz="2400" dirty="0" smtClean="0">
              <a:solidFill>
                <a:schemeClr val="tx1"/>
              </a:solidFill>
            </a:endParaRPr>
          </a:p>
          <a:p>
            <a:endParaRPr lang="en-US" sz="2400" dirty="0">
              <a:solidFill>
                <a:schemeClr val="tx1"/>
              </a:solidFill>
            </a:endParaRPr>
          </a:p>
        </p:txBody>
      </p:sp>
      <p:sp>
        <p:nvSpPr>
          <p:cNvPr id="36" name="Rectangle 35"/>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26"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7" name="Straight Arrow Connector 36"/>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2" name="Rectangle 41"/>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25908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24384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sp>
        <p:nvSpPr>
          <p:cNvPr id="26" name="Rectangle 25"/>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2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6" name="Straight Arrow Connector 3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39" name="Rectangle 3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24384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2286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sp>
        <p:nvSpPr>
          <p:cNvPr id="26" name="Rectangle 25"/>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2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6" name="Straight Arrow Connector 3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39" name="Rectangle 3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22860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21336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sp>
        <p:nvSpPr>
          <p:cNvPr id="26" name="Rectangle 25"/>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2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6" name="Straight Arrow Connector 3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39" name="Rectangle 3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18288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16764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a:t>
                      </a:r>
                      <a:endParaRPr lang="en-US" dirty="0"/>
                    </a:p>
                  </a:txBody>
                  <a:tcPr/>
                </a:tc>
              </a:tr>
            </a:tbl>
          </a:graphicData>
        </a:graphic>
      </p:graphicFrame>
      <p:cxnSp>
        <p:nvCxnSpPr>
          <p:cNvPr id="27" name="Straight Connector 26"/>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39" name="Rectangle 38"/>
          <p:cNvSpPr/>
          <p:nvPr/>
        </p:nvSpPr>
        <p:spPr>
          <a:xfrm>
            <a:off x="5562600" y="5029200"/>
            <a:ext cx="2971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Same as before…</a:t>
            </a:r>
            <a:endParaRPr lang="en-US" sz="2400" b="1" dirty="0">
              <a:solidFill>
                <a:schemeClr val="tx1"/>
              </a:solidFill>
            </a:endParaRPr>
          </a:p>
        </p:txBody>
      </p:sp>
      <p:sp>
        <p:nvSpPr>
          <p:cNvPr id="42" name="Rectangle 41"/>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3" name="Rectangle 42"/>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sp>
        <p:nvSpPr>
          <p:cNvPr id="3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8" name="Straight Arrow Connector 37"/>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6" name="Rectangle 45"/>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16764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1524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a:t>
                      </a:r>
                      <a:endParaRPr lang="en-US" dirty="0"/>
                    </a:p>
                  </a:txBody>
                  <a:tcPr/>
                </a:tc>
              </a:tr>
            </a:tbl>
          </a:graphicData>
        </a:graphic>
      </p:graphicFrame>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39" name="Straight Connector 38"/>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3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8" name="Straight Arrow Connector 37"/>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5" name="Rectangle 44"/>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15240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13716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a:t>
                      </a:r>
                      <a:endParaRPr lang="en-US" dirty="0"/>
                    </a:p>
                  </a:txBody>
                  <a:tcPr/>
                </a:tc>
              </a:tr>
            </a:tbl>
          </a:graphicData>
        </a:graphic>
      </p:graphicFrame>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39" name="Straight Connector 38"/>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3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8" name="Straight Arrow Connector 37"/>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5" name="Rectangle 44"/>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7" name="Picture 3"/>
          <p:cNvPicPr>
            <a:picLocks noChangeAspect="1" noChangeArrowheads="1"/>
          </p:cNvPicPr>
          <p:nvPr/>
        </p:nvPicPr>
        <p:blipFill>
          <a:blip r:embed="rId3"/>
          <a:srcRect l="59541" t="59375" r="23067" b="7481"/>
          <a:stretch>
            <a:fillRect/>
          </a:stretch>
        </p:blipFill>
        <p:spPr bwMode="auto">
          <a:xfrm>
            <a:off x="1066800" y="4191000"/>
            <a:ext cx="2133600" cy="2286000"/>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l="35316" t="59375" r="42323" b="7481"/>
          <a:stretch>
            <a:fillRect/>
          </a:stretch>
        </p:blipFill>
        <p:spPr bwMode="auto">
          <a:xfrm>
            <a:off x="533400" y="1524000"/>
            <a:ext cx="2743200" cy="2286000"/>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l="35316" t="22916" r="43565" b="39520"/>
          <a:stretch>
            <a:fillRect/>
          </a:stretch>
        </p:blipFill>
        <p:spPr bwMode="auto">
          <a:xfrm>
            <a:off x="5257800" y="4114800"/>
            <a:ext cx="2590800" cy="2590800"/>
          </a:xfrm>
          <a:prstGeom prst="rect">
            <a:avLst/>
          </a:prstGeom>
          <a:noFill/>
          <a:ln w="9525">
            <a:noFill/>
            <a:miter lim="800000"/>
            <a:headEnd/>
            <a:tailEnd/>
          </a:ln>
          <a:effectLst/>
        </p:spPr>
      </p:pic>
      <p:sp>
        <p:nvSpPr>
          <p:cNvPr id="11" name="Right Arrow 10"/>
          <p:cNvSpPr/>
          <p:nvPr/>
        </p:nvSpPr>
        <p:spPr>
          <a:xfrm rot="13299002">
            <a:off x="2760288" y="57069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29000" y="6172200"/>
            <a:ext cx="1676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Side view</a:t>
            </a:r>
            <a:endParaRPr lang="en-US" sz="2000" b="1" dirty="0">
              <a:solidFill>
                <a:schemeClr val="tx1"/>
              </a:solidFill>
            </a:endParaRPr>
          </a:p>
        </p:txBody>
      </p:sp>
      <p:sp>
        <p:nvSpPr>
          <p:cNvPr id="16" name="Title 1"/>
          <p:cNvSpPr>
            <a:spLocks noGrp="1"/>
          </p:cNvSpPr>
          <p:nvPr>
            <p:ph type="title"/>
          </p:nvPr>
        </p:nvSpPr>
        <p:spPr>
          <a:xfrm>
            <a:off x="457200" y="274638"/>
            <a:ext cx="8229600" cy="1143000"/>
          </a:xfrm>
        </p:spPr>
        <p:txBody>
          <a:bodyPr>
            <a:noAutofit/>
          </a:bodyPr>
          <a:lstStyle/>
          <a:p>
            <a:r>
              <a:rPr lang="en-US" sz="3600" dirty="0" smtClean="0"/>
              <a:t>Mass Spectrometry-based Analysis </a:t>
            </a:r>
            <a:br>
              <a:rPr lang="en-US" sz="3600" dirty="0" smtClean="0"/>
            </a:br>
            <a:endParaRPr lang="en-US" sz="3600" dirty="0"/>
          </a:p>
        </p:txBody>
      </p:sp>
      <p:sp>
        <p:nvSpPr>
          <p:cNvPr id="17" name="Slide Number Placeholder 16"/>
          <p:cNvSpPr>
            <a:spLocks noGrp="1"/>
          </p:cNvSpPr>
          <p:nvPr>
            <p:ph type="sldNum" sz="quarter" idx="12"/>
          </p:nvPr>
        </p:nvSpPr>
        <p:spPr/>
        <p:txBody>
          <a:bodyPr/>
          <a:lstStyle/>
          <a:p>
            <a:fld id="{C0511CB7-F6EF-4D83-8A97-C786CD44AF6B}"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1371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1219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a:t>
                      </a:r>
                      <a:endParaRPr lang="en-US" dirty="0"/>
                    </a:p>
                  </a:txBody>
                  <a:tcPr/>
                </a:tc>
              </a:tr>
            </a:tbl>
          </a:graphicData>
        </a:graphic>
      </p:graphicFrame>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39" name="Straight Connector 38"/>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37"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38" name="Straight Arrow Connector 37"/>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5" name="Rectangle 44"/>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12192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10668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7" name="Straight Connector 36"/>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39" name="Straight Connector 38"/>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3"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4" name="Straight Arrow Connector 43"/>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7" name="Rectangle 4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1" y="2857501"/>
            <a:ext cx="533398" cy="158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10668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9144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7" name="Straight Connector 36"/>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39" name="Straight Connector 38"/>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3"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4" name="Straight Arrow Connector 43"/>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7" name="Rectangle 4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071468" y="7620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90468" y="6096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37" name="Straight Connector 36"/>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3"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4" name="Straight Arrow Connector 43"/>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7" name="Rectangle 4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286000" y="4800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05000" y="4648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37" name="Straight Connector 36"/>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3"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4" name="Straight Arrow Connector 43"/>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7" name="Rectangle 4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286000" y="46482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05000" y="44958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37" name="Straight Connector 36"/>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3"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4" name="Straight Arrow Connector 43"/>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7" name="Rectangle 4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286000" y="44958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05000" y="43434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27" name="Rectangle 2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37" name="Straight Connector 36"/>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3"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4" name="Straight Arrow Connector 43"/>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7" name="Rectangle 46"/>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2" name="Rectangle 31"/>
          <p:cNvSpPr/>
          <p:nvPr/>
        </p:nvSpPr>
        <p:spPr>
          <a:xfrm>
            <a:off x="2286000" y="43434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cxnSp>
        <p:nvCxnSpPr>
          <p:cNvPr id="36" name="Straight Arrow Connector 35"/>
          <p:cNvCxnSpPr/>
          <p:nvPr/>
        </p:nvCxnSpPr>
        <p:spPr>
          <a:xfrm rot="5400000" flipH="1" flipV="1">
            <a:off x="1066800" y="2971800"/>
            <a:ext cx="2743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38400" y="3276600"/>
            <a:ext cx="2362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 saying NO</a:t>
            </a:r>
            <a:endParaRPr lang="en-US" b="1" dirty="0">
              <a:solidFill>
                <a:schemeClr val="tx1"/>
              </a:solidFill>
            </a:endParaRPr>
          </a:p>
        </p:txBody>
      </p:sp>
      <p:sp>
        <p:nvSpPr>
          <p:cNvPr id="42" name="Rectangle 41"/>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3" name="Rectangle 42"/>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4" name="Straight Connector 43"/>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6"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7" name="Straight Arrow Connector 46"/>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50" name="Rectangle 49"/>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7" name="Rectangle 36"/>
          <p:cNvSpPr/>
          <p:nvPr/>
        </p:nvSpPr>
        <p:spPr>
          <a:xfrm>
            <a:off x="2514600" y="5867400"/>
            <a:ext cx="2362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 saying NO</a:t>
            </a:r>
            <a:endParaRPr lang="en-US" b="1" dirty="0">
              <a:solidFill>
                <a:schemeClr val="tx1"/>
              </a:solidFill>
            </a:endParaRPr>
          </a:p>
        </p:txBody>
      </p:sp>
      <p:cxnSp>
        <p:nvCxnSpPr>
          <p:cNvPr id="43" name="Straight Arrow Connector 42"/>
          <p:cNvCxnSpPr/>
          <p:nvPr/>
        </p:nvCxnSpPr>
        <p:spPr>
          <a:xfrm>
            <a:off x="2209800" y="6096000"/>
            <a:ext cx="5334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36" name="Rectangle 35"/>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2" name="Straight Connector 41"/>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5"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6" name="Straight Arrow Connector 4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9" name="Rectangle 4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495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1218406" y="4952206"/>
            <a:ext cx="1829594" cy="794"/>
          </a:xfrm>
          <a:prstGeom prst="line">
            <a:avLst/>
          </a:prstGeom>
          <a:ln w="127000" cmpd="sng"/>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4706" y="4990306"/>
            <a:ext cx="14485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106" y="5066506"/>
            <a:ext cx="991394" cy="794"/>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62101" y="2781299"/>
            <a:ext cx="1143000"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24202" y="2819399"/>
            <a:ext cx="609598" cy="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209800" y="5410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895600" y="55626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895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86000" y="2514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50 pixels</a:t>
            </a:r>
            <a:endParaRPr lang="en-US" dirty="0">
              <a:solidFill>
                <a:schemeClr val="tx1"/>
              </a:solidFill>
            </a:endParaRPr>
          </a:p>
        </p:txBody>
      </p:sp>
      <p:sp>
        <p:nvSpPr>
          <p:cNvPr id="30" name="Rectangle 29"/>
          <p:cNvSpPr/>
          <p:nvPr/>
        </p:nvSpPr>
        <p:spPr>
          <a:xfrm>
            <a:off x="2286000" y="50292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1" name="Rectangle 30"/>
          <p:cNvSpPr/>
          <p:nvPr/>
        </p:nvSpPr>
        <p:spPr>
          <a:xfrm>
            <a:off x="2949524" y="51816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33" name="Rectangle 32"/>
          <p:cNvSpPr/>
          <p:nvPr/>
        </p:nvSpPr>
        <p:spPr>
          <a:xfrm>
            <a:off x="1905000" y="41910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graphicFrame>
        <p:nvGraphicFramePr>
          <p:cNvPr id="19" name="Table 18"/>
          <p:cNvGraphicFramePr>
            <a:graphicFrameLocks noGrp="1"/>
          </p:cNvGraphicFramePr>
          <p:nvPr/>
        </p:nvGraphicFramePr>
        <p:xfrm>
          <a:off x="5410200" y="18592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 12.07]</a:t>
                      </a:r>
                      <a:endParaRPr lang="en-US" dirty="0"/>
                    </a:p>
                  </a:txBody>
                  <a:tcPr/>
                </a:tc>
              </a:tr>
            </a:tbl>
          </a:graphicData>
        </a:graphic>
      </p:graphicFrame>
      <p:sp>
        <p:nvSpPr>
          <p:cNvPr id="21" name="Rectangle 20"/>
          <p:cNvSpPr/>
          <p:nvPr/>
        </p:nvSpPr>
        <p:spPr>
          <a:xfrm>
            <a:off x="1752600" y="632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400.25</a:t>
            </a:r>
            <a:endParaRPr lang="en-US" dirty="0">
              <a:solidFill>
                <a:schemeClr val="tx1"/>
              </a:solidFill>
            </a:endParaRPr>
          </a:p>
        </p:txBody>
      </p:sp>
      <p:cxnSp>
        <p:nvCxnSpPr>
          <p:cNvPr id="24" name="Straight Connector 23"/>
          <p:cNvCxnSpPr/>
          <p:nvPr/>
        </p:nvCxnSpPr>
        <p:spPr>
          <a:xfrm rot="5400000">
            <a:off x="-305594" y="3962400"/>
            <a:ext cx="4877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04800" y="5867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8600" y="56388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cxnSp>
        <p:nvCxnSpPr>
          <p:cNvPr id="40" name="Straight Connector 39"/>
          <p:cNvCxnSpPr/>
          <p:nvPr/>
        </p:nvCxnSpPr>
        <p:spPr>
          <a:xfrm rot="10800000">
            <a:off x="304800" y="44196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 y="41910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12.07</a:t>
            </a:r>
            <a:endParaRPr lang="en-US" dirty="0">
              <a:solidFill>
                <a:schemeClr val="tx1"/>
              </a:solidFill>
            </a:endParaRPr>
          </a:p>
        </p:txBody>
      </p:sp>
      <p:graphicFrame>
        <p:nvGraphicFramePr>
          <p:cNvPr id="26" name="Table 25"/>
          <p:cNvGraphicFramePr>
            <a:graphicFrameLocks noGrp="1"/>
          </p:cNvGraphicFramePr>
          <p:nvPr/>
        </p:nvGraphicFramePr>
        <p:xfrm>
          <a:off x="5410200" y="3459480"/>
          <a:ext cx="3352800" cy="807720"/>
        </p:xfrm>
        <a:graphic>
          <a:graphicData uri="http://schemas.openxmlformats.org/drawingml/2006/table">
            <a:tbl>
              <a:tblPr firstRow="1" bandRow="1">
                <a:tableStyleId>{5C22544A-7EE6-4342-B048-85BDC9FD1C3A}</a:tableStyleId>
              </a:tblPr>
              <a:tblGrid>
                <a:gridCol w="990600"/>
                <a:gridCol w="2362200"/>
              </a:tblGrid>
              <a:tr h="403860">
                <a:tc>
                  <a:txBody>
                    <a:bodyPr/>
                    <a:lstStyle/>
                    <a:p>
                      <a:r>
                        <a:rPr lang="en-US" dirty="0" smtClean="0"/>
                        <a:t>m/z</a:t>
                      </a:r>
                      <a:endParaRPr lang="en-US" dirty="0"/>
                    </a:p>
                  </a:txBody>
                  <a:tcPr/>
                </a:tc>
                <a:tc>
                  <a:txBody>
                    <a:bodyPr/>
                    <a:lstStyle/>
                    <a:p>
                      <a:r>
                        <a:rPr lang="en-US" dirty="0" smtClean="0"/>
                        <a:t>Spans of RT</a:t>
                      </a:r>
                      <a:endParaRPr lang="en-US" dirty="0"/>
                    </a:p>
                  </a:txBody>
                  <a:tcPr/>
                </a:tc>
              </a:tr>
              <a:tr h="403860">
                <a:tc>
                  <a:txBody>
                    <a:bodyPr/>
                    <a:lstStyle/>
                    <a:p>
                      <a:r>
                        <a:rPr lang="en-US" dirty="0" smtClean="0"/>
                        <a:t>400.25</a:t>
                      </a:r>
                      <a:endParaRPr lang="en-US" dirty="0"/>
                    </a:p>
                  </a:txBody>
                  <a:tcPr/>
                </a:tc>
                <a:tc>
                  <a:txBody>
                    <a:bodyPr/>
                    <a:lstStyle/>
                    <a:p>
                      <a:r>
                        <a:rPr lang="en-US" dirty="0" smtClean="0"/>
                        <a:t>[12.11, 12.18]</a:t>
                      </a:r>
                      <a:endParaRPr lang="en-US" dirty="0"/>
                    </a:p>
                  </a:txBody>
                  <a:tcPr/>
                </a:tc>
              </a:tr>
            </a:tbl>
          </a:graphicData>
        </a:graphic>
      </p:graphicFrame>
      <p:cxnSp>
        <p:nvCxnSpPr>
          <p:cNvPr id="38" name="Straight Connector 37"/>
          <p:cNvCxnSpPr/>
          <p:nvPr/>
        </p:nvCxnSpPr>
        <p:spPr>
          <a:xfrm rot="10800000">
            <a:off x="381000" y="2743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04800" y="2514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12.18</a:t>
            </a:r>
            <a:endParaRPr lang="en-US" dirty="0">
              <a:solidFill>
                <a:schemeClr val="tx1"/>
              </a:solidFill>
            </a:endParaRPr>
          </a:p>
        </p:txBody>
      </p:sp>
      <p:sp>
        <p:nvSpPr>
          <p:cNvPr id="32" name="Rectangle 31"/>
          <p:cNvSpPr/>
          <p:nvPr/>
        </p:nvSpPr>
        <p:spPr>
          <a:xfrm>
            <a:off x="2743200" y="4800600"/>
            <a:ext cx="22098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2200" y="4648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37" name="Rectangle 36"/>
          <p:cNvSpPr/>
          <p:nvPr/>
        </p:nvSpPr>
        <p:spPr>
          <a:xfrm>
            <a:off x="5410200" y="15240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‘4’</a:t>
            </a:r>
            <a:endParaRPr lang="en-US" dirty="0">
              <a:solidFill>
                <a:schemeClr val="tx1"/>
              </a:solidFill>
            </a:endParaRPr>
          </a:p>
        </p:txBody>
      </p:sp>
      <p:sp>
        <p:nvSpPr>
          <p:cNvPr id="42" name="Rectangle 41"/>
          <p:cNvSpPr/>
          <p:nvPr/>
        </p:nvSpPr>
        <p:spPr>
          <a:xfrm>
            <a:off x="5410200" y="3124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Dictionary for charge ‘2’</a:t>
            </a:r>
            <a:endParaRPr lang="en-US" dirty="0">
              <a:solidFill>
                <a:schemeClr val="tx1"/>
              </a:solidFill>
            </a:endParaRPr>
          </a:p>
        </p:txBody>
      </p:sp>
      <p:cxnSp>
        <p:nvCxnSpPr>
          <p:cNvPr id="43" name="Straight Connector 42"/>
          <p:cNvCxnSpPr/>
          <p:nvPr/>
        </p:nvCxnSpPr>
        <p:spPr>
          <a:xfrm rot="10800000">
            <a:off x="381000" y="3351211"/>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312261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12.11</a:t>
            </a:r>
            <a:endParaRPr lang="en-US" dirty="0">
              <a:solidFill>
                <a:schemeClr val="tx1"/>
              </a:solidFill>
            </a:endParaRPr>
          </a:p>
        </p:txBody>
      </p:sp>
      <p:sp>
        <p:nvSpPr>
          <p:cNvPr id="45" name="Title 1"/>
          <p:cNvSpPr>
            <a:spLocks noGrp="1"/>
          </p:cNvSpPr>
          <p:nvPr>
            <p:ph type="title"/>
          </p:nvPr>
        </p:nvSpPr>
        <p:spPr/>
        <p:txBody>
          <a:bodyPr>
            <a:normAutofit fontScale="90000"/>
          </a:bodyPr>
          <a:lstStyle/>
          <a:p>
            <a:r>
              <a:rPr lang="en-US" sz="3600" dirty="0" smtClean="0"/>
              <a:t>Scanning Algorithm:</a:t>
            </a:r>
            <a:br>
              <a:rPr lang="en-US" sz="3600" dirty="0" smtClean="0"/>
            </a:br>
            <a:r>
              <a:rPr lang="en-US" sz="3600" dirty="0" smtClean="0"/>
              <a:t>Test over MS1 after training the model</a:t>
            </a:r>
            <a:endParaRPr lang="en-US" sz="3600" dirty="0"/>
          </a:p>
        </p:txBody>
      </p:sp>
      <p:cxnSp>
        <p:nvCxnSpPr>
          <p:cNvPr id="46" name="Straight Arrow Connector 45"/>
          <p:cNvCxnSpPr/>
          <p:nvPr/>
        </p:nvCxnSpPr>
        <p:spPr>
          <a:xfrm rot="5400000" flipH="1" flipV="1">
            <a:off x="-2437606" y="3962400"/>
            <a:ext cx="51808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52400" y="65532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24000" y="6400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m/z</a:t>
            </a:r>
            <a:endParaRPr lang="en-US" dirty="0">
              <a:solidFill>
                <a:schemeClr val="tx1"/>
              </a:solidFill>
            </a:endParaRPr>
          </a:p>
        </p:txBody>
      </p:sp>
      <p:sp>
        <p:nvSpPr>
          <p:cNvPr id="49" name="Rectangle 48"/>
          <p:cNvSpPr/>
          <p:nvPr/>
        </p:nvSpPr>
        <p:spPr>
          <a:xfrm>
            <a:off x="152400" y="12954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RT</a:t>
            </a:r>
            <a:endParaRPr lang="en-US"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7764</TotalTime>
  <Words>11651</Words>
  <Application>Microsoft Office PowerPoint</Application>
  <PresentationFormat>On-screen Show (4:3)</PresentationFormat>
  <Paragraphs>3400</Paragraphs>
  <Slides>111</Slides>
  <Notes>43</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Office Theme</vt:lpstr>
      <vt:lpstr>Application of  Convolutional Neural Network  in  Quantification &amp; Identification of Protein</vt:lpstr>
      <vt:lpstr>Protein Identification &amp; Quantification </vt:lpstr>
      <vt:lpstr>Mass Spectrometry-based Analysis  </vt:lpstr>
      <vt:lpstr>Mass Spectrometry-based Analysis  </vt:lpstr>
      <vt:lpstr>Mass Spectrometry-based Analysis  </vt:lpstr>
      <vt:lpstr>Mass Spectrometry-based Analysis  </vt:lpstr>
      <vt:lpstr>Mass Spectrometry-based Analysis  </vt:lpstr>
      <vt:lpstr>Mass Spectrometry-based Analysis  </vt:lpstr>
      <vt:lpstr>Mass Spectrometry-based Analysis  </vt:lpstr>
      <vt:lpstr>Mass Spectrometry-based Analysis  </vt:lpstr>
      <vt:lpstr>Mass Spectrometry-based Analysis  </vt:lpstr>
      <vt:lpstr>Mass Spectrometry-based Analysis  </vt:lpstr>
      <vt:lpstr>Existing Techniques</vt:lpstr>
      <vt:lpstr>Intuition of Our Method</vt:lpstr>
      <vt:lpstr>Intuition of Our Method</vt:lpstr>
      <vt:lpstr>Intuition of Our Method</vt:lpstr>
      <vt:lpstr>Intuition of Our Method</vt:lpstr>
      <vt:lpstr>Intuition of Our Method</vt:lpstr>
      <vt:lpstr>Intuition of Our Method</vt:lpstr>
      <vt:lpstr>Intuition of Our Method</vt:lpstr>
      <vt:lpstr>Intuition of Our Method</vt:lpstr>
      <vt:lpstr>Intuition of Our Method</vt:lpstr>
      <vt:lpstr>Intuition of Our Method</vt:lpstr>
      <vt:lpstr>Training: What should be learnt?</vt:lpstr>
      <vt:lpstr>Training: What should be learnt?</vt:lpstr>
      <vt:lpstr>Training: What should be learnt?</vt:lpstr>
      <vt:lpstr>Dataset</vt:lpstr>
      <vt:lpstr>Cut Features from Spectra</vt:lpstr>
      <vt:lpstr>Cut Features from Spectra</vt:lpstr>
      <vt:lpstr>Cut Features from Spectra</vt:lpstr>
      <vt:lpstr>Cut Features from Spectra</vt:lpstr>
      <vt:lpstr>Cut Features from Spectra</vt:lpstr>
      <vt:lpstr>Cut Features from Spectra</vt:lpstr>
      <vt:lpstr>Slide 34</vt:lpstr>
      <vt:lpstr>Step 1: Train the  Convolutional Neural Network</vt:lpstr>
      <vt:lpstr>Step 1: Train the  Convolutional Neural Network</vt:lpstr>
      <vt:lpstr>Step 1: CNN - Parameters</vt:lpstr>
      <vt:lpstr>Step 1: CNN - Experimental Result</vt:lpstr>
      <vt:lpstr>Step 1: CNN - Experimental Result</vt:lpstr>
      <vt:lpstr>Slide 40</vt:lpstr>
      <vt:lpstr>Step 2: Test over MS using CNN</vt:lpstr>
      <vt:lpstr>Step 2: Test over MS using CNN</vt:lpstr>
      <vt:lpstr>Step 2: Test over MS using CNN</vt:lpstr>
      <vt:lpstr>Step 2: Test over MS using CNN</vt:lpstr>
      <vt:lpstr>Step 2: Experimental Result</vt:lpstr>
      <vt:lpstr>Step 2: Experimental Result</vt:lpstr>
      <vt:lpstr>Step 2: Experimental Result</vt:lpstr>
      <vt:lpstr>Step 2: Experimental Result</vt:lpstr>
      <vt:lpstr>Step 2: Experimental Result</vt:lpstr>
      <vt:lpstr>Step 2: Experimental Result</vt:lpstr>
      <vt:lpstr>Slide 51</vt:lpstr>
      <vt:lpstr>Step 3: Boundary Profile</vt:lpstr>
      <vt:lpstr>Step 3: Boundary Profile</vt:lpstr>
      <vt:lpstr>Step 3: Boundary Profile</vt:lpstr>
      <vt:lpstr>Problems</vt:lpstr>
      <vt:lpstr>Problems</vt:lpstr>
      <vt:lpstr>Handling Noise</vt:lpstr>
      <vt:lpstr>Problems</vt:lpstr>
      <vt:lpstr>Feature Boundary detection</vt:lpstr>
      <vt:lpstr>Problems</vt:lpstr>
      <vt:lpstr>Problems</vt:lpstr>
      <vt:lpstr>Future Works</vt:lpstr>
      <vt:lpstr>Implementation Platform</vt:lpstr>
      <vt:lpstr>Referencence</vt:lpstr>
      <vt:lpstr>Acknowledgement</vt:lpstr>
      <vt:lpstr>Thank You</vt:lpstr>
      <vt:lpstr>Appendix</vt:lpstr>
      <vt:lpstr>Drawbacks of existing techniques:</vt:lpstr>
      <vt:lpstr>Class distribution of dataset</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lpstr>Scanning Algorithm: Test over MS1 after training the model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Anne</cp:lastModifiedBy>
  <cp:revision>273</cp:revision>
  <dcterms:created xsi:type="dcterms:W3CDTF">2017-05-24T01:18:46Z</dcterms:created>
  <dcterms:modified xsi:type="dcterms:W3CDTF">2017-06-05T15:05:35Z</dcterms:modified>
</cp:coreProperties>
</file>