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Barlow Condense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BarlowCondensed-bold.fntdata"/><Relationship Id="rId27" Type="http://schemas.openxmlformats.org/officeDocument/2006/relationships/font" Target="fonts/BarlowCondense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Condense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BarlowCondense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04ac1fb19_2_2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004ac1fb19_2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33af4814c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1133af4814c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33af4814c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1133af4814c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33af4814c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1133af4814c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133af4814c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1133af4814c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33af4814c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1133af4814c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133af4814c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1133af4814c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4c8a0799a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114c8a0799a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33af4814c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1133af4814c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137056370a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1137056370a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14c8a0799a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114c8a0799a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04ac1fb1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04ac1fb1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0432974af8_2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10432974af8_2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34926efc9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34926efc9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33af4814c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133af4814c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133af4814c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1133af4814c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33af4814c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1133af4814c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34926efc9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1034926efc9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33af4814c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1133af4814c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4c8a0799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114c8a0799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4198500"/>
            <a:ext cx="3444527" cy="94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5" name="Google Shape;65;p14"/>
          <p:cNvSpPr txBox="1"/>
          <p:nvPr>
            <p:ph type="ctrTitle"/>
          </p:nvPr>
        </p:nvSpPr>
        <p:spPr>
          <a:xfrm>
            <a:off x="339555" y="771705"/>
            <a:ext cx="7366170" cy="11055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Condensed"/>
              <a:buNone/>
              <a:defRPr b="1" i="0" sz="4100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339555" y="3200116"/>
            <a:ext cx="4114682" cy="4999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0" sz="11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339555" y="1981747"/>
            <a:ext cx="887187" cy="28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4967756" y="4782923"/>
            <a:ext cx="3220281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361312" y="4782923"/>
            <a:ext cx="41542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" name="Google Shape;70;p14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71" name="Google Shape;71;p14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>
            <p:ph idx="2" type="pic"/>
          </p:nvPr>
        </p:nvSpPr>
        <p:spPr>
          <a:xfrm>
            <a:off x="4570593" y="297873"/>
            <a:ext cx="4573407" cy="4845627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5"/>
          <p:cNvSpPr txBox="1"/>
          <p:nvPr>
            <p:ph type="ctrTitle"/>
          </p:nvPr>
        </p:nvSpPr>
        <p:spPr>
          <a:xfrm>
            <a:off x="339555" y="771705"/>
            <a:ext cx="4114682" cy="11055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Condensed"/>
              <a:buNone/>
              <a:defRPr b="1" sz="4100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39555" y="3200116"/>
            <a:ext cx="4114682" cy="4999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0" sz="11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0" name="Google Shape;80;p15"/>
          <p:cNvSpPr txBox="1"/>
          <p:nvPr>
            <p:ph idx="10" type="dt"/>
          </p:nvPr>
        </p:nvSpPr>
        <p:spPr>
          <a:xfrm>
            <a:off x="339555" y="1981747"/>
            <a:ext cx="887187" cy="28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4967756" y="4782923"/>
            <a:ext cx="3220281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361312" y="4782923"/>
            <a:ext cx="41542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15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84" name="Google Shape;84;p15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89" name="Google Shape;89;p15"/>
          <p:cNvSpPr/>
          <p:nvPr/>
        </p:nvSpPr>
        <p:spPr>
          <a:xfrm>
            <a:off x="0" y="4198500"/>
            <a:ext cx="3444527" cy="94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ack" showMasterSp="0">
  <p:cSld name="Title Slide Black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339555" y="771705"/>
            <a:ext cx="7128045" cy="11055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Barlow Condensed"/>
              <a:buNone/>
              <a:defRPr b="1" sz="4100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339555" y="3200116"/>
            <a:ext cx="4114682" cy="4999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0" sz="1100">
                <a:solidFill>
                  <a:srgbClr val="D8D8D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339555" y="1981747"/>
            <a:ext cx="887187" cy="28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4967756" y="4782923"/>
            <a:ext cx="3220281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D8D8D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61312" y="4782923"/>
            <a:ext cx="41542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16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97" name="Google Shape;97;p16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02" name="Google Shape;102;p16"/>
          <p:cNvSpPr/>
          <p:nvPr/>
        </p:nvSpPr>
        <p:spPr>
          <a:xfrm>
            <a:off x="0" y="4198500"/>
            <a:ext cx="3444528" cy="94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ack with Image" showMasterSp="0">
  <p:cSld name="Title Slide Black with Image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>
            <p:ph idx="2" type="pic"/>
          </p:nvPr>
        </p:nvSpPr>
        <p:spPr>
          <a:xfrm>
            <a:off x="4570593" y="297873"/>
            <a:ext cx="4573407" cy="4845627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7"/>
          <p:cNvSpPr txBox="1"/>
          <p:nvPr>
            <p:ph type="ctrTitle"/>
          </p:nvPr>
        </p:nvSpPr>
        <p:spPr>
          <a:xfrm>
            <a:off x="339555" y="771705"/>
            <a:ext cx="4114682" cy="11055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Barlow Condensed"/>
              <a:buNone/>
              <a:defRPr b="1" sz="4100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339555" y="3200116"/>
            <a:ext cx="4114682" cy="4999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0" sz="1100">
                <a:solidFill>
                  <a:srgbClr val="D8D8D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7" name="Google Shape;107;p17"/>
          <p:cNvSpPr txBox="1"/>
          <p:nvPr>
            <p:ph idx="10" type="dt"/>
          </p:nvPr>
        </p:nvSpPr>
        <p:spPr>
          <a:xfrm>
            <a:off x="339555" y="1981747"/>
            <a:ext cx="887187" cy="28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1" type="ftr"/>
          </p:nvPr>
        </p:nvSpPr>
        <p:spPr>
          <a:xfrm>
            <a:off x="4967756" y="4782923"/>
            <a:ext cx="3220281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D8D8D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361312" y="4782923"/>
            <a:ext cx="41542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17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111" name="Google Shape;111;p17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16" name="Google Shape;116;p17"/>
          <p:cNvSpPr/>
          <p:nvPr/>
        </p:nvSpPr>
        <p:spPr>
          <a:xfrm>
            <a:off x="0" y="4198500"/>
            <a:ext cx="3444528" cy="94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194912" y="1059872"/>
            <a:ext cx="8677297" cy="34463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0" type="dt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194912" y="1059873"/>
            <a:ext cx="4190141" cy="34428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Noto Sans Symbols"/>
              <a:buChar char="▪"/>
              <a:defRPr/>
            </a:lvl1pPr>
            <a:lvl2pPr indent="-3111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  <a:defRPr/>
            </a:lvl2pPr>
            <a:lvl3pPr indent="-2984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oto Sans Symbols"/>
              <a:buChar char="▪"/>
              <a:defRPr/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4628244" y="1059873"/>
            <a:ext cx="4243965" cy="34428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Noto Sans Symbols"/>
              <a:buChar char="▪"/>
              <a:defRPr/>
            </a:lvl1pPr>
            <a:lvl2pPr indent="-3111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  <a:defRPr/>
            </a:lvl2pPr>
            <a:lvl3pPr indent="-2984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oto Sans Symbols"/>
              <a:buChar char="▪"/>
              <a:defRPr/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0" type="dt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0" type="dt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 or Quote" showMasterSp="0">
  <p:cSld name="Context or Quote">
    <p:bg>
      <p:bgPr>
        <a:solidFill>
          <a:schemeClr val="l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2947553" y="928256"/>
            <a:ext cx="3248891" cy="68265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Condensed"/>
              <a:buNone/>
              <a:defRPr b="1" sz="21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0" name="Google Shape;140;p21"/>
          <p:cNvCxnSpPr/>
          <p:nvPr/>
        </p:nvCxnSpPr>
        <p:spPr>
          <a:xfrm>
            <a:off x="2947555" y="1683328"/>
            <a:ext cx="3248891" cy="0"/>
          </a:xfrm>
          <a:prstGeom prst="straightConnector1">
            <a:avLst/>
          </a:pr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21"/>
          <p:cNvCxnSpPr/>
          <p:nvPr/>
        </p:nvCxnSpPr>
        <p:spPr>
          <a:xfrm>
            <a:off x="2947555" y="3501737"/>
            <a:ext cx="3248891" cy="0"/>
          </a:xfrm>
          <a:prstGeom prst="straightConnector1">
            <a:avLst/>
          </a:pr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495300" y="1815270"/>
            <a:ext cx="8153400" cy="1585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100"/>
            </a:lvl1pPr>
            <a:lvl2pPr indent="-31115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  <a:defRPr/>
            </a:lvl2pPr>
            <a:lvl3pPr indent="-29845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indent="-2921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/>
            </a:lvl4pPr>
            <a:lvl5pPr indent="-2921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2" type="body"/>
          </p:nvPr>
        </p:nvSpPr>
        <p:spPr>
          <a:xfrm>
            <a:off x="2947554" y="3588544"/>
            <a:ext cx="3248891" cy="207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b="1" sz="900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145" name="Google Shape;145;p21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 or Quote with Photo" showMasterSp="0">
  <p:cSld name="Context or Quote with Photo">
    <p:bg>
      <p:bgPr>
        <a:solidFill>
          <a:schemeClr val="l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>
            <p:ph idx="2" type="pic"/>
          </p:nvPr>
        </p:nvSpPr>
        <p:spPr>
          <a:xfrm>
            <a:off x="4762714" y="605900"/>
            <a:ext cx="4080486" cy="4083865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640772" y="928256"/>
            <a:ext cx="3248891" cy="68265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Condensed"/>
              <a:buNone/>
              <a:defRPr b="1" sz="21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10" type="dt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11" type="ftr"/>
          </p:nvPr>
        </p:nvSpPr>
        <p:spPr>
          <a:xfrm>
            <a:off x="194912" y="4751482"/>
            <a:ext cx="2915434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4190999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408707" y="1806769"/>
            <a:ext cx="3713021" cy="1585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700"/>
            </a:lvl1pPr>
            <a:lvl2pPr indent="-31115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  <a:defRPr/>
            </a:lvl2pPr>
            <a:lvl3pPr indent="-29845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indent="-2921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/>
            </a:lvl4pPr>
            <a:lvl5pPr indent="-2921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3" type="body"/>
          </p:nvPr>
        </p:nvSpPr>
        <p:spPr>
          <a:xfrm>
            <a:off x="640772" y="3588544"/>
            <a:ext cx="3248891" cy="207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b="1" sz="900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58" name="Google Shape;158;p22"/>
          <p:cNvCxnSpPr/>
          <p:nvPr/>
        </p:nvCxnSpPr>
        <p:spPr>
          <a:xfrm>
            <a:off x="640772" y="1683328"/>
            <a:ext cx="3248891" cy="0"/>
          </a:xfrm>
          <a:prstGeom prst="straightConnector1">
            <a:avLst/>
          </a:pr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22"/>
          <p:cNvCxnSpPr/>
          <p:nvPr/>
        </p:nvCxnSpPr>
        <p:spPr>
          <a:xfrm>
            <a:off x="640772" y="3501737"/>
            <a:ext cx="3248891" cy="0"/>
          </a:xfrm>
          <a:prstGeom prst="straightConnector1">
            <a:avLst/>
          </a:pr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60" name="Google Shape;160;p22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161" name="Google Shape;161;p22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" showMasterSp="0">
  <p:cSld name="Section Divider 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1163241" y="2596169"/>
            <a:ext cx="6803231" cy="4488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4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type="title"/>
          </p:nvPr>
        </p:nvSpPr>
        <p:spPr>
          <a:xfrm>
            <a:off x="215693" y="1787236"/>
            <a:ext cx="8677297" cy="78451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rlow Condensed"/>
              <a:buNone/>
              <a:defRPr b="1"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10" type="dt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2" name="Google Shape;172;p23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173" name="Google Shape;173;p23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" showMasterSp="0">
  <p:cSld name="Section Divider 2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1163241" y="2596169"/>
            <a:ext cx="6803231" cy="4488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4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215693" y="1787236"/>
            <a:ext cx="8677297" cy="78451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rlow Condensed"/>
              <a:buNone/>
              <a:defRPr b="1"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10" type="dt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" name="Google Shape;184;p24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185" name="Google Shape;185;p24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3" showMasterSp="0">
  <p:cSld name="Section Divider 3"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1163241" y="2596169"/>
            <a:ext cx="6803231" cy="4488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2" name="Google Shape;192;p25"/>
          <p:cNvSpPr txBox="1"/>
          <p:nvPr>
            <p:ph type="title"/>
          </p:nvPr>
        </p:nvSpPr>
        <p:spPr>
          <a:xfrm>
            <a:off x="215693" y="1787236"/>
            <a:ext cx="8677297" cy="78451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arlow Condensed"/>
              <a:buNone/>
              <a:defRPr b="1" sz="45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idx="10" type="dt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6" name="Google Shape;196;p25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197" name="Google Shape;197;p25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492919" y="3435927"/>
            <a:ext cx="8158162" cy="1198418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400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26"/>
          <p:cNvSpPr txBox="1"/>
          <p:nvPr>
            <p:ph idx="10" type="dt"/>
          </p:nvPr>
        </p:nvSpPr>
        <p:spPr>
          <a:xfrm>
            <a:off x="8039300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26"/>
          <p:cNvSpPr txBox="1"/>
          <p:nvPr>
            <p:ph idx="11" type="ftr"/>
          </p:nvPr>
        </p:nvSpPr>
        <p:spPr>
          <a:xfrm>
            <a:off x="218864" y="4751482"/>
            <a:ext cx="362188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7" name="Google Shape;207;p26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208" name="Google Shape;208;p26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13" name="Google Shape;213;p26"/>
          <p:cNvSpPr/>
          <p:nvPr/>
        </p:nvSpPr>
        <p:spPr>
          <a:xfrm>
            <a:off x="2256797" y="739190"/>
            <a:ext cx="4630404" cy="30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_ALT" showMasterSp="0">
  <p:cSld name="Closing Slide_ALT">
    <p:bg>
      <p:bgPr>
        <a:solidFill>
          <a:schemeClr val="dk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550069" y="3512127"/>
            <a:ext cx="8043863" cy="1169836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b="0" i="0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27"/>
          <p:cNvSpPr txBox="1"/>
          <p:nvPr>
            <p:ph idx="10" type="dt"/>
          </p:nvPr>
        </p:nvSpPr>
        <p:spPr>
          <a:xfrm>
            <a:off x="8074299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7"/>
          <p:cNvSpPr txBox="1"/>
          <p:nvPr>
            <p:ph idx="11" type="ftr"/>
          </p:nvPr>
        </p:nvSpPr>
        <p:spPr>
          <a:xfrm>
            <a:off x="183866" y="4751482"/>
            <a:ext cx="3564731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27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2256798" y="739190"/>
            <a:ext cx="4630404" cy="30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grpSp>
        <p:nvGrpSpPr>
          <p:cNvPr id="220" name="Google Shape;220;p27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221" name="Google Shape;221;p27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Slide_Y+W" showMasterSp="0">
  <p:cSld name="1_Closing Slide_Y+W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idx="10" type="dt"/>
          </p:nvPr>
        </p:nvSpPr>
        <p:spPr>
          <a:xfrm>
            <a:off x="8039300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28"/>
          <p:cNvSpPr txBox="1"/>
          <p:nvPr>
            <p:ph idx="11" type="ftr"/>
          </p:nvPr>
        </p:nvSpPr>
        <p:spPr>
          <a:xfrm>
            <a:off x="218864" y="4751482"/>
            <a:ext cx="362188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28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0" name="Google Shape;230;p28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231" name="Google Shape;231;p28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36" name="Google Shape;236;p28"/>
          <p:cNvSpPr/>
          <p:nvPr/>
        </p:nvSpPr>
        <p:spPr>
          <a:xfrm>
            <a:off x="2256798" y="603820"/>
            <a:ext cx="4630404" cy="30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37" name="Google Shape;237;p28"/>
          <p:cNvSpPr/>
          <p:nvPr/>
        </p:nvSpPr>
        <p:spPr>
          <a:xfrm>
            <a:off x="3890486" y="3640586"/>
            <a:ext cx="1363028" cy="3857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38" name="Google Shape;238;p28"/>
          <p:cNvSpPr/>
          <p:nvPr/>
        </p:nvSpPr>
        <p:spPr>
          <a:xfrm>
            <a:off x="3178112" y="4154496"/>
            <a:ext cx="2787777" cy="1825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Slide_Y+W_ALT" showMasterSp="0">
  <p:cSld name="1_Closing Slide_Y+W_ALT">
    <p:bg>
      <p:bgPr>
        <a:solidFill>
          <a:schemeClr val="dk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idx="10" type="dt"/>
          </p:nvPr>
        </p:nvSpPr>
        <p:spPr>
          <a:xfrm>
            <a:off x="8074299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29"/>
          <p:cNvSpPr txBox="1"/>
          <p:nvPr>
            <p:ph idx="11" type="ftr"/>
          </p:nvPr>
        </p:nvSpPr>
        <p:spPr>
          <a:xfrm>
            <a:off x="183866" y="4751482"/>
            <a:ext cx="3564731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29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2256798" y="599348"/>
            <a:ext cx="4630404" cy="30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grpSp>
        <p:nvGrpSpPr>
          <p:cNvPr id="244" name="Google Shape;244;p29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245" name="Google Shape;245;p29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50" name="Google Shape;250;p29"/>
          <p:cNvSpPr/>
          <p:nvPr/>
        </p:nvSpPr>
        <p:spPr>
          <a:xfrm>
            <a:off x="3890486" y="3640586"/>
            <a:ext cx="1363028" cy="3857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51" name="Google Shape;251;p29"/>
          <p:cNvSpPr/>
          <p:nvPr/>
        </p:nvSpPr>
        <p:spPr>
          <a:xfrm>
            <a:off x="3178112" y="4154496"/>
            <a:ext cx="2787777" cy="1825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Menu">
  <p:cSld name="Title and Content_Menu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idx="1" type="body"/>
          </p:nvPr>
        </p:nvSpPr>
        <p:spPr>
          <a:xfrm>
            <a:off x="194912" y="1059872"/>
            <a:ext cx="8677297" cy="34463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30"/>
          <p:cNvSpPr txBox="1"/>
          <p:nvPr>
            <p:ph idx="2" type="body"/>
          </p:nvPr>
        </p:nvSpPr>
        <p:spPr>
          <a:xfrm>
            <a:off x="5555772" y="513795"/>
            <a:ext cx="1065644" cy="214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b="0" sz="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30"/>
          <p:cNvSpPr txBox="1"/>
          <p:nvPr>
            <p:ph idx="3" type="body"/>
          </p:nvPr>
        </p:nvSpPr>
        <p:spPr>
          <a:xfrm>
            <a:off x="6681168" y="513795"/>
            <a:ext cx="1065644" cy="214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b="0" sz="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30"/>
          <p:cNvSpPr txBox="1"/>
          <p:nvPr>
            <p:ph idx="4" type="body"/>
          </p:nvPr>
        </p:nvSpPr>
        <p:spPr>
          <a:xfrm>
            <a:off x="7806564" y="513795"/>
            <a:ext cx="1065644" cy="214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b="0" sz="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7" name="Google Shape;257;p30"/>
          <p:cNvSpPr txBox="1"/>
          <p:nvPr>
            <p:ph idx="10" type="dt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8" name="Google Shape;258;p30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0"/>
          <p:cNvSpPr txBox="1"/>
          <p:nvPr>
            <p:ph type="title"/>
          </p:nvPr>
        </p:nvSpPr>
        <p:spPr>
          <a:xfrm>
            <a:off x="194912" y="325581"/>
            <a:ext cx="5284561" cy="671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  <a:defRPr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194912" y="1282304"/>
            <a:ext cx="704963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Condensed"/>
              <a:buNone/>
              <a:defRPr b="1" sz="30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p31"/>
          <p:cNvSpPr txBox="1"/>
          <p:nvPr>
            <p:ph idx="1" type="body"/>
          </p:nvPr>
        </p:nvSpPr>
        <p:spPr>
          <a:xfrm>
            <a:off x="194912" y="3442097"/>
            <a:ext cx="704963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4" name="Google Shape;264;p31"/>
          <p:cNvSpPr txBox="1"/>
          <p:nvPr>
            <p:ph idx="10" type="dt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31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31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" showMasterSp="0">
  <p:cSld name="Section Header_AL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ctrTitle"/>
          </p:nvPr>
        </p:nvSpPr>
        <p:spPr>
          <a:xfrm>
            <a:off x="720391" y="2414687"/>
            <a:ext cx="6577965" cy="90904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Condensed"/>
              <a:buNone/>
              <a:defRPr b="1" sz="3000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9" name="Google Shape;269;p32"/>
          <p:cNvSpPr txBox="1"/>
          <p:nvPr>
            <p:ph idx="1" type="subTitle"/>
          </p:nvPr>
        </p:nvSpPr>
        <p:spPr>
          <a:xfrm>
            <a:off x="720391" y="3329602"/>
            <a:ext cx="6577965" cy="4999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sz="18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70" name="Google Shape;270;p32"/>
          <p:cNvSpPr txBox="1"/>
          <p:nvPr>
            <p:ph idx="10" type="dt"/>
          </p:nvPr>
        </p:nvSpPr>
        <p:spPr>
          <a:xfrm>
            <a:off x="8061830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p32"/>
          <p:cNvSpPr txBox="1"/>
          <p:nvPr>
            <p:ph idx="11" type="ftr"/>
          </p:nvPr>
        </p:nvSpPr>
        <p:spPr>
          <a:xfrm>
            <a:off x="196334" y="4751482"/>
            <a:ext cx="339440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2" name="Google Shape;272;p32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3" name="Google Shape;273;p32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274" name="Google Shape;274;p32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>
            <p:ph idx="1" type="body"/>
          </p:nvPr>
        </p:nvSpPr>
        <p:spPr>
          <a:xfrm>
            <a:off x="194911" y="1047144"/>
            <a:ext cx="4157035" cy="50270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100"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81" name="Google Shape;281;p33"/>
          <p:cNvSpPr txBox="1"/>
          <p:nvPr>
            <p:ph idx="2" type="body"/>
          </p:nvPr>
        </p:nvSpPr>
        <p:spPr>
          <a:xfrm>
            <a:off x="194911" y="1638300"/>
            <a:ext cx="4157035" cy="28852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  <a:defRPr sz="1500"/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oto Sans Symbols"/>
              <a:buChar char="▪"/>
              <a:defRPr sz="1400"/>
            </a:lvl2pPr>
            <a:lvl3pPr indent="-2921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 sz="1200"/>
            </a:lvl3pPr>
            <a:lvl4pPr indent="-2857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Noto Sans Symbols"/>
              <a:buChar char="▪"/>
              <a:defRPr sz="1100"/>
            </a:lvl4pPr>
            <a:lvl5pPr indent="-2857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Noto Sans Symbols"/>
              <a:buChar char="▪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33"/>
          <p:cNvSpPr txBox="1"/>
          <p:nvPr>
            <p:ph idx="3" type="body"/>
          </p:nvPr>
        </p:nvSpPr>
        <p:spPr>
          <a:xfrm>
            <a:off x="4677115" y="1047144"/>
            <a:ext cx="4195093" cy="50270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100"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83" name="Google Shape;283;p33"/>
          <p:cNvSpPr txBox="1"/>
          <p:nvPr>
            <p:ph idx="4" type="body"/>
          </p:nvPr>
        </p:nvSpPr>
        <p:spPr>
          <a:xfrm>
            <a:off x="4677115" y="1638300"/>
            <a:ext cx="4195093" cy="28852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  <a:defRPr sz="1500"/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Noto Sans Symbols"/>
              <a:buChar char="▪"/>
              <a:defRPr sz="1400"/>
            </a:lvl2pPr>
            <a:lvl3pPr indent="-2921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Noto Sans Symbols"/>
              <a:buChar char="▪"/>
              <a:defRPr sz="1200"/>
            </a:lvl3pPr>
            <a:lvl4pPr indent="-2857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Noto Sans Symbols"/>
              <a:buChar char="▪"/>
              <a:defRPr sz="1100"/>
            </a:lvl4pPr>
            <a:lvl5pPr indent="-2857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Noto Sans Symbols"/>
              <a:buChar char="▪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4" name="Google Shape;284;p33"/>
          <p:cNvSpPr txBox="1"/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5" name="Google Shape;285;p33"/>
          <p:cNvSpPr txBox="1"/>
          <p:nvPr>
            <p:ph idx="10" type="dt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6" name="Google Shape;286;p33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33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/>
          <p:nvPr>
            <p:ph idx="10" type="dt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0" name="Google Shape;290;p34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p34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NoBkgrd" showMasterSp="0">
  <p:cSld name="Blank_NoBkgrd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>
            <p:ph idx="10" type="dt"/>
          </p:nvPr>
        </p:nvSpPr>
        <p:spPr>
          <a:xfrm>
            <a:off x="8063253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4" name="Google Shape;294;p35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5" name="Google Shape;295;p35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6" name="Google Shape;296;p35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297" name="Google Shape;297;p35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6683624" y="4496826"/>
            <a:ext cx="2460376" cy="6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194912" y="325581"/>
            <a:ext cx="8677297" cy="671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  <a:defRPr b="1" i="0" sz="2700" u="none" cap="none" strike="noStrik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94912" y="1059872"/>
            <a:ext cx="8677297" cy="34463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5653511" y="4751482"/>
            <a:ext cx="885835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194912" y="4751482"/>
            <a:ext cx="3919888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4191000" y="4751482"/>
            <a:ext cx="762000" cy="18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0" y="0"/>
            <a:ext cx="9144000" cy="297873"/>
            <a:chOff x="0" y="0"/>
            <a:chExt cx="12192000" cy="397164"/>
          </a:xfrm>
        </p:grpSpPr>
        <p:sp>
          <p:nvSpPr>
            <p:cNvPr id="58" name="Google Shape;58;p13"/>
            <p:cNvSpPr/>
            <p:nvPr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sppider.cchmc.org/" TargetMode="External"/><Relationship Id="rId10" Type="http://schemas.openxmlformats.org/officeDocument/2006/relationships/hyperlink" Target="https://mizuguchilab.org/PSIVER/" TargetMode="External"/><Relationship Id="rId13" Type="http://schemas.openxmlformats.org/officeDocument/2006/relationships/hyperlink" Target="http://citeseerx.ist.psu.edu/viewdoc/download?doi=10.1.1.469.1629&amp;rep=rep1&amp;type=pdf" TargetMode="External"/><Relationship Id="rId12" Type="http://schemas.openxmlformats.org/officeDocument/2006/relationships/hyperlink" Target="https://www.frontiersin.org/articles/10.3389/fmolb.2021.657222/full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nature.com/articles/s41592-019-0666-6" TargetMode="External"/><Relationship Id="rId4" Type="http://schemas.openxmlformats.org/officeDocument/2006/relationships/hyperlink" Target="http://bioinfo3d.cs.tau.ac.il/SiteEngine/" TargetMode="External"/><Relationship Id="rId9" Type="http://schemas.openxmlformats.org/officeDocument/2006/relationships/hyperlink" Target="https://www.ncbi.nlm.nih.gov/pmc/articles/PMC4783878/" TargetMode="External"/><Relationship Id="rId5" Type="http://schemas.openxmlformats.org/officeDocument/2006/relationships/hyperlink" Target="https://bioinfo3d.cs.tau.ac.il/PatchDock/" TargetMode="External"/><Relationship Id="rId6" Type="http://schemas.openxmlformats.org/officeDocument/2006/relationships/hyperlink" Target="https://pubmed.ncbi.nlm.nih.gov/16488145/" TargetMode="External"/><Relationship Id="rId7" Type="http://schemas.openxmlformats.org/officeDocument/2006/relationships/hyperlink" Target="https://pubmed.ncbi.nlm.nih.gov/9126849/" TargetMode="External"/><Relationship Id="rId8" Type="http://schemas.openxmlformats.org/officeDocument/2006/relationships/hyperlink" Target="https://www.nature.com/articles/nprot.2016.16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 txBox="1"/>
          <p:nvPr>
            <p:ph type="ctrTitle"/>
          </p:nvPr>
        </p:nvSpPr>
        <p:spPr>
          <a:xfrm>
            <a:off x="339555" y="771705"/>
            <a:ext cx="7366170" cy="11055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Condensed"/>
              <a:buNone/>
            </a:pPr>
            <a:r>
              <a:rPr lang="en" sz="3000"/>
              <a:t>Deep Learning for Modelling of Protein-Protein and Protein-Ligand Interactions </a:t>
            </a:r>
            <a:endParaRPr sz="30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 Condensed"/>
              <a:buNone/>
            </a:pPr>
            <a:r>
              <a:rPr lang="en" sz="1700"/>
              <a:t>(with applications in drug discovery)</a:t>
            </a:r>
            <a:endParaRPr sz="1700"/>
          </a:p>
        </p:txBody>
      </p:sp>
      <p:sp>
        <p:nvSpPr>
          <p:cNvPr id="307" name="Google Shape;307;p36"/>
          <p:cNvSpPr txBox="1"/>
          <p:nvPr>
            <p:ph idx="1" type="subTitle"/>
          </p:nvPr>
        </p:nvSpPr>
        <p:spPr>
          <a:xfrm>
            <a:off x="339555" y="3200116"/>
            <a:ext cx="4114682" cy="4999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Chris West,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David R. Cheriton School of Computer Science</a:t>
            </a:r>
            <a:endParaRPr/>
          </a:p>
        </p:txBody>
      </p:sp>
      <p:sp>
        <p:nvSpPr>
          <p:cNvPr id="308" name="Google Shape;308;p36"/>
          <p:cNvSpPr txBox="1"/>
          <p:nvPr>
            <p:ph idx="10" type="dt"/>
          </p:nvPr>
        </p:nvSpPr>
        <p:spPr>
          <a:xfrm>
            <a:off x="339555" y="1981747"/>
            <a:ext cx="887187" cy="283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02/11/22</a:t>
            </a:r>
            <a:endParaRPr/>
          </a:p>
        </p:txBody>
      </p:sp>
      <p:sp>
        <p:nvSpPr>
          <p:cNvPr id="309" name="Google Shape;309;p36"/>
          <p:cNvSpPr/>
          <p:nvPr/>
        </p:nvSpPr>
        <p:spPr>
          <a:xfrm>
            <a:off x="-124300" y="4123625"/>
            <a:ext cx="3741600" cy="110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2737" y="1520091"/>
            <a:ext cx="2380246" cy="296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Deep-Learning Background</a:t>
            </a:r>
            <a:endParaRPr/>
          </a:p>
        </p:txBody>
      </p:sp>
      <p:sp>
        <p:nvSpPr>
          <p:cNvPr id="408" name="Google Shape;408;p45"/>
          <p:cNvSpPr txBox="1"/>
          <p:nvPr>
            <p:ph idx="1" type="body"/>
          </p:nvPr>
        </p:nvSpPr>
        <p:spPr>
          <a:xfrm>
            <a:off x="194900" y="1059875"/>
            <a:ext cx="63630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Convolutional Neural Nets (CNNs)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A more-sophisticated approach to extracting / learning features from complex data (images, text, etc.)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Reminder: Convolution captures information in a small area called a filter/kernel (spatial/temporal dependencies)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Useful tool for Segmentation, Classification, etc.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300"/>
              <a:buChar char="▪"/>
            </a:pPr>
            <a:r>
              <a:rPr lang="en"/>
              <a:t>Why does this apply to our problem?</a:t>
            </a:r>
            <a:endParaRPr/>
          </a:p>
        </p:txBody>
      </p:sp>
      <p:sp>
        <p:nvSpPr>
          <p:cNvPr id="409" name="Google Shape;409;p45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10" name="Google Shape;410;p45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45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937" y="1326700"/>
            <a:ext cx="2534063" cy="10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900" y="2687550"/>
            <a:ext cx="2406225" cy="15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Paper</a:t>
            </a:r>
            <a:endParaRPr/>
          </a:p>
        </p:txBody>
      </p:sp>
      <p:sp>
        <p:nvSpPr>
          <p:cNvPr id="419" name="Google Shape;419;p46"/>
          <p:cNvSpPr txBox="1"/>
          <p:nvPr>
            <p:ph idx="1" type="body"/>
          </p:nvPr>
        </p:nvSpPr>
        <p:spPr>
          <a:xfrm>
            <a:off x="194900" y="1059875"/>
            <a:ext cx="87684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-287337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76923"/>
              <a:buChar char="▪"/>
            </a:pPr>
            <a:r>
              <a:rPr i="1" lang="en" sz="1300"/>
              <a:t>Deciphering interaction fingerprints from protein molecular surfaces using geometric deep learning</a:t>
            </a:r>
            <a:r>
              <a:rPr lang="en" sz="1300"/>
              <a:t>, Gainza et al. Nature Methods 2020</a:t>
            </a:r>
            <a:endParaRPr sz="1300"/>
          </a:p>
          <a:p>
            <a:pPr indent="-304958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300"/>
              <a:t>Each area on a protein surface has a unique “fingerprint” (Ma-SIF: Molecular Surface Interaction Fingerprinting)</a:t>
            </a:r>
            <a:endParaRPr sz="1300"/>
          </a:p>
          <a:p>
            <a:pPr indent="-304958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300"/>
              <a:t>Utilize Geometric CNNs as an abstract feature extractor</a:t>
            </a:r>
            <a:endParaRPr sz="1300"/>
          </a:p>
          <a:p>
            <a:pPr indent="-304958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300"/>
              <a:t>Geometric DL: Deep-Learning on surfaces</a:t>
            </a:r>
            <a:endParaRPr sz="1300"/>
          </a:p>
          <a:p>
            <a:pPr indent="-304958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300"/>
              <a:t>Learn to associate feature descriptor “fingerprints” with certain outcomes:</a:t>
            </a:r>
            <a:endParaRPr sz="1300"/>
          </a:p>
          <a:p>
            <a:pPr indent="-304958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300"/>
              <a:t>1) Ligand-Pocket Similarity (Ma-SIF ligand)</a:t>
            </a:r>
            <a:endParaRPr sz="1300"/>
          </a:p>
          <a:p>
            <a:pPr indent="-304958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300"/>
              <a:t>2) Protein-Protein Site Prediction (Ma-SIF site)</a:t>
            </a:r>
            <a:endParaRPr sz="1300"/>
          </a:p>
          <a:p>
            <a:pPr indent="-304958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300"/>
              <a:t>3) Ultrafast Scanning (Ma-SIF search)</a:t>
            </a:r>
            <a:endParaRPr sz="1300"/>
          </a:p>
          <a:p>
            <a:pPr indent="-304958" lvl="1" marL="9144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Char char="▪"/>
            </a:pPr>
            <a:r>
              <a:rPr lang="en" sz="1300"/>
              <a:t>Key takeaway: </a:t>
            </a:r>
            <a:r>
              <a:rPr b="1" lang="en" sz="1300"/>
              <a:t>reducing complexity </a:t>
            </a:r>
            <a:r>
              <a:rPr lang="en" sz="1300"/>
              <a:t>of brute force simulation by learning </a:t>
            </a:r>
            <a:r>
              <a:rPr b="1" lang="en" sz="1300"/>
              <a:t>associations </a:t>
            </a:r>
            <a:r>
              <a:rPr lang="en" sz="1300"/>
              <a:t>and </a:t>
            </a:r>
            <a:r>
              <a:rPr b="1" lang="en" sz="1300"/>
              <a:t>representations</a:t>
            </a:r>
            <a:endParaRPr b="1" sz="1300"/>
          </a:p>
        </p:txBody>
      </p:sp>
      <p:sp>
        <p:nvSpPr>
          <p:cNvPr id="420" name="Google Shape;420;p46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21" name="Google Shape;421;p46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46"/>
          <p:cNvSpPr/>
          <p:nvPr/>
        </p:nvSpPr>
        <p:spPr>
          <a:xfrm>
            <a:off x="6681700" y="4468700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Paper</a:t>
            </a:r>
            <a:endParaRPr/>
          </a:p>
        </p:txBody>
      </p:sp>
      <p:sp>
        <p:nvSpPr>
          <p:cNvPr id="428" name="Google Shape;428;p47"/>
          <p:cNvSpPr txBox="1"/>
          <p:nvPr>
            <p:ph idx="1" type="body"/>
          </p:nvPr>
        </p:nvSpPr>
        <p:spPr>
          <a:xfrm>
            <a:off x="194900" y="1059875"/>
            <a:ext cx="86772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500"/>
              <a:buChar char="▪"/>
            </a:pPr>
            <a:r>
              <a:rPr lang="en"/>
              <a:t>Localize the important surface features of a protein into geodesic patches</a:t>
            </a:r>
            <a:endParaRPr/>
          </a:p>
        </p:txBody>
      </p:sp>
      <p:sp>
        <p:nvSpPr>
          <p:cNvPr id="429" name="Google Shape;429;p47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30" name="Google Shape;430;p47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47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250" y="1884500"/>
            <a:ext cx="5226851" cy="276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50" y="1994225"/>
            <a:ext cx="2839475" cy="23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Paper</a:t>
            </a:r>
            <a:endParaRPr/>
          </a:p>
        </p:txBody>
      </p:sp>
      <p:sp>
        <p:nvSpPr>
          <p:cNvPr id="439" name="Google Shape;439;p48"/>
          <p:cNvSpPr txBox="1"/>
          <p:nvPr>
            <p:ph idx="1" type="body"/>
          </p:nvPr>
        </p:nvSpPr>
        <p:spPr>
          <a:xfrm>
            <a:off x="194900" y="1059875"/>
            <a:ext cx="88692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700"/>
              <a:t>Use Radial CNNs to learn fingerprint descriptors for each patch on a protein’s surface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Radial kernel is applied to a single patch on a single feature with k rotations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700"/>
              <a:buChar char="▪"/>
            </a:pPr>
            <a:r>
              <a:rPr lang="en" sz="1700"/>
              <a:t>Kernels are trained end-to-end for each application (but can be reused)</a:t>
            </a:r>
            <a:endParaRPr sz="1700"/>
          </a:p>
        </p:txBody>
      </p:sp>
      <p:sp>
        <p:nvSpPr>
          <p:cNvPr id="440" name="Google Shape;440;p48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41" name="Google Shape;441;p48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2" name="Google Shape;442;p48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3" name="Google Shape;4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274" y="2620725"/>
            <a:ext cx="5486449" cy="20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Paper</a:t>
            </a:r>
            <a:endParaRPr/>
          </a:p>
        </p:txBody>
      </p:sp>
      <p:sp>
        <p:nvSpPr>
          <p:cNvPr id="449" name="Google Shape;449;p49"/>
          <p:cNvSpPr txBox="1"/>
          <p:nvPr>
            <p:ph idx="1" type="body"/>
          </p:nvPr>
        </p:nvSpPr>
        <p:spPr>
          <a:xfrm>
            <a:off x="194900" y="1059875"/>
            <a:ext cx="37002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700"/>
              <a:t>Ma-SIF Ligand (PLI)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Predict the relative binding of several common ligands (ADP, NADP, etc.)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Classification Task</a:t>
            </a:r>
            <a:endParaRPr sz="1700"/>
          </a:p>
          <a:p>
            <a:pPr indent="-303770" lvl="0" marL="4572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184"/>
              <a:buChar char="▪"/>
            </a:pPr>
            <a:r>
              <a:rPr lang="en" sz="1183"/>
              <a:t>"MaSIF-ligand can infer the correct cofactor in two proteins with the same fold based purely on surface features, without explicit consideration of the underlying amino acids or sequence-based signatures."</a:t>
            </a:r>
            <a:endParaRPr sz="1183"/>
          </a:p>
        </p:txBody>
      </p:sp>
      <p:sp>
        <p:nvSpPr>
          <p:cNvPr id="450" name="Google Shape;450;p49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51" name="Google Shape;451;p49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49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3" name="Google Shape;45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219" y="997575"/>
            <a:ext cx="4953505" cy="15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644" y="2651900"/>
            <a:ext cx="5038404" cy="15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0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Paper</a:t>
            </a:r>
            <a:endParaRPr/>
          </a:p>
        </p:txBody>
      </p:sp>
      <p:sp>
        <p:nvSpPr>
          <p:cNvPr id="460" name="Google Shape;460;p50"/>
          <p:cNvSpPr txBox="1"/>
          <p:nvPr>
            <p:ph idx="1" type="body"/>
          </p:nvPr>
        </p:nvSpPr>
        <p:spPr>
          <a:xfrm>
            <a:off x="194900" y="1059875"/>
            <a:ext cx="44268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700"/>
              <a:t>Ma-SIF Site (PPI)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Interesting; takes a fingerprint and outputs score of being part of a PPI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Looks for more </a:t>
            </a:r>
            <a:r>
              <a:rPr b="1" lang="en" sz="1700"/>
              <a:t>general features</a:t>
            </a:r>
            <a:r>
              <a:rPr lang="en" sz="1700"/>
              <a:t> that indicate site activity rather than specificity for one substrate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700"/>
              <a:buChar char="▪"/>
            </a:pPr>
            <a:r>
              <a:rPr lang="en" sz="1700"/>
              <a:t>Novel; feature ablation shows that electrostatic interactions are most important for predicting binding</a:t>
            </a:r>
            <a:endParaRPr sz="1700"/>
          </a:p>
        </p:txBody>
      </p:sp>
      <p:sp>
        <p:nvSpPr>
          <p:cNvPr id="461" name="Google Shape;461;p50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62" name="Google Shape;462;p50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50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175" y="1147750"/>
            <a:ext cx="4164100" cy="14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 rotWithShape="1">
          <a:blip r:embed="rId4">
            <a:alphaModFix/>
          </a:blip>
          <a:srcRect b="5407" l="0" r="0" t="4159"/>
          <a:stretch/>
        </p:blipFill>
        <p:spPr>
          <a:xfrm>
            <a:off x="4854675" y="2686550"/>
            <a:ext cx="2346800" cy="16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2957" y="2518800"/>
            <a:ext cx="1156293" cy="17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1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Paper</a:t>
            </a:r>
            <a:endParaRPr/>
          </a:p>
        </p:txBody>
      </p:sp>
      <p:sp>
        <p:nvSpPr>
          <p:cNvPr id="472" name="Google Shape;472;p51"/>
          <p:cNvSpPr txBox="1"/>
          <p:nvPr>
            <p:ph idx="1" type="body"/>
          </p:nvPr>
        </p:nvSpPr>
        <p:spPr>
          <a:xfrm>
            <a:off x="194900" y="1059875"/>
            <a:ext cx="44268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700"/>
              <a:t>Ma-SIF Site (PPI) - Validation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Artificially</a:t>
            </a:r>
            <a:r>
              <a:rPr lang="en" sz="1700"/>
              <a:t>-designed proteins with high affinity compared to wild-type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700"/>
              <a:buChar char="▪"/>
            </a:pPr>
            <a:r>
              <a:rPr lang="en" sz="1700"/>
              <a:t>Ma-SIF Site correctly predicts binding pocket placement and affinity</a:t>
            </a:r>
            <a:endParaRPr sz="1700"/>
          </a:p>
        </p:txBody>
      </p:sp>
      <p:sp>
        <p:nvSpPr>
          <p:cNvPr id="473" name="Google Shape;473;p51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74" name="Google Shape;474;p51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51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6" name="Google Shape;47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000" y="1183956"/>
            <a:ext cx="4217501" cy="2933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2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Paper</a:t>
            </a:r>
            <a:endParaRPr/>
          </a:p>
        </p:txBody>
      </p:sp>
      <p:sp>
        <p:nvSpPr>
          <p:cNvPr id="482" name="Google Shape;482;p52"/>
          <p:cNvSpPr txBox="1"/>
          <p:nvPr>
            <p:ph idx="1" type="body"/>
          </p:nvPr>
        </p:nvSpPr>
        <p:spPr>
          <a:xfrm>
            <a:off x="194900" y="1059875"/>
            <a:ext cx="51981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304165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2352"/>
              <a:buChar char="▪"/>
            </a:pPr>
            <a:r>
              <a:rPr lang="en" sz="1700"/>
              <a:t>Ma-SIF Search (Ultrafast Scanning)</a:t>
            </a:r>
            <a:endParaRPr sz="1700"/>
          </a:p>
          <a:p>
            <a:pPr indent="-320357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Feature e</a:t>
            </a:r>
            <a:r>
              <a:rPr lang="en" sz="1700"/>
              <a:t>mbedding gives us massive complexity reduction</a:t>
            </a:r>
            <a:endParaRPr sz="1700"/>
          </a:p>
          <a:p>
            <a:pPr indent="-320357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Nearest-neighbors on multitudes of proteins to look for binding similarities, OR</a:t>
            </a:r>
            <a:endParaRPr sz="1700"/>
          </a:p>
          <a:p>
            <a:pPr indent="-320357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“Jigsaw-Puzzle” approach:</a:t>
            </a:r>
            <a:endParaRPr sz="1700"/>
          </a:p>
          <a:p>
            <a:pPr indent="-320357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Invert fingerprint descriptor and look for matching pairs</a:t>
            </a:r>
            <a:endParaRPr sz="1700"/>
          </a:p>
          <a:p>
            <a:pPr indent="-320357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One-One binder-target now One-Many or Many-Many!</a:t>
            </a:r>
            <a:endParaRPr sz="1700"/>
          </a:p>
          <a:p>
            <a:pPr indent="-320357" lvl="1" marL="9144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Char char="▪"/>
            </a:pPr>
            <a:r>
              <a:rPr lang="en" sz="1700"/>
              <a:t>Decoy Test: 1000x Speedup vs PatchDock</a:t>
            </a:r>
            <a:endParaRPr sz="1700"/>
          </a:p>
        </p:txBody>
      </p:sp>
      <p:sp>
        <p:nvSpPr>
          <p:cNvPr id="483" name="Google Shape;483;p52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84" name="Google Shape;484;p52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52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6" name="Google Shape;4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7025" y="2644106"/>
            <a:ext cx="13716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933" y="997575"/>
            <a:ext cx="3639641" cy="13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3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Implications</a:t>
            </a:r>
            <a:endParaRPr/>
          </a:p>
        </p:txBody>
      </p:sp>
      <p:sp>
        <p:nvSpPr>
          <p:cNvPr id="493" name="Google Shape;493;p53"/>
          <p:cNvSpPr txBox="1"/>
          <p:nvPr>
            <p:ph idx="1" type="body"/>
          </p:nvPr>
        </p:nvSpPr>
        <p:spPr>
          <a:xfrm>
            <a:off x="194900" y="1059875"/>
            <a:ext cx="71724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-312261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Massive complexity reduction allows for high-</a:t>
            </a:r>
            <a:r>
              <a:rPr lang="en" sz="1700"/>
              <a:t>throughput</a:t>
            </a:r>
            <a:r>
              <a:rPr lang="en" sz="1700"/>
              <a:t> drug-design and screening:</a:t>
            </a:r>
            <a:endParaRPr sz="1700"/>
          </a:p>
          <a:p>
            <a:pPr indent="-312261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Protein Data Bank (PDB) has 160 000+ structures</a:t>
            </a:r>
            <a:endParaRPr sz="1700"/>
          </a:p>
          <a:p>
            <a:pPr indent="-312261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Screening peptides for possible activity against somatic/viral/bacterial targets</a:t>
            </a:r>
            <a:endParaRPr sz="1700"/>
          </a:p>
          <a:p>
            <a:pPr indent="-312261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Designing custom drugs (antibodies) for each patient</a:t>
            </a:r>
            <a:endParaRPr sz="1700"/>
          </a:p>
          <a:p>
            <a:pPr indent="-312261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Generate antibody external structures, OR</a:t>
            </a:r>
            <a:endParaRPr sz="1700"/>
          </a:p>
          <a:p>
            <a:pPr indent="-312261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Directly generate fingerprints, and</a:t>
            </a:r>
            <a:endParaRPr sz="1700"/>
          </a:p>
          <a:p>
            <a:pPr indent="-312261" lvl="3" marL="18288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700"/>
              <a:t>screen for activity, then </a:t>
            </a:r>
            <a:r>
              <a:rPr lang="en" sz="1700"/>
              <a:t>reverse</a:t>
            </a:r>
            <a:r>
              <a:rPr lang="en" sz="1700"/>
              <a:t>-engineer custom antibody to match fingerprint</a:t>
            </a:r>
            <a:endParaRPr sz="1700"/>
          </a:p>
          <a:p>
            <a:pPr indent="-312261" lvl="3" marL="18288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Char char="▪"/>
            </a:pPr>
            <a:r>
              <a:rPr lang="en" sz="1700"/>
              <a:t>Could use genetic algorithms from promising fingerprints</a:t>
            </a:r>
            <a:endParaRPr sz="1700"/>
          </a:p>
        </p:txBody>
      </p:sp>
      <p:sp>
        <p:nvSpPr>
          <p:cNvPr id="494" name="Google Shape;494;p53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95" name="Google Shape;495;p53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53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4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Further Work</a:t>
            </a:r>
            <a:endParaRPr/>
          </a:p>
        </p:txBody>
      </p:sp>
      <p:sp>
        <p:nvSpPr>
          <p:cNvPr id="502" name="Google Shape;502;p54"/>
          <p:cNvSpPr txBox="1"/>
          <p:nvPr>
            <p:ph idx="1" type="body"/>
          </p:nvPr>
        </p:nvSpPr>
        <p:spPr>
          <a:xfrm>
            <a:off x="194900" y="1059875"/>
            <a:ext cx="48603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-309562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i="1" lang="en" sz="1500"/>
              <a:t>Perspectives on High-Throughput Ligand/Protein Docking With Martini MD Simulations, </a:t>
            </a:r>
            <a:r>
              <a:rPr lang="en" sz="1500"/>
              <a:t>2021</a:t>
            </a:r>
            <a:endParaRPr sz="1500"/>
          </a:p>
          <a:p>
            <a:pPr indent="-309562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/>
              <a:t>Martini-Force-Field </a:t>
            </a:r>
            <a:endParaRPr/>
          </a:p>
          <a:p>
            <a:pPr indent="-309562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500"/>
              <a:t>Can capture protein flexibility and solvent behaviour</a:t>
            </a:r>
            <a:endParaRPr sz="1500"/>
          </a:p>
          <a:p>
            <a:pPr indent="-309562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500"/>
              <a:t>Easier for Protein + Non-Protein Interactions</a:t>
            </a:r>
            <a:endParaRPr sz="1500"/>
          </a:p>
          <a:p>
            <a:pPr indent="-309562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500"/>
              <a:t>Better modelling of thermodynamics and kinetics</a:t>
            </a:r>
            <a:endParaRPr sz="1500"/>
          </a:p>
          <a:p>
            <a:pPr indent="-309562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" sz="1500"/>
              <a:t>Recent approaches have “atomic” level accuracy while still being relatively coarse</a:t>
            </a:r>
            <a:endParaRPr sz="1500"/>
          </a:p>
          <a:p>
            <a:pPr indent="-309562" lvl="2" marL="13716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Char char="▪"/>
            </a:pPr>
            <a:r>
              <a:rPr lang="en" sz="1500"/>
              <a:t>Allows us to scale up to high-throughput</a:t>
            </a:r>
            <a:endParaRPr sz="1500"/>
          </a:p>
        </p:txBody>
      </p:sp>
      <p:sp>
        <p:nvSpPr>
          <p:cNvPr id="503" name="Google Shape;503;p54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504" name="Google Shape;504;p54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5" name="Google Shape;505;p54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6" name="Google Shape;5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950" y="1581150"/>
            <a:ext cx="3370450" cy="17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Preliminary Assumptions:</a:t>
            </a:r>
            <a:endParaRPr/>
          </a:p>
        </p:txBody>
      </p:sp>
      <p:sp>
        <p:nvSpPr>
          <p:cNvPr id="316" name="Google Shape;316;p37"/>
          <p:cNvSpPr txBox="1"/>
          <p:nvPr>
            <p:ph idx="1" type="body"/>
          </p:nvPr>
        </p:nvSpPr>
        <p:spPr>
          <a:xfrm>
            <a:off x="194900" y="1059875"/>
            <a:ext cx="39198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</a:t>
            </a:r>
            <a:r>
              <a:rPr lang="en"/>
              <a:t>try to build up all necessary concepts with minimal assumptions, but I assume you have some basic knowledge in: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955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n"/>
              <a:t>Protein structure and Function</a:t>
            </a:r>
            <a:endParaRPr/>
          </a:p>
          <a:p>
            <a:pPr indent="-20955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Deep -Learning</a:t>
            </a:r>
            <a:endParaRPr/>
          </a:p>
          <a:p>
            <a:pPr indent="-20955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CNNs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be ~25 minutes long, feel free to ask questions throughout or else at the end</a:t>
            </a:r>
            <a:endParaRPr/>
          </a:p>
        </p:txBody>
      </p:sp>
      <p:sp>
        <p:nvSpPr>
          <p:cNvPr id="317" name="Google Shape;317;p37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318" name="Google Shape;318;p37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37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5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512" name="Google Shape;512;p55"/>
          <p:cNvSpPr txBox="1"/>
          <p:nvPr>
            <p:ph idx="1" type="body"/>
          </p:nvPr>
        </p:nvSpPr>
        <p:spPr>
          <a:xfrm>
            <a:off x="194900" y="1059875"/>
            <a:ext cx="6987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https://www.nature.com/articles/s41592-019-0666-6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http://bioinfo3d.cs.tau.ac.il/SiteEngine/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https://bioinfo3d.cs.tau.ac.il/PatchDock/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https://pubmed.ncbi.nlm.nih.gov/16488145/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https://pubmed.ncbi.nlm.nih.gov/9126849/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https://www.nature.com/articles/nprot.2016.169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https://www.ncbi.nlm.nih.gov/pmc/articles/PMC4783878/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https://mizuguchilab.org/PSIVER/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https://sppider.cchmc.org/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2"/>
              </a:rPr>
              <a:t>https://www.frontiersin.org/articles/10.3389/fmolb.2021.657222/full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3"/>
              </a:rPr>
              <a:t>http://citeseerx.ist.psu.edu/viewdoc/download?doi=10.1.1.469.1629&amp;rep=rep1&amp;type=pdf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graphics can be sourced upon request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5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NLP and Transformers: “Attention is All You Need”</a:t>
            </a:r>
            <a:endParaRPr/>
          </a:p>
        </p:txBody>
      </p:sp>
      <p:sp>
        <p:nvSpPr>
          <p:cNvPr id="514" name="Google Shape;514;p55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" name="Google Shape;515;p55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Biology Background</a:t>
            </a:r>
            <a:endParaRPr/>
          </a:p>
        </p:txBody>
      </p:sp>
      <p:sp>
        <p:nvSpPr>
          <p:cNvPr id="325" name="Google Shape;325;p38"/>
          <p:cNvSpPr txBox="1"/>
          <p:nvPr>
            <p:ph idx="1" type="body"/>
          </p:nvPr>
        </p:nvSpPr>
        <p:spPr>
          <a:xfrm>
            <a:off x="194901" y="1059875"/>
            <a:ext cx="47580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Central Dogma of Biology: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DNA -&gt; RNA -&gt; Protein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Protein Structure: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Primary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Secondary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Tertiary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Quaternary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For proteins: </a:t>
            </a:r>
            <a:r>
              <a:rPr b="1" lang="en"/>
              <a:t>structure determines function</a:t>
            </a:r>
            <a:endParaRPr b="1"/>
          </a:p>
        </p:txBody>
      </p:sp>
      <p:sp>
        <p:nvSpPr>
          <p:cNvPr id="326" name="Google Shape;326;p38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327" name="Google Shape;327;p38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38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176" y="930781"/>
            <a:ext cx="1970424" cy="314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600" y="1269599"/>
            <a:ext cx="2210625" cy="22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Biology Background</a:t>
            </a:r>
            <a:endParaRPr/>
          </a:p>
        </p:txBody>
      </p:sp>
      <p:sp>
        <p:nvSpPr>
          <p:cNvPr id="336" name="Google Shape;336;p39"/>
          <p:cNvSpPr txBox="1"/>
          <p:nvPr>
            <p:ph idx="1" type="body"/>
          </p:nvPr>
        </p:nvSpPr>
        <p:spPr>
          <a:xfrm>
            <a:off x="194901" y="1059875"/>
            <a:ext cx="47580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Structure determines function</a:t>
            </a:r>
            <a:endParaRPr b="1"/>
          </a:p>
        </p:txBody>
      </p:sp>
      <p:sp>
        <p:nvSpPr>
          <p:cNvPr id="337" name="Google Shape;337;p39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338" name="Google Shape;338;p39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01" y="1874931"/>
            <a:ext cx="2571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210163" y="2291288"/>
            <a:ext cx="2537750" cy="11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9525" y="1546756"/>
            <a:ext cx="3776925" cy="25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9"/>
          <p:cNvSpPr/>
          <p:nvPr/>
        </p:nvSpPr>
        <p:spPr>
          <a:xfrm>
            <a:off x="1602825" y="1829325"/>
            <a:ext cx="340500" cy="36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1602825" y="4023825"/>
            <a:ext cx="340500" cy="36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303625" y="4162600"/>
            <a:ext cx="1983600" cy="36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Biology Background</a:t>
            </a:r>
            <a:endParaRPr/>
          </a:p>
        </p:txBody>
      </p:sp>
      <p:sp>
        <p:nvSpPr>
          <p:cNvPr id="351" name="Google Shape;351;p40"/>
          <p:cNvSpPr txBox="1"/>
          <p:nvPr>
            <p:ph idx="1" type="body"/>
          </p:nvPr>
        </p:nvSpPr>
        <p:spPr>
          <a:xfrm>
            <a:off x="194900" y="1059875"/>
            <a:ext cx="62016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Protein-Protein-Interactions (PPI):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Usually (but not always) non-covalent and reversible</a:t>
            </a:r>
            <a:endParaRPr/>
          </a:p>
        </p:txBody>
      </p:sp>
      <p:sp>
        <p:nvSpPr>
          <p:cNvPr id="352" name="Google Shape;352;p40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353" name="Google Shape;353;p40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40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75" y="2101227"/>
            <a:ext cx="2164900" cy="21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1013" y="2182876"/>
            <a:ext cx="2944975" cy="15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2738" y="1903794"/>
            <a:ext cx="2833213" cy="2124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Biology Background</a:t>
            </a:r>
            <a:endParaRPr/>
          </a:p>
        </p:txBody>
      </p:sp>
      <p:sp>
        <p:nvSpPr>
          <p:cNvPr id="363" name="Google Shape;363;p41"/>
          <p:cNvSpPr txBox="1"/>
          <p:nvPr>
            <p:ph idx="1" type="body"/>
          </p:nvPr>
        </p:nvSpPr>
        <p:spPr>
          <a:xfrm>
            <a:off x="194901" y="1059875"/>
            <a:ext cx="47580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Protein-Ligand-Interactions (PLI):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Ligand is not </a:t>
            </a:r>
            <a:r>
              <a:rPr lang="en"/>
              <a:t>necessarily</a:t>
            </a:r>
            <a:r>
              <a:rPr lang="en"/>
              <a:t> a protein</a:t>
            </a:r>
            <a:endParaRPr/>
          </a:p>
        </p:txBody>
      </p:sp>
      <p:sp>
        <p:nvSpPr>
          <p:cNvPr id="364" name="Google Shape;364;p41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365" name="Google Shape;365;p41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41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363" y="3244889"/>
            <a:ext cx="2944975" cy="15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147" y="2020113"/>
            <a:ext cx="2633090" cy="11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5152" y="1857683"/>
            <a:ext cx="1621723" cy="2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525" y="1973874"/>
            <a:ext cx="2125756" cy="11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9938" y="3279088"/>
            <a:ext cx="1362925" cy="13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Biology Background</a:t>
            </a:r>
            <a:endParaRPr/>
          </a:p>
        </p:txBody>
      </p:sp>
      <p:sp>
        <p:nvSpPr>
          <p:cNvPr id="377" name="Google Shape;377;p42"/>
          <p:cNvSpPr txBox="1"/>
          <p:nvPr>
            <p:ph idx="1" type="body"/>
          </p:nvPr>
        </p:nvSpPr>
        <p:spPr>
          <a:xfrm>
            <a:off x="194900" y="1059875"/>
            <a:ext cx="47580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What’s common in both PPI and PLI: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Purpose is achieved at specific </a:t>
            </a:r>
            <a:r>
              <a:rPr i="1" lang="en"/>
              <a:t>interaction sites </a:t>
            </a:r>
            <a:r>
              <a:rPr lang="en"/>
              <a:t>on the protein(s)</a:t>
            </a:r>
            <a:endParaRPr/>
          </a:p>
          <a:p>
            <a:pPr indent="-298450" lvl="2" marL="13716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</a:pPr>
            <a:r>
              <a:rPr lang="en"/>
              <a:t>Usually called </a:t>
            </a:r>
            <a:r>
              <a:rPr i="1" lang="en"/>
              <a:t>active sites</a:t>
            </a:r>
            <a:r>
              <a:rPr lang="en"/>
              <a:t> in the context of enzymes and/or PLI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Interaction is highly specific, hard to predict and sensitive to change</a:t>
            </a:r>
            <a:endParaRPr baseline="-25000"/>
          </a:p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500"/>
              <a:buChar char="▪"/>
            </a:pPr>
            <a:r>
              <a:rPr lang="en"/>
              <a:t>Clearly, modelling PPI/PLI is of interest</a:t>
            </a:r>
            <a:endParaRPr/>
          </a:p>
        </p:txBody>
      </p:sp>
      <p:sp>
        <p:nvSpPr>
          <p:cNvPr id="378" name="Google Shape;378;p42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379" name="Google Shape;379;p42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2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500" y="1693163"/>
            <a:ext cx="3919800" cy="205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3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How do we Model PPI/PLI?</a:t>
            </a:r>
            <a:endParaRPr/>
          </a:p>
        </p:txBody>
      </p:sp>
      <p:sp>
        <p:nvSpPr>
          <p:cNvPr id="387" name="Google Shape;387;p43"/>
          <p:cNvSpPr txBox="1"/>
          <p:nvPr>
            <p:ph idx="1" type="body"/>
          </p:nvPr>
        </p:nvSpPr>
        <p:spPr>
          <a:xfrm>
            <a:off x="194901" y="1059875"/>
            <a:ext cx="51864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First: we are </a:t>
            </a:r>
            <a:r>
              <a:rPr i="1" lang="en"/>
              <a:t>not </a:t>
            </a:r>
            <a:r>
              <a:rPr lang="en"/>
              <a:t>talking about folding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(Thank you to Yonghan for covering this topic)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"/>
              <a:t>Instead, assume we already have structure (absolute position, torsion angles, PDB file, etc.)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Co-</a:t>
            </a:r>
            <a:r>
              <a:rPr lang="en"/>
              <a:t>crystallization</a:t>
            </a:r>
            <a:r>
              <a:rPr lang="en"/>
              <a:t> + NMR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Co-CryoEM</a:t>
            </a:r>
            <a:endParaRPr/>
          </a:p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500"/>
              <a:buChar char="▪"/>
            </a:pPr>
            <a:r>
              <a:rPr lang="en"/>
              <a:t>Brute force docking simulation</a:t>
            </a:r>
            <a:endParaRPr/>
          </a:p>
        </p:txBody>
      </p:sp>
      <p:sp>
        <p:nvSpPr>
          <p:cNvPr id="388" name="Google Shape;388;p43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389" name="Google Shape;389;p43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43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1" name="Google Shape;3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400" y="530650"/>
            <a:ext cx="3068001" cy="21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051" y="2765021"/>
            <a:ext cx="2936751" cy="190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 txBox="1"/>
          <p:nvPr>
            <p:ph type="title"/>
          </p:nvPr>
        </p:nvSpPr>
        <p:spPr>
          <a:xfrm>
            <a:off x="194912" y="325581"/>
            <a:ext cx="8677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None/>
            </a:pPr>
            <a:r>
              <a:rPr lang="en"/>
              <a:t>Relevant Literature</a:t>
            </a:r>
            <a:endParaRPr/>
          </a:p>
        </p:txBody>
      </p:sp>
      <p:sp>
        <p:nvSpPr>
          <p:cNvPr id="398" name="Google Shape;398;p44"/>
          <p:cNvSpPr txBox="1"/>
          <p:nvPr>
            <p:ph idx="1" type="body"/>
          </p:nvPr>
        </p:nvSpPr>
        <p:spPr>
          <a:xfrm>
            <a:off x="194900" y="1059875"/>
            <a:ext cx="8475000" cy="3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-302418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3333"/>
              <a:buChar char="▪"/>
            </a:pPr>
            <a:r>
              <a:rPr lang="en"/>
              <a:t>PatchDock (2500 Citations)</a:t>
            </a:r>
            <a:endParaRPr/>
          </a:p>
          <a:p>
            <a:pPr indent="-292576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6666"/>
              <a:buChar char="▪"/>
            </a:pPr>
            <a:r>
              <a:rPr lang="en"/>
              <a:t>Brute-force “</a:t>
            </a:r>
            <a:r>
              <a:rPr lang="en"/>
              <a:t>Jigsaw</a:t>
            </a:r>
            <a:r>
              <a:rPr lang="en"/>
              <a:t>” matching of </a:t>
            </a:r>
            <a:r>
              <a:rPr lang="en"/>
              <a:t>complementary</a:t>
            </a:r>
            <a:r>
              <a:rPr lang="en"/>
              <a:t> geometric features on PPI or PPL (ex. Concave + Convex)</a:t>
            </a:r>
            <a:endParaRPr/>
          </a:p>
          <a:p>
            <a:pPr indent="-292576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6666"/>
              <a:buChar char="▪"/>
            </a:pPr>
            <a:r>
              <a:rPr lang="en"/>
              <a:t>Even with speed-ups, its still slow (One-to-One)</a:t>
            </a:r>
            <a:endParaRPr/>
          </a:p>
          <a:p>
            <a:pPr indent="-302418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3333"/>
              <a:buChar char="▪"/>
            </a:pPr>
            <a:r>
              <a:rPr lang="en"/>
              <a:t>SiteEngine</a:t>
            </a:r>
            <a:endParaRPr/>
          </a:p>
          <a:p>
            <a:pPr indent="-292576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6666"/>
              <a:buChar char="▪"/>
            </a:pPr>
            <a:r>
              <a:rPr lang="en"/>
              <a:t>Similar to PatchDock, except it also uses electrochemical features</a:t>
            </a:r>
            <a:endParaRPr/>
          </a:p>
          <a:p>
            <a:pPr indent="-302418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3333"/>
              <a:buChar char="▪"/>
            </a:pPr>
            <a:r>
              <a:rPr lang="en"/>
              <a:t>Other More Recent Approaches:</a:t>
            </a:r>
            <a:endParaRPr/>
          </a:p>
          <a:p>
            <a:pPr indent="-292576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6666"/>
              <a:buChar char="▪"/>
            </a:pPr>
            <a:r>
              <a:rPr lang="en"/>
              <a:t>“Flexible” docking, Special Energy Functions</a:t>
            </a:r>
            <a:endParaRPr/>
          </a:p>
          <a:p>
            <a:pPr indent="-292576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6666"/>
              <a:buChar char="▪"/>
            </a:pPr>
            <a:r>
              <a:rPr lang="en"/>
              <a:t>“Fragment Search + Genetic Algorithms”, Atomic</a:t>
            </a:r>
            <a:endParaRPr/>
          </a:p>
          <a:p>
            <a:pPr indent="-302418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83333"/>
              <a:buChar char="▪"/>
            </a:pPr>
            <a:r>
              <a:rPr lang="en"/>
              <a:t>These approaches are OK but still low-</a:t>
            </a:r>
            <a:r>
              <a:rPr lang="en"/>
              <a:t>throughput</a:t>
            </a:r>
            <a:r>
              <a:rPr lang="en"/>
              <a:t>; can we do better?</a:t>
            </a:r>
            <a:endParaRPr/>
          </a:p>
          <a:p>
            <a:pPr indent="-292576" lvl="1" marL="9144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6666"/>
              <a:buChar char="▪"/>
            </a:pPr>
            <a:r>
              <a:rPr lang="en"/>
              <a:t>Of course! We are computer scientists :)</a:t>
            </a:r>
            <a:endParaRPr/>
          </a:p>
        </p:txBody>
      </p:sp>
      <p:sp>
        <p:nvSpPr>
          <p:cNvPr id="399" name="Google Shape;399;p44"/>
          <p:cNvSpPr txBox="1"/>
          <p:nvPr>
            <p:ph idx="11" type="ftr"/>
          </p:nvPr>
        </p:nvSpPr>
        <p:spPr>
          <a:xfrm>
            <a:off x="194912" y="4751482"/>
            <a:ext cx="39198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DL for Modelling of Protein-Protein and Protein-Ligand Interactions</a:t>
            </a:r>
            <a:endParaRPr/>
          </a:p>
        </p:txBody>
      </p:sp>
      <p:sp>
        <p:nvSpPr>
          <p:cNvPr id="400" name="Google Shape;400;p44"/>
          <p:cNvSpPr txBox="1"/>
          <p:nvPr>
            <p:ph idx="12" type="sldNum"/>
          </p:nvPr>
        </p:nvSpPr>
        <p:spPr>
          <a:xfrm>
            <a:off x="4191000" y="4751482"/>
            <a:ext cx="762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44"/>
          <p:cNvSpPr/>
          <p:nvPr/>
        </p:nvSpPr>
        <p:spPr>
          <a:xfrm>
            <a:off x="6396350" y="4446675"/>
            <a:ext cx="3700200" cy="104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0" y="2571750"/>
            <a:ext cx="29527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ofWaterloo_WhiteBkgrd">
  <a:themeElements>
    <a:clrScheme name="Math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DE2498"/>
      </a:accent1>
      <a:accent2>
        <a:srgbClr val="0C0C0C"/>
      </a:accent2>
      <a:accent3>
        <a:srgbClr val="FF62AA"/>
      </a:accent3>
      <a:accent4>
        <a:srgbClr val="FFBDEF"/>
      </a:accent4>
      <a:accent5>
        <a:srgbClr val="C50078"/>
      </a:accent5>
      <a:accent6>
        <a:srgbClr val="0073CE"/>
      </a:accent6>
      <a:hlink>
        <a:srgbClr val="C50078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