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453" r:id="rId2"/>
    <p:sldId id="488" r:id="rId3"/>
    <p:sldId id="457" r:id="rId4"/>
    <p:sldId id="497" r:id="rId5"/>
    <p:sldId id="498" r:id="rId6"/>
    <p:sldId id="499" r:id="rId7"/>
    <p:sldId id="500" r:id="rId8"/>
    <p:sldId id="501" r:id="rId9"/>
    <p:sldId id="502" r:id="rId10"/>
    <p:sldId id="459" r:id="rId11"/>
    <p:sldId id="460" r:id="rId12"/>
    <p:sldId id="503" r:id="rId13"/>
    <p:sldId id="504" r:id="rId14"/>
    <p:sldId id="505" r:id="rId15"/>
    <p:sldId id="507" r:id="rId16"/>
    <p:sldId id="508" r:id="rId17"/>
    <p:sldId id="509" r:id="rId18"/>
    <p:sldId id="510" r:id="rId19"/>
    <p:sldId id="511" r:id="rId20"/>
    <p:sldId id="506" r:id="rId21"/>
    <p:sldId id="494" r:id="rId22"/>
    <p:sldId id="493" r:id="rId23"/>
    <p:sldId id="49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4864"/>
    <a:srgbClr val="2654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86"/>
    <p:restoredTop sz="92884" autoAdjust="0"/>
  </p:normalViewPr>
  <p:slideViewPr>
    <p:cSldViewPr snapToGrid="0" snapToObjects="1">
      <p:cViewPr>
        <p:scale>
          <a:sx n="79" d="100"/>
          <a:sy n="79" d="100"/>
        </p:scale>
        <p:origin x="946"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A6B8CC-C3BB-654C-B76F-0A3D3B40204A}" type="datetimeFigureOut">
              <a:rPr lang="en-US" smtClean="0"/>
              <a:t>1/26/2020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2B2E86-532D-024C-A4C2-34F35699900A}" type="slidenum">
              <a:rPr lang="en-US" smtClean="0"/>
              <a:t>‹#›</a:t>
            </a:fld>
            <a:endParaRPr lang="en-US"/>
          </a:p>
        </p:txBody>
      </p:sp>
    </p:spTree>
    <p:extLst>
      <p:ext uri="{BB962C8B-B14F-4D97-AF65-F5344CB8AC3E}">
        <p14:creationId xmlns:p14="http://schemas.microsoft.com/office/powerpoint/2010/main" val="366779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64EC1F-4C1A-4575-A29E-535B091AA911}" type="slidenum">
              <a:rPr lang="zh-CN" altLang="en-US" smtClean="0"/>
              <a:t>1</a:t>
            </a:fld>
            <a:endParaRPr lang="zh-CN" altLang="en-US"/>
          </a:p>
        </p:txBody>
      </p:sp>
    </p:spTree>
    <p:extLst>
      <p:ext uri="{BB962C8B-B14F-4D97-AF65-F5344CB8AC3E}">
        <p14:creationId xmlns:p14="http://schemas.microsoft.com/office/powerpoint/2010/main" val="1885240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64EC1F-4C1A-4575-A29E-535B091AA911}" type="slidenum">
              <a:rPr lang="zh-CN" altLang="en-US" smtClean="0"/>
              <a:t>10</a:t>
            </a:fld>
            <a:endParaRPr lang="zh-CN" altLang="en-US"/>
          </a:p>
        </p:txBody>
      </p:sp>
    </p:spTree>
    <p:extLst>
      <p:ext uri="{BB962C8B-B14F-4D97-AF65-F5344CB8AC3E}">
        <p14:creationId xmlns:p14="http://schemas.microsoft.com/office/powerpoint/2010/main" val="3980703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64EC1F-4C1A-4575-A29E-535B091AA911}" type="slidenum">
              <a:rPr lang="zh-CN" altLang="en-US" smtClean="0"/>
              <a:t>11</a:t>
            </a:fld>
            <a:endParaRPr lang="zh-CN" altLang="en-US"/>
          </a:p>
        </p:txBody>
      </p:sp>
    </p:spTree>
    <p:extLst>
      <p:ext uri="{BB962C8B-B14F-4D97-AF65-F5344CB8AC3E}">
        <p14:creationId xmlns:p14="http://schemas.microsoft.com/office/powerpoint/2010/main" val="39807036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64EC1F-4C1A-4575-A29E-535B091AA911}" type="slidenum">
              <a:rPr lang="zh-CN" altLang="en-US" smtClean="0"/>
              <a:t>12</a:t>
            </a:fld>
            <a:endParaRPr lang="zh-CN" altLang="en-US"/>
          </a:p>
        </p:txBody>
      </p:sp>
    </p:spTree>
    <p:extLst>
      <p:ext uri="{BB962C8B-B14F-4D97-AF65-F5344CB8AC3E}">
        <p14:creationId xmlns:p14="http://schemas.microsoft.com/office/powerpoint/2010/main" val="28420571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D64EC1F-4C1A-4575-A29E-535B091AA911}" type="slidenum">
              <a:rPr lang="zh-CN" altLang="en-US" smtClean="0"/>
              <a:t>13</a:t>
            </a:fld>
            <a:endParaRPr lang="zh-CN" altLang="en-US"/>
          </a:p>
        </p:txBody>
      </p:sp>
    </p:spTree>
    <p:extLst>
      <p:ext uri="{BB962C8B-B14F-4D97-AF65-F5344CB8AC3E}">
        <p14:creationId xmlns:p14="http://schemas.microsoft.com/office/powerpoint/2010/main" val="17111652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D64EC1F-4C1A-4575-A29E-535B091AA911}" type="slidenum">
              <a:rPr lang="zh-CN" altLang="en-US" smtClean="0"/>
              <a:t>14</a:t>
            </a:fld>
            <a:endParaRPr lang="zh-CN" altLang="en-US"/>
          </a:p>
        </p:txBody>
      </p:sp>
    </p:spTree>
    <p:extLst>
      <p:ext uri="{BB962C8B-B14F-4D97-AF65-F5344CB8AC3E}">
        <p14:creationId xmlns:p14="http://schemas.microsoft.com/office/powerpoint/2010/main" val="241651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D64EC1F-4C1A-4575-A29E-535B091AA911}" type="slidenum">
              <a:rPr lang="zh-CN" altLang="en-US" smtClean="0"/>
              <a:t>15</a:t>
            </a:fld>
            <a:endParaRPr lang="zh-CN" altLang="en-US"/>
          </a:p>
        </p:txBody>
      </p:sp>
    </p:spTree>
    <p:extLst>
      <p:ext uri="{BB962C8B-B14F-4D97-AF65-F5344CB8AC3E}">
        <p14:creationId xmlns:p14="http://schemas.microsoft.com/office/powerpoint/2010/main" val="24188930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D64EC1F-4C1A-4575-A29E-535B091AA911}" type="slidenum">
              <a:rPr lang="zh-CN" altLang="en-US" smtClean="0"/>
              <a:t>16</a:t>
            </a:fld>
            <a:endParaRPr lang="zh-CN" altLang="en-US"/>
          </a:p>
        </p:txBody>
      </p:sp>
    </p:spTree>
    <p:extLst>
      <p:ext uri="{BB962C8B-B14F-4D97-AF65-F5344CB8AC3E}">
        <p14:creationId xmlns:p14="http://schemas.microsoft.com/office/powerpoint/2010/main" val="23439025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D64EC1F-4C1A-4575-A29E-535B091AA911}" type="slidenum">
              <a:rPr lang="zh-CN" altLang="en-US" smtClean="0"/>
              <a:t>17</a:t>
            </a:fld>
            <a:endParaRPr lang="zh-CN" altLang="en-US"/>
          </a:p>
        </p:txBody>
      </p:sp>
    </p:spTree>
    <p:extLst>
      <p:ext uri="{BB962C8B-B14F-4D97-AF65-F5344CB8AC3E}">
        <p14:creationId xmlns:p14="http://schemas.microsoft.com/office/powerpoint/2010/main" val="4861827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D64EC1F-4C1A-4575-A29E-535B091AA911}" type="slidenum">
              <a:rPr lang="zh-CN" altLang="en-US" smtClean="0"/>
              <a:t>18</a:t>
            </a:fld>
            <a:endParaRPr lang="zh-CN" altLang="en-US"/>
          </a:p>
        </p:txBody>
      </p:sp>
    </p:spTree>
    <p:extLst>
      <p:ext uri="{BB962C8B-B14F-4D97-AF65-F5344CB8AC3E}">
        <p14:creationId xmlns:p14="http://schemas.microsoft.com/office/powerpoint/2010/main" val="29308316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D64EC1F-4C1A-4575-A29E-535B091AA911}" type="slidenum">
              <a:rPr lang="zh-CN" altLang="en-US" smtClean="0"/>
              <a:t>19</a:t>
            </a:fld>
            <a:endParaRPr lang="zh-CN" altLang="en-US"/>
          </a:p>
        </p:txBody>
      </p:sp>
    </p:spTree>
    <p:extLst>
      <p:ext uri="{BB962C8B-B14F-4D97-AF65-F5344CB8AC3E}">
        <p14:creationId xmlns:p14="http://schemas.microsoft.com/office/powerpoint/2010/main" val="2067597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64EC1F-4C1A-4575-A29E-535B091AA911}" type="slidenum">
              <a:rPr lang="zh-CN" altLang="en-US" smtClean="0"/>
              <a:t>2</a:t>
            </a:fld>
            <a:endParaRPr lang="zh-CN" altLang="en-US"/>
          </a:p>
        </p:txBody>
      </p:sp>
    </p:spTree>
    <p:extLst>
      <p:ext uri="{BB962C8B-B14F-4D97-AF65-F5344CB8AC3E}">
        <p14:creationId xmlns:p14="http://schemas.microsoft.com/office/powerpoint/2010/main" val="33998338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64EC1F-4C1A-4575-A29E-535B091AA911}" type="slidenum">
              <a:rPr lang="zh-CN" altLang="en-US" smtClean="0"/>
              <a:t>21</a:t>
            </a:fld>
            <a:endParaRPr lang="zh-CN" altLang="en-US"/>
          </a:p>
        </p:txBody>
      </p:sp>
    </p:spTree>
    <p:extLst>
      <p:ext uri="{BB962C8B-B14F-4D97-AF65-F5344CB8AC3E}">
        <p14:creationId xmlns:p14="http://schemas.microsoft.com/office/powerpoint/2010/main" val="5842502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64EC1F-4C1A-4575-A29E-535B091AA911}" type="slidenum">
              <a:rPr lang="zh-CN" altLang="en-US" smtClean="0"/>
              <a:t>22</a:t>
            </a:fld>
            <a:endParaRPr lang="zh-CN" altLang="en-US"/>
          </a:p>
        </p:txBody>
      </p:sp>
    </p:spTree>
    <p:extLst>
      <p:ext uri="{BB962C8B-B14F-4D97-AF65-F5344CB8AC3E}">
        <p14:creationId xmlns:p14="http://schemas.microsoft.com/office/powerpoint/2010/main" val="8304403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64EC1F-4C1A-4575-A29E-535B091AA911}" type="slidenum">
              <a:rPr lang="zh-CN" altLang="en-US" smtClean="0"/>
              <a:t>23</a:t>
            </a:fld>
            <a:endParaRPr lang="zh-CN" altLang="en-US"/>
          </a:p>
        </p:txBody>
      </p:sp>
    </p:spTree>
    <p:extLst>
      <p:ext uri="{BB962C8B-B14F-4D97-AF65-F5344CB8AC3E}">
        <p14:creationId xmlns:p14="http://schemas.microsoft.com/office/powerpoint/2010/main" val="2373835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64EC1F-4C1A-4575-A29E-535B091AA911}" type="slidenum">
              <a:rPr lang="zh-CN" altLang="en-US" smtClean="0"/>
              <a:t>3</a:t>
            </a:fld>
            <a:endParaRPr lang="zh-CN" altLang="en-US"/>
          </a:p>
        </p:txBody>
      </p:sp>
    </p:spTree>
    <p:extLst>
      <p:ext uri="{BB962C8B-B14F-4D97-AF65-F5344CB8AC3E}">
        <p14:creationId xmlns:p14="http://schemas.microsoft.com/office/powerpoint/2010/main" val="3980703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64EC1F-4C1A-4575-A29E-535B091AA911}" type="slidenum">
              <a:rPr lang="zh-CN" altLang="en-US" smtClean="0"/>
              <a:t>4</a:t>
            </a:fld>
            <a:endParaRPr lang="zh-CN" altLang="en-US"/>
          </a:p>
        </p:txBody>
      </p:sp>
    </p:spTree>
    <p:extLst>
      <p:ext uri="{BB962C8B-B14F-4D97-AF65-F5344CB8AC3E}">
        <p14:creationId xmlns:p14="http://schemas.microsoft.com/office/powerpoint/2010/main" val="3011865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64EC1F-4C1A-4575-A29E-535B091AA911}" type="slidenum">
              <a:rPr lang="zh-CN" altLang="en-US" smtClean="0"/>
              <a:t>5</a:t>
            </a:fld>
            <a:endParaRPr lang="zh-CN" altLang="en-US"/>
          </a:p>
        </p:txBody>
      </p:sp>
    </p:spTree>
    <p:extLst>
      <p:ext uri="{BB962C8B-B14F-4D97-AF65-F5344CB8AC3E}">
        <p14:creationId xmlns:p14="http://schemas.microsoft.com/office/powerpoint/2010/main" val="3407436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64EC1F-4C1A-4575-A29E-535B091AA911}" type="slidenum">
              <a:rPr lang="zh-CN" altLang="en-US" smtClean="0"/>
              <a:t>6</a:t>
            </a:fld>
            <a:endParaRPr lang="zh-CN" altLang="en-US"/>
          </a:p>
        </p:txBody>
      </p:sp>
    </p:spTree>
    <p:extLst>
      <p:ext uri="{BB962C8B-B14F-4D97-AF65-F5344CB8AC3E}">
        <p14:creationId xmlns:p14="http://schemas.microsoft.com/office/powerpoint/2010/main" val="139377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64EC1F-4C1A-4575-A29E-535B091AA911}" type="slidenum">
              <a:rPr lang="zh-CN" altLang="en-US" smtClean="0"/>
              <a:t>7</a:t>
            </a:fld>
            <a:endParaRPr lang="zh-CN" altLang="en-US"/>
          </a:p>
        </p:txBody>
      </p:sp>
    </p:spTree>
    <p:extLst>
      <p:ext uri="{BB962C8B-B14F-4D97-AF65-F5344CB8AC3E}">
        <p14:creationId xmlns:p14="http://schemas.microsoft.com/office/powerpoint/2010/main" val="2880996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D64EC1F-4C1A-4575-A29E-535B091AA911}" type="slidenum">
              <a:rPr lang="zh-CN" altLang="en-US" smtClean="0"/>
              <a:t>8</a:t>
            </a:fld>
            <a:endParaRPr lang="zh-CN" altLang="en-US"/>
          </a:p>
        </p:txBody>
      </p:sp>
    </p:spTree>
    <p:extLst>
      <p:ext uri="{BB962C8B-B14F-4D97-AF65-F5344CB8AC3E}">
        <p14:creationId xmlns:p14="http://schemas.microsoft.com/office/powerpoint/2010/main" val="1338925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D64EC1F-4C1A-4575-A29E-535B091AA911}" type="slidenum">
              <a:rPr lang="zh-CN" altLang="en-US" smtClean="0"/>
              <a:t>9</a:t>
            </a:fld>
            <a:endParaRPr lang="zh-CN" altLang="en-US"/>
          </a:p>
        </p:txBody>
      </p:sp>
    </p:spTree>
    <p:extLst>
      <p:ext uri="{BB962C8B-B14F-4D97-AF65-F5344CB8AC3E}">
        <p14:creationId xmlns:p14="http://schemas.microsoft.com/office/powerpoint/2010/main" val="1187964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40D88-6459-B04C-A8EE-0A4DADB8F5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73DD8D-3BF8-1C45-A7C1-3ABC249DDD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63C2A6-4EF4-BE4F-82E1-F2DF951478CD}"/>
              </a:ext>
            </a:extLst>
          </p:cNvPr>
          <p:cNvSpPr>
            <a:spLocks noGrp="1"/>
          </p:cNvSpPr>
          <p:nvPr>
            <p:ph type="dt" sz="half" idx="10"/>
          </p:nvPr>
        </p:nvSpPr>
        <p:spPr/>
        <p:txBody>
          <a:bodyPr/>
          <a:lstStyle/>
          <a:p>
            <a:fld id="{3933F1A5-12D2-A046-808E-57442533E4A9}" type="datetimeFigureOut">
              <a:rPr lang="en-US" smtClean="0"/>
              <a:t>1/26/2020</a:t>
            </a:fld>
            <a:endParaRPr lang="en-US"/>
          </a:p>
        </p:txBody>
      </p:sp>
      <p:sp>
        <p:nvSpPr>
          <p:cNvPr id="5" name="Footer Placeholder 4">
            <a:extLst>
              <a:ext uri="{FF2B5EF4-FFF2-40B4-BE49-F238E27FC236}">
                <a16:creationId xmlns:a16="http://schemas.microsoft.com/office/drawing/2014/main" id="{3219A68F-BFB1-8A4F-AB26-22C6F1368A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189CD5-6125-8249-9AB4-8EDDB0CD7CBE}"/>
              </a:ext>
            </a:extLst>
          </p:cNvPr>
          <p:cNvSpPr>
            <a:spLocks noGrp="1"/>
          </p:cNvSpPr>
          <p:nvPr>
            <p:ph type="sldNum" sz="quarter" idx="12"/>
          </p:nvPr>
        </p:nvSpPr>
        <p:spPr/>
        <p:txBody>
          <a:bodyPr/>
          <a:lstStyle/>
          <a:p>
            <a:fld id="{DD9795CA-3B14-1743-9D77-3749F175CE17}" type="slidenum">
              <a:rPr lang="en-US" smtClean="0"/>
              <a:t>‹#›</a:t>
            </a:fld>
            <a:endParaRPr lang="en-US"/>
          </a:p>
        </p:txBody>
      </p:sp>
    </p:spTree>
    <p:extLst>
      <p:ext uri="{BB962C8B-B14F-4D97-AF65-F5344CB8AC3E}">
        <p14:creationId xmlns:p14="http://schemas.microsoft.com/office/powerpoint/2010/main" val="4210658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F6FFB-4F8E-6845-A5B4-302931B034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EB268C8-30F6-EB4B-AB9B-3C174A91304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B41776-6C3C-034B-8B53-9895EDC802C1}"/>
              </a:ext>
            </a:extLst>
          </p:cNvPr>
          <p:cNvSpPr>
            <a:spLocks noGrp="1"/>
          </p:cNvSpPr>
          <p:nvPr>
            <p:ph type="dt" sz="half" idx="10"/>
          </p:nvPr>
        </p:nvSpPr>
        <p:spPr/>
        <p:txBody>
          <a:bodyPr/>
          <a:lstStyle/>
          <a:p>
            <a:fld id="{3933F1A5-12D2-A046-808E-57442533E4A9}" type="datetimeFigureOut">
              <a:rPr lang="en-US" smtClean="0"/>
              <a:t>1/26/2020</a:t>
            </a:fld>
            <a:endParaRPr lang="en-US"/>
          </a:p>
        </p:txBody>
      </p:sp>
      <p:sp>
        <p:nvSpPr>
          <p:cNvPr id="5" name="Footer Placeholder 4">
            <a:extLst>
              <a:ext uri="{FF2B5EF4-FFF2-40B4-BE49-F238E27FC236}">
                <a16:creationId xmlns:a16="http://schemas.microsoft.com/office/drawing/2014/main" id="{B3D6123A-979E-9445-996D-E49AF11699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53744F-181E-C74E-AE9D-FD1B260D8B01}"/>
              </a:ext>
            </a:extLst>
          </p:cNvPr>
          <p:cNvSpPr>
            <a:spLocks noGrp="1"/>
          </p:cNvSpPr>
          <p:nvPr>
            <p:ph type="sldNum" sz="quarter" idx="12"/>
          </p:nvPr>
        </p:nvSpPr>
        <p:spPr/>
        <p:txBody>
          <a:bodyPr/>
          <a:lstStyle/>
          <a:p>
            <a:fld id="{DD9795CA-3B14-1743-9D77-3749F175CE17}" type="slidenum">
              <a:rPr lang="en-US" smtClean="0"/>
              <a:t>‹#›</a:t>
            </a:fld>
            <a:endParaRPr lang="en-US"/>
          </a:p>
        </p:txBody>
      </p:sp>
    </p:spTree>
    <p:extLst>
      <p:ext uri="{BB962C8B-B14F-4D97-AF65-F5344CB8AC3E}">
        <p14:creationId xmlns:p14="http://schemas.microsoft.com/office/powerpoint/2010/main" val="1456461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18F349-6851-E34F-8D6A-B0B0EF6582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040AE66-F0E9-3640-A28F-CBBD7F48BC3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6862C-E715-CB45-8AAA-75993EEC25DE}"/>
              </a:ext>
            </a:extLst>
          </p:cNvPr>
          <p:cNvSpPr>
            <a:spLocks noGrp="1"/>
          </p:cNvSpPr>
          <p:nvPr>
            <p:ph type="dt" sz="half" idx="10"/>
          </p:nvPr>
        </p:nvSpPr>
        <p:spPr/>
        <p:txBody>
          <a:bodyPr/>
          <a:lstStyle/>
          <a:p>
            <a:fld id="{3933F1A5-12D2-A046-808E-57442533E4A9}" type="datetimeFigureOut">
              <a:rPr lang="en-US" smtClean="0"/>
              <a:t>1/26/2020</a:t>
            </a:fld>
            <a:endParaRPr lang="en-US"/>
          </a:p>
        </p:txBody>
      </p:sp>
      <p:sp>
        <p:nvSpPr>
          <p:cNvPr id="5" name="Footer Placeholder 4">
            <a:extLst>
              <a:ext uri="{FF2B5EF4-FFF2-40B4-BE49-F238E27FC236}">
                <a16:creationId xmlns:a16="http://schemas.microsoft.com/office/drawing/2014/main" id="{307AEA59-4D9D-C847-9EB8-CB46F92C2C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FC8A68-BDBD-D748-8F2D-88FA1CE9C0B4}"/>
              </a:ext>
            </a:extLst>
          </p:cNvPr>
          <p:cNvSpPr>
            <a:spLocks noGrp="1"/>
          </p:cNvSpPr>
          <p:nvPr>
            <p:ph type="sldNum" sz="quarter" idx="12"/>
          </p:nvPr>
        </p:nvSpPr>
        <p:spPr/>
        <p:txBody>
          <a:bodyPr/>
          <a:lstStyle/>
          <a:p>
            <a:fld id="{DD9795CA-3B14-1743-9D77-3749F175CE17}" type="slidenum">
              <a:rPr lang="en-US" smtClean="0"/>
              <a:t>‹#›</a:t>
            </a:fld>
            <a:endParaRPr lang="en-US"/>
          </a:p>
        </p:txBody>
      </p:sp>
    </p:spTree>
    <p:extLst>
      <p:ext uri="{BB962C8B-B14F-4D97-AF65-F5344CB8AC3E}">
        <p14:creationId xmlns:p14="http://schemas.microsoft.com/office/powerpoint/2010/main" val="2987970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789327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grpSp>
        <p:nvGrpSpPr>
          <p:cNvPr id="7" name="组合 6"/>
          <p:cNvGrpSpPr/>
          <p:nvPr userDrawn="1"/>
        </p:nvGrpSpPr>
        <p:grpSpPr>
          <a:xfrm>
            <a:off x="450015" y="244886"/>
            <a:ext cx="704500" cy="646383"/>
            <a:chOff x="1417110" y="1933669"/>
            <a:chExt cx="1827515" cy="1676757"/>
          </a:xfrm>
        </p:grpSpPr>
        <p:sp>
          <p:nvSpPr>
            <p:cNvPr id="8" name="椭圆 7"/>
            <p:cNvSpPr/>
            <p:nvPr/>
          </p:nvSpPr>
          <p:spPr>
            <a:xfrm>
              <a:off x="1491775" y="1933669"/>
              <a:ext cx="1676757" cy="1676757"/>
            </a:xfrm>
            <a:prstGeom prst="ellipse">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9" name="椭圆 8"/>
            <p:cNvSpPr/>
            <p:nvPr/>
          </p:nvSpPr>
          <p:spPr>
            <a:xfrm>
              <a:off x="1686851" y="2118291"/>
              <a:ext cx="1307513" cy="1307513"/>
            </a:xfrm>
            <a:prstGeom prst="ellipse">
              <a:avLst/>
            </a:prstGeom>
            <a:gradFill>
              <a:gsLst>
                <a:gs pos="100000">
                  <a:schemeClr val="accent1">
                    <a:lumMod val="75000"/>
                  </a:schemeClr>
                </a:gs>
                <a:gs pos="0">
                  <a:srgbClr val="27506E"/>
                </a:gs>
              </a:gsLst>
              <a:path path="circle">
                <a:fillToRect l="50000" t="50000" r="50000" b="50000"/>
              </a:path>
            </a:gra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0" name="椭圆 9"/>
            <p:cNvSpPr/>
            <p:nvPr/>
          </p:nvSpPr>
          <p:spPr>
            <a:xfrm>
              <a:off x="2772931" y="1944597"/>
              <a:ext cx="390517" cy="390517"/>
            </a:xfrm>
            <a:prstGeom prst="ellipse">
              <a:avLst/>
            </a:prstGeom>
            <a:gradFill>
              <a:gsLst>
                <a:gs pos="100000">
                  <a:schemeClr val="accent1">
                    <a:lumMod val="75000"/>
                  </a:schemeClr>
                </a:gs>
                <a:gs pos="0">
                  <a:srgbClr val="27506E"/>
                </a:gs>
              </a:gsLst>
              <a:path path="circle">
                <a:fillToRect l="50000" t="50000" r="50000" b="50000"/>
              </a:path>
            </a:gra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1" name="椭圆 10"/>
            <p:cNvSpPr/>
            <p:nvPr/>
          </p:nvSpPr>
          <p:spPr>
            <a:xfrm>
              <a:off x="1417110" y="2261397"/>
              <a:ext cx="286781" cy="286781"/>
            </a:xfrm>
            <a:prstGeom prst="ellipse">
              <a:avLst/>
            </a:prstGeom>
            <a:gradFill>
              <a:gsLst>
                <a:gs pos="100000">
                  <a:schemeClr val="accent1">
                    <a:lumMod val="75000"/>
                  </a:schemeClr>
                </a:gs>
                <a:gs pos="0">
                  <a:srgbClr val="27506E"/>
                </a:gs>
              </a:gsLst>
              <a:path path="circle">
                <a:fillToRect l="50000" t="50000" r="50000" b="50000"/>
              </a:path>
            </a:gra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2" name="椭圆 11"/>
            <p:cNvSpPr/>
            <p:nvPr/>
          </p:nvSpPr>
          <p:spPr>
            <a:xfrm>
              <a:off x="1686851" y="3308201"/>
              <a:ext cx="220530" cy="220530"/>
            </a:xfrm>
            <a:prstGeom prst="ellipse">
              <a:avLst/>
            </a:prstGeom>
            <a:gradFill>
              <a:gsLst>
                <a:gs pos="100000">
                  <a:schemeClr val="accent1">
                    <a:lumMod val="75000"/>
                  </a:schemeClr>
                </a:gs>
                <a:gs pos="0">
                  <a:srgbClr val="27506E"/>
                </a:gs>
              </a:gsLst>
              <a:path path="circle">
                <a:fillToRect l="50000" t="50000" r="50000" b="50000"/>
              </a:path>
            </a:gra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3" name="椭圆 12"/>
            <p:cNvSpPr/>
            <p:nvPr/>
          </p:nvSpPr>
          <p:spPr>
            <a:xfrm>
              <a:off x="3016329" y="2979248"/>
              <a:ext cx="228296" cy="228296"/>
            </a:xfrm>
            <a:prstGeom prst="ellipse">
              <a:avLst/>
            </a:prstGeom>
            <a:gradFill>
              <a:gsLst>
                <a:gs pos="100000">
                  <a:schemeClr val="accent1">
                    <a:lumMod val="75000"/>
                  </a:schemeClr>
                </a:gs>
                <a:gs pos="0">
                  <a:srgbClr val="27506E"/>
                </a:gs>
              </a:gsLst>
              <a:path path="circle">
                <a:fillToRect l="50000" t="50000" r="50000" b="50000"/>
              </a:path>
            </a:gra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19" name="组合 18"/>
          <p:cNvGrpSpPr/>
          <p:nvPr userDrawn="1"/>
        </p:nvGrpSpPr>
        <p:grpSpPr>
          <a:xfrm>
            <a:off x="5770161" y="6656158"/>
            <a:ext cx="692257" cy="126133"/>
            <a:chOff x="3510366" y="-2733"/>
            <a:chExt cx="1300959" cy="237042"/>
          </a:xfrm>
        </p:grpSpPr>
        <p:sp>
          <p:nvSpPr>
            <p:cNvPr id="20" name="椭圆 19"/>
            <p:cNvSpPr/>
            <p:nvPr userDrawn="1"/>
          </p:nvSpPr>
          <p:spPr>
            <a:xfrm>
              <a:off x="3510366" y="-2733"/>
              <a:ext cx="237042" cy="237042"/>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1" name="椭圆 20"/>
            <p:cNvSpPr/>
            <p:nvPr userDrawn="1"/>
          </p:nvSpPr>
          <p:spPr>
            <a:xfrm>
              <a:off x="3865005" y="-2733"/>
              <a:ext cx="237042" cy="23704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2" name="椭圆 21"/>
            <p:cNvSpPr/>
            <p:nvPr userDrawn="1"/>
          </p:nvSpPr>
          <p:spPr>
            <a:xfrm>
              <a:off x="4219644" y="-2733"/>
              <a:ext cx="237042" cy="237042"/>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3" name="椭圆 22"/>
            <p:cNvSpPr/>
            <p:nvPr userDrawn="1"/>
          </p:nvSpPr>
          <p:spPr>
            <a:xfrm>
              <a:off x="4574283" y="-2733"/>
              <a:ext cx="237042" cy="23704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Tree>
    <p:extLst>
      <p:ext uri="{BB962C8B-B14F-4D97-AF65-F5344CB8AC3E}">
        <p14:creationId xmlns:p14="http://schemas.microsoft.com/office/powerpoint/2010/main" val="135572275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6C67D-DD08-5147-A0E7-FE9F9A353C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2E5D77-075F-C940-B936-DED0CCA19B7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2840C1-CA2C-D84F-BF80-45E759053E86}"/>
              </a:ext>
            </a:extLst>
          </p:cNvPr>
          <p:cNvSpPr>
            <a:spLocks noGrp="1"/>
          </p:cNvSpPr>
          <p:nvPr>
            <p:ph type="dt" sz="half" idx="10"/>
          </p:nvPr>
        </p:nvSpPr>
        <p:spPr/>
        <p:txBody>
          <a:bodyPr/>
          <a:lstStyle/>
          <a:p>
            <a:fld id="{3933F1A5-12D2-A046-808E-57442533E4A9}" type="datetimeFigureOut">
              <a:rPr lang="en-US" smtClean="0"/>
              <a:t>1/26/2020</a:t>
            </a:fld>
            <a:endParaRPr lang="en-US"/>
          </a:p>
        </p:txBody>
      </p:sp>
      <p:sp>
        <p:nvSpPr>
          <p:cNvPr id="5" name="Footer Placeholder 4">
            <a:extLst>
              <a:ext uri="{FF2B5EF4-FFF2-40B4-BE49-F238E27FC236}">
                <a16:creationId xmlns:a16="http://schemas.microsoft.com/office/drawing/2014/main" id="{8B20023C-53D0-3F44-8BF4-66C399E2DC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7B2C1D-8B23-B940-A73C-EDE8FF302CDD}"/>
              </a:ext>
            </a:extLst>
          </p:cNvPr>
          <p:cNvSpPr>
            <a:spLocks noGrp="1"/>
          </p:cNvSpPr>
          <p:nvPr>
            <p:ph type="sldNum" sz="quarter" idx="12"/>
          </p:nvPr>
        </p:nvSpPr>
        <p:spPr/>
        <p:txBody>
          <a:bodyPr/>
          <a:lstStyle/>
          <a:p>
            <a:fld id="{DD9795CA-3B14-1743-9D77-3749F175CE17}" type="slidenum">
              <a:rPr lang="en-US" smtClean="0"/>
              <a:t>‹#›</a:t>
            </a:fld>
            <a:endParaRPr lang="en-US"/>
          </a:p>
        </p:txBody>
      </p:sp>
    </p:spTree>
    <p:extLst>
      <p:ext uri="{BB962C8B-B14F-4D97-AF65-F5344CB8AC3E}">
        <p14:creationId xmlns:p14="http://schemas.microsoft.com/office/powerpoint/2010/main" val="4164510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249AA-152D-F74B-A560-296E1617A8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86D014-91FE-6D43-87F2-3DF0D1EDD8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69F79B5-339D-D049-9B1A-5FB50AB104BB}"/>
              </a:ext>
            </a:extLst>
          </p:cNvPr>
          <p:cNvSpPr>
            <a:spLocks noGrp="1"/>
          </p:cNvSpPr>
          <p:nvPr>
            <p:ph type="dt" sz="half" idx="10"/>
          </p:nvPr>
        </p:nvSpPr>
        <p:spPr/>
        <p:txBody>
          <a:bodyPr/>
          <a:lstStyle/>
          <a:p>
            <a:fld id="{3933F1A5-12D2-A046-808E-57442533E4A9}" type="datetimeFigureOut">
              <a:rPr lang="en-US" smtClean="0"/>
              <a:t>1/26/2020</a:t>
            </a:fld>
            <a:endParaRPr lang="en-US"/>
          </a:p>
        </p:txBody>
      </p:sp>
      <p:sp>
        <p:nvSpPr>
          <p:cNvPr id="5" name="Footer Placeholder 4">
            <a:extLst>
              <a:ext uri="{FF2B5EF4-FFF2-40B4-BE49-F238E27FC236}">
                <a16:creationId xmlns:a16="http://schemas.microsoft.com/office/drawing/2014/main" id="{7BFB84F6-4081-8E4F-8510-8628F9FEF8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86A5B2-B2F2-C849-8676-38E43D626094}"/>
              </a:ext>
            </a:extLst>
          </p:cNvPr>
          <p:cNvSpPr>
            <a:spLocks noGrp="1"/>
          </p:cNvSpPr>
          <p:nvPr>
            <p:ph type="sldNum" sz="quarter" idx="12"/>
          </p:nvPr>
        </p:nvSpPr>
        <p:spPr/>
        <p:txBody>
          <a:bodyPr/>
          <a:lstStyle/>
          <a:p>
            <a:fld id="{DD9795CA-3B14-1743-9D77-3749F175CE17}" type="slidenum">
              <a:rPr lang="en-US" smtClean="0"/>
              <a:t>‹#›</a:t>
            </a:fld>
            <a:endParaRPr lang="en-US"/>
          </a:p>
        </p:txBody>
      </p:sp>
    </p:spTree>
    <p:extLst>
      <p:ext uri="{BB962C8B-B14F-4D97-AF65-F5344CB8AC3E}">
        <p14:creationId xmlns:p14="http://schemas.microsoft.com/office/powerpoint/2010/main" val="454608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C446F-87A9-FE4C-9785-BAD2642C5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B14624-D044-5D4E-A6EA-B933C85840A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549A61-0C3D-BD42-B0DA-B02D8613CEC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521EB8F-17A9-0149-A15E-6510417340F5}"/>
              </a:ext>
            </a:extLst>
          </p:cNvPr>
          <p:cNvSpPr>
            <a:spLocks noGrp="1"/>
          </p:cNvSpPr>
          <p:nvPr>
            <p:ph type="dt" sz="half" idx="10"/>
          </p:nvPr>
        </p:nvSpPr>
        <p:spPr/>
        <p:txBody>
          <a:bodyPr/>
          <a:lstStyle/>
          <a:p>
            <a:fld id="{3933F1A5-12D2-A046-808E-57442533E4A9}" type="datetimeFigureOut">
              <a:rPr lang="en-US" smtClean="0"/>
              <a:t>1/26/2020</a:t>
            </a:fld>
            <a:endParaRPr lang="en-US"/>
          </a:p>
        </p:txBody>
      </p:sp>
      <p:sp>
        <p:nvSpPr>
          <p:cNvPr id="6" name="Footer Placeholder 5">
            <a:extLst>
              <a:ext uri="{FF2B5EF4-FFF2-40B4-BE49-F238E27FC236}">
                <a16:creationId xmlns:a16="http://schemas.microsoft.com/office/drawing/2014/main" id="{3894B0C7-F3C2-A546-87DA-9636D9D358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1156DB-DF1D-9941-8DC7-FD413BED39D3}"/>
              </a:ext>
            </a:extLst>
          </p:cNvPr>
          <p:cNvSpPr>
            <a:spLocks noGrp="1"/>
          </p:cNvSpPr>
          <p:nvPr>
            <p:ph type="sldNum" sz="quarter" idx="12"/>
          </p:nvPr>
        </p:nvSpPr>
        <p:spPr/>
        <p:txBody>
          <a:bodyPr/>
          <a:lstStyle/>
          <a:p>
            <a:fld id="{DD9795CA-3B14-1743-9D77-3749F175CE17}" type="slidenum">
              <a:rPr lang="en-US" smtClean="0"/>
              <a:t>‹#›</a:t>
            </a:fld>
            <a:endParaRPr lang="en-US"/>
          </a:p>
        </p:txBody>
      </p:sp>
    </p:spTree>
    <p:extLst>
      <p:ext uri="{BB962C8B-B14F-4D97-AF65-F5344CB8AC3E}">
        <p14:creationId xmlns:p14="http://schemas.microsoft.com/office/powerpoint/2010/main" val="3707148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C61F5-55E2-B047-B6CD-A43762A5FE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1FF1B3-8997-BE47-827A-0F2EDB8F7F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8E186BA-CA8E-1547-B9DD-CC3C30E154D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D037A9-FD0F-B44F-AC2D-AA50BFA303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0A356D7-8A82-4A48-9611-6EBB28F4E37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DDE6E7-F64F-874F-A4B6-40A3F8A34709}"/>
              </a:ext>
            </a:extLst>
          </p:cNvPr>
          <p:cNvSpPr>
            <a:spLocks noGrp="1"/>
          </p:cNvSpPr>
          <p:nvPr>
            <p:ph type="dt" sz="half" idx="10"/>
          </p:nvPr>
        </p:nvSpPr>
        <p:spPr/>
        <p:txBody>
          <a:bodyPr/>
          <a:lstStyle/>
          <a:p>
            <a:fld id="{3933F1A5-12D2-A046-808E-57442533E4A9}" type="datetimeFigureOut">
              <a:rPr lang="en-US" smtClean="0"/>
              <a:t>1/26/2020</a:t>
            </a:fld>
            <a:endParaRPr lang="en-US"/>
          </a:p>
        </p:txBody>
      </p:sp>
      <p:sp>
        <p:nvSpPr>
          <p:cNvPr id="8" name="Footer Placeholder 7">
            <a:extLst>
              <a:ext uri="{FF2B5EF4-FFF2-40B4-BE49-F238E27FC236}">
                <a16:creationId xmlns:a16="http://schemas.microsoft.com/office/drawing/2014/main" id="{469E14FD-7CB2-EC4F-B3B4-6E11189CF2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772DAD-EEFD-834A-B115-921F62CBE0DD}"/>
              </a:ext>
            </a:extLst>
          </p:cNvPr>
          <p:cNvSpPr>
            <a:spLocks noGrp="1"/>
          </p:cNvSpPr>
          <p:nvPr>
            <p:ph type="sldNum" sz="quarter" idx="12"/>
          </p:nvPr>
        </p:nvSpPr>
        <p:spPr/>
        <p:txBody>
          <a:bodyPr/>
          <a:lstStyle/>
          <a:p>
            <a:fld id="{DD9795CA-3B14-1743-9D77-3749F175CE17}" type="slidenum">
              <a:rPr lang="en-US" smtClean="0"/>
              <a:t>‹#›</a:t>
            </a:fld>
            <a:endParaRPr lang="en-US"/>
          </a:p>
        </p:txBody>
      </p:sp>
    </p:spTree>
    <p:extLst>
      <p:ext uri="{BB962C8B-B14F-4D97-AF65-F5344CB8AC3E}">
        <p14:creationId xmlns:p14="http://schemas.microsoft.com/office/powerpoint/2010/main" val="1674693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61515-5661-934A-801D-2CB0D7F682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34AF9D-1F9B-364D-AA80-94D97792B22C}"/>
              </a:ext>
            </a:extLst>
          </p:cNvPr>
          <p:cNvSpPr>
            <a:spLocks noGrp="1"/>
          </p:cNvSpPr>
          <p:nvPr>
            <p:ph type="dt" sz="half" idx="10"/>
          </p:nvPr>
        </p:nvSpPr>
        <p:spPr/>
        <p:txBody>
          <a:bodyPr/>
          <a:lstStyle/>
          <a:p>
            <a:fld id="{3933F1A5-12D2-A046-808E-57442533E4A9}" type="datetimeFigureOut">
              <a:rPr lang="en-US" smtClean="0"/>
              <a:t>1/26/2020</a:t>
            </a:fld>
            <a:endParaRPr lang="en-US"/>
          </a:p>
        </p:txBody>
      </p:sp>
      <p:sp>
        <p:nvSpPr>
          <p:cNvPr id="4" name="Footer Placeholder 3">
            <a:extLst>
              <a:ext uri="{FF2B5EF4-FFF2-40B4-BE49-F238E27FC236}">
                <a16:creationId xmlns:a16="http://schemas.microsoft.com/office/drawing/2014/main" id="{DAC5896D-57C9-DB4E-9B8B-143F140560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FB08BE-5790-C645-8C3D-8CA1394CB4A0}"/>
              </a:ext>
            </a:extLst>
          </p:cNvPr>
          <p:cNvSpPr>
            <a:spLocks noGrp="1"/>
          </p:cNvSpPr>
          <p:nvPr>
            <p:ph type="sldNum" sz="quarter" idx="12"/>
          </p:nvPr>
        </p:nvSpPr>
        <p:spPr/>
        <p:txBody>
          <a:bodyPr/>
          <a:lstStyle/>
          <a:p>
            <a:fld id="{DD9795CA-3B14-1743-9D77-3749F175CE17}" type="slidenum">
              <a:rPr lang="en-US" smtClean="0"/>
              <a:t>‹#›</a:t>
            </a:fld>
            <a:endParaRPr lang="en-US"/>
          </a:p>
        </p:txBody>
      </p:sp>
    </p:spTree>
    <p:extLst>
      <p:ext uri="{BB962C8B-B14F-4D97-AF65-F5344CB8AC3E}">
        <p14:creationId xmlns:p14="http://schemas.microsoft.com/office/powerpoint/2010/main" val="4171672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D44D5C-59FD-5747-B51A-359263B299BB}"/>
              </a:ext>
            </a:extLst>
          </p:cNvPr>
          <p:cNvSpPr>
            <a:spLocks noGrp="1"/>
          </p:cNvSpPr>
          <p:nvPr>
            <p:ph type="dt" sz="half" idx="10"/>
          </p:nvPr>
        </p:nvSpPr>
        <p:spPr/>
        <p:txBody>
          <a:bodyPr/>
          <a:lstStyle/>
          <a:p>
            <a:fld id="{3933F1A5-12D2-A046-808E-57442533E4A9}" type="datetimeFigureOut">
              <a:rPr lang="en-US" smtClean="0"/>
              <a:t>1/26/2020</a:t>
            </a:fld>
            <a:endParaRPr lang="en-US"/>
          </a:p>
        </p:txBody>
      </p:sp>
      <p:sp>
        <p:nvSpPr>
          <p:cNvPr id="3" name="Footer Placeholder 2">
            <a:extLst>
              <a:ext uri="{FF2B5EF4-FFF2-40B4-BE49-F238E27FC236}">
                <a16:creationId xmlns:a16="http://schemas.microsoft.com/office/drawing/2014/main" id="{7DE6EC40-F80C-5442-BF84-825965AFA1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0B2176-54BB-F040-AB6D-6E2AAB87BCC6}"/>
              </a:ext>
            </a:extLst>
          </p:cNvPr>
          <p:cNvSpPr>
            <a:spLocks noGrp="1"/>
          </p:cNvSpPr>
          <p:nvPr>
            <p:ph type="sldNum" sz="quarter" idx="12"/>
          </p:nvPr>
        </p:nvSpPr>
        <p:spPr/>
        <p:txBody>
          <a:bodyPr/>
          <a:lstStyle/>
          <a:p>
            <a:fld id="{DD9795CA-3B14-1743-9D77-3749F175CE17}" type="slidenum">
              <a:rPr lang="en-US" smtClean="0"/>
              <a:t>‹#›</a:t>
            </a:fld>
            <a:endParaRPr lang="en-US"/>
          </a:p>
        </p:txBody>
      </p:sp>
    </p:spTree>
    <p:extLst>
      <p:ext uri="{BB962C8B-B14F-4D97-AF65-F5344CB8AC3E}">
        <p14:creationId xmlns:p14="http://schemas.microsoft.com/office/powerpoint/2010/main" val="300156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3F19D-0B62-F44E-BDB5-35A16B92BE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4DA1BE-CB8D-9D42-8335-87B9950FDB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967621-E88F-FA43-8A7A-C2CA290C6E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3186E60-3507-7A46-A847-01BFAF11F87E}"/>
              </a:ext>
            </a:extLst>
          </p:cNvPr>
          <p:cNvSpPr>
            <a:spLocks noGrp="1"/>
          </p:cNvSpPr>
          <p:nvPr>
            <p:ph type="dt" sz="half" idx="10"/>
          </p:nvPr>
        </p:nvSpPr>
        <p:spPr/>
        <p:txBody>
          <a:bodyPr/>
          <a:lstStyle/>
          <a:p>
            <a:fld id="{3933F1A5-12D2-A046-808E-57442533E4A9}" type="datetimeFigureOut">
              <a:rPr lang="en-US" smtClean="0"/>
              <a:t>1/26/2020</a:t>
            </a:fld>
            <a:endParaRPr lang="en-US"/>
          </a:p>
        </p:txBody>
      </p:sp>
      <p:sp>
        <p:nvSpPr>
          <p:cNvPr id="6" name="Footer Placeholder 5">
            <a:extLst>
              <a:ext uri="{FF2B5EF4-FFF2-40B4-BE49-F238E27FC236}">
                <a16:creationId xmlns:a16="http://schemas.microsoft.com/office/drawing/2014/main" id="{264203C6-D9E9-E84E-A7ED-5586144C67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6EEE11-85E1-C04C-A8C2-7979B36FF819}"/>
              </a:ext>
            </a:extLst>
          </p:cNvPr>
          <p:cNvSpPr>
            <a:spLocks noGrp="1"/>
          </p:cNvSpPr>
          <p:nvPr>
            <p:ph type="sldNum" sz="quarter" idx="12"/>
          </p:nvPr>
        </p:nvSpPr>
        <p:spPr/>
        <p:txBody>
          <a:bodyPr/>
          <a:lstStyle/>
          <a:p>
            <a:fld id="{DD9795CA-3B14-1743-9D77-3749F175CE17}" type="slidenum">
              <a:rPr lang="en-US" smtClean="0"/>
              <a:t>‹#›</a:t>
            </a:fld>
            <a:endParaRPr lang="en-US"/>
          </a:p>
        </p:txBody>
      </p:sp>
    </p:spTree>
    <p:extLst>
      <p:ext uri="{BB962C8B-B14F-4D97-AF65-F5344CB8AC3E}">
        <p14:creationId xmlns:p14="http://schemas.microsoft.com/office/powerpoint/2010/main" val="1566429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E9547-DBD4-194F-9F94-B40A684939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33A793-B5F2-624D-8BBF-14063B65D6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EB4669-7ACD-2348-98E9-41603C315B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7AC5549-2E48-824E-B37D-4D2F2828E822}"/>
              </a:ext>
            </a:extLst>
          </p:cNvPr>
          <p:cNvSpPr>
            <a:spLocks noGrp="1"/>
          </p:cNvSpPr>
          <p:nvPr>
            <p:ph type="dt" sz="half" idx="10"/>
          </p:nvPr>
        </p:nvSpPr>
        <p:spPr/>
        <p:txBody>
          <a:bodyPr/>
          <a:lstStyle/>
          <a:p>
            <a:fld id="{3933F1A5-12D2-A046-808E-57442533E4A9}" type="datetimeFigureOut">
              <a:rPr lang="en-US" smtClean="0"/>
              <a:t>1/26/2020</a:t>
            </a:fld>
            <a:endParaRPr lang="en-US"/>
          </a:p>
        </p:txBody>
      </p:sp>
      <p:sp>
        <p:nvSpPr>
          <p:cNvPr id="6" name="Footer Placeholder 5">
            <a:extLst>
              <a:ext uri="{FF2B5EF4-FFF2-40B4-BE49-F238E27FC236}">
                <a16:creationId xmlns:a16="http://schemas.microsoft.com/office/drawing/2014/main" id="{1E059C9E-D165-A142-AF8B-9C1BD5B0B5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8BBEE9-4709-DD43-9B06-C9FDBA0131DE}"/>
              </a:ext>
            </a:extLst>
          </p:cNvPr>
          <p:cNvSpPr>
            <a:spLocks noGrp="1"/>
          </p:cNvSpPr>
          <p:nvPr>
            <p:ph type="sldNum" sz="quarter" idx="12"/>
          </p:nvPr>
        </p:nvSpPr>
        <p:spPr/>
        <p:txBody>
          <a:bodyPr/>
          <a:lstStyle/>
          <a:p>
            <a:fld id="{DD9795CA-3B14-1743-9D77-3749F175CE17}" type="slidenum">
              <a:rPr lang="en-US" smtClean="0"/>
              <a:t>‹#›</a:t>
            </a:fld>
            <a:endParaRPr lang="en-US"/>
          </a:p>
        </p:txBody>
      </p:sp>
    </p:spTree>
    <p:extLst>
      <p:ext uri="{BB962C8B-B14F-4D97-AF65-F5344CB8AC3E}">
        <p14:creationId xmlns:p14="http://schemas.microsoft.com/office/powerpoint/2010/main" val="1902749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245AF5-AE2E-2344-9F95-8A3D15BBEA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7F1242-3636-FF4E-89A1-1DD4E5598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2F1FC1-8C7C-844A-AAED-7EF574511F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33F1A5-12D2-A046-808E-57442533E4A9}" type="datetimeFigureOut">
              <a:rPr lang="en-US" smtClean="0"/>
              <a:t>1/26/2020</a:t>
            </a:fld>
            <a:endParaRPr lang="en-US"/>
          </a:p>
        </p:txBody>
      </p:sp>
      <p:sp>
        <p:nvSpPr>
          <p:cNvPr id="5" name="Footer Placeholder 4">
            <a:extLst>
              <a:ext uri="{FF2B5EF4-FFF2-40B4-BE49-F238E27FC236}">
                <a16:creationId xmlns:a16="http://schemas.microsoft.com/office/drawing/2014/main" id="{824AEA2B-D32C-924B-976F-87DFA76312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40B588-1160-004A-90FC-0238C8015A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795CA-3B14-1743-9D77-3749F175CE17}" type="slidenum">
              <a:rPr lang="en-US" smtClean="0"/>
              <a:t>‹#›</a:t>
            </a:fld>
            <a:endParaRPr lang="en-US"/>
          </a:p>
        </p:txBody>
      </p:sp>
    </p:spTree>
    <p:extLst>
      <p:ext uri="{BB962C8B-B14F-4D97-AF65-F5344CB8AC3E}">
        <p14:creationId xmlns:p14="http://schemas.microsoft.com/office/powerpoint/2010/main" val="1852162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5"/>
          <p:cNvSpPr txBox="1">
            <a:spLocks noChangeArrowheads="1"/>
          </p:cNvSpPr>
          <p:nvPr/>
        </p:nvSpPr>
        <p:spPr bwMode="auto">
          <a:xfrm>
            <a:off x="2174113" y="2072682"/>
            <a:ext cx="7875350" cy="8206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lnSpc>
                <a:spcPct val="150000"/>
              </a:lnSpc>
              <a:spcBef>
                <a:spcPct val="0"/>
              </a:spcBef>
              <a:spcAft>
                <a:spcPct val="0"/>
              </a:spcAft>
              <a:defRPr/>
            </a:pPr>
            <a:r>
              <a:rPr lang="en-CA" altLang="en-US" sz="3600" b="1" kern="0" dirty="0">
                <a:solidFill>
                  <a:srgbClr val="2E4864"/>
                </a:solidFill>
                <a:latin typeface="Arial"/>
                <a:cs typeface="Arial"/>
              </a:rPr>
              <a:t>Matrix Factorization</a:t>
            </a:r>
          </a:p>
        </p:txBody>
      </p:sp>
      <p:sp>
        <p:nvSpPr>
          <p:cNvPr id="6" name="文本框 6"/>
          <p:cNvSpPr txBox="1">
            <a:spLocks noChangeArrowheads="1"/>
          </p:cNvSpPr>
          <p:nvPr/>
        </p:nvSpPr>
        <p:spPr bwMode="auto">
          <a:xfrm>
            <a:off x="4099064" y="4453598"/>
            <a:ext cx="405249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CA" altLang="zh-CN" sz="1800" dirty="0">
                <a:solidFill>
                  <a:srgbClr val="265489"/>
                </a:solidFill>
                <a:latin typeface="+mn-lt"/>
                <a:ea typeface="方正兰亭黑_GBK"/>
              </a:rPr>
              <a:t>Bowen Yang</a:t>
            </a:r>
          </a:p>
        </p:txBody>
      </p:sp>
      <p:sp>
        <p:nvSpPr>
          <p:cNvPr id="2" name="Rectangle 1">
            <a:extLst>
              <a:ext uri="{FF2B5EF4-FFF2-40B4-BE49-F238E27FC236}">
                <a16:creationId xmlns:a16="http://schemas.microsoft.com/office/drawing/2014/main" id="{09331833-4FA9-480F-BECD-E9BEE241F0A6}"/>
              </a:ext>
            </a:extLst>
          </p:cNvPr>
          <p:cNvSpPr/>
          <p:nvPr/>
        </p:nvSpPr>
        <p:spPr>
          <a:xfrm>
            <a:off x="5388915" y="3559684"/>
            <a:ext cx="1414170" cy="369332"/>
          </a:xfrm>
          <a:prstGeom prst="rect">
            <a:avLst/>
          </a:prstGeom>
        </p:spPr>
        <p:txBody>
          <a:bodyPr wrap="none">
            <a:spAutoFit/>
          </a:bodyPr>
          <a:lstStyle/>
          <a:p>
            <a:pPr algn="ctr" fontAlgn="base">
              <a:spcBef>
                <a:spcPct val="0"/>
              </a:spcBef>
              <a:spcAft>
                <a:spcPct val="0"/>
              </a:spcAft>
              <a:defRPr/>
            </a:pPr>
            <a:r>
              <a:rPr lang="en-CA" altLang="ja-JP" dirty="0">
                <a:solidFill>
                  <a:srgbClr val="265489"/>
                </a:solidFill>
                <a:ea typeface="方正兰亭黑_GBK"/>
              </a:rPr>
              <a:t>Jan. 27, 2020</a:t>
            </a:r>
            <a:endParaRPr lang="en-US" altLang="ja-JP" dirty="0">
              <a:solidFill>
                <a:srgbClr val="265489"/>
              </a:solidFill>
              <a:ea typeface="方正兰亭黑_GBK"/>
            </a:endParaRPr>
          </a:p>
        </p:txBody>
      </p:sp>
    </p:spTree>
    <p:extLst>
      <p:ext uri="{BB962C8B-B14F-4D97-AF65-F5344CB8AC3E}">
        <p14:creationId xmlns:p14="http://schemas.microsoft.com/office/powerpoint/2010/main" val="22989562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985147" y="1093726"/>
            <a:ext cx="10155777" cy="2803332"/>
          </a:xfrm>
          <a:prstGeom prst="rect">
            <a:avLst/>
          </a:prstGeom>
        </p:spPr>
        <p:txBody>
          <a:bodyPr wrap="square">
            <a:spAutoFit/>
          </a:bodyPr>
          <a:lstStyle/>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SVD (Singular Value Decomposition):</a:t>
            </a: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	</a:t>
            </a:r>
            <a:r>
              <a:rPr lang="en-US" sz="2400" dirty="0"/>
              <a:t> SVD factorizes M into the product of three matrices U · Σ · V &gt;, where U and V are orthonormal and Σ is a diagonal matrix of singular values. Let </a:t>
            </a:r>
            <a:r>
              <a:rPr lang="en-US" sz="2400" dirty="0" err="1"/>
              <a:t>Σd</a:t>
            </a:r>
            <a:r>
              <a:rPr lang="en-US" sz="2400" dirty="0"/>
              <a:t> be the diagonal matrix formed from the top d singular values, and let </a:t>
            </a:r>
            <a:r>
              <a:rPr lang="en-US" sz="2400" dirty="0" err="1"/>
              <a:t>Ud</a:t>
            </a:r>
            <a:r>
              <a:rPr lang="en-US" sz="2400" dirty="0"/>
              <a:t> and </a:t>
            </a:r>
            <a:r>
              <a:rPr lang="en-US" sz="2400" dirty="0" err="1"/>
              <a:t>Vd</a:t>
            </a:r>
            <a:r>
              <a:rPr lang="en-US" sz="2400" dirty="0"/>
              <a:t> be the matrices produced by selecting the corresponding columns from U and V</a:t>
            </a:r>
            <a:endParaRPr lang="en-US" altLang="zh-CN" sz="2400" dirty="0">
              <a:solidFill>
                <a:srgbClr val="2E4864"/>
              </a:solidFill>
              <a:latin typeface="Microsoft YaHei" panose="020B0503020204020204" pitchFamily="34" charset="-122"/>
              <a:ea typeface="Microsoft YaHei" panose="020B0503020204020204" pitchFamily="34" charset="-122"/>
            </a:endParaRPr>
          </a:p>
        </p:txBody>
      </p:sp>
      <p:pic>
        <p:nvPicPr>
          <p:cNvPr id="1026" name="Picture 2" descr="Singular value decomposition of a matrix">
            <a:extLst>
              <a:ext uri="{FF2B5EF4-FFF2-40B4-BE49-F238E27FC236}">
                <a16:creationId xmlns:a16="http://schemas.microsoft.com/office/drawing/2014/main" id="{ED8AFB72-00BB-42B8-B59D-9907447ECB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9504" y="3897059"/>
            <a:ext cx="6125773" cy="2595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855318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985147" y="1035994"/>
            <a:ext cx="10155777" cy="581057"/>
          </a:xfrm>
          <a:prstGeom prst="rect">
            <a:avLst/>
          </a:prstGeom>
        </p:spPr>
        <p:txBody>
          <a:bodyPr wrap="square">
            <a:spAutoFit/>
          </a:bodyPr>
          <a:lstStyle/>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SVD example:  </a:t>
            </a:r>
            <a:endParaRPr lang="en-US" altLang="zh-CN" sz="2400" dirty="0">
              <a:solidFill>
                <a:srgbClr val="2E4864"/>
              </a:solidFill>
              <a:latin typeface="Microsoft YaHei" panose="020B0503020204020204" pitchFamily="34" charset="-122"/>
              <a:ea typeface="Microsoft YaHei" panose="020B0503020204020204" pitchFamily="34" charset="-122"/>
            </a:endParaRPr>
          </a:p>
        </p:txBody>
      </p:sp>
      <p:pic>
        <p:nvPicPr>
          <p:cNvPr id="2" name="Picture 1">
            <a:extLst>
              <a:ext uri="{FF2B5EF4-FFF2-40B4-BE49-F238E27FC236}">
                <a16:creationId xmlns:a16="http://schemas.microsoft.com/office/drawing/2014/main" id="{92038CDF-0F88-4758-8D31-5F6482B9A60A}"/>
              </a:ext>
            </a:extLst>
          </p:cNvPr>
          <p:cNvPicPr>
            <a:picLocks noChangeAspect="1"/>
          </p:cNvPicPr>
          <p:nvPr/>
        </p:nvPicPr>
        <p:blipFill>
          <a:blip r:embed="rId3"/>
          <a:stretch>
            <a:fillRect/>
          </a:stretch>
        </p:blipFill>
        <p:spPr>
          <a:xfrm>
            <a:off x="985147" y="1874499"/>
            <a:ext cx="3302788" cy="1189714"/>
          </a:xfrm>
          <a:prstGeom prst="rect">
            <a:avLst/>
          </a:prstGeom>
        </p:spPr>
      </p:pic>
      <p:pic>
        <p:nvPicPr>
          <p:cNvPr id="3" name="Picture 2">
            <a:extLst>
              <a:ext uri="{FF2B5EF4-FFF2-40B4-BE49-F238E27FC236}">
                <a16:creationId xmlns:a16="http://schemas.microsoft.com/office/drawing/2014/main" id="{1751916F-EE4D-4211-B610-18174C89EAA9}"/>
              </a:ext>
            </a:extLst>
          </p:cNvPr>
          <p:cNvPicPr>
            <a:picLocks noChangeAspect="1"/>
          </p:cNvPicPr>
          <p:nvPr/>
        </p:nvPicPr>
        <p:blipFill>
          <a:blip r:embed="rId4"/>
          <a:stretch>
            <a:fillRect/>
          </a:stretch>
        </p:blipFill>
        <p:spPr>
          <a:xfrm>
            <a:off x="745090" y="3366872"/>
            <a:ext cx="11142109" cy="2002796"/>
          </a:xfrm>
          <a:prstGeom prst="rect">
            <a:avLst/>
          </a:prstGeom>
        </p:spPr>
      </p:pic>
    </p:spTree>
    <p:extLst>
      <p:ext uri="{BB962C8B-B14F-4D97-AF65-F5344CB8AC3E}">
        <p14:creationId xmlns:p14="http://schemas.microsoft.com/office/powerpoint/2010/main" val="68202344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985147" y="1035994"/>
            <a:ext cx="10155777" cy="5021055"/>
          </a:xfrm>
          <a:prstGeom prst="rect">
            <a:avLst/>
          </a:prstGeom>
        </p:spPr>
        <p:txBody>
          <a:bodyPr wrap="square">
            <a:spAutoFit/>
          </a:bodyPr>
          <a:lstStyle/>
          <a:p>
            <a:pPr>
              <a:lnSpc>
                <a:spcPct val="150000"/>
              </a:lnSpc>
            </a:pPr>
            <a:r>
              <a:rPr lang="en-US" sz="2400" dirty="0"/>
              <a:t>The matrix M = U ·Σ ·V is the matrix of rank d that best approximates the original matrix M, in the sense that it minimizes the approximation errors</a:t>
            </a:r>
          </a:p>
          <a:p>
            <a:pPr>
              <a:lnSpc>
                <a:spcPct val="150000"/>
              </a:lnSpc>
            </a:pPr>
            <a:r>
              <a:rPr lang="en-US" sz="2400" dirty="0"/>
              <a:t>It is a common approach in the NLP literature to factorize the PPMI matrix M(PPMI) with SVD, and then taking the rows of W(SVD) = U · Σ and C(SVD) = V as word and context representations, respectively. However, using the rows of W(SVD) as word representations consistently under-perform the W(SGNS) embeddings derived from SGNS when evaluated on semantic tasks as we’ll see later on.</a:t>
            </a:r>
          </a:p>
          <a:p>
            <a:pPr>
              <a:lnSpc>
                <a:spcPct val="150000"/>
              </a:lnSpc>
            </a:pPr>
            <a:r>
              <a:rPr lang="en-US" sz="2400" dirty="0"/>
              <a:t>Computationally expensive. </a:t>
            </a:r>
            <a:r>
              <a:rPr lang="en-CA" dirty="0"/>
              <a:t>O(min(mn^2,m^2n))</a:t>
            </a:r>
            <a:endParaRPr lang="en-US" sz="2400" dirty="0"/>
          </a:p>
        </p:txBody>
      </p:sp>
    </p:spTree>
    <p:extLst>
      <p:ext uri="{BB962C8B-B14F-4D97-AF65-F5344CB8AC3E}">
        <p14:creationId xmlns:p14="http://schemas.microsoft.com/office/powerpoint/2010/main" val="373098670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985147" y="896030"/>
            <a:ext cx="9647185" cy="3782895"/>
          </a:xfrm>
          <a:prstGeom prst="rect">
            <a:avLst/>
          </a:prstGeom>
        </p:spPr>
        <p:txBody>
          <a:bodyPr wrap="square">
            <a:spAutoFit/>
          </a:bodyPr>
          <a:lstStyle/>
          <a:p>
            <a:pPr>
              <a:lnSpc>
                <a:spcPct val="150000"/>
              </a:lnSpc>
            </a:pPr>
            <a:r>
              <a:rPr lang="en-CA" altLang="zh-CN" dirty="0">
                <a:solidFill>
                  <a:srgbClr val="2E4864"/>
                </a:solidFill>
                <a:latin typeface="Microsoft YaHei" panose="020B0503020204020204" pitchFamily="34" charset="-122"/>
                <a:ea typeface="Microsoft YaHei" panose="020B0503020204020204" pitchFamily="34" charset="-122"/>
              </a:rPr>
              <a:t>Recap of Skip-Gram with Negative Sampling (SGNS):</a:t>
            </a:r>
          </a:p>
          <a:p>
            <a:pPr>
              <a:lnSpc>
                <a:spcPct val="150000"/>
              </a:lnSpc>
            </a:pPr>
            <a:r>
              <a:rPr lang="en-CA" altLang="zh-CN" dirty="0">
                <a:solidFill>
                  <a:srgbClr val="2E4864"/>
                </a:solidFill>
                <a:latin typeface="Microsoft YaHei" panose="020B0503020204020204" pitchFamily="34" charset="-122"/>
                <a:ea typeface="Microsoft YaHei" panose="020B0503020204020204" pitchFamily="34" charset="-122"/>
              </a:rPr>
              <a:t>	Goal: Avoid performing expensive </a:t>
            </a:r>
            <a:r>
              <a:rPr lang="en-CA" altLang="zh-CN" dirty="0" err="1">
                <a:solidFill>
                  <a:srgbClr val="2E4864"/>
                </a:solidFill>
                <a:latin typeface="Microsoft YaHei" panose="020B0503020204020204" pitchFamily="34" charset="-122"/>
                <a:ea typeface="Microsoft YaHei" panose="020B0503020204020204" pitchFamily="34" charset="-122"/>
              </a:rPr>
              <a:t>softmax</a:t>
            </a:r>
            <a:r>
              <a:rPr lang="en-CA" altLang="zh-CN" dirty="0">
                <a:solidFill>
                  <a:srgbClr val="2E4864"/>
                </a:solidFill>
                <a:latin typeface="Microsoft YaHei" panose="020B0503020204020204" pitchFamily="34" charset="-122"/>
                <a:ea typeface="Microsoft YaHei" panose="020B0503020204020204" pitchFamily="34" charset="-122"/>
              </a:rPr>
              <a:t> operation over the entire vocabulary.</a:t>
            </a:r>
          </a:p>
          <a:p>
            <a:pPr>
              <a:lnSpc>
                <a:spcPct val="150000"/>
              </a:lnSpc>
            </a:pPr>
            <a:r>
              <a:rPr lang="en-CA" altLang="zh-CN" dirty="0">
                <a:solidFill>
                  <a:srgbClr val="2E4864"/>
                </a:solidFill>
                <a:latin typeface="Microsoft YaHei" panose="020B0503020204020204" pitchFamily="34" charset="-122"/>
                <a:ea typeface="Microsoft YaHei" panose="020B0503020204020204" pitchFamily="34" charset="-122"/>
              </a:rPr>
              <a:t>	Negative Sampling:</a:t>
            </a:r>
          </a:p>
          <a:p>
            <a:pPr>
              <a:lnSpc>
                <a:spcPct val="150000"/>
              </a:lnSpc>
            </a:pPr>
            <a:r>
              <a:rPr lang="en-CA" altLang="zh-CN" dirty="0">
                <a:solidFill>
                  <a:srgbClr val="2E4864"/>
                </a:solidFill>
                <a:latin typeface="Microsoft YaHei" panose="020B0503020204020204" pitchFamily="34" charset="-122"/>
                <a:ea typeface="Microsoft YaHei" panose="020B0503020204020204" pitchFamily="34" charset="-122"/>
              </a:rPr>
              <a:t>	We negatively sample K context word indices n from the distribution U, K is usually chosen between 5 and 15</a:t>
            </a:r>
          </a:p>
          <a:p>
            <a:pPr>
              <a:lnSpc>
                <a:spcPct val="150000"/>
              </a:lnSpc>
            </a:pPr>
            <a:r>
              <a:rPr lang="en-CA" altLang="zh-CN" dirty="0">
                <a:solidFill>
                  <a:srgbClr val="2E4864"/>
                </a:solidFill>
                <a:latin typeface="Microsoft YaHei" panose="020B0503020204020204" pitchFamily="34" charset="-122"/>
                <a:ea typeface="Microsoft YaHei" panose="020B0503020204020204" pitchFamily="34" charset="-122"/>
              </a:rPr>
              <a:t>	We want to maximize the dot product between w and c and minimize the dot product between w and k randomly sampled words that does not appear in the context.</a:t>
            </a:r>
          </a:p>
        </p:txBody>
      </p:sp>
      <p:pic>
        <p:nvPicPr>
          <p:cNvPr id="8196" name="Picture 4">
            <a:extLst>
              <a:ext uri="{FF2B5EF4-FFF2-40B4-BE49-F238E27FC236}">
                <a16:creationId xmlns:a16="http://schemas.microsoft.com/office/drawing/2014/main" id="{96E76F85-A14F-4F45-A990-79D1DA6B74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5147" y="4678925"/>
            <a:ext cx="8985704" cy="1668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569908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985147" y="896030"/>
            <a:ext cx="9647185" cy="2803332"/>
          </a:xfrm>
          <a:prstGeom prst="rect">
            <a:avLst/>
          </a:prstGeom>
        </p:spPr>
        <p:txBody>
          <a:bodyPr wrap="square">
            <a:spAutoFit/>
          </a:bodyPr>
          <a:lstStyle/>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Recap of Skip-Gram with Negative Sampling (SGNS):</a:t>
            </a: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	</a:t>
            </a:r>
            <a:r>
              <a:rPr lang="en-US" sz="2400" dirty="0">
                <a:solidFill>
                  <a:schemeClr val="accent5">
                    <a:lumMod val="50000"/>
                  </a:schemeClr>
                </a:solidFill>
              </a:rPr>
              <a:t>This shows that SGNS does not actually make any predictions at all, unlike the standard diagram. Fundamentally, this model and the loss function above depict exactly what happens to the embeddings at every </a:t>
            </a:r>
            <a:r>
              <a:rPr lang="en-US" sz="2400" i="1" dirty="0">
                <a:solidFill>
                  <a:schemeClr val="accent5">
                    <a:lumMod val="50000"/>
                  </a:schemeClr>
                </a:solidFill>
              </a:rPr>
              <a:t>step</a:t>
            </a:r>
            <a:r>
              <a:rPr lang="en-US" sz="2400" dirty="0">
                <a:solidFill>
                  <a:schemeClr val="accent5">
                    <a:lumMod val="50000"/>
                  </a:schemeClr>
                </a:solidFill>
              </a:rPr>
              <a:t> of sampling in the stochastic gradient descent.</a:t>
            </a:r>
            <a:endParaRPr lang="en-CA" altLang="zh-CN" sz="2400" dirty="0">
              <a:solidFill>
                <a:schemeClr val="accent5">
                  <a:lumMod val="50000"/>
                </a:schemeClr>
              </a:solidFill>
              <a:latin typeface="Microsoft YaHei" panose="020B0503020204020204" pitchFamily="34" charset="-122"/>
              <a:ea typeface="Microsoft YaHei" panose="020B0503020204020204" pitchFamily="34" charset="-122"/>
            </a:endParaRPr>
          </a:p>
        </p:txBody>
      </p:sp>
      <p:pic>
        <p:nvPicPr>
          <p:cNvPr id="8196" name="Picture 4">
            <a:extLst>
              <a:ext uri="{FF2B5EF4-FFF2-40B4-BE49-F238E27FC236}">
                <a16:creationId xmlns:a16="http://schemas.microsoft.com/office/drawing/2014/main" id="{96E76F85-A14F-4F45-A990-79D1DA6B74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5147" y="3959078"/>
            <a:ext cx="8985704" cy="1668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678131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985147" y="896030"/>
            <a:ext cx="10133568" cy="2243050"/>
          </a:xfrm>
          <a:prstGeom prst="rect">
            <a:avLst/>
          </a:prstGeom>
        </p:spPr>
        <p:txBody>
          <a:bodyPr wrap="square">
            <a:spAutoFit/>
          </a:bodyPr>
          <a:lstStyle/>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Unifying Word2Vec with Matrix Factorization:</a:t>
            </a: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	Loss function for SGNS over the entire corpus (t, c) of omega.</a:t>
            </a: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	t: center word embedding</a:t>
            </a: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	c: context word embedding</a:t>
            </a:r>
          </a:p>
        </p:txBody>
      </p:sp>
      <p:pic>
        <p:nvPicPr>
          <p:cNvPr id="10242" name="Picture 2">
            <a:extLst>
              <a:ext uri="{FF2B5EF4-FFF2-40B4-BE49-F238E27FC236}">
                <a16:creationId xmlns:a16="http://schemas.microsoft.com/office/drawing/2014/main" id="{17AA47B9-56DB-406F-833E-50F37E5B31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7863" y="3495938"/>
            <a:ext cx="10540951" cy="1552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373376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985147" y="896030"/>
            <a:ext cx="10133568" cy="3905043"/>
          </a:xfrm>
          <a:prstGeom prst="rect">
            <a:avLst/>
          </a:prstGeom>
        </p:spPr>
        <p:txBody>
          <a:bodyPr wrap="square">
            <a:spAutoFit/>
          </a:bodyPr>
          <a:lstStyle/>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Unifying Word2Vec with Matrix Factorization:</a:t>
            </a: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	Loss function for SGNS over the entire corpus (t, c) of omega.</a:t>
            </a: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	t: center word embedding</a:t>
            </a: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	c: context word embedding</a:t>
            </a: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At each step of the learning process, </a:t>
            </a:r>
            <a:r>
              <a:rPr lang="en-CA" altLang="zh-CN" sz="2400" dirty="0" err="1">
                <a:solidFill>
                  <a:srgbClr val="2E4864"/>
                </a:solidFill>
                <a:latin typeface="Microsoft YaHei" panose="020B0503020204020204" pitchFamily="34" charset="-122"/>
                <a:ea typeface="Microsoft YaHei" panose="020B0503020204020204" pitchFamily="34" charset="-122"/>
              </a:rPr>
              <a:t>W_t</a:t>
            </a:r>
            <a:r>
              <a:rPr lang="en-CA" altLang="zh-CN" sz="2400" dirty="0">
                <a:solidFill>
                  <a:srgbClr val="2E4864"/>
                </a:solidFill>
                <a:latin typeface="Microsoft YaHei" panose="020B0503020204020204" pitchFamily="34" charset="-122"/>
                <a:ea typeface="Microsoft YaHei" panose="020B0503020204020204" pitchFamily="34" charset="-122"/>
              </a:rPr>
              <a:t> will receive exactly ( K + 1 ) upgrades from </a:t>
            </a:r>
            <a:r>
              <a:rPr lang="en-CA" altLang="zh-CN" sz="2400" dirty="0" err="1">
                <a:solidFill>
                  <a:srgbClr val="2E4864"/>
                </a:solidFill>
                <a:latin typeface="Microsoft YaHei" panose="020B0503020204020204" pitchFamily="34" charset="-122"/>
                <a:ea typeface="Microsoft YaHei" panose="020B0503020204020204" pitchFamily="34" charset="-122"/>
              </a:rPr>
              <a:t>C_n</a:t>
            </a:r>
            <a:r>
              <a:rPr lang="en-CA" altLang="zh-CN" sz="2400" dirty="0">
                <a:solidFill>
                  <a:srgbClr val="2E4864"/>
                </a:solidFill>
                <a:latin typeface="Microsoft YaHei" panose="020B0503020204020204" pitchFamily="34" charset="-122"/>
                <a:ea typeface="Microsoft YaHei" panose="020B0503020204020204" pitchFamily="34" charset="-122"/>
              </a:rPr>
              <a:t>, </a:t>
            </a:r>
            <a:r>
              <a:rPr lang="en-CA" altLang="zh-CN" sz="2400" dirty="0" err="1">
                <a:solidFill>
                  <a:srgbClr val="2E4864"/>
                </a:solidFill>
                <a:latin typeface="Microsoft YaHei" panose="020B0503020204020204" pitchFamily="34" charset="-122"/>
                <a:ea typeface="Microsoft YaHei" panose="020B0503020204020204" pitchFamily="34" charset="-122"/>
              </a:rPr>
              <a:t>C_c</a:t>
            </a:r>
            <a:r>
              <a:rPr lang="en-CA" altLang="zh-CN" sz="2400" dirty="0">
                <a:solidFill>
                  <a:srgbClr val="2E4864"/>
                </a:solidFill>
                <a:latin typeface="Microsoft YaHei" panose="020B0503020204020204" pitchFamily="34" charset="-122"/>
                <a:ea typeface="Microsoft YaHei" panose="020B0503020204020204" pitchFamily="34" charset="-122"/>
              </a:rPr>
              <a:t>. Therefore, the higher the value of K, the faster the training will get. </a:t>
            </a:r>
          </a:p>
        </p:txBody>
      </p:sp>
      <p:pic>
        <p:nvPicPr>
          <p:cNvPr id="10242" name="Picture 2">
            <a:extLst>
              <a:ext uri="{FF2B5EF4-FFF2-40B4-BE49-F238E27FC236}">
                <a16:creationId xmlns:a16="http://schemas.microsoft.com/office/drawing/2014/main" id="{17AA47B9-56DB-406F-833E-50F37E5B31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524" y="4801073"/>
            <a:ext cx="10540951" cy="1552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060870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985147" y="896030"/>
            <a:ext cx="10133568" cy="3628044"/>
          </a:xfrm>
          <a:prstGeom prst="rect">
            <a:avLst/>
          </a:prstGeom>
        </p:spPr>
        <p:txBody>
          <a:bodyPr wrap="square">
            <a:spAutoFit/>
          </a:bodyPr>
          <a:lstStyle/>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Unifying Word2Vec with Matrix Factorization:</a:t>
            </a:r>
          </a:p>
          <a:p>
            <a:pPr>
              <a:lnSpc>
                <a:spcPct val="150000"/>
              </a:lnSpc>
            </a:pPr>
            <a:r>
              <a:rPr lang="en-CA" altLang="zh-CN" dirty="0">
                <a:solidFill>
                  <a:schemeClr val="accent5">
                    <a:lumMod val="50000"/>
                  </a:schemeClr>
                </a:solidFill>
                <a:latin typeface="Microsoft YaHei" panose="020B0503020204020204" pitchFamily="34" charset="-122"/>
                <a:ea typeface="Microsoft YaHei" panose="020B0503020204020204" pitchFamily="34" charset="-122"/>
              </a:rPr>
              <a:t>Aggregate this loss function over the entire corpus.</a:t>
            </a:r>
          </a:p>
          <a:p>
            <a:pPr marL="285750" indent="-285750">
              <a:lnSpc>
                <a:spcPct val="150000"/>
              </a:lnSpc>
              <a:buFont typeface="Arial" panose="020B0604020202020204" pitchFamily="34" charset="0"/>
              <a:buChar char="•"/>
            </a:pPr>
            <a:r>
              <a:rPr lang="en-US" i="1" dirty="0">
                <a:solidFill>
                  <a:schemeClr val="accent5">
                    <a:lumMod val="50000"/>
                  </a:schemeClr>
                </a:solidFill>
              </a:rPr>
              <a:t>(</a:t>
            </a:r>
            <a:r>
              <a:rPr lang="en-US" i="1" dirty="0" err="1">
                <a:solidFill>
                  <a:schemeClr val="accent5">
                    <a:lumMod val="50000"/>
                  </a:schemeClr>
                </a:solidFill>
              </a:rPr>
              <a:t>i,j</a:t>
            </a:r>
            <a:r>
              <a:rPr lang="en-US" i="1" dirty="0">
                <a:solidFill>
                  <a:schemeClr val="accent5">
                    <a:lumMod val="50000"/>
                  </a:schemeClr>
                </a:solidFill>
              </a:rPr>
              <a:t>) </a:t>
            </a:r>
            <a:r>
              <a:rPr lang="en-US" dirty="0">
                <a:solidFill>
                  <a:schemeClr val="accent5">
                    <a:lumMod val="50000"/>
                  </a:schemeClr>
                </a:solidFill>
              </a:rPr>
              <a:t>will be drawn as a positive sample exactly </a:t>
            </a:r>
            <a:r>
              <a:rPr lang="en-US" i="1" dirty="0" err="1">
                <a:solidFill>
                  <a:schemeClr val="accent5">
                    <a:lumMod val="50000"/>
                  </a:schemeClr>
                </a:solidFill>
              </a:rPr>
              <a:t>Nij</a:t>
            </a:r>
            <a:r>
              <a:rPr lang="en-US" dirty="0">
                <a:solidFill>
                  <a:schemeClr val="accent5">
                    <a:lumMod val="50000"/>
                  </a:schemeClr>
                </a:solidFill>
              </a:rPr>
              <a:t> times</a:t>
            </a:r>
          </a:p>
          <a:p>
            <a:pPr marL="285750" indent="-285750">
              <a:lnSpc>
                <a:spcPct val="150000"/>
              </a:lnSpc>
              <a:buFont typeface="Arial" panose="020B0604020202020204" pitchFamily="34" charset="0"/>
              <a:buChar char="•"/>
            </a:pPr>
            <a:r>
              <a:rPr lang="en-US" dirty="0">
                <a:solidFill>
                  <a:schemeClr val="accent5">
                    <a:lumMod val="50000"/>
                  </a:schemeClr>
                </a:solidFill>
              </a:rPr>
              <a:t>we will see term </a:t>
            </a:r>
            <a:r>
              <a:rPr lang="en-US" i="1" dirty="0" err="1">
                <a:solidFill>
                  <a:schemeClr val="accent5">
                    <a:lumMod val="50000"/>
                  </a:schemeClr>
                </a:solidFill>
              </a:rPr>
              <a:t>i</a:t>
            </a:r>
            <a:r>
              <a:rPr lang="en-US" i="1" dirty="0">
                <a:solidFill>
                  <a:schemeClr val="accent5">
                    <a:lumMod val="50000"/>
                  </a:schemeClr>
                </a:solidFill>
              </a:rPr>
              <a:t> </a:t>
            </a:r>
            <a:r>
              <a:rPr lang="en-US" dirty="0">
                <a:solidFill>
                  <a:schemeClr val="accent5">
                    <a:lumMod val="50000"/>
                  </a:schemeClr>
                </a:solidFill>
              </a:rPr>
              <a:t>exactly </a:t>
            </a:r>
            <a:r>
              <a:rPr lang="en-US" i="1" dirty="0">
                <a:solidFill>
                  <a:schemeClr val="accent5">
                    <a:lumMod val="50000"/>
                  </a:schemeClr>
                </a:solidFill>
              </a:rPr>
              <a:t>Ni</a:t>
            </a:r>
            <a:r>
              <a:rPr lang="en-US" dirty="0">
                <a:solidFill>
                  <a:schemeClr val="accent5">
                    <a:lumMod val="50000"/>
                  </a:schemeClr>
                </a:solidFill>
              </a:rPr>
              <a:t> times, negatively sample a context </a:t>
            </a:r>
            <a:r>
              <a:rPr lang="en-US" i="1" dirty="0">
                <a:solidFill>
                  <a:schemeClr val="accent5">
                    <a:lumMod val="50000"/>
                  </a:schemeClr>
                </a:solidFill>
              </a:rPr>
              <a:t>j</a:t>
            </a:r>
            <a:r>
              <a:rPr lang="en-US" dirty="0">
                <a:solidFill>
                  <a:schemeClr val="accent5">
                    <a:lumMod val="50000"/>
                  </a:schemeClr>
                </a:solidFill>
              </a:rPr>
              <a:t> according to its probability in</a:t>
            </a:r>
            <a:r>
              <a:rPr lang="en-US" i="1" dirty="0">
                <a:solidFill>
                  <a:schemeClr val="accent5">
                    <a:lumMod val="50000"/>
                  </a:schemeClr>
                </a:solidFill>
              </a:rPr>
              <a:t> U</a:t>
            </a:r>
            <a:r>
              <a:rPr lang="en-US" dirty="0">
                <a:solidFill>
                  <a:schemeClr val="accent5">
                    <a:lumMod val="50000"/>
                  </a:schemeClr>
                </a:solidFill>
              </a:rPr>
              <a:t>, that is, according to the probability </a:t>
            </a:r>
            <a:r>
              <a:rPr lang="en-US" i="1" dirty="0">
                <a:solidFill>
                  <a:schemeClr val="accent5">
                    <a:lumMod val="50000"/>
                  </a:schemeClr>
                </a:solidFill>
              </a:rPr>
              <a:t>Nj / N, </a:t>
            </a:r>
            <a:r>
              <a:rPr lang="en-US" dirty="0">
                <a:solidFill>
                  <a:schemeClr val="accent5">
                    <a:lumMod val="50000"/>
                  </a:schemeClr>
                </a:solidFill>
              </a:rPr>
              <a:t>we will draw </a:t>
            </a:r>
            <a:r>
              <a:rPr lang="en-US" i="1" dirty="0">
                <a:solidFill>
                  <a:schemeClr val="accent5">
                    <a:lumMod val="50000"/>
                  </a:schemeClr>
                </a:solidFill>
              </a:rPr>
              <a:t>k </a:t>
            </a:r>
            <a:r>
              <a:rPr lang="en-US" dirty="0">
                <a:solidFill>
                  <a:schemeClr val="accent5">
                    <a:lumMod val="50000"/>
                  </a:schemeClr>
                </a:solidFill>
              </a:rPr>
              <a:t>negative samples at every step.</a:t>
            </a:r>
          </a:p>
          <a:p>
            <a:pPr>
              <a:lnSpc>
                <a:spcPct val="150000"/>
              </a:lnSpc>
            </a:pPr>
            <a:r>
              <a:rPr lang="en-US" i="1" dirty="0">
                <a:solidFill>
                  <a:schemeClr val="accent5">
                    <a:lumMod val="50000"/>
                  </a:schemeClr>
                </a:solidFill>
              </a:rPr>
              <a:t>      = k * Ni * Nj  / N</a:t>
            </a:r>
          </a:p>
          <a:p>
            <a:pPr marL="285750" indent="-285750">
              <a:lnSpc>
                <a:spcPct val="150000"/>
              </a:lnSpc>
              <a:buFont typeface="Arial" panose="020B0604020202020204" pitchFamily="34" charset="0"/>
              <a:buChar char="•"/>
            </a:pPr>
            <a:endParaRPr lang="en-CA" altLang="zh-CN" dirty="0">
              <a:solidFill>
                <a:schemeClr val="accent5">
                  <a:lumMod val="50000"/>
                </a:schemeClr>
              </a:solidFill>
              <a:latin typeface="Microsoft YaHei" panose="020B0503020204020204" pitchFamily="34" charset="-122"/>
              <a:ea typeface="Microsoft YaHei" panose="020B0503020204020204" pitchFamily="34" charset="-122"/>
            </a:endParaRP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	</a:t>
            </a:r>
          </a:p>
        </p:txBody>
      </p:sp>
      <p:pic>
        <p:nvPicPr>
          <p:cNvPr id="10242" name="Picture 2">
            <a:extLst>
              <a:ext uri="{FF2B5EF4-FFF2-40B4-BE49-F238E27FC236}">
                <a16:creationId xmlns:a16="http://schemas.microsoft.com/office/drawing/2014/main" id="{17AA47B9-56DB-406F-833E-50F37E5B31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5147" y="3640020"/>
            <a:ext cx="6562922" cy="966487"/>
          </a:xfrm>
          <a:prstGeom prst="rect">
            <a:avLst/>
          </a:prstGeom>
          <a:noFill/>
          <a:extLst>
            <a:ext uri="{909E8E84-426E-40DD-AFC4-6F175D3DCCD1}">
              <a14:hiddenFill xmlns:a14="http://schemas.microsoft.com/office/drawing/2010/main">
                <a:solidFill>
                  <a:srgbClr val="FFFFFF"/>
                </a:solidFill>
              </a14:hiddenFill>
            </a:ext>
          </a:extLst>
        </p:spPr>
      </p:pic>
      <p:pic>
        <p:nvPicPr>
          <p:cNvPr id="12290" name="Picture 2">
            <a:extLst>
              <a:ext uri="{FF2B5EF4-FFF2-40B4-BE49-F238E27FC236}">
                <a16:creationId xmlns:a16="http://schemas.microsoft.com/office/drawing/2014/main" id="{86B23058-E9A9-4AAA-A864-A4D812003C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147" y="5372002"/>
            <a:ext cx="6562922" cy="828911"/>
          </a:xfrm>
          <a:prstGeom prst="rect">
            <a:avLst/>
          </a:prstGeom>
          <a:noFill/>
          <a:extLst>
            <a:ext uri="{909E8E84-426E-40DD-AFC4-6F175D3DCCD1}">
              <a14:hiddenFill xmlns:a14="http://schemas.microsoft.com/office/drawing/2010/main">
                <a:solidFill>
                  <a:srgbClr val="FFFFFF"/>
                </a:solidFill>
              </a14:hiddenFill>
            </a:ext>
          </a:extLst>
        </p:spPr>
      </p:pic>
      <p:sp>
        <p:nvSpPr>
          <p:cNvPr id="8" name="Arrow: Right 7">
            <a:extLst>
              <a:ext uri="{FF2B5EF4-FFF2-40B4-BE49-F238E27FC236}">
                <a16:creationId xmlns:a16="http://schemas.microsoft.com/office/drawing/2014/main" id="{8BD63E58-6A0B-4ABC-993C-311B9BE13647}"/>
              </a:ext>
            </a:extLst>
          </p:cNvPr>
          <p:cNvSpPr/>
          <p:nvPr/>
        </p:nvSpPr>
        <p:spPr>
          <a:xfrm rot="5400000">
            <a:off x="3777404" y="477096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13272169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985147" y="896030"/>
            <a:ext cx="10133568" cy="2797048"/>
          </a:xfrm>
          <a:prstGeom prst="rect">
            <a:avLst/>
          </a:prstGeom>
        </p:spPr>
        <p:txBody>
          <a:bodyPr wrap="square">
            <a:spAutoFit/>
          </a:bodyPr>
          <a:lstStyle/>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Unifying Word2Vec with Matrix Factorization:</a:t>
            </a:r>
          </a:p>
          <a:p>
            <a:pPr>
              <a:lnSpc>
                <a:spcPct val="150000"/>
              </a:lnSpc>
            </a:pPr>
            <a:r>
              <a:rPr lang="en-CA" altLang="zh-CN" dirty="0">
                <a:solidFill>
                  <a:schemeClr val="accent5">
                    <a:lumMod val="50000"/>
                  </a:schemeClr>
                </a:solidFill>
                <a:latin typeface="Microsoft YaHei" panose="020B0503020204020204" pitchFamily="34" charset="-122"/>
                <a:ea typeface="Microsoft YaHei" panose="020B0503020204020204" pitchFamily="34" charset="-122"/>
              </a:rPr>
              <a:t>	</a:t>
            </a:r>
            <a:r>
              <a:rPr lang="en-US" dirty="0">
                <a:solidFill>
                  <a:schemeClr val="accent5">
                    <a:lumMod val="50000"/>
                  </a:schemeClr>
                </a:solidFill>
              </a:rPr>
              <a:t>This non-convex loss function can be very easily implemented in any automatic differentiation toolkit (such as TensorFlow) with solvers like Adam.</a:t>
            </a:r>
          </a:p>
          <a:p>
            <a:pPr>
              <a:lnSpc>
                <a:spcPct val="150000"/>
              </a:lnSpc>
            </a:pPr>
            <a:r>
              <a:rPr lang="en-US" altLang="zh-CN" dirty="0">
                <a:solidFill>
                  <a:schemeClr val="accent5">
                    <a:lumMod val="50000"/>
                  </a:schemeClr>
                </a:solidFill>
                <a:ea typeface="Microsoft YaHei" panose="020B0503020204020204" pitchFamily="34" charset="-122"/>
              </a:rPr>
              <a:t>	We are effectively doing matrix factorization on a square matrix.</a:t>
            </a:r>
          </a:p>
          <a:p>
            <a:pPr>
              <a:lnSpc>
                <a:spcPct val="150000"/>
              </a:lnSpc>
            </a:pPr>
            <a:r>
              <a:rPr lang="en-US" altLang="zh-CN" dirty="0">
                <a:solidFill>
                  <a:schemeClr val="accent5">
                    <a:lumMod val="50000"/>
                  </a:schemeClr>
                </a:solidFill>
                <a:ea typeface="Microsoft YaHei" panose="020B0503020204020204" pitchFamily="34" charset="-122"/>
              </a:rPr>
              <a:t>	Take the derivative W.R.T. the dot product, we get:</a:t>
            </a:r>
            <a:endParaRPr lang="en-CA" altLang="zh-CN" dirty="0">
              <a:solidFill>
                <a:schemeClr val="accent5">
                  <a:lumMod val="50000"/>
                </a:schemeClr>
              </a:solidFill>
              <a:ea typeface="Microsoft YaHei" panose="020B0503020204020204" pitchFamily="34" charset="-122"/>
            </a:endParaRP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	</a:t>
            </a:r>
          </a:p>
        </p:txBody>
      </p:sp>
      <p:pic>
        <p:nvPicPr>
          <p:cNvPr id="12290" name="Picture 2">
            <a:extLst>
              <a:ext uri="{FF2B5EF4-FFF2-40B4-BE49-F238E27FC236}">
                <a16:creationId xmlns:a16="http://schemas.microsoft.com/office/drawing/2014/main" id="{86B23058-E9A9-4AAA-A864-A4D812003C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8457" y="4619012"/>
            <a:ext cx="7400095" cy="934648"/>
          </a:xfrm>
          <a:prstGeom prst="rect">
            <a:avLst/>
          </a:prstGeom>
          <a:noFill/>
          <a:extLst>
            <a:ext uri="{909E8E84-426E-40DD-AFC4-6F175D3DCCD1}">
              <a14:hiddenFill xmlns:a14="http://schemas.microsoft.com/office/drawing/2010/main">
                <a:solidFill>
                  <a:srgbClr val="FFFFFF"/>
                </a:solidFill>
              </a14:hiddenFill>
            </a:ext>
          </a:extLst>
        </p:spPr>
      </p:pic>
      <p:pic>
        <p:nvPicPr>
          <p:cNvPr id="14338" name="Picture 2">
            <a:extLst>
              <a:ext uri="{FF2B5EF4-FFF2-40B4-BE49-F238E27FC236}">
                <a16:creationId xmlns:a16="http://schemas.microsoft.com/office/drawing/2014/main" id="{673A1969-9395-40A0-B5A7-88C744F7827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8457" y="3429000"/>
            <a:ext cx="7295745" cy="889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084490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985147" y="896030"/>
            <a:ext cx="10133568" cy="581057"/>
          </a:xfrm>
          <a:prstGeom prst="rect">
            <a:avLst/>
          </a:prstGeom>
        </p:spPr>
        <p:txBody>
          <a:bodyPr wrap="square">
            <a:spAutoFit/>
          </a:bodyPr>
          <a:lstStyle/>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Unifying Word2Vec with Matrix Factorization:	</a:t>
            </a:r>
          </a:p>
        </p:txBody>
      </p:sp>
      <p:pic>
        <p:nvPicPr>
          <p:cNvPr id="14338" name="Picture 2">
            <a:extLst>
              <a:ext uri="{FF2B5EF4-FFF2-40B4-BE49-F238E27FC236}">
                <a16:creationId xmlns:a16="http://schemas.microsoft.com/office/drawing/2014/main" id="{673A1969-9395-40A0-B5A7-88C744F782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5147" y="1600200"/>
            <a:ext cx="10735343" cy="1308370"/>
          </a:xfrm>
          <a:prstGeom prst="rect">
            <a:avLst/>
          </a:prstGeom>
          <a:noFill/>
          <a:extLst>
            <a:ext uri="{909E8E84-426E-40DD-AFC4-6F175D3DCCD1}">
              <a14:hiddenFill xmlns:a14="http://schemas.microsoft.com/office/drawing/2010/main">
                <a:solidFill>
                  <a:srgbClr val="FFFFFF"/>
                </a:solidFill>
              </a14:hiddenFill>
            </a:ext>
          </a:extLst>
        </p:spPr>
      </p:pic>
      <p:sp>
        <p:nvSpPr>
          <p:cNvPr id="5" name="矩形 10">
            <a:extLst>
              <a:ext uri="{FF2B5EF4-FFF2-40B4-BE49-F238E27FC236}">
                <a16:creationId xmlns:a16="http://schemas.microsoft.com/office/drawing/2014/main" id="{9F45B3EC-34E6-4D67-AC70-2AE7D5CB2BDB}"/>
              </a:ext>
            </a:extLst>
          </p:cNvPr>
          <p:cNvSpPr/>
          <p:nvPr/>
        </p:nvSpPr>
        <p:spPr>
          <a:xfrm>
            <a:off x="985147" y="2935596"/>
            <a:ext cx="10133568" cy="2951898"/>
          </a:xfrm>
          <a:prstGeom prst="rect">
            <a:avLst/>
          </a:prstGeom>
        </p:spPr>
        <p:txBody>
          <a:bodyPr wrap="square">
            <a:spAutoFit/>
          </a:bodyPr>
          <a:lstStyle/>
          <a:p>
            <a:pPr>
              <a:lnSpc>
                <a:spcPct val="150000"/>
              </a:lnSpc>
            </a:pPr>
            <a:r>
              <a:rPr lang="en-CA" altLang="zh-CN" dirty="0">
                <a:solidFill>
                  <a:schemeClr val="accent5">
                    <a:lumMod val="50000"/>
                  </a:schemeClr>
                </a:solidFill>
                <a:ea typeface="Microsoft YaHei" panose="020B0503020204020204" pitchFamily="34" charset="-122"/>
              </a:rPr>
              <a:t>Set the gradient to zero, </a:t>
            </a:r>
            <a:r>
              <a:rPr lang="en-US" dirty="0">
                <a:solidFill>
                  <a:schemeClr val="accent5">
                    <a:lumMod val="50000"/>
                  </a:schemeClr>
                </a:solidFill>
              </a:rPr>
              <a:t>if the model’s </a:t>
            </a:r>
            <a:r>
              <a:rPr lang="en-US" i="1" dirty="0">
                <a:solidFill>
                  <a:schemeClr val="accent5">
                    <a:lumMod val="50000"/>
                  </a:schemeClr>
                </a:solidFill>
              </a:rPr>
              <a:t>(</a:t>
            </a:r>
            <a:r>
              <a:rPr lang="en-US" i="1" dirty="0" err="1">
                <a:solidFill>
                  <a:schemeClr val="accent5">
                    <a:lumMod val="50000"/>
                  </a:schemeClr>
                </a:solidFill>
              </a:rPr>
              <a:t>i,j</a:t>
            </a:r>
            <a:r>
              <a:rPr lang="en-US" i="1" dirty="0">
                <a:solidFill>
                  <a:schemeClr val="accent5">
                    <a:lumMod val="50000"/>
                  </a:schemeClr>
                </a:solidFill>
              </a:rPr>
              <a:t>) </a:t>
            </a:r>
            <a:r>
              <a:rPr lang="en-US" dirty="0">
                <a:solidFill>
                  <a:schemeClr val="accent5">
                    <a:lumMod val="50000"/>
                  </a:schemeClr>
                </a:solidFill>
              </a:rPr>
              <a:t>dot product is equal to </a:t>
            </a:r>
            <a:r>
              <a:rPr lang="en-US" i="1" dirty="0">
                <a:solidFill>
                  <a:schemeClr val="accent5">
                    <a:lumMod val="50000"/>
                  </a:schemeClr>
                </a:solidFill>
              </a:rPr>
              <a:t>log (N*</a:t>
            </a:r>
            <a:r>
              <a:rPr lang="en-US" i="1" dirty="0" err="1">
                <a:solidFill>
                  <a:schemeClr val="accent5">
                    <a:lumMod val="50000"/>
                  </a:schemeClr>
                </a:solidFill>
              </a:rPr>
              <a:t>Nij</a:t>
            </a:r>
            <a:r>
              <a:rPr lang="en-US" i="1" dirty="0">
                <a:solidFill>
                  <a:schemeClr val="accent5">
                    <a:lumMod val="50000"/>
                  </a:schemeClr>
                </a:solidFill>
              </a:rPr>
              <a:t> / k*Ni*Nj),</a:t>
            </a:r>
            <a:r>
              <a:rPr lang="en-US" dirty="0">
                <a:solidFill>
                  <a:schemeClr val="accent5">
                    <a:lumMod val="50000"/>
                  </a:schemeClr>
                </a:solidFill>
              </a:rPr>
              <a:t> the derivative will be zero, and the model will have reached a local optimum</a:t>
            </a:r>
            <a:r>
              <a:rPr lang="en-CA" dirty="0">
                <a:solidFill>
                  <a:schemeClr val="accent5">
                    <a:lumMod val="50000"/>
                  </a:schemeClr>
                </a:solidFill>
                <a:ea typeface="Microsoft YaHei" panose="020B0503020204020204" pitchFamily="34" charset="-122"/>
              </a:rPr>
              <a:t>.</a:t>
            </a:r>
          </a:p>
          <a:p>
            <a:pPr>
              <a:lnSpc>
                <a:spcPct val="150000"/>
              </a:lnSpc>
            </a:pPr>
            <a:r>
              <a:rPr lang="en-CA" altLang="zh-CN" dirty="0">
                <a:solidFill>
                  <a:schemeClr val="accent5">
                    <a:lumMod val="50000"/>
                  </a:schemeClr>
                </a:solidFill>
                <a:ea typeface="Microsoft YaHei" panose="020B0503020204020204" pitchFamily="34" charset="-122"/>
              </a:rPr>
              <a:t>Recall that </a:t>
            </a:r>
            <a:r>
              <a:rPr lang="en-CA" altLang="zh-CN" dirty="0">
                <a:solidFill>
                  <a:srgbClr val="2E4864"/>
                </a:solidFill>
                <a:latin typeface="Microsoft YaHei" panose="020B0503020204020204" pitchFamily="34" charset="-122"/>
                <a:ea typeface="Microsoft YaHei" panose="020B0503020204020204" pitchFamily="34" charset="-122"/>
              </a:rPr>
              <a:t>PMI(</a:t>
            </a:r>
            <a:r>
              <a:rPr lang="en-CA" altLang="zh-CN" dirty="0" err="1">
                <a:solidFill>
                  <a:srgbClr val="2E4864"/>
                </a:solidFill>
                <a:latin typeface="Microsoft YaHei" panose="020B0503020204020204" pitchFamily="34" charset="-122"/>
                <a:ea typeface="Microsoft YaHei" panose="020B0503020204020204" pitchFamily="34" charset="-122"/>
              </a:rPr>
              <a:t>i</a:t>
            </a:r>
            <a:r>
              <a:rPr lang="en-CA" altLang="zh-CN" dirty="0">
                <a:solidFill>
                  <a:srgbClr val="2E4864"/>
                </a:solidFill>
                <a:latin typeface="Microsoft YaHei" panose="020B0503020204020204" pitchFamily="34" charset="-122"/>
                <a:ea typeface="Microsoft YaHei" panose="020B0503020204020204" pitchFamily="34" charset="-122"/>
              </a:rPr>
              <a:t> , j) = log( P(</a:t>
            </a:r>
            <a:r>
              <a:rPr lang="en-CA" altLang="zh-CN" dirty="0" err="1">
                <a:solidFill>
                  <a:srgbClr val="2E4864"/>
                </a:solidFill>
                <a:latin typeface="Microsoft YaHei" panose="020B0503020204020204" pitchFamily="34" charset="-122"/>
                <a:ea typeface="Microsoft YaHei" panose="020B0503020204020204" pitchFamily="34" charset="-122"/>
              </a:rPr>
              <a:t>i</a:t>
            </a:r>
            <a:r>
              <a:rPr lang="en-CA" altLang="zh-CN" dirty="0">
                <a:solidFill>
                  <a:srgbClr val="2E4864"/>
                </a:solidFill>
                <a:latin typeface="Microsoft YaHei" panose="020B0503020204020204" pitchFamily="34" charset="-122"/>
                <a:ea typeface="Microsoft YaHei" panose="020B0503020204020204" pitchFamily="34" charset="-122"/>
              </a:rPr>
              <a:t> , j) / (P(</a:t>
            </a:r>
            <a:r>
              <a:rPr lang="en-CA" altLang="zh-CN" dirty="0" err="1">
                <a:solidFill>
                  <a:srgbClr val="2E4864"/>
                </a:solidFill>
                <a:latin typeface="Microsoft YaHei" panose="020B0503020204020204" pitchFamily="34" charset="-122"/>
                <a:ea typeface="Microsoft YaHei" panose="020B0503020204020204" pitchFamily="34" charset="-122"/>
              </a:rPr>
              <a:t>i</a:t>
            </a:r>
            <a:r>
              <a:rPr lang="en-CA" altLang="zh-CN" dirty="0">
                <a:solidFill>
                  <a:srgbClr val="2E4864"/>
                </a:solidFill>
                <a:latin typeface="Microsoft YaHei" panose="020B0503020204020204" pitchFamily="34" charset="-122"/>
                <a:ea typeface="Microsoft YaHei" panose="020B0503020204020204" pitchFamily="34" charset="-122"/>
              </a:rPr>
              <a:t>) * P(j)) ) = log( N*</a:t>
            </a:r>
            <a:r>
              <a:rPr lang="en-CA" altLang="zh-CN" dirty="0" err="1">
                <a:solidFill>
                  <a:srgbClr val="2E4864"/>
                </a:solidFill>
                <a:latin typeface="Microsoft YaHei" panose="020B0503020204020204" pitchFamily="34" charset="-122"/>
                <a:ea typeface="Microsoft YaHei" panose="020B0503020204020204" pitchFamily="34" charset="-122"/>
              </a:rPr>
              <a:t>Nij</a:t>
            </a:r>
            <a:r>
              <a:rPr lang="en-CA" altLang="zh-CN" dirty="0">
                <a:solidFill>
                  <a:srgbClr val="2E4864"/>
                </a:solidFill>
                <a:latin typeface="Microsoft YaHei" panose="020B0503020204020204" pitchFamily="34" charset="-122"/>
                <a:ea typeface="Microsoft YaHei" panose="020B0503020204020204" pitchFamily="34" charset="-122"/>
              </a:rPr>
              <a:t> / Ni*Nj)</a:t>
            </a:r>
            <a:r>
              <a:rPr lang="en-CA" altLang="zh-CN" dirty="0">
                <a:solidFill>
                  <a:schemeClr val="accent5">
                    <a:lumMod val="50000"/>
                  </a:schemeClr>
                </a:solidFill>
                <a:latin typeface="Microsoft YaHei" panose="020B0503020204020204" pitchFamily="34" charset="-122"/>
                <a:ea typeface="Microsoft YaHei" panose="020B0503020204020204" pitchFamily="34" charset="-122"/>
              </a:rPr>
              <a:t>.</a:t>
            </a:r>
          </a:p>
          <a:p>
            <a:pPr>
              <a:lnSpc>
                <a:spcPct val="150000"/>
              </a:lnSpc>
            </a:pPr>
            <a:r>
              <a:rPr lang="en-CA" altLang="zh-CN" dirty="0">
                <a:solidFill>
                  <a:schemeClr val="accent5">
                    <a:lumMod val="50000"/>
                  </a:schemeClr>
                </a:solidFill>
                <a:latin typeface="Microsoft YaHei" panose="020B0503020204020204" pitchFamily="34" charset="-122"/>
                <a:ea typeface="Microsoft YaHei" panose="020B0503020204020204" pitchFamily="34" charset="-122"/>
              </a:rPr>
              <a:t>We reach the local optimum point when w*c = PMI(</a:t>
            </a:r>
            <a:r>
              <a:rPr lang="en-CA" altLang="zh-CN" dirty="0" err="1">
                <a:solidFill>
                  <a:schemeClr val="accent5">
                    <a:lumMod val="50000"/>
                  </a:schemeClr>
                </a:solidFill>
                <a:latin typeface="Microsoft YaHei" panose="020B0503020204020204" pitchFamily="34" charset="-122"/>
                <a:ea typeface="Microsoft YaHei" panose="020B0503020204020204" pitchFamily="34" charset="-122"/>
              </a:rPr>
              <a:t>i</a:t>
            </a:r>
            <a:r>
              <a:rPr lang="en-CA" altLang="zh-CN" dirty="0">
                <a:solidFill>
                  <a:schemeClr val="accent5">
                    <a:lumMod val="50000"/>
                  </a:schemeClr>
                </a:solidFill>
                <a:latin typeface="Microsoft YaHei" panose="020B0503020204020204" pitchFamily="34" charset="-122"/>
                <a:ea typeface="Microsoft YaHei" panose="020B0503020204020204" pitchFamily="34" charset="-122"/>
              </a:rPr>
              <a:t>, j) – log(k).</a:t>
            </a:r>
          </a:p>
          <a:p>
            <a:pPr>
              <a:lnSpc>
                <a:spcPct val="150000"/>
              </a:lnSpc>
            </a:pPr>
            <a:r>
              <a:rPr lang="en-CA" altLang="zh-CN" dirty="0">
                <a:solidFill>
                  <a:schemeClr val="accent5">
                    <a:lumMod val="50000"/>
                  </a:schemeClr>
                </a:solidFill>
                <a:latin typeface="Microsoft YaHei" panose="020B0503020204020204" pitchFamily="34" charset="-122"/>
                <a:ea typeface="Microsoft YaHei" panose="020B0503020204020204" pitchFamily="34" charset="-122"/>
              </a:rPr>
              <a:t>And we are effectively factorizing the matrix M with each entry equal to PMI(</a:t>
            </a:r>
            <a:r>
              <a:rPr lang="en-CA" altLang="zh-CN" dirty="0" err="1">
                <a:solidFill>
                  <a:schemeClr val="accent5">
                    <a:lumMod val="50000"/>
                  </a:schemeClr>
                </a:solidFill>
                <a:latin typeface="Microsoft YaHei" panose="020B0503020204020204" pitchFamily="34" charset="-122"/>
                <a:ea typeface="Microsoft YaHei" panose="020B0503020204020204" pitchFamily="34" charset="-122"/>
              </a:rPr>
              <a:t>i</a:t>
            </a:r>
            <a:r>
              <a:rPr lang="en-CA" altLang="zh-CN" dirty="0">
                <a:solidFill>
                  <a:schemeClr val="accent5">
                    <a:lumMod val="50000"/>
                  </a:schemeClr>
                </a:solidFill>
                <a:latin typeface="Microsoft YaHei" panose="020B0503020204020204" pitchFamily="34" charset="-122"/>
                <a:ea typeface="Microsoft YaHei" panose="020B0503020204020204" pitchFamily="34" charset="-122"/>
              </a:rPr>
              <a:t>, j) – log(k).</a:t>
            </a:r>
          </a:p>
          <a:p>
            <a:pPr>
              <a:lnSpc>
                <a:spcPct val="150000"/>
              </a:lnSpc>
            </a:pPr>
            <a:r>
              <a:rPr lang="en-CA" altLang="zh-CN" dirty="0">
                <a:solidFill>
                  <a:schemeClr val="accent5">
                    <a:lumMod val="50000"/>
                  </a:schemeClr>
                </a:solidFill>
                <a:latin typeface="Microsoft YaHei" panose="020B0503020204020204" pitchFamily="34" charset="-122"/>
                <a:ea typeface="Microsoft YaHei" panose="020B0503020204020204" pitchFamily="34" charset="-122"/>
              </a:rPr>
              <a:t>In the original paper this objective is named as shifted positive </a:t>
            </a:r>
            <a:r>
              <a:rPr lang="en-CA" altLang="zh-CN" dirty="0">
                <a:solidFill>
                  <a:srgbClr val="2E4864"/>
                </a:solidFill>
                <a:latin typeface="Microsoft YaHei" panose="020B0503020204020204" pitchFamily="34" charset="-122"/>
                <a:ea typeface="Microsoft YaHei" panose="020B0503020204020204" pitchFamily="34" charset="-122"/>
              </a:rPr>
              <a:t>pointwise mutual information (SPPMI).</a:t>
            </a:r>
            <a:endParaRPr lang="en-CA" altLang="zh-CN" dirty="0">
              <a:solidFill>
                <a:schemeClr val="accent5">
                  <a:lumMod val="50000"/>
                </a:schemeClr>
              </a:solidFill>
              <a:latin typeface="Microsoft YaHei" panose="020B0503020204020204" pitchFamily="34" charset="-122"/>
              <a:ea typeface="Microsoft YaHei" panose="020B0503020204020204" pitchFamily="34" charset="-122"/>
            </a:endParaRPr>
          </a:p>
        </p:txBody>
      </p:sp>
      <p:sp>
        <p:nvSpPr>
          <p:cNvPr id="2" name="AutoShape 2">
            <a:extLst>
              <a:ext uri="{FF2B5EF4-FFF2-40B4-BE49-F238E27FC236}">
                <a16:creationId xmlns:a16="http://schemas.microsoft.com/office/drawing/2014/main" id="{14040795-BE86-4AF8-8620-CBE6167BC189}"/>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Tree>
    <p:extLst>
      <p:ext uri="{BB962C8B-B14F-4D97-AF65-F5344CB8AC3E}">
        <p14:creationId xmlns:p14="http://schemas.microsoft.com/office/powerpoint/2010/main" val="328737265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5"/>
          <p:cNvSpPr txBox="1">
            <a:spLocks noChangeArrowheads="1"/>
          </p:cNvSpPr>
          <p:nvPr/>
        </p:nvSpPr>
        <p:spPr bwMode="auto">
          <a:xfrm>
            <a:off x="746158" y="2764846"/>
            <a:ext cx="2234330"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CA" altLang="ja-JP" sz="3200" b="1" dirty="0">
                <a:solidFill>
                  <a:srgbClr val="2E4864"/>
                </a:solidFill>
                <a:latin typeface="Microsoft YaHei" panose="020B0503020204020204" pitchFamily="34" charset="-122"/>
                <a:ea typeface="Microsoft YaHei" panose="020B0503020204020204" pitchFamily="34" charset="-122"/>
              </a:rPr>
              <a:t>CONTENT</a:t>
            </a:r>
            <a:endParaRPr lang="zh-CN" altLang="en-US" sz="3200" b="1" dirty="0">
              <a:solidFill>
                <a:srgbClr val="2E4864"/>
              </a:solidFill>
              <a:latin typeface="Microsoft YaHei" panose="020B0503020204020204" pitchFamily="34" charset="-122"/>
              <a:ea typeface="Microsoft YaHei" panose="020B0503020204020204" pitchFamily="34" charset="-122"/>
            </a:endParaRPr>
          </a:p>
        </p:txBody>
      </p:sp>
      <p:cxnSp>
        <p:nvCxnSpPr>
          <p:cNvPr id="30" name="直接连接符 29"/>
          <p:cNvCxnSpPr/>
          <p:nvPr/>
        </p:nvCxnSpPr>
        <p:spPr>
          <a:xfrm>
            <a:off x="926796" y="3515355"/>
            <a:ext cx="472013"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1740633D-3C75-054F-B629-F5B322107425}"/>
              </a:ext>
            </a:extLst>
          </p:cNvPr>
          <p:cNvGrpSpPr/>
          <p:nvPr/>
        </p:nvGrpSpPr>
        <p:grpSpPr>
          <a:xfrm>
            <a:off x="5296637" y="1696669"/>
            <a:ext cx="4272024" cy="3464661"/>
            <a:chOff x="5223113" y="695200"/>
            <a:chExt cx="1797333" cy="2598495"/>
          </a:xfrm>
        </p:grpSpPr>
        <p:grpSp>
          <p:nvGrpSpPr>
            <p:cNvPr id="2" name="Group 1">
              <a:extLst>
                <a:ext uri="{FF2B5EF4-FFF2-40B4-BE49-F238E27FC236}">
                  <a16:creationId xmlns:a16="http://schemas.microsoft.com/office/drawing/2014/main" id="{9CA1F876-CAA5-0040-B817-E23575DBC8EA}"/>
                </a:ext>
              </a:extLst>
            </p:cNvPr>
            <p:cNvGrpSpPr/>
            <p:nvPr/>
          </p:nvGrpSpPr>
          <p:grpSpPr>
            <a:xfrm>
              <a:off x="5227107" y="695200"/>
              <a:ext cx="1044168" cy="561741"/>
              <a:chOff x="5227113" y="774779"/>
              <a:chExt cx="1044168" cy="561741"/>
            </a:xfrm>
          </p:grpSpPr>
          <p:sp>
            <p:nvSpPr>
              <p:cNvPr id="21" name="椭圆 20"/>
              <p:cNvSpPr/>
              <p:nvPr/>
            </p:nvSpPr>
            <p:spPr>
              <a:xfrm>
                <a:off x="5227113" y="859836"/>
                <a:ext cx="120146" cy="111758"/>
              </a:xfrm>
              <a:prstGeom prst="ellipse">
                <a:avLst/>
              </a:prstGeom>
              <a:gradFill>
                <a:gsLst>
                  <a:gs pos="100000">
                    <a:schemeClr val="accent1">
                      <a:lumMod val="75000"/>
                    </a:schemeClr>
                  </a:gs>
                  <a:gs pos="0">
                    <a:srgbClr val="27506E"/>
                  </a:gs>
                </a:gsLst>
                <a:path path="circle">
                  <a:fillToRect l="50000" t="50000" r="50000" b="50000"/>
                </a:path>
              </a:gra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E4864"/>
                  </a:solidFill>
                  <a:latin typeface="Microsoft YaHei" panose="020B0503020204020204" pitchFamily="34" charset="-122"/>
                  <a:ea typeface="Microsoft YaHei" panose="020B0503020204020204" pitchFamily="34" charset="-122"/>
                </a:endParaRPr>
              </a:p>
            </p:txBody>
          </p:sp>
          <p:sp>
            <p:nvSpPr>
              <p:cNvPr id="42" name="矩形 41"/>
              <p:cNvSpPr/>
              <p:nvPr/>
            </p:nvSpPr>
            <p:spPr>
              <a:xfrm>
                <a:off x="5443851" y="774779"/>
                <a:ext cx="827430" cy="561741"/>
              </a:xfrm>
              <a:prstGeom prst="rect">
                <a:avLst/>
              </a:prstGeom>
            </p:spPr>
            <p:txBody>
              <a:bodyPr wrap="none">
                <a:spAutoFit/>
              </a:bodyPr>
              <a:lstStyle/>
              <a:p>
                <a:r>
                  <a:rPr lang="en-US" altLang="zh-CN" sz="1867" dirty="0">
                    <a:solidFill>
                      <a:srgbClr val="2E4864"/>
                    </a:solidFill>
                    <a:latin typeface="Microsoft YaHei" panose="020B0503020204020204" pitchFamily="34" charset="-122"/>
                    <a:ea typeface="Microsoft YaHei" panose="020B0503020204020204" pitchFamily="34" charset="-122"/>
                  </a:rPr>
                  <a:t>01. Background</a:t>
                </a:r>
                <a:endParaRPr lang="zh-CN" altLang="en-US" sz="1867" dirty="0">
                  <a:solidFill>
                    <a:srgbClr val="2E4864"/>
                  </a:solidFill>
                  <a:latin typeface="Microsoft YaHei" panose="020B0503020204020204" pitchFamily="34" charset="-122"/>
                  <a:ea typeface="Microsoft YaHei" panose="020B0503020204020204" pitchFamily="34" charset="-122"/>
                </a:endParaRPr>
              </a:p>
              <a:p>
                <a:endParaRPr lang="zh-CN" altLang="en-US" sz="2400" dirty="0">
                  <a:solidFill>
                    <a:srgbClr val="2E4864"/>
                  </a:solidFill>
                  <a:latin typeface="Microsoft YaHei" panose="020B0503020204020204" pitchFamily="34" charset="-122"/>
                  <a:ea typeface="Microsoft YaHei" panose="020B0503020204020204" pitchFamily="34" charset="-122"/>
                </a:endParaRPr>
              </a:p>
            </p:txBody>
          </p:sp>
        </p:grpSp>
        <p:grpSp>
          <p:nvGrpSpPr>
            <p:cNvPr id="55" name="Group 54">
              <a:extLst>
                <a:ext uri="{FF2B5EF4-FFF2-40B4-BE49-F238E27FC236}">
                  <a16:creationId xmlns:a16="http://schemas.microsoft.com/office/drawing/2014/main" id="{73A69A33-421C-5842-9472-34AEB1A06E6B}"/>
                </a:ext>
              </a:extLst>
            </p:cNvPr>
            <p:cNvGrpSpPr/>
            <p:nvPr/>
          </p:nvGrpSpPr>
          <p:grpSpPr>
            <a:xfrm>
              <a:off x="5227107" y="1145151"/>
              <a:ext cx="1539948" cy="561741"/>
              <a:chOff x="5227113" y="774156"/>
              <a:chExt cx="1539948" cy="561741"/>
            </a:xfrm>
          </p:grpSpPr>
          <p:sp>
            <p:nvSpPr>
              <p:cNvPr id="56" name="椭圆 20">
                <a:extLst>
                  <a:ext uri="{FF2B5EF4-FFF2-40B4-BE49-F238E27FC236}">
                    <a16:creationId xmlns:a16="http://schemas.microsoft.com/office/drawing/2014/main" id="{378CCD35-B450-4B47-87DF-DFFE1C4EAFA4}"/>
                  </a:ext>
                </a:extLst>
              </p:cNvPr>
              <p:cNvSpPr/>
              <p:nvPr/>
            </p:nvSpPr>
            <p:spPr>
              <a:xfrm>
                <a:off x="5227113" y="859836"/>
                <a:ext cx="120146" cy="111758"/>
              </a:xfrm>
              <a:prstGeom prst="ellipse">
                <a:avLst/>
              </a:prstGeom>
              <a:gradFill>
                <a:gsLst>
                  <a:gs pos="100000">
                    <a:schemeClr val="accent1">
                      <a:lumMod val="75000"/>
                    </a:schemeClr>
                  </a:gs>
                  <a:gs pos="0">
                    <a:srgbClr val="27506E"/>
                  </a:gs>
                </a:gsLst>
                <a:path path="circle">
                  <a:fillToRect l="50000" t="50000" r="50000" b="50000"/>
                </a:path>
              </a:gra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E4864"/>
                  </a:solidFill>
                  <a:latin typeface="Microsoft YaHei" panose="020B0503020204020204" pitchFamily="34" charset="-122"/>
                  <a:ea typeface="Microsoft YaHei" panose="020B0503020204020204" pitchFamily="34" charset="-122"/>
                </a:endParaRPr>
              </a:p>
            </p:txBody>
          </p:sp>
          <p:sp>
            <p:nvSpPr>
              <p:cNvPr id="57" name="矩形 41">
                <a:extLst>
                  <a:ext uri="{FF2B5EF4-FFF2-40B4-BE49-F238E27FC236}">
                    <a16:creationId xmlns:a16="http://schemas.microsoft.com/office/drawing/2014/main" id="{0B907542-E161-C145-83C3-20498D83551B}"/>
                  </a:ext>
                </a:extLst>
              </p:cNvPr>
              <p:cNvSpPr/>
              <p:nvPr/>
            </p:nvSpPr>
            <p:spPr>
              <a:xfrm>
                <a:off x="5447845" y="774156"/>
                <a:ext cx="1319216" cy="561741"/>
              </a:xfrm>
              <a:prstGeom prst="rect">
                <a:avLst/>
              </a:prstGeom>
            </p:spPr>
            <p:txBody>
              <a:bodyPr wrap="none">
                <a:spAutoFit/>
              </a:bodyPr>
              <a:lstStyle/>
              <a:p>
                <a:r>
                  <a:rPr lang="en-US" altLang="zh-CN" sz="1867" dirty="0">
                    <a:solidFill>
                      <a:srgbClr val="2E4864"/>
                    </a:solidFill>
                    <a:latin typeface="Microsoft YaHei" panose="020B0503020204020204" pitchFamily="34" charset="-122"/>
                    <a:ea typeface="Microsoft YaHei" panose="020B0503020204020204" pitchFamily="34" charset="-122"/>
                  </a:rPr>
                  <a:t>02.</a:t>
                </a:r>
                <a:r>
                  <a:rPr lang="en-US" altLang="zh-CN" sz="1867" dirty="0">
                    <a:solidFill>
                      <a:srgbClr val="27506E"/>
                    </a:solidFill>
                    <a:latin typeface="微软雅黑" panose="020B0503020204020204" pitchFamily="34" charset="-122"/>
                    <a:ea typeface="微软雅黑" panose="020B0503020204020204" pitchFamily="34" charset="-122"/>
                  </a:rPr>
                  <a:t> Problem set up &amp; PMI</a:t>
                </a:r>
              </a:p>
              <a:p>
                <a:endParaRPr lang="zh-CN" altLang="en-US" sz="2400" dirty="0">
                  <a:solidFill>
                    <a:srgbClr val="2E4864"/>
                  </a:solidFill>
                  <a:latin typeface="Microsoft YaHei" panose="020B0503020204020204" pitchFamily="34" charset="-122"/>
                  <a:ea typeface="Microsoft YaHei" panose="020B0503020204020204" pitchFamily="34" charset="-122"/>
                </a:endParaRPr>
              </a:p>
            </p:txBody>
          </p:sp>
        </p:grpSp>
        <p:grpSp>
          <p:nvGrpSpPr>
            <p:cNvPr id="58" name="Group 57">
              <a:extLst>
                <a:ext uri="{FF2B5EF4-FFF2-40B4-BE49-F238E27FC236}">
                  <a16:creationId xmlns:a16="http://schemas.microsoft.com/office/drawing/2014/main" id="{D2EE504E-67D9-6342-AC8C-5B5ACF76C6A3}"/>
                </a:ext>
              </a:extLst>
            </p:cNvPr>
            <p:cNvGrpSpPr/>
            <p:nvPr/>
          </p:nvGrpSpPr>
          <p:grpSpPr>
            <a:xfrm>
              <a:off x="5223113" y="1595725"/>
              <a:ext cx="1777936" cy="284742"/>
              <a:chOff x="5227113" y="774156"/>
              <a:chExt cx="1777936" cy="284742"/>
            </a:xfrm>
          </p:grpSpPr>
          <p:sp>
            <p:nvSpPr>
              <p:cNvPr id="59" name="椭圆 20">
                <a:extLst>
                  <a:ext uri="{FF2B5EF4-FFF2-40B4-BE49-F238E27FC236}">
                    <a16:creationId xmlns:a16="http://schemas.microsoft.com/office/drawing/2014/main" id="{D111BC5F-EEA3-3343-8AD5-5DC9F787F882}"/>
                  </a:ext>
                </a:extLst>
              </p:cNvPr>
              <p:cNvSpPr/>
              <p:nvPr/>
            </p:nvSpPr>
            <p:spPr>
              <a:xfrm>
                <a:off x="5227113" y="859836"/>
                <a:ext cx="120146" cy="111758"/>
              </a:xfrm>
              <a:prstGeom prst="ellipse">
                <a:avLst/>
              </a:prstGeom>
              <a:gradFill>
                <a:gsLst>
                  <a:gs pos="100000">
                    <a:schemeClr val="accent1">
                      <a:lumMod val="75000"/>
                    </a:schemeClr>
                  </a:gs>
                  <a:gs pos="0">
                    <a:srgbClr val="27506E"/>
                  </a:gs>
                </a:gsLst>
                <a:path path="circle">
                  <a:fillToRect l="50000" t="50000" r="50000" b="50000"/>
                </a:path>
              </a:gra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E4864"/>
                  </a:solidFill>
                  <a:latin typeface="Microsoft YaHei" panose="020B0503020204020204" pitchFamily="34" charset="-122"/>
                  <a:ea typeface="Microsoft YaHei" panose="020B0503020204020204" pitchFamily="34" charset="-122"/>
                </a:endParaRPr>
              </a:p>
            </p:txBody>
          </p:sp>
          <p:sp>
            <p:nvSpPr>
              <p:cNvPr id="60" name="矩形 41">
                <a:extLst>
                  <a:ext uri="{FF2B5EF4-FFF2-40B4-BE49-F238E27FC236}">
                    <a16:creationId xmlns:a16="http://schemas.microsoft.com/office/drawing/2014/main" id="{84783BC4-6AA6-C849-B873-175EB6AA66D4}"/>
                  </a:ext>
                </a:extLst>
              </p:cNvPr>
              <p:cNvSpPr/>
              <p:nvPr/>
            </p:nvSpPr>
            <p:spPr>
              <a:xfrm>
                <a:off x="5447845" y="774156"/>
                <a:ext cx="1557204" cy="284742"/>
              </a:xfrm>
              <a:prstGeom prst="rect">
                <a:avLst/>
              </a:prstGeom>
            </p:spPr>
            <p:txBody>
              <a:bodyPr wrap="none">
                <a:spAutoFit/>
              </a:bodyPr>
              <a:lstStyle/>
              <a:p>
                <a:r>
                  <a:rPr lang="en-US" altLang="zh-CN" sz="1867" dirty="0">
                    <a:solidFill>
                      <a:srgbClr val="2E4864"/>
                    </a:solidFill>
                    <a:latin typeface="Microsoft YaHei" panose="020B0503020204020204" pitchFamily="34" charset="-122"/>
                    <a:ea typeface="Microsoft YaHei" panose="020B0503020204020204" pitchFamily="34" charset="-122"/>
                  </a:rPr>
                  <a:t>03.</a:t>
                </a:r>
                <a:r>
                  <a:rPr lang="en-US" altLang="zh-CN" sz="1867" dirty="0">
                    <a:solidFill>
                      <a:srgbClr val="27506E"/>
                    </a:solidFill>
                    <a:latin typeface="微软雅黑" panose="020B0503020204020204" pitchFamily="34" charset="-122"/>
                    <a:ea typeface="微软雅黑" panose="020B0503020204020204" pitchFamily="34" charset="-122"/>
                  </a:rPr>
                  <a:t> SVD &amp; </a:t>
                </a:r>
                <a:r>
                  <a:rPr lang="en-CA" altLang="zh-CN" sz="1867" dirty="0">
                    <a:solidFill>
                      <a:srgbClr val="27506E"/>
                    </a:solidFill>
                    <a:latin typeface="微软雅黑" panose="020B0503020204020204" pitchFamily="34" charset="-122"/>
                    <a:ea typeface="微软雅黑" panose="020B0503020204020204" pitchFamily="34" charset="-122"/>
                  </a:rPr>
                  <a:t>Matrix Factorization</a:t>
                </a:r>
                <a:endParaRPr lang="en-US" altLang="zh-CN" sz="1867" dirty="0">
                  <a:solidFill>
                    <a:srgbClr val="27506E"/>
                  </a:solidFill>
                  <a:latin typeface="微软雅黑" panose="020B0503020204020204" pitchFamily="34" charset="-122"/>
                  <a:ea typeface="微软雅黑" panose="020B0503020204020204" pitchFamily="34" charset="-122"/>
                </a:endParaRPr>
              </a:p>
            </p:txBody>
          </p:sp>
        </p:grpSp>
        <p:grpSp>
          <p:nvGrpSpPr>
            <p:cNvPr id="61" name="Group 60">
              <a:extLst>
                <a:ext uri="{FF2B5EF4-FFF2-40B4-BE49-F238E27FC236}">
                  <a16:creationId xmlns:a16="http://schemas.microsoft.com/office/drawing/2014/main" id="{00962D6B-0419-B549-BB67-2B2A375A748A}"/>
                </a:ext>
              </a:extLst>
            </p:cNvPr>
            <p:cNvGrpSpPr/>
            <p:nvPr/>
          </p:nvGrpSpPr>
          <p:grpSpPr>
            <a:xfrm>
              <a:off x="5223113" y="2046299"/>
              <a:ext cx="1038181" cy="284742"/>
              <a:chOff x="5227113" y="774156"/>
              <a:chExt cx="1038181" cy="284742"/>
            </a:xfrm>
          </p:grpSpPr>
          <p:sp>
            <p:nvSpPr>
              <p:cNvPr id="62" name="椭圆 20">
                <a:extLst>
                  <a:ext uri="{FF2B5EF4-FFF2-40B4-BE49-F238E27FC236}">
                    <a16:creationId xmlns:a16="http://schemas.microsoft.com/office/drawing/2014/main" id="{214999DE-2F8B-B14B-8C56-4BA48B91DC3B}"/>
                  </a:ext>
                </a:extLst>
              </p:cNvPr>
              <p:cNvSpPr/>
              <p:nvPr/>
            </p:nvSpPr>
            <p:spPr>
              <a:xfrm>
                <a:off x="5227113" y="859836"/>
                <a:ext cx="120146" cy="111758"/>
              </a:xfrm>
              <a:prstGeom prst="ellipse">
                <a:avLst/>
              </a:prstGeom>
              <a:gradFill>
                <a:gsLst>
                  <a:gs pos="100000">
                    <a:schemeClr val="accent1">
                      <a:lumMod val="75000"/>
                    </a:schemeClr>
                  </a:gs>
                  <a:gs pos="0">
                    <a:srgbClr val="27506E"/>
                  </a:gs>
                </a:gsLst>
                <a:path path="circle">
                  <a:fillToRect l="50000" t="50000" r="50000" b="50000"/>
                </a:path>
              </a:gra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E4864"/>
                  </a:solidFill>
                  <a:latin typeface="Microsoft YaHei" panose="020B0503020204020204" pitchFamily="34" charset="-122"/>
                  <a:ea typeface="Microsoft YaHei" panose="020B0503020204020204" pitchFamily="34" charset="-122"/>
                </a:endParaRPr>
              </a:p>
            </p:txBody>
          </p:sp>
          <p:sp>
            <p:nvSpPr>
              <p:cNvPr id="63" name="矩形 41">
                <a:extLst>
                  <a:ext uri="{FF2B5EF4-FFF2-40B4-BE49-F238E27FC236}">
                    <a16:creationId xmlns:a16="http://schemas.microsoft.com/office/drawing/2014/main" id="{D060234C-FE86-C84C-8B47-8F5BC4250116}"/>
                  </a:ext>
                </a:extLst>
              </p:cNvPr>
              <p:cNvSpPr/>
              <p:nvPr/>
            </p:nvSpPr>
            <p:spPr>
              <a:xfrm>
                <a:off x="5447845" y="774156"/>
                <a:ext cx="817449" cy="284742"/>
              </a:xfrm>
              <a:prstGeom prst="rect">
                <a:avLst/>
              </a:prstGeom>
            </p:spPr>
            <p:txBody>
              <a:bodyPr wrap="none">
                <a:spAutoFit/>
              </a:bodyPr>
              <a:lstStyle/>
              <a:p>
                <a:r>
                  <a:rPr lang="en-US" altLang="zh-CN" sz="1867" dirty="0">
                    <a:solidFill>
                      <a:srgbClr val="2E4864"/>
                    </a:solidFill>
                    <a:latin typeface="Microsoft YaHei" panose="020B0503020204020204" pitchFamily="34" charset="-122"/>
                    <a:ea typeface="Microsoft YaHei" panose="020B0503020204020204" pitchFamily="34" charset="-122"/>
                  </a:rPr>
                  <a:t>04.</a:t>
                </a:r>
                <a:r>
                  <a:rPr lang="en-US" altLang="zh-CN" sz="1867" dirty="0">
                    <a:solidFill>
                      <a:srgbClr val="27506E"/>
                    </a:solidFill>
                    <a:latin typeface="微软雅黑" panose="020B0503020204020204" pitchFamily="34" charset="-122"/>
                    <a:ea typeface="微软雅黑" panose="020B0503020204020204" pitchFamily="34" charset="-122"/>
                  </a:rPr>
                  <a:t> SGNS recap</a:t>
                </a:r>
                <a:endParaRPr lang="zh-CN" altLang="en-US" sz="2400" dirty="0">
                  <a:solidFill>
                    <a:srgbClr val="2E4864"/>
                  </a:solidFill>
                  <a:latin typeface="Microsoft YaHei" panose="020B0503020204020204" pitchFamily="34" charset="-122"/>
                  <a:ea typeface="Microsoft YaHei" panose="020B0503020204020204" pitchFamily="34" charset="-122"/>
                </a:endParaRPr>
              </a:p>
            </p:txBody>
          </p:sp>
        </p:grpSp>
        <p:grpSp>
          <p:nvGrpSpPr>
            <p:cNvPr id="64" name="Group 63">
              <a:extLst>
                <a:ext uri="{FF2B5EF4-FFF2-40B4-BE49-F238E27FC236}">
                  <a16:creationId xmlns:a16="http://schemas.microsoft.com/office/drawing/2014/main" id="{01AEDB0F-9234-3146-8D4C-850169E90EFF}"/>
                </a:ext>
              </a:extLst>
            </p:cNvPr>
            <p:cNvGrpSpPr/>
            <p:nvPr/>
          </p:nvGrpSpPr>
          <p:grpSpPr>
            <a:xfrm>
              <a:off x="5223113" y="2496873"/>
              <a:ext cx="1797333" cy="284742"/>
              <a:chOff x="5227113" y="774156"/>
              <a:chExt cx="1797333" cy="284742"/>
            </a:xfrm>
          </p:grpSpPr>
          <p:sp>
            <p:nvSpPr>
              <p:cNvPr id="65" name="椭圆 20">
                <a:extLst>
                  <a:ext uri="{FF2B5EF4-FFF2-40B4-BE49-F238E27FC236}">
                    <a16:creationId xmlns:a16="http://schemas.microsoft.com/office/drawing/2014/main" id="{5C989EE0-983C-7748-AD15-B14750C98EC2}"/>
                  </a:ext>
                </a:extLst>
              </p:cNvPr>
              <p:cNvSpPr/>
              <p:nvPr/>
            </p:nvSpPr>
            <p:spPr>
              <a:xfrm>
                <a:off x="5227113" y="859836"/>
                <a:ext cx="120146" cy="111758"/>
              </a:xfrm>
              <a:prstGeom prst="ellipse">
                <a:avLst/>
              </a:prstGeom>
              <a:gradFill>
                <a:gsLst>
                  <a:gs pos="100000">
                    <a:schemeClr val="accent1">
                      <a:lumMod val="75000"/>
                    </a:schemeClr>
                  </a:gs>
                  <a:gs pos="0">
                    <a:srgbClr val="27506E"/>
                  </a:gs>
                </a:gsLst>
                <a:path path="circle">
                  <a:fillToRect l="50000" t="50000" r="50000" b="50000"/>
                </a:path>
              </a:gra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E4864"/>
                  </a:solidFill>
                  <a:latin typeface="Microsoft YaHei" panose="020B0503020204020204" pitchFamily="34" charset="-122"/>
                  <a:ea typeface="Microsoft YaHei" panose="020B0503020204020204" pitchFamily="34" charset="-122"/>
                </a:endParaRPr>
              </a:p>
            </p:txBody>
          </p:sp>
          <p:sp>
            <p:nvSpPr>
              <p:cNvPr id="66" name="矩形 41">
                <a:extLst>
                  <a:ext uri="{FF2B5EF4-FFF2-40B4-BE49-F238E27FC236}">
                    <a16:creationId xmlns:a16="http://schemas.microsoft.com/office/drawing/2014/main" id="{163E49D5-E32B-AD4A-9289-D1D97CF929ED}"/>
                  </a:ext>
                </a:extLst>
              </p:cNvPr>
              <p:cNvSpPr/>
              <p:nvPr/>
            </p:nvSpPr>
            <p:spPr>
              <a:xfrm>
                <a:off x="5447845" y="774156"/>
                <a:ext cx="1576601" cy="284742"/>
              </a:xfrm>
              <a:prstGeom prst="rect">
                <a:avLst/>
              </a:prstGeom>
            </p:spPr>
            <p:txBody>
              <a:bodyPr wrap="none">
                <a:spAutoFit/>
              </a:bodyPr>
              <a:lstStyle/>
              <a:p>
                <a:r>
                  <a:rPr lang="en-US" altLang="zh-CN" sz="1867" dirty="0">
                    <a:solidFill>
                      <a:srgbClr val="2E4864"/>
                    </a:solidFill>
                    <a:latin typeface="Microsoft YaHei" panose="020B0503020204020204" pitchFamily="34" charset="-122"/>
                    <a:ea typeface="Microsoft YaHei" panose="020B0503020204020204" pitchFamily="34" charset="-122"/>
                  </a:rPr>
                  <a:t>05.</a:t>
                </a:r>
                <a:r>
                  <a:rPr lang="en-CA" altLang="zh-CN" sz="1867" dirty="0">
                    <a:solidFill>
                      <a:srgbClr val="27506E"/>
                    </a:solidFill>
                    <a:latin typeface="微软雅黑" panose="020B0503020204020204" pitchFamily="34" charset="-122"/>
                    <a:ea typeface="微软雅黑" panose="020B0503020204020204" pitchFamily="34" charset="-122"/>
                  </a:rPr>
                  <a:t> Unifying Word2Vec and MF</a:t>
                </a:r>
                <a:endParaRPr lang="en-US" altLang="zh-CN" sz="1867" dirty="0">
                  <a:solidFill>
                    <a:srgbClr val="27506E"/>
                  </a:solidFill>
                  <a:latin typeface="微软雅黑" panose="020B0503020204020204" pitchFamily="34" charset="-122"/>
                  <a:ea typeface="微软雅黑" panose="020B0503020204020204" pitchFamily="34" charset="-122"/>
                </a:endParaRPr>
              </a:p>
            </p:txBody>
          </p:sp>
        </p:grpSp>
        <p:sp>
          <p:nvSpPr>
            <p:cNvPr id="69" name="矩形 41">
              <a:extLst>
                <a:ext uri="{FF2B5EF4-FFF2-40B4-BE49-F238E27FC236}">
                  <a16:creationId xmlns:a16="http://schemas.microsoft.com/office/drawing/2014/main" id="{2266D043-481B-F14B-B298-DD23CF9239FC}"/>
                </a:ext>
              </a:extLst>
            </p:cNvPr>
            <p:cNvSpPr/>
            <p:nvPr/>
          </p:nvSpPr>
          <p:spPr>
            <a:xfrm>
              <a:off x="5443845" y="2947447"/>
              <a:ext cx="77720" cy="346248"/>
            </a:xfrm>
            <a:prstGeom prst="rect">
              <a:avLst/>
            </a:prstGeom>
          </p:spPr>
          <p:txBody>
            <a:bodyPr wrap="none">
              <a:spAutoFit/>
            </a:bodyPr>
            <a:lstStyle/>
            <a:p>
              <a:endParaRPr lang="zh-CN" altLang="en-US" sz="2400" dirty="0">
                <a:solidFill>
                  <a:srgbClr val="2E4864"/>
                </a:solidFill>
                <a:latin typeface="Microsoft YaHei" panose="020B0503020204020204" pitchFamily="34" charset="-122"/>
                <a:ea typeface="Microsoft YaHei" panose="020B0503020204020204" pitchFamily="34" charset="-122"/>
              </a:endParaRPr>
            </a:p>
          </p:txBody>
        </p:sp>
      </p:grpSp>
      <p:sp>
        <p:nvSpPr>
          <p:cNvPr id="29" name="椭圆 20">
            <a:extLst>
              <a:ext uri="{FF2B5EF4-FFF2-40B4-BE49-F238E27FC236}">
                <a16:creationId xmlns:a16="http://schemas.microsoft.com/office/drawing/2014/main" id="{BD2B67C0-2D83-4176-B46D-BDE4419E96BC}"/>
              </a:ext>
            </a:extLst>
          </p:cNvPr>
          <p:cNvSpPr/>
          <p:nvPr/>
        </p:nvSpPr>
        <p:spPr>
          <a:xfrm>
            <a:off x="5296636" y="4824373"/>
            <a:ext cx="285571" cy="149011"/>
          </a:xfrm>
          <a:prstGeom prst="ellipse">
            <a:avLst/>
          </a:prstGeom>
          <a:gradFill>
            <a:gsLst>
              <a:gs pos="100000">
                <a:schemeClr val="accent1">
                  <a:lumMod val="75000"/>
                </a:schemeClr>
              </a:gs>
              <a:gs pos="0">
                <a:srgbClr val="27506E"/>
              </a:gs>
            </a:gsLst>
            <a:path path="circle">
              <a:fillToRect l="50000" t="50000" r="50000" b="50000"/>
            </a:path>
          </a:gra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E4864"/>
              </a:solidFill>
              <a:latin typeface="Microsoft YaHei" panose="020B0503020204020204" pitchFamily="34" charset="-122"/>
              <a:ea typeface="Microsoft YaHei" panose="020B0503020204020204" pitchFamily="34" charset="-122"/>
            </a:endParaRPr>
          </a:p>
        </p:txBody>
      </p:sp>
      <p:sp>
        <p:nvSpPr>
          <p:cNvPr id="31" name="矩形 41">
            <a:extLst>
              <a:ext uri="{FF2B5EF4-FFF2-40B4-BE49-F238E27FC236}">
                <a16:creationId xmlns:a16="http://schemas.microsoft.com/office/drawing/2014/main" id="{BA12E224-CEC2-4B19-84D7-30043FD2D23B}"/>
              </a:ext>
            </a:extLst>
          </p:cNvPr>
          <p:cNvSpPr/>
          <p:nvPr/>
        </p:nvSpPr>
        <p:spPr>
          <a:xfrm>
            <a:off x="5821287" y="4699665"/>
            <a:ext cx="3433761" cy="379656"/>
          </a:xfrm>
          <a:prstGeom prst="rect">
            <a:avLst/>
          </a:prstGeom>
        </p:spPr>
        <p:txBody>
          <a:bodyPr wrap="none">
            <a:spAutoFit/>
          </a:bodyPr>
          <a:lstStyle/>
          <a:p>
            <a:r>
              <a:rPr lang="en-US" altLang="zh-CN" sz="1867" dirty="0">
                <a:solidFill>
                  <a:srgbClr val="2E4864"/>
                </a:solidFill>
                <a:latin typeface="Microsoft YaHei" panose="020B0503020204020204" pitchFamily="34" charset="-122"/>
                <a:ea typeface="Microsoft YaHei" panose="020B0503020204020204" pitchFamily="34" charset="-122"/>
              </a:rPr>
              <a:t>06.</a:t>
            </a:r>
            <a:r>
              <a:rPr lang="en-CA" altLang="zh-CN" sz="1867" dirty="0">
                <a:solidFill>
                  <a:srgbClr val="27506E"/>
                </a:solidFill>
                <a:latin typeface="微软雅黑" panose="020B0503020204020204" pitchFamily="34" charset="-122"/>
                <a:ea typeface="微软雅黑" panose="020B0503020204020204" pitchFamily="34" charset="-122"/>
              </a:rPr>
              <a:t> Some experiment results</a:t>
            </a:r>
            <a:endParaRPr lang="en-US" altLang="zh-CN" sz="1867" dirty="0">
              <a:solidFill>
                <a:srgbClr val="27506E"/>
              </a:solidFill>
              <a:latin typeface="微软雅黑" panose="020B0503020204020204" pitchFamily="34" charset="-122"/>
              <a:ea typeface="微软雅黑" panose="020B0503020204020204" pitchFamily="34" charset="-122"/>
            </a:endParaRPr>
          </a:p>
        </p:txBody>
      </p:sp>
      <p:sp>
        <p:nvSpPr>
          <p:cNvPr id="52" name="椭圆 20">
            <a:extLst>
              <a:ext uri="{FF2B5EF4-FFF2-40B4-BE49-F238E27FC236}">
                <a16:creationId xmlns:a16="http://schemas.microsoft.com/office/drawing/2014/main" id="{F5C8ED47-F154-4B64-BD59-F2333CC301C6}"/>
              </a:ext>
            </a:extLst>
          </p:cNvPr>
          <p:cNvSpPr/>
          <p:nvPr/>
        </p:nvSpPr>
        <p:spPr>
          <a:xfrm>
            <a:off x="5306130" y="5349508"/>
            <a:ext cx="285571" cy="149011"/>
          </a:xfrm>
          <a:prstGeom prst="ellipse">
            <a:avLst/>
          </a:prstGeom>
          <a:gradFill>
            <a:gsLst>
              <a:gs pos="100000">
                <a:schemeClr val="accent1">
                  <a:lumMod val="75000"/>
                </a:schemeClr>
              </a:gs>
              <a:gs pos="0">
                <a:srgbClr val="27506E"/>
              </a:gs>
            </a:gsLst>
            <a:path path="circle">
              <a:fillToRect l="50000" t="50000" r="50000" b="50000"/>
            </a:path>
          </a:gra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E4864"/>
              </a:solidFill>
              <a:latin typeface="Microsoft YaHei" panose="020B0503020204020204" pitchFamily="34" charset="-122"/>
              <a:ea typeface="Microsoft YaHei" panose="020B0503020204020204" pitchFamily="34" charset="-122"/>
            </a:endParaRPr>
          </a:p>
        </p:txBody>
      </p:sp>
      <p:sp>
        <p:nvSpPr>
          <p:cNvPr id="53" name="矩形 41">
            <a:extLst>
              <a:ext uri="{FF2B5EF4-FFF2-40B4-BE49-F238E27FC236}">
                <a16:creationId xmlns:a16="http://schemas.microsoft.com/office/drawing/2014/main" id="{B6AA254F-1B2E-4C34-A441-CDA62A786D9E}"/>
              </a:ext>
            </a:extLst>
          </p:cNvPr>
          <p:cNvSpPr/>
          <p:nvPr/>
        </p:nvSpPr>
        <p:spPr>
          <a:xfrm>
            <a:off x="5830781" y="5224800"/>
            <a:ext cx="3625544" cy="379656"/>
          </a:xfrm>
          <a:prstGeom prst="rect">
            <a:avLst/>
          </a:prstGeom>
        </p:spPr>
        <p:txBody>
          <a:bodyPr wrap="none">
            <a:spAutoFit/>
          </a:bodyPr>
          <a:lstStyle/>
          <a:p>
            <a:r>
              <a:rPr lang="en-US" altLang="zh-CN" sz="1867" dirty="0">
                <a:solidFill>
                  <a:srgbClr val="2E4864"/>
                </a:solidFill>
                <a:latin typeface="Microsoft YaHei" panose="020B0503020204020204" pitchFamily="34" charset="-122"/>
                <a:ea typeface="Microsoft YaHei" panose="020B0503020204020204" pitchFamily="34" charset="-122"/>
              </a:rPr>
              <a:t>07.</a:t>
            </a:r>
            <a:r>
              <a:rPr lang="en-CA" altLang="zh-CN" sz="1867" dirty="0">
                <a:solidFill>
                  <a:srgbClr val="27506E"/>
                </a:solidFill>
                <a:latin typeface="微软雅黑" panose="020B0503020204020204" pitchFamily="34" charset="-122"/>
                <a:ea typeface="微软雅黑" panose="020B0503020204020204" pitchFamily="34" charset="-122"/>
              </a:rPr>
              <a:t> Recommendation Systems</a:t>
            </a:r>
            <a:endParaRPr lang="en-US" altLang="zh-CN" sz="1867" dirty="0">
              <a:solidFill>
                <a:srgbClr val="27506E"/>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3226699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0">
            <a:extLst>
              <a:ext uri="{FF2B5EF4-FFF2-40B4-BE49-F238E27FC236}">
                <a16:creationId xmlns:a16="http://schemas.microsoft.com/office/drawing/2014/main" id="{58FCDDD8-2E7D-4FA4-8D34-82680BEB2023}"/>
              </a:ext>
            </a:extLst>
          </p:cNvPr>
          <p:cNvSpPr/>
          <p:nvPr/>
        </p:nvSpPr>
        <p:spPr>
          <a:xfrm>
            <a:off x="1029216" y="760928"/>
            <a:ext cx="10133568" cy="581057"/>
          </a:xfrm>
          <a:prstGeom prst="rect">
            <a:avLst/>
          </a:prstGeom>
        </p:spPr>
        <p:txBody>
          <a:bodyPr wrap="square">
            <a:spAutoFit/>
          </a:bodyPr>
          <a:lstStyle/>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Empirical results:</a:t>
            </a:r>
          </a:p>
        </p:txBody>
      </p:sp>
      <p:pic>
        <p:nvPicPr>
          <p:cNvPr id="3" name="Picture 2">
            <a:extLst>
              <a:ext uri="{FF2B5EF4-FFF2-40B4-BE49-F238E27FC236}">
                <a16:creationId xmlns:a16="http://schemas.microsoft.com/office/drawing/2014/main" id="{9AAEE89B-AABF-455E-B0A4-7185846EEFF8}"/>
              </a:ext>
            </a:extLst>
          </p:cNvPr>
          <p:cNvPicPr>
            <a:picLocks noChangeAspect="1"/>
          </p:cNvPicPr>
          <p:nvPr/>
        </p:nvPicPr>
        <p:blipFill>
          <a:blip r:embed="rId2"/>
          <a:stretch>
            <a:fillRect/>
          </a:stretch>
        </p:blipFill>
        <p:spPr>
          <a:xfrm>
            <a:off x="909739" y="1272806"/>
            <a:ext cx="9925050" cy="2943225"/>
          </a:xfrm>
          <a:prstGeom prst="rect">
            <a:avLst/>
          </a:prstGeom>
        </p:spPr>
      </p:pic>
      <p:sp>
        <p:nvSpPr>
          <p:cNvPr id="5" name="Rectangle 4">
            <a:extLst>
              <a:ext uri="{FF2B5EF4-FFF2-40B4-BE49-F238E27FC236}">
                <a16:creationId xmlns:a16="http://schemas.microsoft.com/office/drawing/2014/main" id="{3500AA4B-EFC7-4445-894C-73872C6F4112}"/>
              </a:ext>
            </a:extLst>
          </p:cNvPr>
          <p:cNvSpPr/>
          <p:nvPr/>
        </p:nvSpPr>
        <p:spPr>
          <a:xfrm>
            <a:off x="1029216" y="4190803"/>
            <a:ext cx="10133568" cy="2585323"/>
          </a:xfrm>
          <a:prstGeom prst="rect">
            <a:avLst/>
          </a:prstGeom>
        </p:spPr>
        <p:txBody>
          <a:bodyPr wrap="square">
            <a:spAutoFit/>
          </a:bodyPr>
          <a:lstStyle/>
          <a:p>
            <a:r>
              <a:rPr lang="en-US" dirty="0"/>
              <a:t>On the word similarity task, SPPMI yields better results than SGNS, and SVD improves even more. But performance difference is small. Also notice that SGNS generally works better with higher values of k, whereas SPPMI and SVD prefer lower values of k. This may be due to the fact that only positive values are retained, and high values of k may cause too much loss of information.</a:t>
            </a:r>
          </a:p>
          <a:p>
            <a:r>
              <a:rPr lang="en-US" dirty="0"/>
              <a:t>The analogies task shows different behavior. First, SVD does not perform as well as SGNS and SPPMI. More interestingly, in the syntactic analogies dataset, SGNS significantly outperforms the rest. Depends highly on context words. We conjecture that SGNS performs better on this task because its training procedure gives more influence to frequent pairs, as opposed to SVD’s objective, which gives the same weight to all matrix cells.</a:t>
            </a:r>
            <a:endParaRPr lang="en-CA" dirty="0"/>
          </a:p>
        </p:txBody>
      </p:sp>
    </p:spTree>
    <p:extLst>
      <p:ext uri="{BB962C8B-B14F-4D97-AF65-F5344CB8AC3E}">
        <p14:creationId xmlns:p14="http://schemas.microsoft.com/office/powerpoint/2010/main" val="426860093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1137547" y="3482082"/>
            <a:ext cx="10155777" cy="581057"/>
          </a:xfrm>
          <a:prstGeom prst="rect">
            <a:avLst/>
          </a:prstGeom>
        </p:spPr>
        <p:txBody>
          <a:bodyPr wrap="square">
            <a:spAutoFit/>
          </a:bodyPr>
          <a:lstStyle/>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r: observed value at index u, </a:t>
            </a:r>
            <a:r>
              <a:rPr lang="en-CA" altLang="zh-CN" sz="2400" dirty="0" err="1">
                <a:solidFill>
                  <a:srgbClr val="2E4864"/>
                </a:solidFill>
                <a:latin typeface="Microsoft YaHei" panose="020B0503020204020204" pitchFamily="34" charset="-122"/>
                <a:ea typeface="Microsoft YaHei" panose="020B0503020204020204" pitchFamily="34" charset="-122"/>
              </a:rPr>
              <a:t>i</a:t>
            </a:r>
            <a:endParaRPr lang="en-US" altLang="zh-CN" sz="2400" dirty="0">
              <a:solidFill>
                <a:srgbClr val="2E4864"/>
              </a:solidFill>
              <a:latin typeface="Microsoft YaHei" panose="020B0503020204020204" pitchFamily="34" charset="-122"/>
              <a:ea typeface="Microsoft YaHei" panose="020B0503020204020204" pitchFamily="34" charset="-122"/>
            </a:endParaRPr>
          </a:p>
        </p:txBody>
      </p:sp>
      <p:pic>
        <p:nvPicPr>
          <p:cNvPr id="2" name="Picture 1">
            <a:extLst>
              <a:ext uri="{FF2B5EF4-FFF2-40B4-BE49-F238E27FC236}">
                <a16:creationId xmlns:a16="http://schemas.microsoft.com/office/drawing/2014/main" id="{53513DE8-9622-43D6-9DD2-403C80DFB91E}"/>
              </a:ext>
            </a:extLst>
          </p:cNvPr>
          <p:cNvPicPr>
            <a:picLocks noChangeAspect="1"/>
          </p:cNvPicPr>
          <p:nvPr/>
        </p:nvPicPr>
        <p:blipFill>
          <a:blip r:embed="rId3"/>
          <a:stretch>
            <a:fillRect/>
          </a:stretch>
        </p:blipFill>
        <p:spPr>
          <a:xfrm>
            <a:off x="985147" y="1916349"/>
            <a:ext cx="5981700" cy="1371600"/>
          </a:xfrm>
          <a:prstGeom prst="rect">
            <a:avLst/>
          </a:prstGeom>
        </p:spPr>
      </p:pic>
      <p:pic>
        <p:nvPicPr>
          <p:cNvPr id="6" name="Picture 5">
            <a:extLst>
              <a:ext uri="{FF2B5EF4-FFF2-40B4-BE49-F238E27FC236}">
                <a16:creationId xmlns:a16="http://schemas.microsoft.com/office/drawing/2014/main" id="{C2773C41-92A6-4E33-93F3-2BB5D30FB2E3}"/>
              </a:ext>
            </a:extLst>
          </p:cNvPr>
          <p:cNvPicPr>
            <a:picLocks noChangeAspect="1"/>
          </p:cNvPicPr>
          <p:nvPr/>
        </p:nvPicPr>
        <p:blipFill>
          <a:blip r:embed="rId3"/>
          <a:stretch>
            <a:fillRect/>
          </a:stretch>
        </p:blipFill>
        <p:spPr>
          <a:xfrm>
            <a:off x="1137547" y="2068749"/>
            <a:ext cx="5981700" cy="1371600"/>
          </a:xfrm>
          <a:prstGeom prst="rect">
            <a:avLst/>
          </a:prstGeom>
        </p:spPr>
      </p:pic>
      <p:pic>
        <p:nvPicPr>
          <p:cNvPr id="7" name="Picture 6">
            <a:extLst>
              <a:ext uri="{FF2B5EF4-FFF2-40B4-BE49-F238E27FC236}">
                <a16:creationId xmlns:a16="http://schemas.microsoft.com/office/drawing/2014/main" id="{45584E03-BA5D-4669-A7FE-DCF1D6F12C97}"/>
              </a:ext>
            </a:extLst>
          </p:cNvPr>
          <p:cNvPicPr>
            <a:picLocks noChangeAspect="1"/>
          </p:cNvPicPr>
          <p:nvPr/>
        </p:nvPicPr>
        <p:blipFill>
          <a:blip r:embed="rId3"/>
          <a:stretch>
            <a:fillRect/>
          </a:stretch>
        </p:blipFill>
        <p:spPr>
          <a:xfrm>
            <a:off x="1289947" y="2068749"/>
            <a:ext cx="5981700" cy="1371600"/>
          </a:xfrm>
          <a:prstGeom prst="rect">
            <a:avLst/>
          </a:prstGeom>
        </p:spPr>
      </p:pic>
      <p:sp>
        <p:nvSpPr>
          <p:cNvPr id="8" name="矩形 10">
            <a:extLst>
              <a:ext uri="{FF2B5EF4-FFF2-40B4-BE49-F238E27FC236}">
                <a16:creationId xmlns:a16="http://schemas.microsoft.com/office/drawing/2014/main" id="{3D44700A-1ACB-4806-B582-FC5792D4618D}"/>
              </a:ext>
            </a:extLst>
          </p:cNvPr>
          <p:cNvSpPr/>
          <p:nvPr/>
        </p:nvSpPr>
        <p:spPr>
          <a:xfrm>
            <a:off x="1137547" y="1188394"/>
            <a:ext cx="10155777" cy="1135054"/>
          </a:xfrm>
          <a:prstGeom prst="rect">
            <a:avLst/>
          </a:prstGeom>
        </p:spPr>
        <p:txBody>
          <a:bodyPr wrap="square">
            <a:spAutoFit/>
          </a:bodyPr>
          <a:lstStyle/>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Matrix Factorization in recommendation systems: </a:t>
            </a: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Alternating Least Squares</a:t>
            </a:r>
            <a:endParaRPr lang="en-US" altLang="zh-CN" sz="2400" dirty="0">
              <a:solidFill>
                <a:srgbClr val="2E4864"/>
              </a:solidFill>
              <a:latin typeface="Microsoft YaHei" panose="020B0503020204020204" pitchFamily="34" charset="-122"/>
              <a:ea typeface="Microsoft YaHei" panose="020B0503020204020204" pitchFamily="34" charset="-122"/>
            </a:endParaRPr>
          </a:p>
        </p:txBody>
      </p:sp>
      <p:sp>
        <p:nvSpPr>
          <p:cNvPr id="9" name="矩形 10">
            <a:extLst>
              <a:ext uri="{FF2B5EF4-FFF2-40B4-BE49-F238E27FC236}">
                <a16:creationId xmlns:a16="http://schemas.microsoft.com/office/drawing/2014/main" id="{6531D034-88C8-4297-8CCC-F5A562D2606F}"/>
              </a:ext>
            </a:extLst>
          </p:cNvPr>
          <p:cNvSpPr/>
          <p:nvPr/>
        </p:nvSpPr>
        <p:spPr>
          <a:xfrm>
            <a:off x="1137547" y="4104872"/>
            <a:ext cx="10155777" cy="581057"/>
          </a:xfrm>
          <a:prstGeom prst="rect">
            <a:avLst/>
          </a:prstGeom>
        </p:spPr>
        <p:txBody>
          <a:bodyPr wrap="square">
            <a:spAutoFit/>
          </a:bodyPr>
          <a:lstStyle/>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Xu: Latent vector at row u (user u)</a:t>
            </a:r>
            <a:endParaRPr lang="en-US" altLang="zh-CN" sz="2400" dirty="0">
              <a:solidFill>
                <a:srgbClr val="2E4864"/>
              </a:solidFill>
              <a:latin typeface="Microsoft YaHei" panose="020B0503020204020204" pitchFamily="34" charset="-122"/>
              <a:ea typeface="Microsoft YaHei" panose="020B0503020204020204" pitchFamily="34" charset="-122"/>
            </a:endParaRPr>
          </a:p>
        </p:txBody>
      </p:sp>
      <p:sp>
        <p:nvSpPr>
          <p:cNvPr id="10" name="矩形 10">
            <a:extLst>
              <a:ext uri="{FF2B5EF4-FFF2-40B4-BE49-F238E27FC236}">
                <a16:creationId xmlns:a16="http://schemas.microsoft.com/office/drawing/2014/main" id="{F91B8FBC-13DD-4A90-B6B0-FADDF2B0712B}"/>
              </a:ext>
            </a:extLst>
          </p:cNvPr>
          <p:cNvSpPr/>
          <p:nvPr/>
        </p:nvSpPr>
        <p:spPr>
          <a:xfrm>
            <a:off x="1137546" y="4738053"/>
            <a:ext cx="10155777" cy="581057"/>
          </a:xfrm>
          <a:prstGeom prst="rect">
            <a:avLst/>
          </a:prstGeom>
        </p:spPr>
        <p:txBody>
          <a:bodyPr wrap="square">
            <a:spAutoFit/>
          </a:bodyPr>
          <a:lstStyle/>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Yi: Latent vector at column </a:t>
            </a:r>
            <a:r>
              <a:rPr lang="en-CA" altLang="zh-CN" sz="2400" dirty="0" err="1">
                <a:solidFill>
                  <a:srgbClr val="2E4864"/>
                </a:solidFill>
                <a:latin typeface="Microsoft YaHei" panose="020B0503020204020204" pitchFamily="34" charset="-122"/>
                <a:ea typeface="Microsoft YaHei" panose="020B0503020204020204" pitchFamily="34" charset="-122"/>
              </a:rPr>
              <a:t>i</a:t>
            </a:r>
            <a:r>
              <a:rPr lang="en-CA" altLang="zh-CN" sz="2400" dirty="0">
                <a:solidFill>
                  <a:srgbClr val="2E4864"/>
                </a:solidFill>
                <a:latin typeface="Microsoft YaHei" panose="020B0503020204020204" pitchFamily="34" charset="-122"/>
                <a:ea typeface="Microsoft YaHei" panose="020B0503020204020204" pitchFamily="34" charset="-122"/>
              </a:rPr>
              <a:t> (item </a:t>
            </a:r>
            <a:r>
              <a:rPr lang="en-CA" altLang="zh-CN" sz="2400" dirty="0" err="1">
                <a:solidFill>
                  <a:srgbClr val="2E4864"/>
                </a:solidFill>
                <a:latin typeface="Microsoft YaHei" panose="020B0503020204020204" pitchFamily="34" charset="-122"/>
                <a:ea typeface="Microsoft YaHei" panose="020B0503020204020204" pitchFamily="34" charset="-122"/>
              </a:rPr>
              <a:t>i</a:t>
            </a:r>
            <a:r>
              <a:rPr lang="en-CA" altLang="zh-CN" sz="2400" dirty="0">
                <a:solidFill>
                  <a:srgbClr val="2E4864"/>
                </a:solidFill>
                <a:latin typeface="Microsoft YaHei" panose="020B0503020204020204" pitchFamily="34" charset="-122"/>
                <a:ea typeface="Microsoft YaHei" panose="020B0503020204020204" pitchFamily="34" charset="-122"/>
              </a:rPr>
              <a:t>)</a:t>
            </a:r>
            <a:endParaRPr lang="en-US" altLang="zh-CN" sz="2400" dirty="0">
              <a:solidFill>
                <a:srgbClr val="2E4864"/>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315218223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985147" y="1035994"/>
            <a:ext cx="10155777" cy="581057"/>
          </a:xfrm>
          <a:prstGeom prst="rect">
            <a:avLst/>
          </a:prstGeom>
        </p:spPr>
        <p:txBody>
          <a:bodyPr wrap="square">
            <a:spAutoFit/>
          </a:bodyPr>
          <a:lstStyle/>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Matrix Factorization:</a:t>
            </a:r>
            <a:endParaRPr lang="en-US" altLang="zh-CN" sz="2400" dirty="0">
              <a:solidFill>
                <a:srgbClr val="2E4864"/>
              </a:solidFill>
              <a:latin typeface="Microsoft YaHei" panose="020B0503020204020204" pitchFamily="34" charset="-122"/>
              <a:ea typeface="Microsoft YaHei" panose="020B0503020204020204" pitchFamily="34" charset="-122"/>
            </a:endParaRPr>
          </a:p>
        </p:txBody>
      </p:sp>
      <p:pic>
        <p:nvPicPr>
          <p:cNvPr id="4" name="Picture 3">
            <a:extLst>
              <a:ext uri="{FF2B5EF4-FFF2-40B4-BE49-F238E27FC236}">
                <a16:creationId xmlns:a16="http://schemas.microsoft.com/office/drawing/2014/main" id="{0F675EC6-438A-40BF-9E43-1104B03DA614}"/>
              </a:ext>
            </a:extLst>
          </p:cNvPr>
          <p:cNvPicPr>
            <a:picLocks noChangeAspect="1"/>
          </p:cNvPicPr>
          <p:nvPr/>
        </p:nvPicPr>
        <p:blipFill>
          <a:blip r:embed="rId3"/>
          <a:stretch>
            <a:fillRect/>
          </a:stretch>
        </p:blipFill>
        <p:spPr>
          <a:xfrm>
            <a:off x="985147" y="2055880"/>
            <a:ext cx="8401050" cy="3971925"/>
          </a:xfrm>
          <a:prstGeom prst="rect">
            <a:avLst/>
          </a:prstGeom>
        </p:spPr>
      </p:pic>
    </p:spTree>
    <p:extLst>
      <p:ext uri="{BB962C8B-B14F-4D97-AF65-F5344CB8AC3E}">
        <p14:creationId xmlns:p14="http://schemas.microsoft.com/office/powerpoint/2010/main" val="79339101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0">
            <a:extLst>
              <a:ext uri="{FF2B5EF4-FFF2-40B4-BE49-F238E27FC236}">
                <a16:creationId xmlns:a16="http://schemas.microsoft.com/office/drawing/2014/main" id="{B22BA444-64F5-4539-A1FF-9DC7B31B57D2}"/>
              </a:ext>
            </a:extLst>
          </p:cNvPr>
          <p:cNvSpPr/>
          <p:nvPr/>
        </p:nvSpPr>
        <p:spPr>
          <a:xfrm>
            <a:off x="985146" y="1901413"/>
            <a:ext cx="10155777" cy="2797048"/>
          </a:xfrm>
          <a:prstGeom prst="rect">
            <a:avLst/>
          </a:prstGeom>
        </p:spPr>
        <p:txBody>
          <a:bodyPr wrap="square">
            <a:spAutoFit/>
          </a:bodyPr>
          <a:lstStyle/>
          <a:p>
            <a:pPr marL="457200" indent="-457200">
              <a:lnSpc>
                <a:spcPct val="150000"/>
              </a:lnSpc>
              <a:buAutoNum type="arabicPeriod"/>
            </a:pPr>
            <a:r>
              <a:rPr lang="en-CA" altLang="zh-CN" sz="2400" dirty="0">
                <a:solidFill>
                  <a:srgbClr val="2E4864"/>
                </a:solidFill>
                <a:latin typeface="Microsoft YaHei" panose="020B0503020204020204" pitchFamily="34" charset="-122"/>
                <a:ea typeface="Microsoft YaHei" panose="020B0503020204020204" pitchFamily="34" charset="-122"/>
              </a:rPr>
              <a:t>Easy to implement</a:t>
            </a:r>
          </a:p>
          <a:p>
            <a:pPr marL="457200" indent="-457200">
              <a:lnSpc>
                <a:spcPct val="150000"/>
              </a:lnSpc>
              <a:buAutoNum type="arabicPeriod"/>
            </a:pPr>
            <a:endParaRPr lang="en-CA" altLang="zh-CN" sz="2400" dirty="0">
              <a:solidFill>
                <a:srgbClr val="2E4864"/>
              </a:solidFill>
              <a:latin typeface="Microsoft YaHei" panose="020B0503020204020204" pitchFamily="34" charset="-122"/>
              <a:ea typeface="Microsoft YaHei" panose="020B0503020204020204" pitchFamily="34" charset="-122"/>
            </a:endParaRPr>
          </a:p>
          <a:p>
            <a:pPr marL="457200" indent="-457200">
              <a:lnSpc>
                <a:spcPct val="150000"/>
              </a:lnSpc>
              <a:buAutoNum type="arabicPeriod"/>
            </a:pPr>
            <a:r>
              <a:rPr lang="en-US" altLang="zh-CN" sz="2400" dirty="0">
                <a:solidFill>
                  <a:srgbClr val="2E4864"/>
                </a:solidFill>
                <a:latin typeface="Microsoft YaHei" panose="020B0503020204020204" pitchFamily="34" charset="-122"/>
                <a:ea typeface="Microsoft YaHei" panose="020B0503020204020204" pitchFamily="34" charset="-122"/>
              </a:rPr>
              <a:t>Latent vectors can be normalized and stored (real time)</a:t>
            </a:r>
          </a:p>
          <a:p>
            <a:pPr marL="457200" indent="-457200">
              <a:lnSpc>
                <a:spcPct val="150000"/>
              </a:lnSpc>
              <a:buAutoNum type="arabicPeriod"/>
            </a:pPr>
            <a:endParaRPr lang="en-US" altLang="zh-CN" sz="2400" dirty="0">
              <a:solidFill>
                <a:srgbClr val="2E4864"/>
              </a:solidFill>
              <a:latin typeface="Microsoft YaHei" panose="020B0503020204020204" pitchFamily="34" charset="-122"/>
              <a:ea typeface="Microsoft YaHei" panose="020B0503020204020204" pitchFamily="34" charset="-122"/>
            </a:endParaRPr>
          </a:p>
          <a:p>
            <a:pPr marL="457200" indent="-457200">
              <a:lnSpc>
                <a:spcPct val="150000"/>
              </a:lnSpc>
              <a:buAutoNum type="arabicPeriod"/>
            </a:pPr>
            <a:r>
              <a:rPr lang="en-US" altLang="zh-CN" sz="2400" dirty="0">
                <a:solidFill>
                  <a:srgbClr val="2E4864"/>
                </a:solidFill>
                <a:latin typeface="Microsoft YaHei" panose="020B0503020204020204" pitchFamily="34" charset="-122"/>
                <a:ea typeface="Microsoft YaHei" panose="020B0503020204020204" pitchFamily="34" charset="-122"/>
              </a:rPr>
              <a:t>Approximate Nearest Neighbors, Pseudo Inverse </a:t>
            </a:r>
          </a:p>
        </p:txBody>
      </p:sp>
      <p:sp>
        <p:nvSpPr>
          <p:cNvPr id="7" name="矩形 10">
            <a:extLst>
              <a:ext uri="{FF2B5EF4-FFF2-40B4-BE49-F238E27FC236}">
                <a16:creationId xmlns:a16="http://schemas.microsoft.com/office/drawing/2014/main" id="{972F343C-BE4E-4B37-8420-660E208FFD9C}"/>
              </a:ext>
            </a:extLst>
          </p:cNvPr>
          <p:cNvSpPr/>
          <p:nvPr/>
        </p:nvSpPr>
        <p:spPr>
          <a:xfrm>
            <a:off x="985145" y="1035994"/>
            <a:ext cx="10155777" cy="581057"/>
          </a:xfrm>
          <a:prstGeom prst="rect">
            <a:avLst/>
          </a:prstGeom>
        </p:spPr>
        <p:txBody>
          <a:bodyPr wrap="square">
            <a:spAutoFit/>
          </a:bodyPr>
          <a:lstStyle/>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Matrix Factorization:</a:t>
            </a:r>
            <a:endParaRPr lang="en-US" altLang="zh-CN" sz="2400" dirty="0">
              <a:solidFill>
                <a:srgbClr val="2E4864"/>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103972578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985147" y="1228434"/>
            <a:ext cx="10155777" cy="581057"/>
          </a:xfrm>
          <a:prstGeom prst="rect">
            <a:avLst/>
          </a:prstGeom>
        </p:spPr>
        <p:txBody>
          <a:bodyPr wrap="square">
            <a:spAutoFit/>
          </a:bodyPr>
          <a:lstStyle/>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Background:</a:t>
            </a:r>
            <a:endParaRPr lang="en-US" altLang="zh-CN" sz="2400" dirty="0">
              <a:solidFill>
                <a:srgbClr val="2E4864"/>
              </a:solidFill>
              <a:latin typeface="Microsoft YaHei" panose="020B0503020204020204" pitchFamily="34" charset="-122"/>
              <a:ea typeface="Microsoft YaHei" panose="020B0503020204020204" pitchFamily="34" charset="-122"/>
            </a:endParaRPr>
          </a:p>
        </p:txBody>
      </p:sp>
      <p:sp>
        <p:nvSpPr>
          <p:cNvPr id="20" name="TextBox 4">
            <a:extLst>
              <a:ext uri="{FF2B5EF4-FFF2-40B4-BE49-F238E27FC236}">
                <a16:creationId xmlns:a16="http://schemas.microsoft.com/office/drawing/2014/main" id="{3ACCDF74-7CFE-6146-A057-9802E8750827}"/>
              </a:ext>
            </a:extLst>
          </p:cNvPr>
          <p:cNvSpPr txBox="1">
            <a:spLocks noChangeArrowheads="1"/>
          </p:cNvSpPr>
          <p:nvPr/>
        </p:nvSpPr>
        <p:spPr bwMode="auto">
          <a:xfrm>
            <a:off x="1603949" y="2239346"/>
            <a:ext cx="9536975" cy="3269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indent="0" eaLnBrk="1" hangingPunct="1">
              <a:lnSpc>
                <a:spcPct val="150000"/>
              </a:lnSpc>
              <a:defRPr/>
            </a:pPr>
            <a:r>
              <a:rPr lang="en-CA" altLang="zh-CN" sz="2000" dirty="0">
                <a:solidFill>
                  <a:srgbClr val="2E4864"/>
                </a:solidFill>
                <a:latin typeface="Microsoft YaHei" panose="020B0503020204020204" pitchFamily="34" charset="-122"/>
                <a:ea typeface="Microsoft YaHei" panose="020B0503020204020204" pitchFamily="34" charset="-122"/>
              </a:rPr>
              <a:t>Large advances in contextualized word embeddings since 2018</a:t>
            </a:r>
          </a:p>
          <a:p>
            <a:pPr marL="0" indent="0" eaLnBrk="1" hangingPunct="1">
              <a:lnSpc>
                <a:spcPct val="150000"/>
              </a:lnSpc>
              <a:defRPr/>
            </a:pPr>
            <a:r>
              <a:rPr lang="en-CA" altLang="zh-CN" sz="2000" dirty="0">
                <a:solidFill>
                  <a:srgbClr val="2E4864"/>
                </a:solidFill>
                <a:latin typeface="Microsoft YaHei" panose="020B0503020204020204" pitchFamily="34" charset="-122"/>
                <a:ea typeface="Microsoft YaHei" panose="020B0503020204020204" pitchFamily="34" charset="-122"/>
              </a:rPr>
              <a:t>ELMO and BERT</a:t>
            </a:r>
          </a:p>
          <a:p>
            <a:pPr marL="0" indent="0" eaLnBrk="1" hangingPunct="1">
              <a:lnSpc>
                <a:spcPct val="150000"/>
              </a:lnSpc>
              <a:defRPr/>
            </a:pPr>
            <a:r>
              <a:rPr lang="en-CA" altLang="zh-CN" sz="2000" dirty="0">
                <a:solidFill>
                  <a:srgbClr val="2E4864"/>
                </a:solidFill>
                <a:latin typeface="Microsoft YaHei" panose="020B0503020204020204" pitchFamily="34" charset="-122"/>
                <a:ea typeface="Microsoft YaHei" panose="020B0503020204020204" pitchFamily="34" charset="-122"/>
              </a:rPr>
              <a:t>Considerable memory and hardware requirements:</a:t>
            </a:r>
          </a:p>
          <a:p>
            <a:pPr marL="342900" indent="-342900" eaLnBrk="1" hangingPunct="1">
              <a:lnSpc>
                <a:spcPct val="150000"/>
              </a:lnSpc>
              <a:buFont typeface="Arial" panose="020B0604020202020204" pitchFamily="34" charset="0"/>
              <a:buChar char="•"/>
              <a:defRPr/>
            </a:pPr>
            <a:r>
              <a:rPr lang="en-CA" altLang="zh-CN" sz="2000" dirty="0">
                <a:solidFill>
                  <a:srgbClr val="2E4864"/>
                </a:solidFill>
                <a:latin typeface="Microsoft YaHei" panose="020B0503020204020204" pitchFamily="34" charset="-122"/>
                <a:ea typeface="Microsoft YaHei" panose="020B0503020204020204" pitchFamily="34" charset="-122"/>
              </a:rPr>
              <a:t>	12GB of GPU RAMs required to fine-tune BERT-base</a:t>
            </a:r>
          </a:p>
          <a:p>
            <a:pPr marL="342900" indent="-342900" eaLnBrk="1" hangingPunct="1">
              <a:lnSpc>
                <a:spcPct val="150000"/>
              </a:lnSpc>
              <a:buFont typeface="Arial" panose="020B0604020202020204" pitchFamily="34" charset="0"/>
              <a:buChar char="•"/>
              <a:defRPr/>
            </a:pPr>
            <a:r>
              <a:rPr lang="en-CA" altLang="zh-CN" sz="2000" dirty="0">
                <a:solidFill>
                  <a:srgbClr val="2E4864"/>
                </a:solidFill>
                <a:latin typeface="Microsoft YaHei" panose="020B0503020204020204" pitchFamily="34" charset="-122"/>
                <a:ea typeface="Microsoft YaHei" panose="020B0503020204020204" pitchFamily="34" charset="-122"/>
              </a:rPr>
              <a:t>	24MB required to store 10,000 300-dimensional word embeddings</a:t>
            </a:r>
          </a:p>
          <a:p>
            <a:pPr marL="0" indent="0" eaLnBrk="1" hangingPunct="1">
              <a:lnSpc>
                <a:spcPct val="150000"/>
              </a:lnSpc>
              <a:defRPr/>
            </a:pPr>
            <a:endParaRPr lang="en-CA" altLang="zh-CN" sz="2000" dirty="0">
              <a:solidFill>
                <a:srgbClr val="2E4864"/>
              </a:solidFill>
              <a:latin typeface="Microsoft YaHei" panose="020B0503020204020204" pitchFamily="34" charset="-122"/>
              <a:ea typeface="Microsoft YaHei" panose="020B0503020204020204" pitchFamily="34" charset="-122"/>
            </a:endParaRPr>
          </a:p>
          <a:p>
            <a:pPr marL="0" indent="0" eaLnBrk="1" hangingPunct="1">
              <a:lnSpc>
                <a:spcPct val="150000"/>
              </a:lnSpc>
              <a:defRPr/>
            </a:pPr>
            <a:r>
              <a:rPr lang="en-CA" altLang="zh-CN" sz="2000" dirty="0">
                <a:solidFill>
                  <a:srgbClr val="2E4864"/>
                </a:solidFill>
                <a:latin typeface="Microsoft YaHei" panose="020B0503020204020204" pitchFamily="34" charset="-122"/>
                <a:ea typeface="Microsoft YaHei" panose="020B0503020204020204" pitchFamily="34" charset="-122"/>
              </a:rPr>
              <a:t>Still need standard algorithms that generate pre-trained word embeddings</a:t>
            </a:r>
          </a:p>
        </p:txBody>
      </p:sp>
    </p:spTree>
    <p:extLst>
      <p:ext uri="{BB962C8B-B14F-4D97-AF65-F5344CB8AC3E}">
        <p14:creationId xmlns:p14="http://schemas.microsoft.com/office/powerpoint/2010/main" val="99891728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985147" y="1228434"/>
            <a:ext cx="10155777" cy="1689052"/>
          </a:xfrm>
          <a:prstGeom prst="rect">
            <a:avLst/>
          </a:prstGeom>
        </p:spPr>
        <p:txBody>
          <a:bodyPr wrap="square">
            <a:spAutoFit/>
          </a:bodyPr>
          <a:lstStyle/>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Problem:</a:t>
            </a:r>
          </a:p>
          <a:p>
            <a:pPr>
              <a:lnSpc>
                <a:spcPct val="150000"/>
              </a:lnSpc>
            </a:pPr>
            <a:r>
              <a:rPr lang="en-US" altLang="zh-CN" sz="2400" dirty="0">
                <a:solidFill>
                  <a:srgbClr val="2E4864"/>
                </a:solidFill>
                <a:latin typeface="Microsoft YaHei" panose="020B0503020204020204" pitchFamily="34" charset="-122"/>
                <a:ea typeface="Microsoft YaHei" panose="020B0503020204020204" pitchFamily="34" charset="-122"/>
              </a:rPr>
              <a:t>	Build co-occurrence matrix of words.</a:t>
            </a:r>
          </a:p>
          <a:p>
            <a:pPr>
              <a:lnSpc>
                <a:spcPct val="150000"/>
              </a:lnSpc>
            </a:pPr>
            <a:r>
              <a:rPr lang="en-US" altLang="zh-CN" sz="2400" dirty="0">
                <a:solidFill>
                  <a:srgbClr val="2E4864"/>
                </a:solidFill>
                <a:latin typeface="Microsoft YaHei" panose="020B0503020204020204" pitchFamily="34" charset="-122"/>
                <a:ea typeface="Microsoft YaHei" panose="020B0503020204020204" pitchFamily="34" charset="-122"/>
              </a:rPr>
              <a:t>	Set up objective function that maximize performance</a:t>
            </a:r>
            <a:endParaRPr lang="en-CA" altLang="zh-CN" sz="2400" dirty="0">
              <a:solidFill>
                <a:srgbClr val="2E4864"/>
              </a:solidFill>
              <a:latin typeface="Microsoft YaHei" panose="020B0503020204020204" pitchFamily="34" charset="-122"/>
              <a:ea typeface="Microsoft YaHei" panose="020B0503020204020204" pitchFamily="34" charset="-122"/>
            </a:endParaRPr>
          </a:p>
        </p:txBody>
      </p:sp>
      <p:pic>
        <p:nvPicPr>
          <p:cNvPr id="4" name="Picture 4">
            <a:extLst>
              <a:ext uri="{FF2B5EF4-FFF2-40B4-BE49-F238E27FC236}">
                <a16:creationId xmlns:a16="http://schemas.microsoft.com/office/drawing/2014/main" id="{568E054D-D0D3-4920-A5F1-B245CBB26B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5146" y="2887399"/>
            <a:ext cx="8946794" cy="36574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116883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985147" y="1228434"/>
            <a:ext cx="10155777" cy="3905043"/>
          </a:xfrm>
          <a:prstGeom prst="rect">
            <a:avLst/>
          </a:prstGeom>
        </p:spPr>
        <p:txBody>
          <a:bodyPr wrap="square">
            <a:spAutoFit/>
          </a:bodyPr>
          <a:lstStyle/>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PMI (Pointwise mutual information):</a:t>
            </a:r>
          </a:p>
          <a:p>
            <a:pPr>
              <a:lnSpc>
                <a:spcPct val="150000"/>
              </a:lnSpc>
            </a:pPr>
            <a:r>
              <a:rPr lang="en-US" altLang="zh-CN" sz="2400" dirty="0">
                <a:solidFill>
                  <a:srgbClr val="2E4864"/>
                </a:solidFill>
                <a:latin typeface="Microsoft YaHei" panose="020B0503020204020204" pitchFamily="34" charset="-122"/>
                <a:ea typeface="Microsoft YaHei" panose="020B0503020204020204" pitchFamily="34" charset="-122"/>
              </a:rPr>
              <a:t>	</a:t>
            </a:r>
            <a:r>
              <a:rPr lang="en-US" altLang="zh-CN" sz="2400" dirty="0">
                <a:solidFill>
                  <a:schemeClr val="accent1"/>
                </a:solidFill>
                <a:latin typeface="Microsoft YaHei" panose="020B0503020204020204" pitchFamily="34" charset="-122"/>
                <a:ea typeface="Microsoft YaHei" panose="020B0503020204020204" pitchFamily="34" charset="-122"/>
              </a:rPr>
              <a:t>M</a:t>
            </a:r>
            <a:r>
              <a:rPr lang="en-US" sz="2400" dirty="0">
                <a:solidFill>
                  <a:schemeClr val="accent1"/>
                </a:solidFill>
              </a:rPr>
              <a:t>easures how far the observations obtained on a word-context pair is from what would be expected if the words were independent of each other.</a:t>
            </a:r>
          </a:p>
          <a:p>
            <a:pPr>
              <a:lnSpc>
                <a:spcPct val="150000"/>
              </a:lnSpc>
            </a:pPr>
            <a:endParaRPr lang="en-US" altLang="zh-CN" sz="2400" dirty="0">
              <a:solidFill>
                <a:schemeClr val="accent1"/>
              </a:solidFill>
              <a:latin typeface="Microsoft YaHei" panose="020B0503020204020204" pitchFamily="34" charset="-122"/>
              <a:ea typeface="Microsoft YaHei" panose="020B0503020204020204" pitchFamily="34" charset="-122"/>
            </a:endParaRPr>
          </a:p>
          <a:p>
            <a:pPr>
              <a:lnSpc>
                <a:spcPct val="150000"/>
              </a:lnSpc>
            </a:pPr>
            <a:r>
              <a:rPr lang="en-US" altLang="zh-CN" sz="2400" dirty="0">
                <a:solidFill>
                  <a:schemeClr val="accent1"/>
                </a:solidFill>
                <a:latin typeface="Microsoft YaHei" panose="020B0503020204020204" pitchFamily="34" charset="-122"/>
                <a:ea typeface="Microsoft YaHei" panose="020B0503020204020204" pitchFamily="34" charset="-122"/>
              </a:rPr>
              <a:t>	Ex. “front”&amp; “desk" will have a high PMI</a:t>
            </a:r>
          </a:p>
          <a:p>
            <a:pPr>
              <a:lnSpc>
                <a:spcPct val="150000"/>
              </a:lnSpc>
            </a:pPr>
            <a:endParaRPr lang="en-US" altLang="zh-CN" sz="2400" dirty="0">
              <a:solidFill>
                <a:schemeClr val="accent1"/>
              </a:solidFill>
              <a:latin typeface="Microsoft YaHei" panose="020B0503020204020204" pitchFamily="34" charset="-122"/>
              <a:ea typeface="Microsoft YaHei" panose="020B0503020204020204" pitchFamily="34" charset="-122"/>
            </a:endParaRPr>
          </a:p>
          <a:p>
            <a:pPr>
              <a:lnSpc>
                <a:spcPct val="150000"/>
              </a:lnSpc>
            </a:pPr>
            <a:r>
              <a:rPr lang="en-CA" altLang="zh-CN" sz="2400" dirty="0">
                <a:solidFill>
                  <a:schemeClr val="accent1"/>
                </a:solidFill>
                <a:latin typeface="Microsoft YaHei" panose="020B0503020204020204" pitchFamily="34" charset="-122"/>
                <a:ea typeface="Microsoft YaHei" panose="020B0503020204020204" pitchFamily="34" charset="-122"/>
              </a:rPr>
              <a:t>Fill in entries of co-occurrence matrix with PMI(x, y)</a:t>
            </a:r>
          </a:p>
        </p:txBody>
      </p:sp>
    </p:spTree>
    <p:extLst>
      <p:ext uri="{BB962C8B-B14F-4D97-AF65-F5344CB8AC3E}">
        <p14:creationId xmlns:p14="http://schemas.microsoft.com/office/powerpoint/2010/main" val="332900907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985147" y="1557511"/>
            <a:ext cx="8945727" cy="2243050"/>
          </a:xfrm>
          <a:prstGeom prst="rect">
            <a:avLst/>
          </a:prstGeom>
        </p:spPr>
        <p:txBody>
          <a:bodyPr wrap="square">
            <a:spAutoFit/>
          </a:bodyPr>
          <a:lstStyle/>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PMI (Pointwise mutual information):</a:t>
            </a: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P(</a:t>
            </a:r>
            <a:r>
              <a:rPr lang="en-CA" altLang="zh-CN" sz="2400" dirty="0" err="1">
                <a:solidFill>
                  <a:srgbClr val="2E4864"/>
                </a:solidFill>
                <a:latin typeface="Microsoft YaHei" panose="020B0503020204020204" pitchFamily="34" charset="-122"/>
                <a:ea typeface="Microsoft YaHei" panose="020B0503020204020204" pitchFamily="34" charset="-122"/>
              </a:rPr>
              <a:t>i,j</a:t>
            </a:r>
            <a:r>
              <a:rPr lang="en-CA" altLang="zh-CN" sz="2400" dirty="0">
                <a:solidFill>
                  <a:srgbClr val="2E4864"/>
                </a:solidFill>
                <a:latin typeface="Microsoft YaHei" panose="020B0503020204020204" pitchFamily="34" charset="-122"/>
                <a:ea typeface="Microsoft YaHei" panose="020B0503020204020204" pitchFamily="34" charset="-122"/>
              </a:rPr>
              <a:t>): probability of co-occurrence of word </a:t>
            </a:r>
            <a:r>
              <a:rPr lang="en-CA" altLang="zh-CN" sz="2400" dirty="0" err="1">
                <a:solidFill>
                  <a:srgbClr val="2E4864"/>
                </a:solidFill>
                <a:latin typeface="Microsoft YaHei" panose="020B0503020204020204" pitchFamily="34" charset="-122"/>
                <a:ea typeface="Microsoft YaHei" panose="020B0503020204020204" pitchFamily="34" charset="-122"/>
              </a:rPr>
              <a:t>i</a:t>
            </a:r>
            <a:r>
              <a:rPr lang="en-CA" altLang="zh-CN" sz="2400" dirty="0">
                <a:solidFill>
                  <a:srgbClr val="2E4864"/>
                </a:solidFill>
                <a:latin typeface="Microsoft YaHei" panose="020B0503020204020204" pitchFamily="34" charset="-122"/>
                <a:ea typeface="Microsoft YaHei" panose="020B0503020204020204" pitchFamily="34" charset="-122"/>
              </a:rPr>
              <a:t> and word j</a:t>
            </a: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P(x): probability of </a:t>
            </a:r>
            <a:r>
              <a:rPr lang="en-CA" altLang="zh-CN" sz="2400" dirty="0" err="1">
                <a:solidFill>
                  <a:srgbClr val="2E4864"/>
                </a:solidFill>
                <a:latin typeface="Microsoft YaHei" panose="020B0503020204020204" pitchFamily="34" charset="-122"/>
                <a:ea typeface="Microsoft YaHei" panose="020B0503020204020204" pitchFamily="34" charset="-122"/>
              </a:rPr>
              <a:t>i</a:t>
            </a:r>
            <a:r>
              <a:rPr lang="en-CA" altLang="zh-CN" sz="2400" dirty="0">
                <a:solidFill>
                  <a:srgbClr val="2E4864"/>
                </a:solidFill>
                <a:latin typeface="Microsoft YaHei" panose="020B0503020204020204" pitchFamily="34" charset="-122"/>
                <a:ea typeface="Microsoft YaHei" panose="020B0503020204020204" pitchFamily="34" charset="-122"/>
              </a:rPr>
              <a:t> occurring</a:t>
            </a:r>
          </a:p>
          <a:p>
            <a:pPr>
              <a:lnSpc>
                <a:spcPct val="150000"/>
              </a:lnSpc>
            </a:pPr>
            <a:r>
              <a:rPr lang="en-US" altLang="zh-CN" sz="2400" dirty="0">
                <a:solidFill>
                  <a:srgbClr val="2E4864"/>
                </a:solidFill>
                <a:latin typeface="Microsoft YaHei" panose="020B0503020204020204" pitchFamily="34" charset="-122"/>
                <a:ea typeface="Microsoft YaHei" panose="020B0503020204020204" pitchFamily="34" charset="-122"/>
              </a:rPr>
              <a:t>	</a:t>
            </a:r>
            <a:endParaRPr lang="en-CA" altLang="zh-CN" sz="2400" dirty="0">
              <a:solidFill>
                <a:schemeClr val="accent1"/>
              </a:solidFill>
              <a:latin typeface="Microsoft YaHei" panose="020B0503020204020204" pitchFamily="34" charset="-122"/>
              <a:ea typeface="Microsoft YaHei" panose="020B0503020204020204" pitchFamily="34" charset="-122"/>
            </a:endParaRPr>
          </a:p>
        </p:txBody>
      </p:sp>
      <p:pic>
        <p:nvPicPr>
          <p:cNvPr id="3074" name="Picture 2">
            <a:extLst>
              <a:ext uri="{FF2B5EF4-FFF2-40B4-BE49-F238E27FC236}">
                <a16:creationId xmlns:a16="http://schemas.microsoft.com/office/drawing/2014/main" id="{A66C7237-DB5B-461B-B4B7-55E5673557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5147" y="3800561"/>
            <a:ext cx="7393021" cy="1680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139869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985147" y="896030"/>
            <a:ext cx="8945727" cy="2797048"/>
          </a:xfrm>
          <a:prstGeom prst="rect">
            <a:avLst/>
          </a:prstGeom>
        </p:spPr>
        <p:txBody>
          <a:bodyPr wrap="square">
            <a:spAutoFit/>
          </a:bodyPr>
          <a:lstStyle/>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PMI (Pointwise mutual information):</a:t>
            </a: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	Given a corpus, we define a context window of size w</a:t>
            </a: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	Expected size, N = w * </a:t>
            </a:r>
            <a:r>
              <a:rPr lang="en-CA" altLang="zh-CN" sz="2400" dirty="0" err="1">
                <a:solidFill>
                  <a:srgbClr val="2E4864"/>
                </a:solidFill>
                <a:latin typeface="Microsoft YaHei" panose="020B0503020204020204" pitchFamily="34" charset="-122"/>
                <a:ea typeface="Microsoft YaHei" panose="020B0503020204020204" pitchFamily="34" charset="-122"/>
              </a:rPr>
              <a:t>len</a:t>
            </a:r>
            <a:r>
              <a:rPr lang="en-CA" altLang="zh-CN" sz="2400" dirty="0">
                <a:solidFill>
                  <a:srgbClr val="2E4864"/>
                </a:solidFill>
                <a:latin typeface="Microsoft YaHei" panose="020B0503020204020204" pitchFamily="34" charset="-122"/>
                <a:ea typeface="Microsoft YaHei" panose="020B0503020204020204" pitchFamily="34" charset="-122"/>
              </a:rPr>
              <a:t>(corpus) * 2, very large</a:t>
            </a: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	(Hadoop, Spark, CS651)</a:t>
            </a: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	</a:t>
            </a:r>
          </a:p>
        </p:txBody>
      </p:sp>
      <p:pic>
        <p:nvPicPr>
          <p:cNvPr id="6148" name="Picture 4">
            <a:extLst>
              <a:ext uri="{FF2B5EF4-FFF2-40B4-BE49-F238E27FC236}">
                <a16:creationId xmlns:a16="http://schemas.microsoft.com/office/drawing/2014/main" id="{3B96AB04-07A6-46C3-8075-F465234620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4882" y="3333487"/>
            <a:ext cx="8706255" cy="2944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62899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985147" y="896030"/>
            <a:ext cx="9647185" cy="5013039"/>
          </a:xfrm>
          <a:prstGeom prst="rect">
            <a:avLst/>
          </a:prstGeom>
        </p:spPr>
        <p:txBody>
          <a:bodyPr wrap="square">
            <a:spAutoFit/>
          </a:bodyPr>
          <a:lstStyle/>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Note that PMI(0) = - infinity</a:t>
            </a:r>
          </a:p>
          <a:p>
            <a:pPr>
              <a:lnSpc>
                <a:spcPct val="150000"/>
              </a:lnSpc>
            </a:pPr>
            <a:endParaRPr lang="en-CA" altLang="zh-CN" sz="2400" dirty="0">
              <a:solidFill>
                <a:srgbClr val="2E4864"/>
              </a:solidFill>
              <a:latin typeface="Microsoft YaHei" panose="020B0503020204020204" pitchFamily="34" charset="-122"/>
              <a:ea typeface="Microsoft YaHei" panose="020B0503020204020204" pitchFamily="34" charset="-122"/>
            </a:endParaRP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Introduce PPMI(</a:t>
            </a:r>
            <a:r>
              <a:rPr lang="en-CA" altLang="zh-CN" sz="2400" dirty="0" err="1">
                <a:solidFill>
                  <a:srgbClr val="2E4864"/>
                </a:solidFill>
                <a:latin typeface="Microsoft YaHei" panose="020B0503020204020204" pitchFamily="34" charset="-122"/>
                <a:ea typeface="Microsoft YaHei" panose="020B0503020204020204" pitchFamily="34" charset="-122"/>
              </a:rPr>
              <a:t>i</a:t>
            </a:r>
            <a:r>
              <a:rPr lang="en-CA" altLang="zh-CN" sz="2400" dirty="0">
                <a:solidFill>
                  <a:srgbClr val="2E4864"/>
                </a:solidFill>
                <a:latin typeface="Microsoft YaHei" panose="020B0503020204020204" pitchFamily="34" charset="-122"/>
                <a:ea typeface="Microsoft YaHei" panose="020B0503020204020204" pitchFamily="34" charset="-122"/>
              </a:rPr>
              <a:t>, j) = max( PMI(</a:t>
            </a:r>
            <a:r>
              <a:rPr lang="en-CA" altLang="zh-CN" sz="2400" dirty="0" err="1">
                <a:solidFill>
                  <a:srgbClr val="2E4864"/>
                </a:solidFill>
                <a:latin typeface="Microsoft YaHei" panose="020B0503020204020204" pitchFamily="34" charset="-122"/>
                <a:ea typeface="Microsoft YaHei" panose="020B0503020204020204" pitchFamily="34" charset="-122"/>
              </a:rPr>
              <a:t>i</a:t>
            </a:r>
            <a:r>
              <a:rPr lang="en-CA" altLang="zh-CN" sz="2400" dirty="0">
                <a:solidFill>
                  <a:srgbClr val="2E4864"/>
                </a:solidFill>
                <a:latin typeface="Microsoft YaHei" panose="020B0503020204020204" pitchFamily="34" charset="-122"/>
                <a:ea typeface="Microsoft YaHei" panose="020B0503020204020204" pitchFamily="34" charset="-122"/>
              </a:rPr>
              <a:t>, j), 0 )</a:t>
            </a:r>
          </a:p>
          <a:p>
            <a:pPr>
              <a:lnSpc>
                <a:spcPct val="150000"/>
              </a:lnSpc>
            </a:pPr>
            <a:endParaRPr lang="en-CA" altLang="zh-CN" sz="2400" dirty="0">
              <a:solidFill>
                <a:srgbClr val="2E4864"/>
              </a:solidFill>
              <a:latin typeface="Microsoft YaHei" panose="020B0503020204020204" pitchFamily="34" charset="-122"/>
              <a:ea typeface="Microsoft YaHei" panose="020B0503020204020204" pitchFamily="34" charset="-122"/>
            </a:endParaRP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It intuitively makes sense to discard the negativities in associated contexts. Humans can easily understand that the positive correlation between “Canada” and “Snow”. However, the negative association between "Canada” and “Desert" seem hard to grasp.</a:t>
            </a:r>
          </a:p>
        </p:txBody>
      </p:sp>
    </p:spTree>
    <p:extLst>
      <p:ext uri="{BB962C8B-B14F-4D97-AF65-F5344CB8AC3E}">
        <p14:creationId xmlns:p14="http://schemas.microsoft.com/office/powerpoint/2010/main" val="63177044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985147" y="896030"/>
            <a:ext cx="9647185" cy="4459041"/>
          </a:xfrm>
          <a:prstGeom prst="rect">
            <a:avLst/>
          </a:prstGeom>
        </p:spPr>
        <p:txBody>
          <a:bodyPr wrap="square">
            <a:spAutoFit/>
          </a:bodyPr>
          <a:lstStyle/>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PMI (Pointwise mutual information):</a:t>
            </a: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	</a:t>
            </a:r>
            <a:r>
              <a:rPr lang="en-CA" altLang="zh-CN" sz="2400" dirty="0" err="1">
                <a:solidFill>
                  <a:srgbClr val="2E4864"/>
                </a:solidFill>
                <a:latin typeface="Microsoft YaHei" panose="020B0503020204020204" pitchFamily="34" charset="-122"/>
                <a:ea typeface="Microsoft YaHei" panose="020B0503020204020204" pitchFamily="34" charset="-122"/>
              </a:rPr>
              <a:t>Nij</a:t>
            </a:r>
            <a:r>
              <a:rPr lang="en-CA" altLang="zh-CN" sz="2400" dirty="0">
                <a:solidFill>
                  <a:srgbClr val="2E4864"/>
                </a:solidFill>
                <a:latin typeface="Microsoft YaHei" panose="020B0503020204020204" pitchFamily="34" charset="-122"/>
                <a:ea typeface="Microsoft YaHei" panose="020B0503020204020204" pitchFamily="34" charset="-122"/>
              </a:rPr>
              <a:t> = # of co-occurrence</a:t>
            </a: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	Marginalize we get Ni and Nj (occurrence of word)</a:t>
            </a:r>
          </a:p>
          <a:p>
            <a:pPr>
              <a:lnSpc>
                <a:spcPct val="150000"/>
              </a:lnSpc>
            </a:pPr>
            <a:endParaRPr lang="en-CA" altLang="zh-CN" sz="2400" dirty="0">
              <a:solidFill>
                <a:srgbClr val="2E4864"/>
              </a:solidFill>
              <a:latin typeface="Microsoft YaHei" panose="020B0503020204020204" pitchFamily="34" charset="-122"/>
              <a:ea typeface="Microsoft YaHei" panose="020B0503020204020204" pitchFamily="34" charset="-122"/>
            </a:endParaRP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	P(</a:t>
            </a:r>
            <a:r>
              <a:rPr lang="en-CA" altLang="zh-CN" sz="2400" dirty="0" err="1">
                <a:solidFill>
                  <a:srgbClr val="2E4864"/>
                </a:solidFill>
                <a:latin typeface="Microsoft YaHei" panose="020B0503020204020204" pitchFamily="34" charset="-122"/>
                <a:ea typeface="Microsoft YaHei" panose="020B0503020204020204" pitchFamily="34" charset="-122"/>
              </a:rPr>
              <a:t>i</a:t>
            </a:r>
            <a:r>
              <a:rPr lang="en-CA" altLang="zh-CN" sz="2400" dirty="0">
                <a:solidFill>
                  <a:srgbClr val="2E4864"/>
                </a:solidFill>
                <a:latin typeface="Microsoft YaHei" panose="020B0503020204020204" pitchFamily="34" charset="-122"/>
                <a:ea typeface="Microsoft YaHei" panose="020B0503020204020204" pitchFamily="34" charset="-122"/>
              </a:rPr>
              <a:t> , j) = </a:t>
            </a:r>
            <a:r>
              <a:rPr lang="en-CA" altLang="zh-CN" sz="2400" dirty="0" err="1">
                <a:solidFill>
                  <a:srgbClr val="2E4864"/>
                </a:solidFill>
                <a:latin typeface="Microsoft YaHei" panose="020B0503020204020204" pitchFamily="34" charset="-122"/>
                <a:ea typeface="Microsoft YaHei" panose="020B0503020204020204" pitchFamily="34" charset="-122"/>
              </a:rPr>
              <a:t>Nij</a:t>
            </a:r>
            <a:r>
              <a:rPr lang="en-CA" altLang="zh-CN" sz="2400" dirty="0">
                <a:solidFill>
                  <a:srgbClr val="2E4864"/>
                </a:solidFill>
                <a:latin typeface="Microsoft YaHei" panose="020B0503020204020204" pitchFamily="34" charset="-122"/>
                <a:ea typeface="Microsoft YaHei" panose="020B0503020204020204" pitchFamily="34" charset="-122"/>
              </a:rPr>
              <a:t> / N</a:t>
            </a: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	P(</a:t>
            </a:r>
            <a:r>
              <a:rPr lang="en-CA" altLang="zh-CN" sz="2400" dirty="0" err="1">
                <a:solidFill>
                  <a:srgbClr val="2E4864"/>
                </a:solidFill>
                <a:latin typeface="Microsoft YaHei" panose="020B0503020204020204" pitchFamily="34" charset="-122"/>
                <a:ea typeface="Microsoft YaHei" panose="020B0503020204020204" pitchFamily="34" charset="-122"/>
              </a:rPr>
              <a:t>i</a:t>
            </a:r>
            <a:r>
              <a:rPr lang="en-CA" altLang="zh-CN" sz="2400" dirty="0">
                <a:solidFill>
                  <a:srgbClr val="2E4864"/>
                </a:solidFill>
                <a:latin typeface="Microsoft YaHei" panose="020B0503020204020204" pitchFamily="34" charset="-122"/>
                <a:ea typeface="Microsoft YaHei" panose="020B0503020204020204" pitchFamily="34" charset="-122"/>
              </a:rPr>
              <a:t>) = Ni /N</a:t>
            </a: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	P(j) = Nj / N</a:t>
            </a:r>
          </a:p>
          <a:p>
            <a:pPr>
              <a:lnSpc>
                <a:spcPct val="150000"/>
              </a:lnSpc>
            </a:pPr>
            <a:r>
              <a:rPr lang="en-CA" altLang="zh-CN" sz="2400" dirty="0">
                <a:solidFill>
                  <a:srgbClr val="2E4864"/>
                </a:solidFill>
                <a:latin typeface="Microsoft YaHei" panose="020B0503020204020204" pitchFamily="34" charset="-122"/>
                <a:ea typeface="Microsoft YaHei" panose="020B0503020204020204" pitchFamily="34" charset="-122"/>
              </a:rPr>
              <a:t>	PMI(</a:t>
            </a:r>
            <a:r>
              <a:rPr lang="en-CA" altLang="zh-CN" sz="2400" dirty="0" err="1">
                <a:solidFill>
                  <a:srgbClr val="2E4864"/>
                </a:solidFill>
                <a:latin typeface="Microsoft YaHei" panose="020B0503020204020204" pitchFamily="34" charset="-122"/>
                <a:ea typeface="Microsoft YaHei" panose="020B0503020204020204" pitchFamily="34" charset="-122"/>
              </a:rPr>
              <a:t>i</a:t>
            </a:r>
            <a:r>
              <a:rPr lang="en-CA" altLang="zh-CN" sz="2400" dirty="0">
                <a:solidFill>
                  <a:srgbClr val="2E4864"/>
                </a:solidFill>
                <a:latin typeface="Microsoft YaHei" panose="020B0503020204020204" pitchFamily="34" charset="-122"/>
                <a:ea typeface="Microsoft YaHei" panose="020B0503020204020204" pitchFamily="34" charset="-122"/>
              </a:rPr>
              <a:t> , j) = log( P(</a:t>
            </a:r>
            <a:r>
              <a:rPr lang="en-CA" altLang="zh-CN" sz="2400" dirty="0" err="1">
                <a:solidFill>
                  <a:srgbClr val="2E4864"/>
                </a:solidFill>
                <a:latin typeface="Microsoft YaHei" panose="020B0503020204020204" pitchFamily="34" charset="-122"/>
                <a:ea typeface="Microsoft YaHei" panose="020B0503020204020204" pitchFamily="34" charset="-122"/>
              </a:rPr>
              <a:t>i</a:t>
            </a:r>
            <a:r>
              <a:rPr lang="en-CA" altLang="zh-CN" sz="2400" dirty="0">
                <a:solidFill>
                  <a:srgbClr val="2E4864"/>
                </a:solidFill>
                <a:latin typeface="Microsoft YaHei" panose="020B0503020204020204" pitchFamily="34" charset="-122"/>
                <a:ea typeface="Microsoft YaHei" panose="020B0503020204020204" pitchFamily="34" charset="-122"/>
              </a:rPr>
              <a:t> , j) / (P(</a:t>
            </a:r>
            <a:r>
              <a:rPr lang="en-CA" altLang="zh-CN" sz="2400" dirty="0" err="1">
                <a:solidFill>
                  <a:srgbClr val="2E4864"/>
                </a:solidFill>
                <a:latin typeface="Microsoft YaHei" panose="020B0503020204020204" pitchFamily="34" charset="-122"/>
                <a:ea typeface="Microsoft YaHei" panose="020B0503020204020204" pitchFamily="34" charset="-122"/>
              </a:rPr>
              <a:t>i</a:t>
            </a:r>
            <a:r>
              <a:rPr lang="en-CA" altLang="zh-CN" sz="2400" dirty="0">
                <a:solidFill>
                  <a:srgbClr val="2E4864"/>
                </a:solidFill>
                <a:latin typeface="Microsoft YaHei" panose="020B0503020204020204" pitchFamily="34" charset="-122"/>
                <a:ea typeface="Microsoft YaHei" panose="020B0503020204020204" pitchFamily="34" charset="-122"/>
              </a:rPr>
              <a:t>) * P(j)) ) = log( N*</a:t>
            </a:r>
            <a:r>
              <a:rPr lang="en-CA" altLang="zh-CN" sz="2400" dirty="0" err="1">
                <a:solidFill>
                  <a:srgbClr val="2E4864"/>
                </a:solidFill>
                <a:latin typeface="Microsoft YaHei" panose="020B0503020204020204" pitchFamily="34" charset="-122"/>
                <a:ea typeface="Microsoft YaHei" panose="020B0503020204020204" pitchFamily="34" charset="-122"/>
              </a:rPr>
              <a:t>Nij</a:t>
            </a:r>
            <a:r>
              <a:rPr lang="en-CA" altLang="zh-CN" sz="2400" dirty="0">
                <a:solidFill>
                  <a:srgbClr val="2E4864"/>
                </a:solidFill>
                <a:latin typeface="Microsoft YaHei" panose="020B0503020204020204" pitchFamily="34" charset="-122"/>
                <a:ea typeface="Microsoft YaHei" panose="020B0503020204020204" pitchFamily="34" charset="-122"/>
              </a:rPr>
              <a:t> / Ni*Nj)	</a:t>
            </a:r>
          </a:p>
        </p:txBody>
      </p:sp>
    </p:spTree>
    <p:extLst>
      <p:ext uri="{BB962C8B-B14F-4D97-AF65-F5344CB8AC3E}">
        <p14:creationId xmlns:p14="http://schemas.microsoft.com/office/powerpoint/2010/main" val="317563240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33593</TotalTime>
  <Words>1407</Words>
  <Application>Microsoft Office PowerPoint</Application>
  <PresentationFormat>Widescreen</PresentationFormat>
  <Paragraphs>127</Paragraphs>
  <Slides>23</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Microsoft YaHei</vt:lpstr>
      <vt:lpstr>Microsoft YaHei</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Bowen Yang</cp:lastModifiedBy>
  <cp:revision>418</cp:revision>
  <cp:lastPrinted>2019-05-15T16:37:02Z</cp:lastPrinted>
  <dcterms:created xsi:type="dcterms:W3CDTF">2019-05-15T14:57:01Z</dcterms:created>
  <dcterms:modified xsi:type="dcterms:W3CDTF">2020-01-27T04:38:35Z</dcterms:modified>
</cp:coreProperties>
</file>