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3"/>
  </p:notesMasterIdLst>
  <p:sldIdLst>
    <p:sldId id="256" r:id="rId2"/>
    <p:sldId id="263" r:id="rId3"/>
    <p:sldId id="302" r:id="rId4"/>
    <p:sldId id="301" r:id="rId5"/>
    <p:sldId id="312" r:id="rId6"/>
    <p:sldId id="313" r:id="rId7"/>
    <p:sldId id="314" r:id="rId8"/>
    <p:sldId id="316" r:id="rId9"/>
    <p:sldId id="303" r:id="rId10"/>
    <p:sldId id="317" r:id="rId11"/>
    <p:sldId id="318" r:id="rId12"/>
    <p:sldId id="319" r:id="rId13"/>
    <p:sldId id="315" r:id="rId14"/>
    <p:sldId id="320" r:id="rId15"/>
    <p:sldId id="322" r:id="rId16"/>
    <p:sldId id="327" r:id="rId17"/>
    <p:sldId id="326" r:id="rId18"/>
    <p:sldId id="329" r:id="rId19"/>
    <p:sldId id="328" r:id="rId20"/>
    <p:sldId id="309"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38" autoAdjust="0"/>
    <p:restoredTop sz="88528" autoAdjust="0"/>
  </p:normalViewPr>
  <p:slideViewPr>
    <p:cSldViewPr snapToGrid="0">
      <p:cViewPr varScale="1">
        <p:scale>
          <a:sx n="102" d="100"/>
          <a:sy n="102" d="100"/>
        </p:scale>
        <p:origin x="492" y="108"/>
      </p:cViewPr>
      <p:guideLst>
        <p:guide orient="horz" pos="2160"/>
        <p:guide pos="3840"/>
      </p:guideLst>
    </p:cSldViewPr>
  </p:slideViewPr>
  <p:notesTextViewPr>
    <p:cViewPr>
      <p:scale>
        <a:sx n="3" d="2"/>
        <a:sy n="3" d="2"/>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Good afternoon everyone. My name is Bin. I am a coursework master student in computer science, and the courses I have taken are related to machine learning.</a:t>
            </a:r>
          </a:p>
          <a:p>
            <a:endParaRPr lang="en-CA" dirty="0"/>
          </a:p>
          <a:p>
            <a:r>
              <a:rPr lang="en-CA" dirty="0"/>
              <a:t>Today I am going to talk about a robustly optimized BERT pretraining approach, </a:t>
            </a:r>
            <a:r>
              <a:rPr lang="en-CA" dirty="0" err="1"/>
              <a:t>RoBERTa</a:t>
            </a:r>
            <a:r>
              <a:rPr lang="en-CA" dirty="0"/>
              <a:t>.</a:t>
            </a:r>
          </a:p>
          <a:p>
            <a:endParaRPr lang="en-CA" dirty="0"/>
          </a:p>
          <a:p>
            <a:r>
              <a:rPr lang="en-CA" dirty="0"/>
              <a:t>It was introduced by Facebook and University of Washington in 2019 (two thousand nineteen).</a:t>
            </a:r>
          </a:p>
        </p:txBody>
      </p:sp>
      <p:sp>
        <p:nvSpPr>
          <p:cNvPr id="4" name="灯片编号占位符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9651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The second input format is sentence-pair plus next sentence prediction.</a:t>
            </a:r>
          </a:p>
          <a:p>
            <a:endParaRPr lang="en-CA" dirty="0"/>
          </a:p>
          <a:p>
            <a:r>
              <a:rPr lang="en-CA" dirty="0"/>
              <a:t>As the diagram shows, each input contains a pair of natural sentences, either sampled from a contiguous portion of one document or from separate documents.</a:t>
            </a:r>
          </a:p>
          <a:p>
            <a:endParaRPr lang="en-CA" dirty="0"/>
          </a:p>
          <a:p>
            <a:r>
              <a:rPr lang="en-CA" dirty="0"/>
              <a:t>Since these inputs are significantly shorter than 512 (five hundred and twelve) tokens, we increase the batch size so that the total number of tokens remains similar to segment-pair format.</a:t>
            </a:r>
          </a:p>
        </p:txBody>
      </p:sp>
      <p:sp>
        <p:nvSpPr>
          <p:cNvPr id="4" name="灯片编号占位符 3"/>
          <p:cNvSpPr>
            <a:spLocks noGrp="1"/>
          </p:cNvSpPr>
          <p:nvPr>
            <p:ph type="sldNum" sz="quarter" idx="5"/>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291761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The third input format is full-sentences.</a:t>
            </a:r>
          </a:p>
          <a:p>
            <a:endParaRPr lang="en-CA" dirty="0"/>
          </a:p>
          <a:p>
            <a:r>
              <a:rPr lang="en-CA" dirty="0"/>
              <a:t>As the diagram shows, each input is packed with full sentences sampled contiguously from one or more documents such that the total length is at most 512 (five-hundred and twelve) tokens.</a:t>
            </a:r>
          </a:p>
          <a:p>
            <a:endParaRPr lang="en-CA" dirty="0"/>
          </a:p>
          <a:p>
            <a:r>
              <a:rPr lang="en-CA" dirty="0"/>
              <a:t>When reach the end of one document, we begin sampling sentences from the next document and add an extra separator token between documents.</a:t>
            </a:r>
          </a:p>
          <a:p>
            <a:endParaRPr lang="en-CA" dirty="0"/>
          </a:p>
          <a:p>
            <a:r>
              <a:rPr lang="en-CA" dirty="0"/>
              <a:t>There is no next sentence prediction in this format.</a:t>
            </a:r>
          </a:p>
        </p:txBody>
      </p:sp>
      <p:sp>
        <p:nvSpPr>
          <p:cNvPr id="4" name="灯片编号占位符 3"/>
          <p:cNvSpPr>
            <a:spLocks noGrp="1"/>
          </p:cNvSpPr>
          <p:nvPr>
            <p:ph type="sldNum" sz="quarter" idx="5"/>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27336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The last input format is document-sentences. It is similar to full-sentences format, but sampling may not cross document boundaries.</a:t>
            </a:r>
          </a:p>
          <a:p>
            <a:endParaRPr lang="en-CA" dirty="0"/>
          </a:p>
          <a:p>
            <a:r>
              <a:rPr lang="en-CA" dirty="0"/>
              <a:t>Inputs sampled near the end of a document may be shorter than 512 (five hundred and twelve) tokens, so we dynamically increase the batch size in these cases to achieve a similar number of total tokens as full-sentences format.</a:t>
            </a:r>
          </a:p>
          <a:p>
            <a:endParaRPr lang="en-CA" dirty="0"/>
          </a:p>
          <a:p>
            <a:r>
              <a:rPr lang="en-CA" dirty="0"/>
              <a:t>There is also no next sentence prediction in this format.</a:t>
            </a:r>
          </a:p>
        </p:txBody>
      </p:sp>
      <p:sp>
        <p:nvSpPr>
          <p:cNvPr id="4" name="灯片编号占位符 3"/>
          <p:cNvSpPr>
            <a:spLocks noGrp="1"/>
          </p:cNvSpPr>
          <p:nvPr>
            <p:ph type="sldNum" sz="quarter" idx="5"/>
          </p:nvPr>
        </p:nvSpPr>
        <p:spPr/>
        <p:txBody>
          <a:bodyPr/>
          <a:lstStyle/>
          <a:p>
            <a:fld id="{8CCEF7D1-689C-4BC1-B59B-4A4CE078ECDF}" type="slidenum">
              <a:rPr lang="en-US" smtClean="0"/>
              <a:t>12</a:t>
            </a:fld>
            <a:endParaRPr lang="en-US"/>
          </a:p>
        </p:txBody>
      </p:sp>
    </p:spTree>
    <p:extLst>
      <p:ext uri="{BB962C8B-B14F-4D97-AF65-F5344CB8AC3E}">
        <p14:creationId xmlns:p14="http://schemas.microsoft.com/office/powerpoint/2010/main" val="96060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Here is a table shows results for the four different input format.</a:t>
            </a:r>
          </a:p>
          <a:p>
            <a:endParaRPr lang="en-CA" dirty="0"/>
          </a:p>
          <a:p>
            <a:r>
              <a:rPr lang="en-CA" dirty="0"/>
              <a:t>The first setting in the table compares the original segment-pair format to the sentence-pair format. Both formats have the next sentence prediction task. It shows that using individual sentences in next sentence prediction objective hurts performance on downstream tasks </a:t>
            </a:r>
            <a:r>
              <a:rPr lang="en-CA" sz="1200" b="0" i="0" u="none" strike="noStrike" kern="1200" baseline="0" dirty="0">
                <a:solidFill>
                  <a:schemeClr val="tx1"/>
                </a:solidFill>
                <a:latin typeface="+mn-lt"/>
                <a:ea typeface="+mn-ea"/>
                <a:cs typeface="+mn-cs"/>
              </a:rPr>
              <a:t>because the model is not able to learn long-range dependencies.</a:t>
            </a:r>
            <a:endParaRPr lang="en-CA" dirty="0"/>
          </a:p>
          <a:p>
            <a:endParaRPr lang="en-CA" dirty="0"/>
          </a:p>
          <a:p>
            <a:r>
              <a:rPr lang="en-CA" dirty="0"/>
              <a:t>The second setting in the table compares training without next sentence prediction and training with blocks of text from a single document.</a:t>
            </a:r>
          </a:p>
          <a:p>
            <a:endParaRPr lang="en-CA" dirty="0"/>
          </a:p>
          <a:p>
            <a:r>
              <a:rPr lang="en-CA" dirty="0"/>
              <a:t>It shows that this setting performs better than the original BERT results, and removing next sentence prediction slightly improves downstream task performance.</a:t>
            </a:r>
          </a:p>
          <a:p>
            <a:endParaRPr lang="en-CA" dirty="0"/>
          </a:p>
          <a:p>
            <a:r>
              <a:rPr lang="en-CA" dirty="0"/>
              <a:t>Finally, restricting sequences to come from a single document performs slightly better than packing sequences from multiple documents.</a:t>
            </a:r>
          </a:p>
          <a:p>
            <a:endParaRPr lang="en-CA" dirty="0"/>
          </a:p>
          <a:p>
            <a:r>
              <a:rPr lang="en-CA" dirty="0"/>
              <a:t>However, because the document-sentences format results in varied batch sizes, the rest of the experiments use full-sentences format for fair comparison with related work.</a:t>
            </a:r>
          </a:p>
        </p:txBody>
      </p:sp>
      <p:sp>
        <p:nvSpPr>
          <p:cNvPr id="4" name="灯片编号占位符 3"/>
          <p:cNvSpPr>
            <a:spLocks noGrp="1"/>
          </p:cNvSpPr>
          <p:nvPr>
            <p:ph type="sldNum" sz="quarter" idx="5"/>
          </p:nvPr>
        </p:nvSpPr>
        <p:spPr/>
        <p:txBody>
          <a:bodyPr/>
          <a:lstStyle/>
          <a:p>
            <a:fld id="{8CCEF7D1-689C-4BC1-B59B-4A4CE078ECDF}" type="slidenum">
              <a:rPr lang="en-US" smtClean="0"/>
              <a:t>13</a:t>
            </a:fld>
            <a:endParaRPr lang="en-US"/>
          </a:p>
        </p:txBody>
      </p:sp>
    </p:spTree>
    <p:extLst>
      <p:ext uri="{BB962C8B-B14F-4D97-AF65-F5344CB8AC3E}">
        <p14:creationId xmlns:p14="http://schemas.microsoft.com/office/powerpoint/2010/main" val="4073732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Here are three reasons why next sentence prediction may hurt downstream task performance.</a:t>
            </a:r>
          </a:p>
          <a:p>
            <a:endParaRPr lang="en-CA" dirty="0"/>
          </a:p>
          <a:p>
            <a:r>
              <a:rPr lang="en-CA" dirty="0"/>
              <a:t>Firstly, a model benefits from longer full-length contexts.</a:t>
            </a:r>
          </a:p>
          <a:p>
            <a:endParaRPr lang="en-CA" dirty="0"/>
          </a:p>
          <a:p>
            <a:r>
              <a:rPr lang="en-CA" dirty="0"/>
              <a:t>And then, conditioning on unrelated context from another document adds noise to masked language model.</a:t>
            </a:r>
          </a:p>
          <a:p>
            <a:endParaRPr lang="en-CA" dirty="0"/>
          </a:p>
          <a:p>
            <a:r>
              <a:rPr lang="en-CA" dirty="0"/>
              <a:t>And here is a table from </a:t>
            </a:r>
            <a:r>
              <a:rPr lang="en-CA" dirty="0" err="1"/>
              <a:t>XLNet</a:t>
            </a:r>
            <a:r>
              <a:rPr lang="en-CA" dirty="0"/>
              <a:t> paper shows that adding next sentence prediction doesn’t lead to any improvement.</a:t>
            </a:r>
          </a:p>
        </p:txBody>
      </p:sp>
      <p:sp>
        <p:nvSpPr>
          <p:cNvPr id="4" name="灯片编号占位符 3"/>
          <p:cNvSpPr>
            <a:spLocks noGrp="1"/>
          </p:cNvSpPr>
          <p:nvPr>
            <p:ph type="sldNum" sz="quarter" idx="5"/>
          </p:nvPr>
        </p:nvSpPr>
        <p:spPr/>
        <p:txBody>
          <a:bodyPr/>
          <a:lstStyle/>
          <a:p>
            <a:fld id="{8CCEF7D1-689C-4BC1-B59B-4A4CE078ECDF}" type="slidenum">
              <a:rPr lang="en-US" smtClean="0"/>
              <a:t>14</a:t>
            </a:fld>
            <a:endParaRPr lang="en-US"/>
          </a:p>
        </p:txBody>
      </p:sp>
    </p:spTree>
    <p:extLst>
      <p:ext uri="{BB962C8B-B14F-4D97-AF65-F5344CB8AC3E}">
        <p14:creationId xmlns:p14="http://schemas.microsoft.com/office/powerpoint/2010/main" val="723043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Now. It is the brutal way to improve BERT. More data, larger batch size, and train it longer.</a:t>
            </a:r>
          </a:p>
          <a:p>
            <a:endParaRPr lang="en-CA" dirty="0"/>
          </a:p>
          <a:p>
            <a:r>
              <a:rPr lang="en-CA" dirty="0" err="1"/>
              <a:t>RoBERTa</a:t>
            </a:r>
            <a:r>
              <a:rPr lang="en-CA" dirty="0"/>
              <a:t> is training with 160 (one hundred and sixty) gigabyte data, compare to 13 (thirteen) gigabyte data which BERT originally used.</a:t>
            </a:r>
          </a:p>
        </p:txBody>
      </p:sp>
      <p:sp>
        <p:nvSpPr>
          <p:cNvPr id="4" name="灯片编号占位符 3"/>
          <p:cNvSpPr>
            <a:spLocks noGrp="1"/>
          </p:cNvSpPr>
          <p:nvPr>
            <p:ph type="sldNum" sz="quarter" idx="5"/>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857387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CA" sz="1200" dirty="0">
                <a:latin typeface="Calibri" panose="020F0502020204030204" pitchFamily="34" charset="0"/>
                <a:cs typeface="Calibri" panose="020F0502020204030204" pitchFamily="34" charset="0"/>
              </a:rPr>
              <a:t>BERT was originally trained for 1 million steps with a batch size of 256 (two hundred and fifty-six) sequences.</a:t>
            </a:r>
          </a:p>
          <a:p>
            <a:pPr marL="0" indent="0">
              <a:buFont typeface="Arial" panose="020B0604020202020204" pitchFamily="34" charset="0"/>
              <a:buNone/>
            </a:pPr>
            <a:endParaRPr lang="en-CA"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CA" sz="1200" dirty="0">
                <a:latin typeface="Calibri" panose="020F0502020204030204" pitchFamily="34" charset="0"/>
                <a:cs typeface="Calibri" panose="020F0502020204030204" pitchFamily="34" charset="0"/>
              </a:rPr>
              <a:t>It is equivalent in computational cost to training for 31,000 (thirty-one thousands) steps with a batch size of 8,000 (eight thousands) sequences.</a:t>
            </a:r>
          </a:p>
          <a:p>
            <a:pPr marL="0" indent="0">
              <a:buFont typeface="Arial" panose="020B0604020202020204" pitchFamily="34" charset="0"/>
              <a:buNone/>
            </a:pPr>
            <a:endParaRPr lang="en-CA"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CA" sz="1200" dirty="0">
                <a:latin typeface="Calibri" panose="020F0502020204030204" pitchFamily="34" charset="0"/>
                <a:cs typeface="Calibri" panose="020F0502020204030204" pitchFamily="34" charset="0"/>
              </a:rPr>
              <a:t>Of course, </a:t>
            </a:r>
            <a:r>
              <a:rPr lang="en-CA" sz="1200" dirty="0" err="1">
                <a:latin typeface="Calibri" panose="020F0502020204030204" pitchFamily="34" charset="0"/>
                <a:cs typeface="Calibri" panose="020F0502020204030204" pitchFamily="34" charset="0"/>
              </a:rPr>
              <a:t>RoBERTa</a:t>
            </a:r>
            <a:r>
              <a:rPr lang="en-CA" sz="1200" dirty="0">
                <a:latin typeface="Calibri" panose="020F0502020204030204" pitchFamily="34" charset="0"/>
                <a:cs typeface="Calibri" panose="020F0502020204030204" pitchFamily="34" charset="0"/>
              </a:rPr>
              <a:t> trained for 500,000 (five hundred thousands) steps with a batch size of 8,000 (eight thousands) sequences, and it performs better than BERT.</a:t>
            </a:r>
            <a:endParaRPr lang="en-CA" dirty="0"/>
          </a:p>
        </p:txBody>
      </p:sp>
      <p:sp>
        <p:nvSpPr>
          <p:cNvPr id="4" name="灯片编号占位符 3"/>
          <p:cNvSpPr>
            <a:spLocks noGrp="1"/>
          </p:cNvSpPr>
          <p:nvPr>
            <p:ph type="sldNum" sz="quarter" idx="5"/>
          </p:nvPr>
        </p:nvSpPr>
        <p:spPr/>
        <p:txBody>
          <a:bodyPr/>
          <a:lstStyle/>
          <a:p>
            <a:fld id="{8CCEF7D1-689C-4BC1-B59B-4A4CE078ECDF}" type="slidenum">
              <a:rPr lang="en-US" smtClean="0"/>
              <a:t>16</a:t>
            </a:fld>
            <a:endParaRPr lang="en-US"/>
          </a:p>
        </p:txBody>
      </p:sp>
    </p:spTree>
    <p:extLst>
      <p:ext uri="{BB962C8B-B14F-4D97-AF65-F5344CB8AC3E}">
        <p14:creationId xmlns:p14="http://schemas.microsoft.com/office/powerpoint/2010/main" val="538522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Now combine these improvements, it is </a:t>
            </a:r>
            <a:r>
              <a:rPr lang="en-CA" dirty="0" err="1"/>
              <a:t>RoBERTa</a:t>
            </a:r>
            <a:r>
              <a:rPr lang="en-CA" dirty="0"/>
              <a:t>!</a:t>
            </a:r>
          </a:p>
          <a:p>
            <a:endParaRPr lang="en-CA" dirty="0"/>
          </a:p>
          <a:p>
            <a:r>
              <a:rPr lang="en-CA" dirty="0"/>
              <a:t>Specifically, </a:t>
            </a:r>
            <a:r>
              <a:rPr lang="en-CA" dirty="0" err="1"/>
              <a:t>RoBERTa</a:t>
            </a:r>
            <a:r>
              <a:rPr lang="en-CA" dirty="0"/>
              <a:t> is trained with dynamic masking, full-sentences format without next sentence prediction, more data, large batch, and more steps.</a:t>
            </a:r>
          </a:p>
        </p:txBody>
      </p:sp>
      <p:sp>
        <p:nvSpPr>
          <p:cNvPr id="4" name="灯片编号占位符 3"/>
          <p:cNvSpPr>
            <a:spLocks noGrp="1"/>
          </p:cNvSpPr>
          <p:nvPr>
            <p:ph type="sldNum" sz="quarter" idx="5"/>
          </p:nvPr>
        </p:nvSpPr>
        <p:spPr/>
        <p:txBody>
          <a:bodyPr/>
          <a:lstStyle/>
          <a:p>
            <a:fld id="{8CCEF7D1-689C-4BC1-B59B-4A4CE078ECDF}" type="slidenum">
              <a:rPr lang="en-US" smtClean="0"/>
              <a:t>17</a:t>
            </a:fld>
            <a:endParaRPr lang="en-US"/>
          </a:p>
        </p:txBody>
      </p:sp>
    </p:spTree>
    <p:extLst>
      <p:ext uri="{BB962C8B-B14F-4D97-AF65-F5344CB8AC3E}">
        <p14:creationId xmlns:p14="http://schemas.microsoft.com/office/powerpoint/2010/main" val="2129432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Here are the GLUE results.</a:t>
            </a:r>
          </a:p>
          <a:p>
            <a:endParaRPr lang="en-CA" dirty="0"/>
          </a:p>
          <a:p>
            <a:r>
              <a:rPr lang="en-CA" dirty="0"/>
              <a:t>As you can see, in the first setting, </a:t>
            </a:r>
            <a:r>
              <a:rPr lang="en-CA" dirty="0" err="1"/>
              <a:t>RoBERTa</a:t>
            </a:r>
            <a:r>
              <a:rPr lang="en-CA" dirty="0"/>
              <a:t> achieves state-of-the-art results on all of the GLUE tasks. </a:t>
            </a:r>
          </a:p>
          <a:p>
            <a:endParaRPr lang="en-CA" dirty="0"/>
          </a:p>
          <a:p>
            <a:r>
              <a:rPr lang="en-CA" dirty="0"/>
              <a:t>Crucially, </a:t>
            </a:r>
            <a:r>
              <a:rPr lang="en-CA" dirty="0" err="1"/>
              <a:t>RoBERTa</a:t>
            </a:r>
            <a:r>
              <a:rPr lang="en-CA" dirty="0"/>
              <a:t> uses the same masked language modeling objective and architecture as BERT, yet consistently performs better than both BERT and </a:t>
            </a:r>
            <a:r>
              <a:rPr lang="en-CA" dirty="0" err="1"/>
              <a:t>XLNet</a:t>
            </a:r>
            <a:r>
              <a:rPr lang="en-CA" dirty="0"/>
              <a:t>.</a:t>
            </a:r>
          </a:p>
          <a:p>
            <a:endParaRPr lang="en-CA" dirty="0"/>
          </a:p>
          <a:p>
            <a:r>
              <a:rPr lang="en-CA" dirty="0"/>
              <a:t>In the second setting, while many submissions to the GLUE leaderboard depend on multi-task finetuning, </a:t>
            </a:r>
            <a:r>
              <a:rPr lang="en-CA" dirty="0" err="1"/>
              <a:t>RoBERTa</a:t>
            </a:r>
            <a:r>
              <a:rPr lang="en-CA" dirty="0"/>
              <a:t> depends only on single-task finetuning and still achieve the best score in average.</a:t>
            </a:r>
          </a:p>
        </p:txBody>
      </p:sp>
      <p:sp>
        <p:nvSpPr>
          <p:cNvPr id="4" name="灯片编号占位符 3"/>
          <p:cNvSpPr>
            <a:spLocks noGrp="1"/>
          </p:cNvSpPr>
          <p:nvPr>
            <p:ph type="sldNum" sz="quarter" idx="5"/>
          </p:nvPr>
        </p:nvSpPr>
        <p:spPr/>
        <p:txBody>
          <a:bodyPr/>
          <a:lstStyle/>
          <a:p>
            <a:fld id="{8CCEF7D1-689C-4BC1-B59B-4A4CE078ECDF}" type="slidenum">
              <a:rPr lang="en-US" smtClean="0"/>
              <a:t>18</a:t>
            </a:fld>
            <a:endParaRPr lang="en-US"/>
          </a:p>
        </p:txBody>
      </p:sp>
    </p:spTree>
    <p:extLst>
      <p:ext uri="{BB962C8B-B14F-4D97-AF65-F5344CB8AC3E}">
        <p14:creationId xmlns:p14="http://schemas.microsoft.com/office/powerpoint/2010/main" val="848637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Here are the results on </a:t>
            </a:r>
            <a:r>
              <a:rPr lang="en-CA" dirty="0" err="1"/>
              <a:t>SQuAD</a:t>
            </a:r>
            <a:r>
              <a:rPr lang="en-CA" dirty="0"/>
              <a:t> and RACE.</a:t>
            </a:r>
          </a:p>
          <a:p>
            <a:endParaRPr lang="en-CA" dirty="0"/>
          </a:p>
          <a:p>
            <a:r>
              <a:rPr lang="en-CA" dirty="0"/>
              <a:t>At the left, it is the table of </a:t>
            </a:r>
            <a:r>
              <a:rPr lang="en-CA" dirty="0" err="1"/>
              <a:t>SQuAD</a:t>
            </a:r>
            <a:r>
              <a:rPr lang="en-CA" dirty="0"/>
              <a:t> results. On the </a:t>
            </a:r>
            <a:r>
              <a:rPr lang="en-CA" dirty="0" err="1"/>
              <a:t>SQuAD</a:t>
            </a:r>
            <a:r>
              <a:rPr lang="en-CA" dirty="0"/>
              <a:t> first development set, </a:t>
            </a:r>
            <a:r>
              <a:rPr lang="en-CA" dirty="0" err="1"/>
              <a:t>RoBERTa</a:t>
            </a:r>
            <a:r>
              <a:rPr lang="en-CA" dirty="0"/>
              <a:t> matches the state-of-the-art results. Also, On the </a:t>
            </a:r>
            <a:r>
              <a:rPr lang="en-CA" dirty="0" err="1"/>
              <a:t>SQuAD</a:t>
            </a:r>
            <a:r>
              <a:rPr lang="en-CA" dirty="0"/>
              <a:t> second development set, </a:t>
            </a:r>
            <a:r>
              <a:rPr lang="en-CA" dirty="0" err="1"/>
              <a:t>RoBERTa</a:t>
            </a:r>
            <a:r>
              <a:rPr lang="en-CA" dirty="0"/>
              <a:t> achieves a new state-of-the-art, improving over </a:t>
            </a:r>
            <a:r>
              <a:rPr lang="en-CA" dirty="0" err="1"/>
              <a:t>XLNet</a:t>
            </a:r>
            <a:r>
              <a:rPr lang="en-CA" dirty="0"/>
              <a:t>.</a:t>
            </a:r>
          </a:p>
          <a:p>
            <a:endParaRPr lang="en-CA" dirty="0"/>
          </a:p>
          <a:p>
            <a:r>
              <a:rPr lang="en-CA" dirty="0"/>
              <a:t>Results from the RACE test sets are presented at the right. Also, </a:t>
            </a:r>
            <a:r>
              <a:rPr lang="en-CA" dirty="0" err="1"/>
              <a:t>RoBERTa</a:t>
            </a:r>
            <a:r>
              <a:rPr lang="en-CA" dirty="0"/>
              <a:t> achieves state-of-the-art results on both middle-school and high-school settings.</a:t>
            </a:r>
          </a:p>
        </p:txBody>
      </p:sp>
      <p:sp>
        <p:nvSpPr>
          <p:cNvPr id="4" name="灯片编号占位符 3"/>
          <p:cNvSpPr>
            <a:spLocks noGrp="1"/>
          </p:cNvSpPr>
          <p:nvPr>
            <p:ph type="sldNum" sz="quarter" idx="5"/>
          </p:nvPr>
        </p:nvSpPr>
        <p:spPr/>
        <p:txBody>
          <a:bodyPr/>
          <a:lstStyle/>
          <a:p>
            <a:fld id="{8CCEF7D1-689C-4BC1-B59B-4A4CE078ECDF}" type="slidenum">
              <a:rPr lang="en-US" smtClean="0"/>
              <a:t>19</a:t>
            </a:fld>
            <a:endParaRPr lang="en-US"/>
          </a:p>
        </p:txBody>
      </p:sp>
    </p:spTree>
    <p:extLst>
      <p:ext uri="{BB962C8B-B14F-4D97-AF65-F5344CB8AC3E}">
        <p14:creationId xmlns:p14="http://schemas.microsoft.com/office/powerpoint/2010/main" val="183329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BERT is a revolutionary technique that achieved state-of-the-art results on a range of natural language understanding tasks. It becomes popular both as a research baseline and as a backbone architecture.</a:t>
            </a:r>
          </a:p>
          <a:p>
            <a:endParaRPr lang="en-CA" dirty="0"/>
          </a:p>
          <a:p>
            <a:r>
              <a:rPr lang="en-CA" dirty="0"/>
              <a:t>However, the author of </a:t>
            </a:r>
            <a:r>
              <a:rPr lang="en-CA" dirty="0" err="1"/>
              <a:t>RoBERTa</a:t>
            </a:r>
            <a:r>
              <a:rPr lang="en-CA" dirty="0"/>
              <a:t> thought that BERT was significantly undertrained, and it can perform much better.</a:t>
            </a:r>
          </a:p>
          <a:p>
            <a:endParaRPr lang="en-CA" dirty="0"/>
          </a:p>
          <a:p>
            <a:r>
              <a:rPr lang="en-CA" dirty="0"/>
              <a:t>This paper introduces a set of important BERT design choices, training strategies, and alternatives that lead to better downstream task performance.</a:t>
            </a:r>
          </a:p>
          <a:p>
            <a:endParaRPr lang="en-CA" dirty="0"/>
          </a:p>
          <a:p>
            <a:r>
              <a:rPr lang="en-US" dirty="0" err="1">
                <a:latin typeface="Calibri" panose="020F0502020204030204" pitchFamily="34" charset="0"/>
                <a:cs typeface="Calibri" panose="020F0502020204030204" pitchFamily="34" charset="0"/>
              </a:rPr>
              <a:t>RoBERTa</a:t>
            </a:r>
            <a:r>
              <a:rPr lang="en-US" dirty="0">
                <a:latin typeface="Calibri" panose="020F0502020204030204" pitchFamily="34" charset="0"/>
                <a:cs typeface="Calibri" panose="020F0502020204030204" pitchFamily="34" charset="0"/>
              </a:rPr>
              <a:t> combines these improvements and </a:t>
            </a:r>
            <a:r>
              <a:rPr lang="en-CA" dirty="0">
                <a:latin typeface="Calibri" panose="020F0502020204030204" pitchFamily="34" charset="0"/>
                <a:cs typeface="Calibri" panose="020F0502020204030204" pitchFamily="34" charset="0"/>
              </a:rPr>
              <a:t>achieves state-of-the-art results on widely used NLP benchmark.</a:t>
            </a:r>
            <a:endParaRPr lang="en-US"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5"/>
          </p:nvPr>
        </p:nvSpPr>
        <p:spPr/>
        <p:txBody>
          <a:bodyPr/>
          <a:lstStyle/>
          <a:p>
            <a:fld id="{8CCEF7D1-689C-4BC1-B59B-4A4CE078ECDF}" type="slidenum">
              <a:rPr lang="en-US" smtClean="0"/>
              <a:t>2</a:t>
            </a:fld>
            <a:endParaRPr lang="en-US"/>
          </a:p>
        </p:txBody>
      </p:sp>
    </p:spTree>
    <p:extLst>
      <p:ext uri="{BB962C8B-B14F-4D97-AF65-F5344CB8AC3E}">
        <p14:creationId xmlns:p14="http://schemas.microsoft.com/office/powerpoint/2010/main" val="19545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Here is the outline. We will focus on training procedure analysis.</a:t>
            </a:r>
          </a:p>
          <a:p>
            <a:endParaRPr lang="en-CA" dirty="0"/>
          </a:p>
          <a:p>
            <a:r>
              <a:rPr lang="en-CA" dirty="0"/>
              <a:t>I am going to talk about dynamic masking, model input format, remove next sentence prediction, and more data, larger batch size, and train longer.</a:t>
            </a:r>
          </a:p>
          <a:p>
            <a:endParaRPr lang="en-CA" dirty="0"/>
          </a:p>
          <a:p>
            <a:r>
              <a:rPr lang="en-CA" dirty="0"/>
              <a:t>Remember, the training procedure analyses are based on BERT. The final product combined with all of these advantages is </a:t>
            </a:r>
            <a:r>
              <a:rPr lang="en-CA" dirty="0" err="1"/>
              <a:t>RoBERTa</a:t>
            </a:r>
            <a:r>
              <a:rPr lang="en-CA" dirty="0"/>
              <a:t>.</a:t>
            </a:r>
          </a:p>
        </p:txBody>
      </p:sp>
      <p:sp>
        <p:nvSpPr>
          <p:cNvPr id="4" name="灯片编号占位符 3"/>
          <p:cNvSpPr>
            <a:spLocks noGrp="1"/>
          </p:cNvSpPr>
          <p:nvPr>
            <p:ph type="sldNum" sz="quarter" idx="5"/>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66713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Firstly, let’s talk about static masking and how BERT originally implements it.</a:t>
            </a:r>
          </a:p>
          <a:p>
            <a:endParaRPr lang="en-CA" dirty="0"/>
          </a:p>
          <a:p>
            <a:r>
              <a:rPr lang="en-CA" dirty="0"/>
              <a:t>Static masking is to mask input sequence ONLY ONCE during data preprocessing.</a:t>
            </a:r>
          </a:p>
          <a:p>
            <a:endParaRPr lang="en-CA" dirty="0"/>
          </a:p>
          <a:p>
            <a:r>
              <a:rPr lang="en-CA" dirty="0"/>
              <a:t>As the diagram shows, the masking pattern won’t change in every epoch.</a:t>
            </a:r>
          </a:p>
        </p:txBody>
      </p:sp>
      <p:sp>
        <p:nvSpPr>
          <p:cNvPr id="4" name="灯片编号占位符 3"/>
          <p:cNvSpPr>
            <a:spLocks noGrp="1"/>
          </p:cNvSpPr>
          <p:nvPr>
            <p:ph type="sldNum" sz="quarter" idx="5"/>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22406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To avoid using the same masking pattern for each training instance every epoch, BERT originally implemented static masking by duplicating input data 10 times, so that each sequence is masked in 10 different ways over 40 epochs of training.</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During the 40 epochs of training, each input sequence was seen 4 times with same mask.</a:t>
            </a:r>
          </a:p>
        </p:txBody>
      </p:sp>
      <p:sp>
        <p:nvSpPr>
          <p:cNvPr id="4" name="灯片编号占位符 3"/>
          <p:cNvSpPr>
            <a:spLocks noGrp="1"/>
          </p:cNvSpPr>
          <p:nvPr>
            <p:ph type="sldNum" sz="quarter" idx="5"/>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146111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Now, dynamic masking is a masking strategy that generates new masking pattern every epoch.</a:t>
            </a:r>
          </a:p>
          <a:p>
            <a:endParaRPr lang="en-CA" dirty="0"/>
          </a:p>
          <a:p>
            <a:r>
              <a:rPr lang="en-CA" dirty="0"/>
              <a:t>As the diagram shows, the input sequences are masked randomly in every epoch.</a:t>
            </a:r>
          </a:p>
          <a:p>
            <a:endParaRPr lang="en-CA" dirty="0"/>
          </a:p>
          <a:p>
            <a:r>
              <a:rPr lang="en-CA" dirty="0"/>
              <a:t>This becomes crucial when pretraining for more steps or with larger datasets.</a:t>
            </a:r>
          </a:p>
        </p:txBody>
      </p:sp>
      <p:sp>
        <p:nvSpPr>
          <p:cNvPr id="4" name="灯片编号占位符 3"/>
          <p:cNvSpPr>
            <a:spLocks noGrp="1"/>
          </p:cNvSpPr>
          <p:nvPr>
            <p:ph type="sldNum" sz="quarter" idx="5"/>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72376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Here is a table compares the original BERT results to the re-implementation with either static or dynamic masking.</a:t>
            </a:r>
          </a:p>
          <a:p>
            <a:endParaRPr lang="en-CA" dirty="0"/>
          </a:p>
          <a:p>
            <a:r>
              <a:rPr lang="en-CA" dirty="0"/>
              <a:t>The re-implementation with static masking performs similar to the original BERT model, and dynamic masking is slightly better than static masking.</a:t>
            </a:r>
          </a:p>
          <a:p>
            <a:endParaRPr lang="en-CA" dirty="0"/>
          </a:p>
          <a:p>
            <a:r>
              <a:rPr lang="en-CA" dirty="0"/>
              <a:t>The rest of the experiments will use dynamic masking.</a:t>
            </a:r>
          </a:p>
        </p:txBody>
      </p:sp>
      <p:sp>
        <p:nvSpPr>
          <p:cNvPr id="4" name="灯片编号占位符 3"/>
          <p:cNvSpPr>
            <a:spLocks noGrp="1"/>
          </p:cNvSpPr>
          <p:nvPr>
            <p:ph type="sldNum" sz="quarter" idx="5"/>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10494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Before talking about model input format, let me review next sentence prediction.</a:t>
            </a:r>
          </a:p>
          <a:p>
            <a:endParaRPr lang="en-CA" dirty="0"/>
          </a:p>
          <a:p>
            <a:r>
              <a:rPr lang="en-CA" dirty="0"/>
              <a:t>In the original BERT pretraining procedure, the model observes two concatenated document segments, which are either sampled from the same document or from distinct documents.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the next slides, I will compare several alternative training formats with and without next sentence prediction.</a:t>
            </a:r>
          </a:p>
        </p:txBody>
      </p:sp>
      <p:sp>
        <p:nvSpPr>
          <p:cNvPr id="4" name="灯片编号占位符 3"/>
          <p:cNvSpPr>
            <a:spLocks noGrp="1"/>
          </p:cNvSpPr>
          <p:nvPr>
            <p:ph type="sldNum" sz="quarter" idx="5"/>
          </p:nvPr>
        </p:nvSpPr>
        <p:spPr/>
        <p:txBody>
          <a:bodyPr/>
          <a:lstStyle/>
          <a:p>
            <a:fld id="{8CCEF7D1-689C-4BC1-B59B-4A4CE078ECDF}" type="slidenum">
              <a:rPr lang="en-US" smtClean="0"/>
              <a:t>8</a:t>
            </a:fld>
            <a:endParaRPr lang="en-US"/>
          </a:p>
        </p:txBody>
      </p:sp>
    </p:spTree>
    <p:extLst>
      <p:ext uri="{BB962C8B-B14F-4D97-AF65-F5344CB8AC3E}">
        <p14:creationId xmlns:p14="http://schemas.microsoft.com/office/powerpoint/2010/main" val="384899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dirty="0"/>
              <a:t>The first input format is segment-pair plus next sentence prediction. It is the original input format used in BERT.</a:t>
            </a:r>
          </a:p>
          <a:p>
            <a:endParaRPr lang="en-CA" dirty="0"/>
          </a:p>
          <a:p>
            <a:r>
              <a:rPr lang="en-CA" dirty="0"/>
              <a:t>Each input has a pair of segments, and each segment contains multiple natural sentences, but the total combined length must be less than 512 (five hundred and twelve) tokens.</a:t>
            </a:r>
          </a:p>
        </p:txBody>
      </p:sp>
      <p:sp>
        <p:nvSpPr>
          <p:cNvPr id="4" name="灯片编号占位符 3"/>
          <p:cNvSpPr>
            <a:spLocks noGrp="1"/>
          </p:cNvSpPr>
          <p:nvPr>
            <p:ph type="sldNum" sz="quarter" idx="5"/>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118920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2BA46B-62E1-9C4E-9919-D959D55246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3/1/2020</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5" name="Group 4"/>
          <p:cNvGrpSpPr/>
          <p:nvPr userDrawn="1"/>
        </p:nvGrpSpPr>
        <p:grpSpPr>
          <a:xfrm>
            <a:off x="0" y="0"/>
            <a:ext cx="12192000" cy="397164"/>
            <a:chOff x="0" y="0"/>
            <a:chExt cx="12192000" cy="397164"/>
          </a:xfrm>
        </p:grpSpPr>
        <p:sp>
          <p:nvSpPr>
            <p:cNvPr id="18" name="Rectangle 1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3/1/2020</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3/1/2020</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3/1/2020</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55829F-8847-4C2A-8DD0-690EAD78E53F}" type="datetime1">
              <a:rPr lang="en-US" smtClean="0"/>
              <a:t>3/1/2020</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fld id="{5FDFC970-B950-4395-A833-47227D4A68CA}" type="datetime1">
              <a:rPr lang="en-US" smtClean="0"/>
              <a:t>3/1/2020</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fld id="{5FDFC970-B950-4395-A833-47227D4A68CA}" type="datetime1">
              <a:rPr lang="en-US" smtClean="0"/>
              <a:t>3/1/2020</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4479637"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3/1/2020</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5FDFC970-B950-4395-A833-47227D4A68CA}" type="datetime1">
              <a:rPr lang="en-US" smtClean="0"/>
              <a:t>3/1/2020</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5FDFC970-B950-4395-A833-47227D4A68CA}" type="datetime1">
              <a:rPr lang="en-US" smtClean="0"/>
              <a:pPr/>
              <a:t>3/1/2020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75D660D7-90CE-4513-A3CE-C070B9421917}" type="datetime1">
              <a:rPr lang="en-US" smtClean="0"/>
              <a:t>3/1/2020</a:t>
            </a:fld>
            <a:endParaRPr lang="en-US" dirty="0"/>
          </a:p>
        </p:txBody>
      </p:sp>
      <p:sp>
        <p:nvSpPr>
          <p:cNvPr id="10" name="Footer Placeholder 9"/>
          <p:cNvSpPr>
            <a:spLocks noGrp="1"/>
          </p:cNvSpPr>
          <p:nvPr>
            <p:ph type="ftr" sz="quarter" idx="11"/>
          </p:nvPr>
        </p:nvSpPr>
        <p:spPr>
          <a:xfrm>
            <a:off x="657225" y="6335309"/>
            <a:ext cx="4829174" cy="250337"/>
          </a:xfrm>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951DB4-78E5-884C-BDE1-084877EE3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3" y="1202246"/>
            <a:ext cx="6173872" cy="4075200"/>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3/1/2020</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AED51070-0FEE-B746-AFAB-B0E11FE67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EA3359-353C-084F-9E44-9018562BFE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59" b="18119"/>
          <a:stretch/>
        </p:blipFill>
        <p:spPr>
          <a:xfrm>
            <a:off x="0" y="405114"/>
            <a:ext cx="12192000" cy="6452886"/>
          </a:xfrm>
          <a:prstGeom prst="rect">
            <a:avLst/>
          </a:prstGeom>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0A368D4B-3D0A-49AB-8EA2-2DC8CB4594DB}" type="datetime1">
              <a:rPr lang="en-US" smtClean="0"/>
              <a:t>3/1/2020</a:t>
            </a:fld>
            <a:endParaRPr lang="en-US" dirty="0"/>
          </a:p>
        </p:txBody>
      </p:sp>
      <p:sp>
        <p:nvSpPr>
          <p:cNvPr id="7" name="Footer Placeholder 6"/>
          <p:cNvSpPr>
            <a:spLocks noGrp="1"/>
          </p:cNvSpPr>
          <p:nvPr>
            <p:ph type="ftr" sz="quarter" idx="11"/>
          </p:nvPr>
        </p:nvSpPr>
        <p:spPr>
          <a:xfrm>
            <a:off x="733425" y="6335309"/>
            <a:ext cx="4752974" cy="250337"/>
          </a:xfrm>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pic>
        <p:nvPicPr>
          <p:cNvPr id="5" name="Picture 4">
            <a:extLst>
              <a:ext uri="{FF2B5EF4-FFF2-40B4-BE49-F238E27FC236}">
                <a16:creationId xmlns:a16="http://schemas.microsoft.com/office/drawing/2014/main" id="{90DB1498-F58C-E646-9F6F-54D3F125A3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9064" y="1315118"/>
            <a:ext cx="6173872" cy="4075200"/>
          </a:xfrm>
          <a:prstGeom prst="rect">
            <a:avLst/>
          </a:prstGeom>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3/1/2020</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23" name="Group 22"/>
          <p:cNvGrpSpPr/>
          <p:nvPr userDrawn="1"/>
        </p:nvGrpSpPr>
        <p:grpSpPr>
          <a:xfrm>
            <a:off x="0" y="0"/>
            <a:ext cx="12192000" cy="397164"/>
            <a:chOff x="0" y="0"/>
            <a:chExt cx="12192000" cy="397164"/>
          </a:xfrm>
        </p:grpSpPr>
        <p:sp>
          <p:nvSpPr>
            <p:cNvPr id="24" name="Rectangle 23"/>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A25637DD-B94D-0C4B-80E5-DEC983B41A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3/1/2020</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CA7E8EE6-1FF2-414B-9B24-9195B1BD6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3/1/2020</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3/1/2020</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3/1/2020</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6F1814F-B3AD-8A4C-90F6-D42FC93526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01135"/>
            <a:ext cx="10319656" cy="2831181"/>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FF9E2-52BD-4C8D-9C57-79F661DB94A1}" type="datetime1">
              <a:rPr lang="en-US" smtClean="0"/>
              <a:t>3/1/2020</a:t>
            </a:fld>
            <a:endParaRPr lang="en-US" dirty="0"/>
          </a:p>
        </p:txBody>
      </p:sp>
      <p:sp>
        <p:nvSpPr>
          <p:cNvPr id="5" name="Footer Placeholder 4"/>
          <p:cNvSpPr>
            <a:spLocks noGrp="1"/>
          </p:cNvSpPr>
          <p:nvPr>
            <p:ph type="ftr" sz="quarter" idx="11"/>
          </p:nvPr>
        </p:nvSpPr>
        <p:spPr>
          <a:xfrm>
            <a:off x="960521" y="6335309"/>
            <a:ext cx="4525878" cy="250337"/>
          </a:xfrm>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27" name="Group 26"/>
          <p:cNvGrpSpPr/>
          <p:nvPr userDrawn="1"/>
        </p:nvGrpSpPr>
        <p:grpSpPr>
          <a:xfrm>
            <a:off x="0" y="0"/>
            <a:ext cx="12192000" cy="397164"/>
            <a:chOff x="0" y="0"/>
            <a:chExt cx="12192000" cy="397164"/>
          </a:xfrm>
        </p:grpSpPr>
        <p:sp>
          <p:nvSpPr>
            <p:cNvPr id="28" name="Rectangle 2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3/1/2020</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80C77E-1E1D-EE42-A63B-AC14ACFC9757}"/>
              </a:ext>
            </a:extLst>
          </p:cNvPr>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719128" y="5995768"/>
            <a:ext cx="3280501" cy="900000"/>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3/1/2020</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26" name="Group 25"/>
          <p:cNvGrpSpPr/>
          <p:nvPr userDrawn="1"/>
        </p:nvGrpSpPr>
        <p:grpSpPr>
          <a:xfrm>
            <a:off x="0" y="0"/>
            <a:ext cx="12192000" cy="397164"/>
            <a:chOff x="0" y="0"/>
            <a:chExt cx="12192000" cy="397164"/>
          </a:xfrm>
        </p:grpSpPr>
        <p:sp>
          <p:nvSpPr>
            <p:cNvPr id="27" name="Rectangle 26"/>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rxiv.org/search/cs?searchtype=author&amp;query=Chen%2C+D" TargetMode="External"/><Relationship Id="rId3" Type="http://schemas.openxmlformats.org/officeDocument/2006/relationships/hyperlink" Target="https://arxiv.org/search/cs?searchtype=author&amp;query=Liu%2C+Y" TargetMode="External"/><Relationship Id="rId7" Type="http://schemas.openxmlformats.org/officeDocument/2006/relationships/hyperlink" Target="https://arxiv.org/search/cs?searchtype=author&amp;query=Joshi%2C+M" TargetMode="External"/><Relationship Id="rId12" Type="http://schemas.openxmlformats.org/officeDocument/2006/relationships/hyperlink" Target="https://arxiv.org/search/cs?searchtype=author&amp;query=Stoyanov%2C+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arxiv.org/search/cs?searchtype=author&amp;query=Du%2C+J" TargetMode="External"/><Relationship Id="rId11" Type="http://schemas.openxmlformats.org/officeDocument/2006/relationships/hyperlink" Target="https://arxiv.org/search/cs?searchtype=author&amp;query=Zettlemoyer%2C+L" TargetMode="External"/><Relationship Id="rId5" Type="http://schemas.openxmlformats.org/officeDocument/2006/relationships/hyperlink" Target="https://arxiv.org/search/cs?searchtype=author&amp;query=Goyal%2C+N" TargetMode="External"/><Relationship Id="rId10" Type="http://schemas.openxmlformats.org/officeDocument/2006/relationships/hyperlink" Target="https://arxiv.org/search/cs?searchtype=author&amp;query=Lewis%2C+M" TargetMode="External"/><Relationship Id="rId4" Type="http://schemas.openxmlformats.org/officeDocument/2006/relationships/hyperlink" Target="https://arxiv.org/search/cs?searchtype=author&amp;query=Ott%2C+M" TargetMode="External"/><Relationship Id="rId9" Type="http://schemas.openxmlformats.org/officeDocument/2006/relationships/hyperlink" Target="https://arxiv.org/search/cs?searchtype=author&amp;query=Levy%2C+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40" y="1028940"/>
            <a:ext cx="11503471" cy="1474115"/>
          </a:xfrm>
        </p:spPr>
        <p:txBody>
          <a:bodyPr/>
          <a:lstStyle/>
          <a:p>
            <a:r>
              <a:rPr lang="en-US" dirty="0" err="1"/>
              <a:t>RoBERTa</a:t>
            </a:r>
            <a:r>
              <a:rPr lang="en-US" dirty="0"/>
              <a:t>: A Robustly Optimized BERT Pretraining Approach</a:t>
            </a:r>
          </a:p>
        </p:txBody>
      </p:sp>
      <p:sp>
        <p:nvSpPr>
          <p:cNvPr id="3" name="Subtitle 2"/>
          <p:cNvSpPr>
            <a:spLocks noGrp="1"/>
          </p:cNvSpPr>
          <p:nvPr>
            <p:ph type="subTitle" idx="1"/>
          </p:nvPr>
        </p:nvSpPr>
        <p:spPr/>
        <p:txBody>
          <a:bodyPr>
            <a:normAutofit fontScale="70000" lnSpcReduction="20000"/>
          </a:bodyPr>
          <a:lstStyle/>
          <a:p>
            <a:r>
              <a:rPr lang="en-US" dirty="0"/>
              <a:t>Presented by: Bin Zhan</a:t>
            </a:r>
          </a:p>
          <a:p>
            <a:r>
              <a:rPr lang="en-US" dirty="0"/>
              <a:t>CS 886: Deep Learning for NLP</a:t>
            </a:r>
          </a:p>
        </p:txBody>
      </p:sp>
      <p:sp>
        <p:nvSpPr>
          <p:cNvPr id="5" name="Subtitle 2">
            <a:extLst>
              <a:ext uri="{FF2B5EF4-FFF2-40B4-BE49-F238E27FC236}">
                <a16:creationId xmlns:a16="http://schemas.microsoft.com/office/drawing/2014/main" id="{3D12E9E1-AB9D-4FAB-B762-EBEA42DF3D8F}"/>
              </a:ext>
            </a:extLst>
          </p:cNvPr>
          <p:cNvSpPr txBox="1">
            <a:spLocks/>
          </p:cNvSpPr>
          <p:nvPr/>
        </p:nvSpPr>
        <p:spPr>
          <a:xfrm>
            <a:off x="452739" y="2560987"/>
            <a:ext cx="11063525" cy="666549"/>
          </a:xfrm>
          <a:prstGeom prst="rect">
            <a:avLst/>
          </a:prstGeom>
        </p:spPr>
        <p:txBody>
          <a:bodyPr vert="horz" lIns="0" tIns="45720" rIns="91440" bIns="45720" rtlCol="0" anchor="t">
            <a:normAutofit fontScale="92500" lnSpcReduction="10000"/>
          </a:bodyPr>
          <a:lstStyle>
            <a:lvl1pPr marL="0" indent="0" algn="l" defTabSz="914400" rtl="0" eaLnBrk="1" latinLnBrk="0" hangingPunct="1">
              <a:lnSpc>
                <a:spcPct val="100000"/>
              </a:lnSpc>
              <a:spcBef>
                <a:spcPts val="800"/>
              </a:spcBef>
              <a:spcAft>
                <a:spcPts val="800"/>
              </a:spcAft>
              <a:buClr>
                <a:schemeClr val="tx1"/>
              </a:buClr>
              <a:buSzPct val="85000"/>
              <a:buFont typeface="Wingdings" charset="2"/>
              <a:buNone/>
              <a:defRPr sz="2000" b="0" kern="1200">
                <a:solidFill>
                  <a:schemeClr val="tx1">
                    <a:lumMod val="50000"/>
                    <a:lumOff val="50000"/>
                  </a:schemeClr>
                </a:solidFill>
                <a:latin typeface="+mn-lt"/>
                <a:ea typeface="+mn-ea"/>
                <a:cs typeface="+mn-cs"/>
              </a:defRPr>
            </a:lvl1pPr>
            <a:lvl2pPr marL="457200" indent="0" algn="ctr" defTabSz="914400" rtl="0" eaLnBrk="1" latinLnBrk="0" hangingPunct="1">
              <a:lnSpc>
                <a:spcPct val="100000"/>
              </a:lnSpc>
              <a:spcBef>
                <a:spcPts val="800"/>
              </a:spcBef>
              <a:spcAft>
                <a:spcPts val="800"/>
              </a:spcAft>
              <a:buClr>
                <a:schemeClr val="tx1"/>
              </a:buClr>
              <a:buSzPct val="85000"/>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spcAft>
                <a:spcPts val="800"/>
              </a:spcAft>
              <a:buClr>
                <a:schemeClr val="tx1"/>
              </a:buClr>
              <a:buSzPct val="85000"/>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400" i="1" u="sng" dirty="0" err="1">
                <a:hlinkClick r:id="rId3"/>
              </a:rPr>
              <a:t>Yinhan</a:t>
            </a:r>
            <a:r>
              <a:rPr lang="en-CA" sz="1400" i="1" u="sng" dirty="0">
                <a:hlinkClick r:id="rId3"/>
              </a:rPr>
              <a:t> Liu</a:t>
            </a:r>
            <a:r>
              <a:rPr lang="en-CA" sz="1400" i="1" dirty="0"/>
              <a:t>, </a:t>
            </a:r>
            <a:r>
              <a:rPr lang="en-CA" sz="1400" i="1" dirty="0" err="1">
                <a:hlinkClick r:id="rId4"/>
              </a:rPr>
              <a:t>Myle</a:t>
            </a:r>
            <a:r>
              <a:rPr lang="en-CA" sz="1400" i="1" dirty="0">
                <a:hlinkClick r:id="rId4"/>
              </a:rPr>
              <a:t> Ott</a:t>
            </a:r>
            <a:r>
              <a:rPr lang="en-CA" sz="1400" i="1" dirty="0"/>
              <a:t>, </a:t>
            </a:r>
            <a:r>
              <a:rPr lang="en-CA" sz="1400" i="1" dirty="0" err="1">
                <a:hlinkClick r:id="rId5"/>
              </a:rPr>
              <a:t>Naman</a:t>
            </a:r>
            <a:r>
              <a:rPr lang="en-CA" sz="1400" i="1" dirty="0">
                <a:hlinkClick r:id="rId5"/>
              </a:rPr>
              <a:t> Goyal</a:t>
            </a:r>
            <a:r>
              <a:rPr lang="en-CA" sz="1400" i="1" dirty="0"/>
              <a:t>, </a:t>
            </a:r>
            <a:r>
              <a:rPr lang="en-CA" sz="1400" i="1" dirty="0" err="1">
                <a:hlinkClick r:id="rId6"/>
              </a:rPr>
              <a:t>Jingfei</a:t>
            </a:r>
            <a:r>
              <a:rPr lang="en-CA" sz="1400" i="1" dirty="0">
                <a:hlinkClick r:id="rId6"/>
              </a:rPr>
              <a:t> Du</a:t>
            </a:r>
            <a:r>
              <a:rPr lang="en-CA" sz="1400" i="1" dirty="0"/>
              <a:t>, </a:t>
            </a:r>
            <a:r>
              <a:rPr lang="en-CA" sz="1400" i="1" dirty="0">
                <a:hlinkClick r:id="rId7"/>
              </a:rPr>
              <a:t>Mandar Joshi</a:t>
            </a:r>
            <a:r>
              <a:rPr lang="en-CA" sz="1400" i="1" dirty="0"/>
              <a:t>, </a:t>
            </a:r>
            <a:r>
              <a:rPr lang="en-CA" sz="1400" i="1" dirty="0" err="1">
                <a:hlinkClick r:id="rId8"/>
              </a:rPr>
              <a:t>Danqi</a:t>
            </a:r>
            <a:r>
              <a:rPr lang="en-CA" sz="1400" i="1" dirty="0">
                <a:hlinkClick r:id="rId8"/>
              </a:rPr>
              <a:t> Chen</a:t>
            </a:r>
            <a:r>
              <a:rPr lang="en-CA" sz="1400" i="1" dirty="0"/>
              <a:t>, </a:t>
            </a:r>
            <a:r>
              <a:rPr lang="en-CA" sz="1400" i="1" dirty="0">
                <a:hlinkClick r:id="rId9"/>
              </a:rPr>
              <a:t>Omer Levy</a:t>
            </a:r>
            <a:r>
              <a:rPr lang="en-CA" sz="1400" i="1" dirty="0"/>
              <a:t>, </a:t>
            </a:r>
            <a:r>
              <a:rPr lang="en-CA" sz="1400" i="1" dirty="0">
                <a:hlinkClick r:id="rId10"/>
              </a:rPr>
              <a:t>Mike Lewis</a:t>
            </a:r>
            <a:r>
              <a:rPr lang="en-CA" sz="1400" i="1" dirty="0"/>
              <a:t>, </a:t>
            </a:r>
            <a:r>
              <a:rPr lang="en-CA" sz="1400" i="1" dirty="0">
                <a:hlinkClick r:id="rId11"/>
              </a:rPr>
              <a:t>Luke </a:t>
            </a:r>
            <a:r>
              <a:rPr lang="en-CA" sz="1400" i="1" dirty="0" err="1">
                <a:hlinkClick r:id="rId11"/>
              </a:rPr>
              <a:t>Zettlemoyer</a:t>
            </a:r>
            <a:r>
              <a:rPr lang="en-CA" sz="1400" i="1" dirty="0"/>
              <a:t>, </a:t>
            </a:r>
            <a:r>
              <a:rPr lang="en-CA" sz="1400" i="1" dirty="0" err="1">
                <a:hlinkClick r:id="rId12"/>
              </a:rPr>
              <a:t>Veselin</a:t>
            </a:r>
            <a:r>
              <a:rPr lang="en-CA" sz="1400" i="1" dirty="0">
                <a:hlinkClick r:id="rId12"/>
              </a:rPr>
              <a:t> </a:t>
            </a:r>
            <a:r>
              <a:rPr lang="en-CA" sz="1400" i="1" dirty="0" err="1">
                <a:hlinkClick r:id="rId12"/>
              </a:rPr>
              <a:t>Stoyanov</a:t>
            </a:r>
            <a:endParaRPr lang="en-CA" sz="1400" i="1" dirty="0"/>
          </a:p>
          <a:p>
            <a:r>
              <a:rPr lang="en-CA" sz="1400" i="1" dirty="0"/>
              <a:t>Facebook AI &amp; University of Washington</a:t>
            </a:r>
            <a:endParaRPr lang="en-US" sz="1400" i="1" dirty="0"/>
          </a:p>
        </p:txBody>
      </p:sp>
    </p:spTree>
    <p:extLst>
      <p:ext uri="{BB962C8B-B14F-4D97-AF65-F5344CB8AC3E}">
        <p14:creationId xmlns:p14="http://schemas.microsoft.com/office/powerpoint/2010/main" val="114863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F111FF-F2D9-4762-8FFF-7BFA5013CA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72520" y="425061"/>
            <a:ext cx="5250729" cy="5814425"/>
          </a:xfrm>
          <a:prstGeom prst="rect">
            <a:avLst/>
          </a:prstGeom>
        </p:spPr>
      </p:pic>
      <p:sp>
        <p:nvSpPr>
          <p:cNvPr id="2" name="Title 1"/>
          <p:cNvSpPr>
            <a:spLocks noGrp="1"/>
          </p:cNvSpPr>
          <p:nvPr>
            <p:ph type="title"/>
          </p:nvPr>
        </p:nvSpPr>
        <p:spPr/>
        <p:txBody>
          <a:bodyPr/>
          <a:lstStyle/>
          <a:p>
            <a:r>
              <a:rPr lang="en-US" dirty="0"/>
              <a:t>Model Input Format</a:t>
            </a:r>
          </a:p>
        </p:txBody>
      </p:sp>
      <p:sp>
        <p:nvSpPr>
          <p:cNvPr id="3" name="Content Placeholder 2"/>
          <p:cNvSpPr>
            <a:spLocks noGrp="1"/>
          </p:cNvSpPr>
          <p:nvPr>
            <p:ph idx="1"/>
          </p:nvPr>
        </p:nvSpPr>
        <p:spPr>
          <a:xfrm>
            <a:off x="259882" y="1413163"/>
            <a:ext cx="5836118" cy="4595117"/>
          </a:xfrm>
        </p:spPr>
        <p:txBody>
          <a:bodyPr/>
          <a:lstStyle/>
          <a:p>
            <a:r>
              <a:rPr lang="en-US" dirty="0">
                <a:latin typeface="Calibri" panose="020F0502020204030204" pitchFamily="34" charset="0"/>
                <a:cs typeface="Calibri" panose="020F0502020204030204" pitchFamily="34" charset="0"/>
              </a:rPr>
              <a:t>Sentence-pair + NSP: Each input contains </a:t>
            </a:r>
            <a:r>
              <a:rPr lang="en-US" b="1" dirty="0">
                <a:latin typeface="Calibri" panose="020F0502020204030204" pitchFamily="34" charset="0"/>
                <a:cs typeface="Calibri" panose="020F0502020204030204" pitchFamily="34" charset="0"/>
              </a:rPr>
              <a:t>a pair of sentences</a:t>
            </a:r>
            <a:r>
              <a:rPr lang="en-US" dirty="0">
                <a:latin typeface="Calibri" panose="020F0502020204030204" pitchFamily="34" charset="0"/>
                <a:cs typeface="Calibri" panose="020F0502020204030204" pitchFamily="34" charset="0"/>
              </a:rPr>
              <a:t>.</a:t>
            </a:r>
          </a:p>
          <a:p>
            <a:pPr algn="just"/>
            <a:r>
              <a:rPr lang="en-CA" dirty="0">
                <a:latin typeface="Calibri" panose="020F0502020204030204" pitchFamily="34" charset="0"/>
                <a:cs typeface="Calibri" panose="020F0502020204030204" pitchFamily="34" charset="0"/>
              </a:rPr>
              <a:t>Increase the batch size so the total number of tokens remains similar to segment-pair+NSP.</a:t>
            </a:r>
            <a:endParaRPr lang="en-US"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335565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Input Format</a:t>
            </a:r>
          </a:p>
        </p:txBody>
      </p:sp>
      <p:sp>
        <p:nvSpPr>
          <p:cNvPr id="3" name="Content Placeholder 2"/>
          <p:cNvSpPr>
            <a:spLocks noGrp="1"/>
          </p:cNvSpPr>
          <p:nvPr>
            <p:ph idx="1"/>
          </p:nvPr>
        </p:nvSpPr>
        <p:spPr>
          <a:xfrm>
            <a:off x="259882" y="1413163"/>
            <a:ext cx="5836118" cy="4595117"/>
          </a:xfrm>
        </p:spPr>
        <p:txBody>
          <a:bodyPr/>
          <a:lstStyle/>
          <a:p>
            <a:r>
              <a:rPr lang="en-US" dirty="0">
                <a:latin typeface="Calibri" panose="020F0502020204030204" pitchFamily="34" charset="0"/>
                <a:cs typeface="Calibri" panose="020F0502020204030204" pitchFamily="34" charset="0"/>
              </a:rPr>
              <a:t>Full-sentences: Each input is packed with full sentences sampled contiguously from one or more documents.</a:t>
            </a:r>
          </a:p>
          <a:p>
            <a:r>
              <a:rPr lang="en-US" dirty="0">
                <a:latin typeface="Calibri" panose="020F0502020204030204" pitchFamily="34" charset="0"/>
                <a:cs typeface="Calibri" panose="020F0502020204030204" pitchFamily="34" charset="0"/>
              </a:rPr>
              <a:t>The total length of input is at most 512 tokens.</a:t>
            </a:r>
          </a:p>
          <a:p>
            <a:r>
              <a:rPr lang="en-CA" b="1" dirty="0">
                <a:latin typeface="Calibri" panose="020F0502020204030204" pitchFamily="34" charset="0"/>
                <a:cs typeface="Calibri" panose="020F0502020204030204" pitchFamily="34" charset="0"/>
              </a:rPr>
              <a:t>Inputs may cross document boundaries.</a:t>
            </a:r>
            <a:endParaRPr lang="en-US" b="1"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11</a:t>
            </a:fld>
            <a:endParaRPr lang="en-US" dirty="0"/>
          </a:p>
        </p:txBody>
      </p:sp>
      <p:pic>
        <p:nvPicPr>
          <p:cNvPr id="8" name="图片 7">
            <a:extLst>
              <a:ext uri="{FF2B5EF4-FFF2-40B4-BE49-F238E27FC236}">
                <a16:creationId xmlns:a16="http://schemas.microsoft.com/office/drawing/2014/main" id="{ECF111FF-F2D9-4762-8FFF-7BFA5013CA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5472" y="412919"/>
            <a:ext cx="4718649" cy="5822597"/>
          </a:xfrm>
          <a:prstGeom prst="rect">
            <a:avLst/>
          </a:prstGeom>
        </p:spPr>
      </p:pic>
    </p:spTree>
    <p:extLst>
      <p:ext uri="{BB962C8B-B14F-4D97-AF65-F5344CB8AC3E}">
        <p14:creationId xmlns:p14="http://schemas.microsoft.com/office/powerpoint/2010/main" val="344954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Input Format</a:t>
            </a:r>
          </a:p>
        </p:txBody>
      </p:sp>
      <p:sp>
        <p:nvSpPr>
          <p:cNvPr id="3" name="Content Placeholder 2"/>
          <p:cNvSpPr>
            <a:spLocks noGrp="1"/>
          </p:cNvSpPr>
          <p:nvPr>
            <p:ph idx="1"/>
          </p:nvPr>
        </p:nvSpPr>
        <p:spPr>
          <a:xfrm>
            <a:off x="259882" y="1413163"/>
            <a:ext cx="5836118" cy="4595117"/>
          </a:xfrm>
        </p:spPr>
        <p:txBody>
          <a:bodyPr/>
          <a:lstStyle/>
          <a:p>
            <a:r>
              <a:rPr lang="en-US" dirty="0">
                <a:latin typeface="Calibri" panose="020F0502020204030204" pitchFamily="34" charset="0"/>
                <a:cs typeface="Calibri" panose="020F0502020204030204" pitchFamily="34" charset="0"/>
              </a:rPr>
              <a:t>Doc-sentences: Similarly to full-sentences.</a:t>
            </a:r>
          </a:p>
          <a:p>
            <a:r>
              <a:rPr lang="en-CA" b="1" dirty="0">
                <a:latin typeface="Calibri" panose="020F0502020204030204" pitchFamily="34" charset="0"/>
                <a:cs typeface="Calibri" panose="020F0502020204030204" pitchFamily="34" charset="0"/>
              </a:rPr>
              <a:t>Inputs may not cross document boundaries.</a:t>
            </a:r>
          </a:p>
          <a:p>
            <a:r>
              <a:rPr lang="en-US" dirty="0">
                <a:latin typeface="Calibri" panose="020F0502020204030204" pitchFamily="34" charset="0"/>
                <a:cs typeface="Calibri" panose="020F0502020204030204" pitchFamily="34" charset="0"/>
              </a:rPr>
              <a:t>Dynamically increase the batch size since the length of input near the document boundary may less than 512 tokens.</a:t>
            </a:r>
          </a:p>
          <a:p>
            <a:endParaRPr lang="en-US" b="1" dirty="0"/>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12</a:t>
            </a:fld>
            <a:endParaRPr lang="en-US" dirty="0"/>
          </a:p>
        </p:txBody>
      </p:sp>
      <p:pic>
        <p:nvPicPr>
          <p:cNvPr id="8" name="图片 7">
            <a:extLst>
              <a:ext uri="{FF2B5EF4-FFF2-40B4-BE49-F238E27FC236}">
                <a16:creationId xmlns:a16="http://schemas.microsoft.com/office/drawing/2014/main" id="{ECF111FF-F2D9-4762-8FFF-7BFA5013CA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5472" y="462400"/>
            <a:ext cx="4718648" cy="5723635"/>
          </a:xfrm>
          <a:prstGeom prst="rect">
            <a:avLst/>
          </a:prstGeom>
        </p:spPr>
      </p:pic>
    </p:spTree>
    <p:extLst>
      <p:ext uri="{BB962C8B-B14F-4D97-AF65-F5344CB8AC3E}">
        <p14:creationId xmlns:p14="http://schemas.microsoft.com/office/powerpoint/2010/main" val="2808566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Input Format – Results</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Using individual sentences hurts performance on downstream tasks.</a:t>
            </a:r>
          </a:p>
          <a:p>
            <a:r>
              <a:rPr lang="en-US" dirty="0">
                <a:latin typeface="Calibri" panose="020F0502020204030204" pitchFamily="34" charset="0"/>
                <a:cs typeface="Calibri" panose="020F0502020204030204" pitchFamily="34" charset="0"/>
              </a:rPr>
              <a:t>Removing the NSP task slightly improves downstream task performance.</a:t>
            </a:r>
          </a:p>
          <a:p>
            <a:r>
              <a:rPr lang="en-US" dirty="0">
                <a:latin typeface="Calibri" panose="020F0502020204030204" pitchFamily="34" charset="0"/>
                <a:cs typeface="Calibri" panose="020F0502020204030204" pitchFamily="34" charset="0"/>
              </a:rPr>
              <a:t>Restricting sequences from a single document performs slightly better than sequences form multiple documents.</a:t>
            </a:r>
          </a:p>
          <a:p>
            <a:pPr marL="0" indent="0">
              <a:buNone/>
            </a:pPr>
            <a:endParaRPr lang="en-US" dirty="0"/>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13</a:t>
            </a:fld>
            <a:endParaRPr lang="en-US" dirty="0"/>
          </a:p>
        </p:txBody>
      </p:sp>
      <p:pic>
        <p:nvPicPr>
          <p:cNvPr id="5" name="图片 4">
            <a:extLst>
              <a:ext uri="{FF2B5EF4-FFF2-40B4-BE49-F238E27FC236}">
                <a16:creationId xmlns:a16="http://schemas.microsoft.com/office/drawing/2014/main" id="{2F541BA4-3C20-40D4-A17B-EA7C403EA97F}"/>
              </a:ext>
            </a:extLst>
          </p:cNvPr>
          <p:cNvPicPr>
            <a:picLocks noChangeAspect="1"/>
          </p:cNvPicPr>
          <p:nvPr/>
        </p:nvPicPr>
        <p:blipFill rotWithShape="1">
          <a:blip r:embed="rId3">
            <a:extLst>
              <a:ext uri="{28A0092B-C50C-407E-A947-70E740481C1C}">
                <a14:useLocalDpi xmlns:a14="http://schemas.microsoft.com/office/drawing/2010/main" val="0"/>
              </a:ext>
            </a:extLst>
          </a:blip>
          <a:srcRect l="14990" r="14248" b="25755"/>
          <a:stretch/>
        </p:blipFill>
        <p:spPr>
          <a:xfrm>
            <a:off x="3431487" y="3454846"/>
            <a:ext cx="5226517" cy="2700076"/>
          </a:xfrm>
          <a:prstGeom prst="rect">
            <a:avLst/>
          </a:prstGeom>
        </p:spPr>
      </p:pic>
    </p:spTree>
    <p:extLst>
      <p:ext uri="{BB962C8B-B14F-4D97-AF65-F5344CB8AC3E}">
        <p14:creationId xmlns:p14="http://schemas.microsoft.com/office/powerpoint/2010/main" val="3401624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D5F26CC-496D-42E9-A53D-98124A60D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056" y="3504050"/>
            <a:ext cx="7735380" cy="2762636"/>
          </a:xfrm>
          <a:prstGeom prst="rect">
            <a:avLst/>
          </a:prstGeom>
        </p:spPr>
      </p:pic>
      <p:sp>
        <p:nvSpPr>
          <p:cNvPr id="2" name="Title 1"/>
          <p:cNvSpPr>
            <a:spLocks noGrp="1"/>
          </p:cNvSpPr>
          <p:nvPr>
            <p:ph type="title"/>
          </p:nvPr>
        </p:nvSpPr>
        <p:spPr/>
        <p:txBody>
          <a:bodyPr/>
          <a:lstStyle/>
          <a:p>
            <a:r>
              <a:rPr lang="en-US" dirty="0"/>
              <a:t>About Removing Next Sentence Prediction</a:t>
            </a:r>
          </a:p>
        </p:txBody>
      </p:sp>
      <p:sp>
        <p:nvSpPr>
          <p:cNvPr id="3" name="Content Placeholder 2"/>
          <p:cNvSpPr>
            <a:spLocks noGrp="1"/>
          </p:cNvSpPr>
          <p:nvPr>
            <p:ph idx="1"/>
          </p:nvPr>
        </p:nvSpPr>
        <p:spPr/>
        <p:txBody>
          <a:bodyPr/>
          <a:lstStyle/>
          <a:p>
            <a:r>
              <a:rPr lang="en-CA" dirty="0">
                <a:latin typeface="Calibri" panose="020F0502020204030204" pitchFamily="34" charset="0"/>
                <a:cs typeface="Calibri" panose="020F0502020204030204" pitchFamily="34" charset="0"/>
              </a:rPr>
              <a:t>A model benefits from longer full-length contexts.</a:t>
            </a:r>
          </a:p>
          <a:p>
            <a:r>
              <a:rPr lang="en-CA" dirty="0">
                <a:latin typeface="Calibri" panose="020F0502020204030204" pitchFamily="34" charset="0"/>
                <a:cs typeface="Calibri" panose="020F0502020204030204" pitchFamily="34" charset="0"/>
              </a:rPr>
              <a:t>Conditioning on unrelated context from another document adds noise to masked language model.</a:t>
            </a:r>
          </a:p>
          <a:p>
            <a:r>
              <a:rPr lang="en-CA" dirty="0">
                <a:latin typeface="Calibri" panose="020F0502020204030204" pitchFamily="34" charset="0"/>
                <a:cs typeface="Calibri" panose="020F0502020204030204" pitchFamily="34" charset="0"/>
              </a:rPr>
              <a:t>In </a:t>
            </a:r>
            <a:r>
              <a:rPr lang="en-CA" dirty="0" err="1">
                <a:latin typeface="Calibri" panose="020F0502020204030204" pitchFamily="34" charset="0"/>
                <a:cs typeface="Calibri" panose="020F0502020204030204" pitchFamily="34" charset="0"/>
              </a:rPr>
              <a:t>XLNet</a:t>
            </a:r>
            <a:r>
              <a:rPr lang="en-CA" dirty="0">
                <a:latin typeface="Calibri" panose="020F0502020204030204" pitchFamily="34" charset="0"/>
                <a:cs typeface="Calibri" panose="020F0502020204030204" pitchFamily="34" charset="0"/>
              </a:rPr>
              <a:t> (Yang et al. , 2019), it also shows that adding NSP task does not lead to an improvement.</a:t>
            </a:r>
          </a:p>
          <a:p>
            <a:pPr marL="0" indent="0">
              <a:buNone/>
            </a:pPr>
            <a:endParaRPr lang="en-US" dirty="0"/>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14</a:t>
            </a:fld>
            <a:endParaRPr lang="en-US" dirty="0"/>
          </a:p>
        </p:txBody>
      </p:sp>
    </p:spTree>
    <p:extLst>
      <p:ext uri="{BB962C8B-B14F-4D97-AF65-F5344CB8AC3E}">
        <p14:creationId xmlns:p14="http://schemas.microsoft.com/office/powerpoint/2010/main" val="229363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More Data, Larger Batch Size, and Train Longer</a:t>
            </a:r>
          </a:p>
        </p:txBody>
      </p:sp>
      <p:pic>
        <p:nvPicPr>
          <p:cNvPr id="5" name="内容占位符 4">
            <a:extLst>
              <a:ext uri="{FF2B5EF4-FFF2-40B4-BE49-F238E27FC236}">
                <a16:creationId xmlns:a16="http://schemas.microsoft.com/office/drawing/2014/main" id="{F9FD46CA-62F0-43E8-81C9-1C332363B5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6321" y="1421501"/>
            <a:ext cx="8069042" cy="4595813"/>
          </a:xfrm>
        </p:spPr>
      </p:pic>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15</a:t>
            </a:fld>
            <a:endParaRPr lang="en-US" dirty="0"/>
          </a:p>
        </p:txBody>
      </p:sp>
      <p:sp>
        <p:nvSpPr>
          <p:cNvPr id="8" name="矩形 7">
            <a:extLst>
              <a:ext uri="{FF2B5EF4-FFF2-40B4-BE49-F238E27FC236}">
                <a16:creationId xmlns:a16="http://schemas.microsoft.com/office/drawing/2014/main" id="{88A5CF80-3311-4C7F-8C65-6C671588B8F8}"/>
              </a:ext>
            </a:extLst>
          </p:cNvPr>
          <p:cNvSpPr/>
          <p:nvPr/>
        </p:nvSpPr>
        <p:spPr>
          <a:xfrm>
            <a:off x="182245" y="1330035"/>
            <a:ext cx="4363876" cy="2677656"/>
          </a:xfrm>
          <a:prstGeom prst="rect">
            <a:avLst/>
          </a:prstGeom>
        </p:spPr>
        <p:txBody>
          <a:bodyPr wrap="square">
            <a:spAutoFit/>
          </a:bodyPr>
          <a:lstStyle/>
          <a:p>
            <a:r>
              <a:rPr lang="en-CA" sz="2400" dirty="0">
                <a:solidFill>
                  <a:srgbClr val="000000"/>
                </a:solidFill>
                <a:latin typeface="Calibri" panose="020F0502020204030204" pitchFamily="34" charset="0"/>
              </a:rPr>
              <a:t>More Data</a:t>
            </a:r>
          </a:p>
          <a:p>
            <a:pPr marL="285750" indent="-285750">
              <a:buSzPts val="2400"/>
              <a:buFont typeface="Arial" panose="020B0604020202020204" pitchFamily="34" charset="0"/>
              <a:buChar char="•"/>
            </a:pPr>
            <a:r>
              <a:rPr lang="en-CA" sz="2400" dirty="0">
                <a:solidFill>
                  <a:srgbClr val="000000"/>
                </a:solidFill>
                <a:latin typeface="Calibri" panose="020F0502020204030204" pitchFamily="34" charset="0"/>
              </a:rPr>
              <a:t>Books Corpus + English Wikipedia (16 GB)</a:t>
            </a:r>
          </a:p>
          <a:p>
            <a:pPr marL="285750" indent="-285750">
              <a:buSzPts val="2400"/>
              <a:buFont typeface="Arial" panose="020B0604020202020204" pitchFamily="34" charset="0"/>
              <a:buChar char="•"/>
            </a:pPr>
            <a:r>
              <a:rPr lang="en-CA" sz="2400" dirty="0">
                <a:solidFill>
                  <a:srgbClr val="000000"/>
                </a:solidFill>
                <a:latin typeface="Calibri" panose="020F0502020204030204" pitchFamily="34" charset="0"/>
              </a:rPr>
              <a:t>CC-News (76 GB)</a:t>
            </a:r>
          </a:p>
          <a:p>
            <a:pPr marL="285750" indent="-285750">
              <a:buSzPts val="2400"/>
              <a:buFont typeface="Arial" panose="020B0604020202020204" pitchFamily="34" charset="0"/>
              <a:buChar char="•"/>
            </a:pPr>
            <a:r>
              <a:rPr lang="en-CA" sz="2400" dirty="0" err="1">
                <a:solidFill>
                  <a:srgbClr val="000000"/>
                </a:solidFill>
                <a:latin typeface="Calibri" panose="020F0502020204030204" pitchFamily="34" charset="0"/>
              </a:rPr>
              <a:t>OpenWebText</a:t>
            </a:r>
            <a:r>
              <a:rPr lang="en-CA" sz="2400" dirty="0">
                <a:solidFill>
                  <a:srgbClr val="000000"/>
                </a:solidFill>
                <a:latin typeface="Calibri" panose="020F0502020204030204" pitchFamily="34" charset="0"/>
              </a:rPr>
              <a:t> (38 GB)</a:t>
            </a:r>
          </a:p>
          <a:p>
            <a:pPr marL="285750" indent="-285750">
              <a:buSzPts val="2400"/>
              <a:buFont typeface="Arial" panose="020B0604020202020204" pitchFamily="34" charset="0"/>
              <a:buChar char="•"/>
            </a:pPr>
            <a:r>
              <a:rPr lang="en-CA" sz="2400" dirty="0">
                <a:solidFill>
                  <a:srgbClr val="000000"/>
                </a:solidFill>
                <a:latin typeface="Calibri" panose="020F0502020204030204" pitchFamily="34" charset="0"/>
              </a:rPr>
              <a:t>Stories (30 GB)</a:t>
            </a:r>
          </a:p>
          <a:p>
            <a:pPr marL="285750" indent="-285750">
              <a:buSzPts val="2400"/>
              <a:buFont typeface="Arial" panose="020B0604020202020204" pitchFamily="34" charset="0"/>
              <a:buChar char="•"/>
            </a:pPr>
            <a:r>
              <a:rPr lang="en-CA" sz="2400" dirty="0">
                <a:solidFill>
                  <a:srgbClr val="000000"/>
                </a:solidFill>
                <a:latin typeface="Calibri" panose="020F0502020204030204" pitchFamily="34" charset="0"/>
              </a:rPr>
              <a:t>Total = 160 GB</a:t>
            </a:r>
          </a:p>
        </p:txBody>
      </p:sp>
    </p:spTree>
    <p:extLst>
      <p:ext uri="{BB962C8B-B14F-4D97-AF65-F5344CB8AC3E}">
        <p14:creationId xmlns:p14="http://schemas.microsoft.com/office/powerpoint/2010/main" val="326046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More Data, Larger Batch Size, and Train Longer</a:t>
            </a:r>
          </a:p>
        </p:txBody>
      </p:sp>
      <p:pic>
        <p:nvPicPr>
          <p:cNvPr id="5" name="内容占位符 4">
            <a:extLst>
              <a:ext uri="{FF2B5EF4-FFF2-40B4-BE49-F238E27FC236}">
                <a16:creationId xmlns:a16="http://schemas.microsoft.com/office/drawing/2014/main" id="{F9FD46CA-62F0-43E8-81C9-1C332363B50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95999" y="1438755"/>
            <a:ext cx="5733613" cy="3977762"/>
          </a:xfrm>
        </p:spPr>
      </p:pic>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16</a:t>
            </a:fld>
            <a:endParaRPr lang="en-US" dirty="0"/>
          </a:p>
        </p:txBody>
      </p:sp>
      <p:sp>
        <p:nvSpPr>
          <p:cNvPr id="8" name="矩形 7">
            <a:extLst>
              <a:ext uri="{FF2B5EF4-FFF2-40B4-BE49-F238E27FC236}">
                <a16:creationId xmlns:a16="http://schemas.microsoft.com/office/drawing/2014/main" id="{88A5CF80-3311-4C7F-8C65-6C671588B8F8}"/>
              </a:ext>
            </a:extLst>
          </p:cNvPr>
          <p:cNvSpPr/>
          <p:nvPr/>
        </p:nvSpPr>
        <p:spPr>
          <a:xfrm>
            <a:off x="182244" y="1330035"/>
            <a:ext cx="5913755" cy="2308324"/>
          </a:xfrm>
          <a:prstGeom prst="rect">
            <a:avLst/>
          </a:prstGeom>
        </p:spPr>
        <p:txBody>
          <a:bodyPr wrap="square">
            <a:spAutoFit/>
          </a:bodyPr>
          <a:lstStyle/>
          <a:p>
            <a:pPr marL="285750" indent="-285750">
              <a:buFont typeface="Arial" panose="020B0604020202020204" pitchFamily="34" charset="0"/>
              <a:buChar char="•"/>
            </a:pPr>
            <a:r>
              <a:rPr lang="en-CA" sz="2400" dirty="0" err="1">
                <a:latin typeface="Calibri" panose="020F0502020204030204" pitchFamily="34" charset="0"/>
                <a:cs typeface="Calibri" panose="020F0502020204030204" pitchFamily="34" charset="0"/>
              </a:rPr>
              <a:t>BERT</a:t>
            </a:r>
            <a:r>
              <a:rPr lang="en-CA" sz="1600" dirty="0" err="1">
                <a:latin typeface="Calibri" panose="020F0502020204030204" pitchFamily="34" charset="0"/>
                <a:cs typeface="Calibri" panose="020F0502020204030204" pitchFamily="34" charset="0"/>
              </a:rPr>
              <a:t>base</a:t>
            </a:r>
            <a:r>
              <a:rPr lang="en-CA" sz="2400" dirty="0">
                <a:latin typeface="Calibri" panose="020F0502020204030204" pitchFamily="34" charset="0"/>
                <a:cs typeface="Calibri" panose="020F0502020204030204" pitchFamily="34" charset="0"/>
              </a:rPr>
              <a:t> was originally trained for 1 million steps with a batch size of 256 sequences.</a:t>
            </a:r>
          </a:p>
          <a:p>
            <a:pPr marL="285750" indent="-285750">
              <a:buFont typeface="Arial" panose="020B0604020202020204" pitchFamily="34" charset="0"/>
              <a:buChar char="•"/>
            </a:pPr>
            <a:r>
              <a:rPr lang="en-CA" sz="2400" dirty="0">
                <a:latin typeface="Calibri" panose="020F0502020204030204" pitchFamily="34" charset="0"/>
                <a:cs typeface="Calibri" panose="020F0502020204030204" pitchFamily="34" charset="0"/>
              </a:rPr>
              <a:t>It is equivalent in computational cost to training for</a:t>
            </a:r>
          </a:p>
          <a:p>
            <a:pPr marL="742950" lvl="1" indent="-285750">
              <a:buFont typeface="Arial" panose="020B0604020202020204" pitchFamily="34" charset="0"/>
              <a:buChar char="•"/>
            </a:pPr>
            <a:r>
              <a:rPr lang="en-CA" sz="2400" dirty="0">
                <a:latin typeface="Calibri" panose="020F0502020204030204" pitchFamily="34" charset="0"/>
                <a:cs typeface="Calibri" panose="020F0502020204030204" pitchFamily="34" charset="0"/>
              </a:rPr>
              <a:t>125K steps with a batch size of 2K.</a:t>
            </a:r>
          </a:p>
          <a:p>
            <a:pPr marL="742950" lvl="1" indent="-285750">
              <a:buFont typeface="Arial" panose="020B0604020202020204" pitchFamily="34" charset="0"/>
              <a:buChar char="•"/>
            </a:pPr>
            <a:r>
              <a:rPr lang="en-CA" sz="2400" dirty="0">
                <a:latin typeface="Calibri" panose="020F0502020204030204" pitchFamily="34" charset="0"/>
                <a:cs typeface="Calibri" panose="020F0502020204030204" pitchFamily="34" charset="0"/>
              </a:rPr>
              <a:t>31K steps with a batch size of 8K.</a:t>
            </a:r>
          </a:p>
        </p:txBody>
      </p:sp>
    </p:spTree>
    <p:extLst>
      <p:ext uri="{BB962C8B-B14F-4D97-AF65-F5344CB8AC3E}">
        <p14:creationId xmlns:p14="http://schemas.microsoft.com/office/powerpoint/2010/main" val="890747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8EB43705-FE96-4D44-B322-5EEC63E7AFC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00" t="1738" r="1749" b="2892"/>
          <a:stretch/>
        </p:blipFill>
        <p:spPr>
          <a:xfrm>
            <a:off x="2230836" y="1330035"/>
            <a:ext cx="7730328" cy="4907964"/>
          </a:xfrm>
        </p:spPr>
      </p:pic>
      <p:sp>
        <p:nvSpPr>
          <p:cNvPr id="2" name="Title 1"/>
          <p:cNvSpPr>
            <a:spLocks noGrp="1"/>
          </p:cNvSpPr>
          <p:nvPr>
            <p:ph type="title"/>
          </p:nvPr>
        </p:nvSpPr>
        <p:spPr/>
        <p:txBody>
          <a:bodyPr>
            <a:normAutofit/>
          </a:bodyPr>
          <a:lstStyle/>
          <a:p>
            <a:r>
              <a:rPr lang="en-CA" dirty="0" err="1"/>
              <a:t>RoBERTa</a:t>
            </a:r>
            <a:r>
              <a:rPr lang="en-CA" dirty="0"/>
              <a:t> - A Robustly Optimized BERT Pretraining Approach</a:t>
            </a: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17</a:t>
            </a:fld>
            <a:endParaRPr lang="en-US" dirty="0"/>
          </a:p>
        </p:txBody>
      </p:sp>
    </p:spTree>
    <p:extLst>
      <p:ext uri="{BB962C8B-B14F-4D97-AF65-F5344CB8AC3E}">
        <p14:creationId xmlns:p14="http://schemas.microsoft.com/office/powerpoint/2010/main" val="205694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5" name="内容占位符 4">
            <a:extLst>
              <a:ext uri="{FF2B5EF4-FFF2-40B4-BE49-F238E27FC236}">
                <a16:creationId xmlns:a16="http://schemas.microsoft.com/office/drawing/2014/main" id="{44FF26B1-D804-4BD9-85E3-D979E389E1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5220" y="1330035"/>
            <a:ext cx="9301560" cy="4646422"/>
          </a:xfrm>
        </p:spPr>
      </p:pic>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18</a:t>
            </a:fld>
            <a:endParaRPr lang="en-US" dirty="0"/>
          </a:p>
        </p:txBody>
      </p:sp>
    </p:spTree>
    <p:extLst>
      <p:ext uri="{BB962C8B-B14F-4D97-AF65-F5344CB8AC3E}">
        <p14:creationId xmlns:p14="http://schemas.microsoft.com/office/powerpoint/2010/main" val="3203666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19</a:t>
            </a:fld>
            <a:endParaRPr lang="en-US" dirty="0"/>
          </a:p>
        </p:txBody>
      </p:sp>
      <p:pic>
        <p:nvPicPr>
          <p:cNvPr id="9" name="内容占位符 8">
            <a:extLst>
              <a:ext uri="{FF2B5EF4-FFF2-40B4-BE49-F238E27FC236}">
                <a16:creationId xmlns:a16="http://schemas.microsoft.com/office/drawing/2014/main" id="{721041CD-E3A1-42F9-A269-D2899A4190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4346" y="1330035"/>
            <a:ext cx="4323654" cy="4779212"/>
          </a:xfrm>
        </p:spPr>
      </p:pic>
      <p:pic>
        <p:nvPicPr>
          <p:cNvPr id="11" name="图片 10">
            <a:extLst>
              <a:ext uri="{FF2B5EF4-FFF2-40B4-BE49-F238E27FC236}">
                <a16:creationId xmlns:a16="http://schemas.microsoft.com/office/drawing/2014/main" id="{56A8E93B-021C-4F81-AA73-50C433754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723" y="1330035"/>
            <a:ext cx="4944165" cy="2848373"/>
          </a:xfrm>
          <a:prstGeom prst="rect">
            <a:avLst/>
          </a:prstGeom>
        </p:spPr>
      </p:pic>
    </p:spTree>
    <p:extLst>
      <p:ext uri="{BB962C8B-B14F-4D97-AF65-F5344CB8AC3E}">
        <p14:creationId xmlns:p14="http://schemas.microsoft.com/office/powerpoint/2010/main" val="3162818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BERT was significantly undertrained, and it can perform much better.</a:t>
            </a:r>
          </a:p>
          <a:p>
            <a:r>
              <a:rPr lang="en-US" dirty="0">
                <a:latin typeface="Calibri" panose="020F0502020204030204" pitchFamily="34" charset="0"/>
                <a:cs typeface="Calibri" panose="020F0502020204030204" pitchFamily="34" charset="0"/>
              </a:rPr>
              <a:t>This paper introduces a set of important BERT design choices, training strategies, and alternatives that lead to better downstream task performance.</a:t>
            </a:r>
          </a:p>
          <a:p>
            <a:r>
              <a:rPr lang="en-US" dirty="0" err="1">
                <a:latin typeface="Calibri" panose="020F0502020204030204" pitchFamily="34" charset="0"/>
                <a:cs typeface="Calibri" panose="020F0502020204030204" pitchFamily="34" charset="0"/>
              </a:rPr>
              <a:t>RoBERTa</a:t>
            </a:r>
            <a:r>
              <a:rPr lang="en-US" dirty="0">
                <a:latin typeface="Calibri" panose="020F0502020204030204" pitchFamily="34" charset="0"/>
                <a:cs typeface="Calibri" panose="020F0502020204030204" pitchFamily="34" charset="0"/>
              </a:rPr>
              <a:t> combines these improvements and </a:t>
            </a:r>
            <a:r>
              <a:rPr lang="en-CA" dirty="0">
                <a:latin typeface="Calibri" panose="020F0502020204030204" pitchFamily="34" charset="0"/>
                <a:cs typeface="Calibri" panose="020F0502020204030204" pitchFamily="34" charset="0"/>
              </a:rPr>
              <a:t>achieves state-of-the-art results on the widely used NLP benchmark.</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a:t>
            </a:fld>
            <a:endParaRPr lang="en-US" dirty="0"/>
          </a:p>
        </p:txBody>
      </p:sp>
      <p:graphicFrame>
        <p:nvGraphicFramePr>
          <p:cNvPr id="4" name="表格 4">
            <a:extLst>
              <a:ext uri="{FF2B5EF4-FFF2-40B4-BE49-F238E27FC236}">
                <a16:creationId xmlns:a16="http://schemas.microsoft.com/office/drawing/2014/main" id="{30DB5CF1-C2C9-4F3E-A873-51EEF01B85F3}"/>
              </a:ext>
            </a:extLst>
          </p:cNvPr>
          <p:cNvGraphicFramePr>
            <a:graphicFrameLocks noGrp="1"/>
          </p:cNvGraphicFramePr>
          <p:nvPr>
            <p:extLst>
              <p:ext uri="{D42A27DB-BD31-4B8C-83A1-F6EECF244321}">
                <p14:modId xmlns:p14="http://schemas.microsoft.com/office/powerpoint/2010/main" val="1030701523"/>
              </p:ext>
            </p:extLst>
          </p:nvPr>
        </p:nvGraphicFramePr>
        <p:xfrm>
          <a:off x="2969430" y="3710721"/>
          <a:ext cx="6150631" cy="2546684"/>
        </p:xfrm>
        <a:graphic>
          <a:graphicData uri="http://schemas.openxmlformats.org/drawingml/2006/table">
            <a:tbl>
              <a:tblPr firstRow="1" bandRow="1">
                <a:tableStyleId>{5C22544A-7EE6-4342-B048-85BDC9FD1C3A}</a:tableStyleId>
              </a:tblPr>
              <a:tblGrid>
                <a:gridCol w="2166721">
                  <a:extLst>
                    <a:ext uri="{9D8B030D-6E8A-4147-A177-3AD203B41FA5}">
                      <a16:colId xmlns:a16="http://schemas.microsoft.com/office/drawing/2014/main" val="2845972818"/>
                    </a:ext>
                  </a:extLst>
                </a:gridCol>
                <a:gridCol w="1991955">
                  <a:extLst>
                    <a:ext uri="{9D8B030D-6E8A-4147-A177-3AD203B41FA5}">
                      <a16:colId xmlns:a16="http://schemas.microsoft.com/office/drawing/2014/main" val="1999546721"/>
                    </a:ext>
                  </a:extLst>
                </a:gridCol>
                <a:gridCol w="1991955">
                  <a:extLst>
                    <a:ext uri="{9D8B030D-6E8A-4147-A177-3AD203B41FA5}">
                      <a16:colId xmlns:a16="http://schemas.microsoft.com/office/drawing/2014/main" val="1681113180"/>
                    </a:ext>
                  </a:extLst>
                </a:gridCol>
              </a:tblGrid>
              <a:tr h="363812">
                <a:tc>
                  <a:txBody>
                    <a:bodyPr/>
                    <a:lstStyle/>
                    <a:p>
                      <a:pPr algn="ctr"/>
                      <a:endParaRPr lang="en-CA" sz="1600" dirty="0">
                        <a:latin typeface="Calibri" panose="020F0502020204030204" pitchFamily="34" charset="0"/>
                        <a:cs typeface="Calibri" panose="020F0502020204030204" pitchFamily="34" charset="0"/>
                      </a:endParaRPr>
                    </a:p>
                  </a:txBody>
                  <a:tcPr anchor="ctr"/>
                </a:tc>
                <a:tc>
                  <a:txBody>
                    <a:bodyPr/>
                    <a:lstStyle/>
                    <a:p>
                      <a:pPr algn="ctr"/>
                      <a:r>
                        <a:rPr lang="en-CA" sz="1600" dirty="0" err="1">
                          <a:latin typeface="Calibri" panose="020F0502020204030204" pitchFamily="34" charset="0"/>
                          <a:cs typeface="Calibri" panose="020F0502020204030204" pitchFamily="34" charset="0"/>
                        </a:rPr>
                        <a:t>RoBERTa</a:t>
                      </a:r>
                      <a:endParaRPr lang="en-CA" sz="1600" dirty="0">
                        <a:latin typeface="Calibri" panose="020F0502020204030204" pitchFamily="34" charset="0"/>
                        <a:cs typeface="Calibri" panose="020F0502020204030204" pitchFamily="34" charset="0"/>
                      </a:endParaRPr>
                    </a:p>
                  </a:txBody>
                  <a:tcPr anchor="ctr"/>
                </a:tc>
                <a:tc>
                  <a:txBody>
                    <a:bodyPr/>
                    <a:lstStyle/>
                    <a:p>
                      <a:pPr algn="ctr"/>
                      <a:r>
                        <a:rPr lang="en-CA" sz="1600" dirty="0">
                          <a:latin typeface="Calibri" panose="020F0502020204030204" pitchFamily="34" charset="0"/>
                          <a:cs typeface="Calibri" panose="020F0502020204030204" pitchFamily="34" charset="0"/>
                        </a:rPr>
                        <a:t>BERT</a:t>
                      </a:r>
                    </a:p>
                  </a:txBody>
                  <a:tcPr anchor="ctr"/>
                </a:tc>
                <a:extLst>
                  <a:ext uri="{0D108BD9-81ED-4DB2-BD59-A6C34878D82A}">
                    <a16:rowId xmlns:a16="http://schemas.microsoft.com/office/drawing/2014/main" val="3634911822"/>
                  </a:ext>
                </a:extLst>
              </a:tr>
              <a:tr h="363812">
                <a:tc>
                  <a:txBody>
                    <a:bodyPr/>
                    <a:lstStyle/>
                    <a:p>
                      <a:pPr algn="ctr"/>
                      <a:r>
                        <a:rPr lang="en-CA" sz="1600" b="1" dirty="0">
                          <a:latin typeface="Calibri" panose="020F0502020204030204" pitchFamily="34" charset="0"/>
                          <a:cs typeface="Calibri" panose="020F0502020204030204" pitchFamily="34" charset="0"/>
                        </a:rPr>
                        <a:t>Masking Strategy</a:t>
                      </a:r>
                    </a:p>
                  </a:txBody>
                  <a:tcPr anchor="ctr"/>
                </a:tc>
                <a:tc>
                  <a:txBody>
                    <a:bodyPr/>
                    <a:lstStyle/>
                    <a:p>
                      <a:pPr algn="ctr"/>
                      <a:r>
                        <a:rPr lang="en-CA" sz="1600" dirty="0">
                          <a:latin typeface="Calibri" panose="020F0502020204030204" pitchFamily="34" charset="0"/>
                          <a:cs typeface="Calibri" panose="020F0502020204030204" pitchFamily="34" charset="0"/>
                        </a:rPr>
                        <a:t>Dynamic Masking</a:t>
                      </a:r>
                    </a:p>
                  </a:txBody>
                  <a:tcPr anchor="ctr"/>
                </a:tc>
                <a:tc>
                  <a:txBody>
                    <a:bodyPr/>
                    <a:lstStyle/>
                    <a:p>
                      <a:pPr algn="ctr"/>
                      <a:r>
                        <a:rPr lang="en-CA" sz="1600" dirty="0">
                          <a:latin typeface="Calibri" panose="020F0502020204030204" pitchFamily="34" charset="0"/>
                          <a:cs typeface="Calibri" panose="020F0502020204030204" pitchFamily="34" charset="0"/>
                        </a:rPr>
                        <a:t>Static Masking</a:t>
                      </a:r>
                    </a:p>
                  </a:txBody>
                  <a:tcPr anchor="ctr"/>
                </a:tc>
                <a:extLst>
                  <a:ext uri="{0D108BD9-81ED-4DB2-BD59-A6C34878D82A}">
                    <a16:rowId xmlns:a16="http://schemas.microsoft.com/office/drawing/2014/main" val="4081570910"/>
                  </a:ext>
                </a:extLst>
              </a:tr>
              <a:tr h="363812">
                <a:tc>
                  <a:txBody>
                    <a:bodyPr/>
                    <a:lstStyle/>
                    <a:p>
                      <a:pPr algn="ctr"/>
                      <a:r>
                        <a:rPr lang="en-CA" sz="1600" b="1" dirty="0">
                          <a:latin typeface="Calibri" panose="020F0502020204030204" pitchFamily="34" charset="0"/>
                          <a:cs typeface="Calibri" panose="020F0502020204030204" pitchFamily="34" charset="0"/>
                        </a:rPr>
                        <a:t>Model Input Format</a:t>
                      </a:r>
                    </a:p>
                  </a:txBody>
                  <a:tcPr anchor="ctr"/>
                </a:tc>
                <a:tc>
                  <a:txBody>
                    <a:bodyPr/>
                    <a:lstStyle/>
                    <a:p>
                      <a:pPr algn="ctr"/>
                      <a:r>
                        <a:rPr lang="en-CA" sz="1600" dirty="0">
                          <a:latin typeface="Calibri" panose="020F0502020204030204" pitchFamily="34" charset="0"/>
                          <a:cs typeface="Calibri" panose="020F0502020204030204" pitchFamily="34" charset="0"/>
                        </a:rPr>
                        <a:t>Full-sentences</a:t>
                      </a:r>
                    </a:p>
                  </a:txBody>
                  <a:tcPr anchor="ctr"/>
                </a:tc>
                <a:tc>
                  <a:txBody>
                    <a:bodyPr/>
                    <a:lstStyle/>
                    <a:p>
                      <a:pPr algn="ctr"/>
                      <a:r>
                        <a:rPr lang="en-CA" sz="1600" dirty="0">
                          <a:latin typeface="Calibri" panose="020F0502020204030204" pitchFamily="34" charset="0"/>
                          <a:cs typeface="Calibri" panose="020F0502020204030204" pitchFamily="34" charset="0"/>
                        </a:rPr>
                        <a:t>Segment-pair</a:t>
                      </a:r>
                    </a:p>
                  </a:txBody>
                  <a:tcPr anchor="ctr"/>
                </a:tc>
                <a:extLst>
                  <a:ext uri="{0D108BD9-81ED-4DB2-BD59-A6C34878D82A}">
                    <a16:rowId xmlns:a16="http://schemas.microsoft.com/office/drawing/2014/main" val="3306280893"/>
                  </a:ext>
                </a:extLst>
              </a:tr>
              <a:tr h="363812">
                <a:tc>
                  <a:txBody>
                    <a:bodyPr/>
                    <a:lstStyle/>
                    <a:p>
                      <a:pPr algn="ctr"/>
                      <a:r>
                        <a:rPr lang="en-CA" sz="1600" b="1" dirty="0">
                          <a:latin typeface="Calibri" panose="020F0502020204030204" pitchFamily="34" charset="0"/>
                          <a:cs typeface="Calibri" panose="020F0502020204030204" pitchFamily="34" charset="0"/>
                        </a:rPr>
                        <a:t>Next Sentence Pred.</a:t>
                      </a:r>
                    </a:p>
                  </a:txBody>
                  <a:tcPr anchor="ctr"/>
                </a:tc>
                <a:tc>
                  <a:txBody>
                    <a:bodyPr/>
                    <a:lstStyle/>
                    <a:p>
                      <a:pPr algn="ctr"/>
                      <a:r>
                        <a:rPr lang="en-CA" sz="1600" dirty="0">
                          <a:latin typeface="Calibri" panose="020F0502020204030204" pitchFamily="34" charset="0"/>
                          <a:cs typeface="Calibri" panose="020F0502020204030204" pitchFamily="34" charset="0"/>
                        </a:rPr>
                        <a:t>No</a:t>
                      </a:r>
                    </a:p>
                  </a:txBody>
                  <a:tcPr anchor="ctr"/>
                </a:tc>
                <a:tc>
                  <a:txBody>
                    <a:bodyPr/>
                    <a:lstStyle/>
                    <a:p>
                      <a:pPr algn="ctr"/>
                      <a:r>
                        <a:rPr lang="en-CA" sz="1600" dirty="0">
                          <a:latin typeface="Calibri" panose="020F0502020204030204" pitchFamily="34" charset="0"/>
                          <a:cs typeface="Calibri" panose="020F0502020204030204" pitchFamily="34" charset="0"/>
                        </a:rPr>
                        <a:t>Yes</a:t>
                      </a:r>
                    </a:p>
                  </a:txBody>
                  <a:tcPr anchor="ctr"/>
                </a:tc>
                <a:extLst>
                  <a:ext uri="{0D108BD9-81ED-4DB2-BD59-A6C34878D82A}">
                    <a16:rowId xmlns:a16="http://schemas.microsoft.com/office/drawing/2014/main" val="3472318822"/>
                  </a:ext>
                </a:extLst>
              </a:tr>
              <a:tr h="363812">
                <a:tc>
                  <a:txBody>
                    <a:bodyPr/>
                    <a:lstStyle/>
                    <a:p>
                      <a:pPr algn="ctr"/>
                      <a:r>
                        <a:rPr lang="en-CA" sz="1600" b="1" dirty="0">
                          <a:latin typeface="Calibri" panose="020F0502020204030204" pitchFamily="34" charset="0"/>
                          <a:cs typeface="Calibri" panose="020F0502020204030204" pitchFamily="34" charset="0"/>
                        </a:rPr>
                        <a:t>Training Data Size</a:t>
                      </a:r>
                    </a:p>
                  </a:txBody>
                  <a:tcPr anchor="ctr"/>
                </a:tc>
                <a:tc>
                  <a:txBody>
                    <a:bodyPr/>
                    <a:lstStyle/>
                    <a:p>
                      <a:pPr algn="ctr"/>
                      <a:r>
                        <a:rPr lang="en-CA" sz="1600" dirty="0">
                          <a:latin typeface="Calibri" panose="020F0502020204030204" pitchFamily="34" charset="0"/>
                          <a:cs typeface="Calibri" panose="020F0502020204030204" pitchFamily="34" charset="0"/>
                        </a:rPr>
                        <a:t>160 GB</a:t>
                      </a:r>
                    </a:p>
                  </a:txBody>
                  <a:tcPr anchor="ctr"/>
                </a:tc>
                <a:tc>
                  <a:txBody>
                    <a:bodyPr/>
                    <a:lstStyle/>
                    <a:p>
                      <a:pPr algn="ctr"/>
                      <a:r>
                        <a:rPr lang="en-CA" sz="1600" dirty="0">
                          <a:latin typeface="Calibri" panose="020F0502020204030204" pitchFamily="34" charset="0"/>
                          <a:cs typeface="Calibri" panose="020F0502020204030204" pitchFamily="34" charset="0"/>
                        </a:rPr>
                        <a:t>13 GB</a:t>
                      </a:r>
                    </a:p>
                  </a:txBody>
                  <a:tcPr anchor="ctr"/>
                </a:tc>
                <a:extLst>
                  <a:ext uri="{0D108BD9-81ED-4DB2-BD59-A6C34878D82A}">
                    <a16:rowId xmlns:a16="http://schemas.microsoft.com/office/drawing/2014/main" val="3105209298"/>
                  </a:ext>
                </a:extLst>
              </a:tr>
              <a:tr h="363812">
                <a:tc>
                  <a:txBody>
                    <a:bodyPr/>
                    <a:lstStyle/>
                    <a:p>
                      <a:pPr algn="ctr"/>
                      <a:r>
                        <a:rPr lang="en-CA" sz="1600" b="1" dirty="0">
                          <a:latin typeface="Calibri" panose="020F0502020204030204" pitchFamily="34" charset="0"/>
                          <a:cs typeface="Calibri" panose="020F0502020204030204" pitchFamily="34" charset="0"/>
                        </a:rPr>
                        <a:t>Batch Size</a:t>
                      </a:r>
                    </a:p>
                  </a:txBody>
                  <a:tcPr anchor="ctr"/>
                </a:tc>
                <a:tc>
                  <a:txBody>
                    <a:bodyPr/>
                    <a:lstStyle/>
                    <a:p>
                      <a:pPr algn="ctr"/>
                      <a:r>
                        <a:rPr lang="en-CA" sz="1600" dirty="0">
                          <a:latin typeface="Calibri" panose="020F0502020204030204" pitchFamily="34" charset="0"/>
                          <a:cs typeface="Calibri" panose="020F0502020204030204" pitchFamily="34" charset="0"/>
                        </a:rPr>
                        <a:t>8000 sequences</a:t>
                      </a:r>
                    </a:p>
                  </a:txBody>
                  <a:tcPr anchor="ctr"/>
                </a:tc>
                <a:tc>
                  <a:txBody>
                    <a:bodyPr/>
                    <a:lstStyle/>
                    <a:p>
                      <a:pPr algn="ctr"/>
                      <a:r>
                        <a:rPr lang="en-CA" sz="1600" dirty="0">
                          <a:latin typeface="Calibri" panose="020F0502020204030204" pitchFamily="34" charset="0"/>
                          <a:cs typeface="Calibri" panose="020F0502020204030204" pitchFamily="34" charset="0"/>
                        </a:rPr>
                        <a:t>256 sequences</a:t>
                      </a:r>
                    </a:p>
                  </a:txBody>
                  <a:tcPr anchor="ctr"/>
                </a:tc>
                <a:extLst>
                  <a:ext uri="{0D108BD9-81ED-4DB2-BD59-A6C34878D82A}">
                    <a16:rowId xmlns:a16="http://schemas.microsoft.com/office/drawing/2014/main" val="4267484045"/>
                  </a:ext>
                </a:extLst>
              </a:tr>
              <a:tr h="363812">
                <a:tc>
                  <a:txBody>
                    <a:bodyPr/>
                    <a:lstStyle/>
                    <a:p>
                      <a:pPr algn="ctr"/>
                      <a:r>
                        <a:rPr lang="en-CA" sz="1600" b="1" dirty="0">
                          <a:latin typeface="Calibri" panose="020F0502020204030204" pitchFamily="34" charset="0"/>
                          <a:cs typeface="Calibri" panose="020F0502020204030204" pitchFamily="34" charset="0"/>
                        </a:rPr>
                        <a:t>Training Steps</a:t>
                      </a:r>
                    </a:p>
                  </a:txBody>
                  <a:tcPr anchor="ctr"/>
                </a:tc>
                <a:tc>
                  <a:txBody>
                    <a:bodyPr/>
                    <a:lstStyle/>
                    <a:p>
                      <a:pPr algn="ctr"/>
                      <a:r>
                        <a:rPr lang="en-CA" sz="1600" dirty="0">
                          <a:latin typeface="Calibri" panose="020F0502020204030204" pitchFamily="34" charset="0"/>
                          <a:cs typeface="Calibri" panose="020F0502020204030204" pitchFamily="34" charset="0"/>
                        </a:rPr>
                        <a:t>500 K</a:t>
                      </a:r>
                    </a:p>
                  </a:txBody>
                  <a:tcPr anchor="ctr"/>
                </a:tc>
                <a:tc>
                  <a:txBody>
                    <a:bodyPr/>
                    <a:lstStyle/>
                    <a:p>
                      <a:pPr algn="ctr"/>
                      <a:r>
                        <a:rPr lang="en-CA" sz="1600" dirty="0">
                          <a:latin typeface="Calibri" panose="020F0502020204030204" pitchFamily="34" charset="0"/>
                          <a:cs typeface="Calibri" panose="020F0502020204030204" pitchFamily="34" charset="0"/>
                        </a:rPr>
                        <a:t>1 M</a:t>
                      </a:r>
                    </a:p>
                  </a:txBody>
                  <a:tcPr anchor="ctr"/>
                </a:tc>
                <a:extLst>
                  <a:ext uri="{0D108BD9-81ED-4DB2-BD59-A6C34878D82A}">
                    <a16:rowId xmlns:a16="http://schemas.microsoft.com/office/drawing/2014/main" val="1372678770"/>
                  </a:ext>
                </a:extLst>
              </a:tr>
            </a:tbl>
          </a:graphicData>
        </a:graphic>
      </p:graphicFrame>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Liu, </a:t>
            </a:r>
            <a:r>
              <a:rPr lang="en-US" dirty="0" err="1">
                <a:latin typeface="Calibri" panose="020F0502020204030204" pitchFamily="34" charset="0"/>
                <a:cs typeface="Calibri" panose="020F0502020204030204" pitchFamily="34" charset="0"/>
              </a:rPr>
              <a:t>Yinhan</a:t>
            </a:r>
            <a:r>
              <a:rPr lang="en-US" dirty="0">
                <a:latin typeface="Calibri" panose="020F0502020204030204" pitchFamily="34" charset="0"/>
                <a:cs typeface="Calibri" panose="020F0502020204030204" pitchFamily="34" charset="0"/>
              </a:rPr>
              <a:t>, et al. "Roberta: A robustly optimized </a:t>
            </a:r>
            <a:r>
              <a:rPr lang="en-US" dirty="0" err="1">
                <a:latin typeface="Calibri" panose="020F0502020204030204" pitchFamily="34" charset="0"/>
                <a:cs typeface="Calibri" panose="020F0502020204030204" pitchFamily="34" charset="0"/>
              </a:rPr>
              <a:t>bert</a:t>
            </a:r>
            <a:r>
              <a:rPr lang="en-US" dirty="0">
                <a:latin typeface="Calibri" panose="020F0502020204030204" pitchFamily="34" charset="0"/>
                <a:cs typeface="Calibri" panose="020F0502020204030204" pitchFamily="34" charset="0"/>
              </a:rPr>
              <a:t> pretraining approach." </a:t>
            </a:r>
            <a:r>
              <a:rPr lang="en-US" dirty="0" err="1">
                <a:latin typeface="Calibri" panose="020F0502020204030204" pitchFamily="34" charset="0"/>
                <a:cs typeface="Calibri" panose="020F0502020204030204" pitchFamily="34" charset="0"/>
              </a:rPr>
              <a:t>arXiv</a:t>
            </a:r>
            <a:r>
              <a:rPr lang="en-US" dirty="0">
                <a:latin typeface="Calibri" panose="020F0502020204030204" pitchFamily="34" charset="0"/>
                <a:cs typeface="Calibri" panose="020F0502020204030204" pitchFamily="34" charset="0"/>
              </a:rPr>
              <a:t> preprint arXiv:1907.11692 (2019).</a:t>
            </a:r>
          </a:p>
          <a:p>
            <a:r>
              <a:rPr lang="en-US" dirty="0">
                <a:latin typeface="Calibri" panose="020F0502020204030204" pitchFamily="34" charset="0"/>
                <a:cs typeface="Calibri" panose="020F0502020204030204" pitchFamily="34" charset="0"/>
              </a:rPr>
              <a:t>Devlin, Jacob, et al. "Bert: Pre-training of deep bidirectional transformers for language understanding." </a:t>
            </a:r>
            <a:r>
              <a:rPr lang="en-US" dirty="0" err="1">
                <a:latin typeface="Calibri" panose="020F0502020204030204" pitchFamily="34" charset="0"/>
                <a:cs typeface="Calibri" panose="020F0502020204030204" pitchFamily="34" charset="0"/>
              </a:rPr>
              <a:t>arXiv</a:t>
            </a:r>
            <a:r>
              <a:rPr lang="en-US" dirty="0">
                <a:latin typeface="Calibri" panose="020F0502020204030204" pitchFamily="34" charset="0"/>
                <a:cs typeface="Calibri" panose="020F0502020204030204" pitchFamily="34" charset="0"/>
              </a:rPr>
              <a:t> preprint arXiv:1810.04805 (2018).</a:t>
            </a:r>
          </a:p>
          <a:p>
            <a:r>
              <a:rPr lang="en-US" dirty="0">
                <a:latin typeface="Calibri" panose="020F0502020204030204" pitchFamily="34" charset="0"/>
                <a:cs typeface="Calibri" panose="020F0502020204030204" pitchFamily="34" charset="0"/>
              </a:rPr>
              <a:t>Yang, Zhilin, et al. "</a:t>
            </a:r>
            <a:r>
              <a:rPr lang="en-US" dirty="0" err="1">
                <a:latin typeface="Calibri" panose="020F0502020204030204" pitchFamily="34" charset="0"/>
                <a:cs typeface="Calibri" panose="020F0502020204030204" pitchFamily="34" charset="0"/>
              </a:rPr>
              <a:t>Xlnet</a:t>
            </a:r>
            <a:r>
              <a:rPr lang="en-US" dirty="0">
                <a:latin typeface="Calibri" panose="020F0502020204030204" pitchFamily="34" charset="0"/>
                <a:cs typeface="Calibri" panose="020F0502020204030204" pitchFamily="34" charset="0"/>
              </a:rPr>
              <a:t>: Generalized autoregressive pretraining for language understanding." Advances in neural information processing systems. 2019.</a:t>
            </a:r>
          </a:p>
          <a:p>
            <a:r>
              <a:rPr lang="en-CA" dirty="0">
                <a:latin typeface="Calibri" panose="020F0502020204030204" pitchFamily="34" charset="0"/>
                <a:cs typeface="Calibri" panose="020F0502020204030204" pitchFamily="34" charset="0"/>
              </a:rPr>
              <a:t>Joshi, Mandar, et al. "</a:t>
            </a:r>
            <a:r>
              <a:rPr lang="en-CA" dirty="0" err="1">
                <a:latin typeface="Calibri" panose="020F0502020204030204" pitchFamily="34" charset="0"/>
                <a:cs typeface="Calibri" panose="020F0502020204030204" pitchFamily="34" charset="0"/>
              </a:rPr>
              <a:t>Spanbert</a:t>
            </a:r>
            <a:r>
              <a:rPr lang="en-CA" dirty="0">
                <a:latin typeface="Calibri" panose="020F0502020204030204" pitchFamily="34" charset="0"/>
                <a:cs typeface="Calibri" panose="020F0502020204030204" pitchFamily="34" charset="0"/>
              </a:rPr>
              <a:t>: Improving pre-training by representing and predicting spans." </a:t>
            </a:r>
            <a:r>
              <a:rPr lang="en-CA" dirty="0" err="1">
                <a:latin typeface="Calibri" panose="020F0502020204030204" pitchFamily="34" charset="0"/>
                <a:cs typeface="Calibri" panose="020F0502020204030204" pitchFamily="34" charset="0"/>
              </a:rPr>
              <a:t>arXiv</a:t>
            </a:r>
            <a:r>
              <a:rPr lang="en-CA" dirty="0">
                <a:latin typeface="Calibri" panose="020F0502020204030204" pitchFamily="34" charset="0"/>
                <a:cs typeface="Calibri" panose="020F0502020204030204" pitchFamily="34" charset="0"/>
              </a:rPr>
              <a:t> preprint arXiv:1907.10529 (2019).</a:t>
            </a:r>
          </a:p>
          <a:p>
            <a:r>
              <a:rPr lang="en-CA" dirty="0">
                <a:latin typeface="Calibri" panose="020F0502020204030204" pitchFamily="34" charset="0"/>
                <a:cs typeface="Calibri" panose="020F0502020204030204" pitchFamily="34" charset="0"/>
              </a:rPr>
              <a:t>Radford, Alec, et al. "Language models are unsupervised multitask learners." </a:t>
            </a:r>
            <a:r>
              <a:rPr lang="en-CA" dirty="0" err="1">
                <a:latin typeface="Calibri" panose="020F0502020204030204" pitchFamily="34" charset="0"/>
                <a:cs typeface="Calibri" panose="020F0502020204030204" pitchFamily="34" charset="0"/>
              </a:rPr>
              <a:t>OpenAI</a:t>
            </a:r>
            <a:r>
              <a:rPr lang="en-CA" dirty="0">
                <a:latin typeface="Calibri" panose="020F0502020204030204" pitchFamily="34" charset="0"/>
                <a:cs typeface="Calibri" panose="020F0502020204030204" pitchFamily="34" charset="0"/>
              </a:rPr>
              <a:t> Blog 1.8 (2019): 9.</a:t>
            </a:r>
            <a:endParaRPr lang="en-US"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20</a:t>
            </a:fld>
            <a:endParaRPr lang="en-US" dirty="0"/>
          </a:p>
        </p:txBody>
      </p:sp>
    </p:spTree>
    <p:extLst>
      <p:ext uri="{BB962C8B-B14F-4D97-AF65-F5344CB8AC3E}">
        <p14:creationId xmlns:p14="http://schemas.microsoft.com/office/powerpoint/2010/main" val="2267258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Q &amp; A</a:t>
            </a:r>
          </a:p>
        </p:txBody>
      </p:sp>
      <p:sp>
        <p:nvSpPr>
          <p:cNvPr id="3" name="Title 2"/>
          <p:cNvSpPr>
            <a:spLocks noGrp="1"/>
          </p:cNvSpPr>
          <p:nvPr>
            <p:ph type="title"/>
          </p:nvPr>
        </p:nvSpPr>
        <p:spPr/>
        <p:txBody>
          <a:bodyPr/>
          <a:lstStyle/>
          <a:p>
            <a:r>
              <a:rPr lang="en-US" dirty="0"/>
              <a:t>THANKS FOR YOUR ATTENTION</a:t>
            </a:r>
          </a:p>
        </p:txBody>
      </p:sp>
      <p:sp>
        <p:nvSpPr>
          <p:cNvPr id="4" name="Footer Placeholder 3"/>
          <p:cNvSpPr>
            <a:spLocks noGrp="1"/>
          </p:cNvSpPr>
          <p:nvPr>
            <p:ph type="ftr" sz="quarter" idx="11"/>
          </p:nvPr>
        </p:nvSpPr>
        <p:spPr/>
        <p:txBody>
          <a:bodyPr/>
          <a:lstStyle/>
          <a:p>
            <a:r>
              <a:rPr lang="en-US" dirty="0" err="1"/>
              <a:t>RoBERTa</a:t>
            </a:r>
            <a:r>
              <a:rPr lang="en-US" dirty="0"/>
              <a:t>: A Robustly Optimized BERT Pretraining Approach</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21</a:t>
            </a:fld>
            <a:endParaRPr lang="en-US" dirty="0"/>
          </a:p>
        </p:txBody>
      </p:sp>
    </p:spTree>
    <p:extLst>
      <p:ext uri="{BB962C8B-B14F-4D97-AF65-F5344CB8AC3E}">
        <p14:creationId xmlns:p14="http://schemas.microsoft.com/office/powerpoint/2010/main" val="1272585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Introduction</a:t>
            </a:r>
          </a:p>
          <a:p>
            <a:r>
              <a:rPr lang="en-US" dirty="0">
                <a:latin typeface="Calibri" panose="020F0502020204030204" pitchFamily="34" charset="0"/>
                <a:cs typeface="Calibri" panose="020F0502020204030204" pitchFamily="34" charset="0"/>
              </a:rPr>
              <a:t>Training Procedure Analysis</a:t>
            </a:r>
          </a:p>
          <a:p>
            <a:pPr lvl="1"/>
            <a:r>
              <a:rPr lang="en-US" dirty="0">
                <a:latin typeface="Calibri" panose="020F0502020204030204" pitchFamily="34" charset="0"/>
                <a:cs typeface="Calibri" panose="020F0502020204030204" pitchFamily="34" charset="0"/>
              </a:rPr>
              <a:t>Dynamic masking</a:t>
            </a:r>
          </a:p>
          <a:p>
            <a:pPr lvl="1"/>
            <a:r>
              <a:rPr lang="en-US" dirty="0">
                <a:latin typeface="Calibri" panose="020F0502020204030204" pitchFamily="34" charset="0"/>
                <a:cs typeface="Calibri" panose="020F0502020204030204" pitchFamily="34" charset="0"/>
              </a:rPr>
              <a:t>Model input format</a:t>
            </a:r>
          </a:p>
          <a:p>
            <a:pPr lvl="1"/>
            <a:r>
              <a:rPr lang="en-US" dirty="0">
                <a:latin typeface="Calibri" panose="020F0502020204030204" pitchFamily="34" charset="0"/>
                <a:cs typeface="Calibri" panose="020F0502020204030204" pitchFamily="34" charset="0"/>
              </a:rPr>
              <a:t>Remove next sentence prediction</a:t>
            </a:r>
          </a:p>
          <a:p>
            <a:pPr lvl="1"/>
            <a:r>
              <a:rPr lang="en-CA" dirty="0">
                <a:latin typeface="Calibri" panose="020F0502020204030204" pitchFamily="34" charset="0"/>
                <a:cs typeface="Calibri" panose="020F0502020204030204" pitchFamily="34" charset="0"/>
              </a:rPr>
              <a:t>More Data, Larger Batch Size, and Train Longer</a:t>
            </a:r>
          </a:p>
          <a:p>
            <a:r>
              <a:rPr lang="en-US" dirty="0">
                <a:latin typeface="Calibri" panose="020F0502020204030204" pitchFamily="34" charset="0"/>
                <a:cs typeface="Calibri" panose="020F0502020204030204" pitchFamily="34" charset="0"/>
              </a:rPr>
              <a:t>Results</a:t>
            </a:r>
          </a:p>
          <a:p>
            <a:r>
              <a:rPr lang="en-US" dirty="0">
                <a:latin typeface="Calibri" panose="020F0502020204030204" pitchFamily="34" charset="0"/>
                <a:cs typeface="Calibri" panose="020F0502020204030204" pitchFamily="34" charset="0"/>
              </a:rPr>
              <a:t>References</a:t>
            </a: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3</a:t>
            </a:fld>
            <a:endParaRPr lang="en-US" dirty="0"/>
          </a:p>
        </p:txBody>
      </p:sp>
    </p:spTree>
    <p:extLst>
      <p:ext uri="{BB962C8B-B14F-4D97-AF65-F5344CB8AC3E}">
        <p14:creationId xmlns:p14="http://schemas.microsoft.com/office/powerpoint/2010/main" val="4156526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Masking</a:t>
            </a:r>
          </a:p>
        </p:txBody>
      </p:sp>
      <p:sp>
        <p:nvSpPr>
          <p:cNvPr id="3" name="Content Placeholder 2"/>
          <p:cNvSpPr>
            <a:spLocks noGrp="1"/>
          </p:cNvSpPr>
          <p:nvPr>
            <p:ph idx="1"/>
          </p:nvPr>
        </p:nvSpPr>
        <p:spPr/>
        <p:txBody>
          <a:bodyPr/>
          <a:lstStyle/>
          <a:p>
            <a:pPr marL="0" indent="0">
              <a:buNone/>
            </a:pPr>
            <a:r>
              <a:rPr lang="en-US" b="1" dirty="0">
                <a:latin typeface="Calibri" panose="020F0502020204030204" pitchFamily="34" charset="0"/>
                <a:cs typeface="Calibri" panose="020F0502020204030204" pitchFamily="34" charset="0"/>
              </a:rPr>
              <a:t>Static masking </a:t>
            </a:r>
            <a:r>
              <a:rPr lang="en-US" dirty="0">
                <a:latin typeface="Calibri" panose="020F0502020204030204" pitchFamily="34" charset="0"/>
                <a:cs typeface="Calibri" panose="020F0502020204030204" pitchFamily="34" charset="0"/>
              </a:rPr>
              <a:t>is masking input sequence </a:t>
            </a:r>
            <a:r>
              <a:rPr lang="en-US" b="1" dirty="0">
                <a:latin typeface="Calibri" panose="020F0502020204030204" pitchFamily="34" charset="0"/>
                <a:cs typeface="Calibri" panose="020F0502020204030204" pitchFamily="34" charset="0"/>
              </a:rPr>
              <a:t>only once </a:t>
            </a:r>
            <a:r>
              <a:rPr lang="en-US" dirty="0">
                <a:latin typeface="Calibri" panose="020F0502020204030204" pitchFamily="34" charset="0"/>
                <a:cs typeface="Calibri" panose="020F0502020204030204" pitchFamily="34" charset="0"/>
              </a:rPr>
              <a:t>during data preprocessing.</a:t>
            </a: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4</a:t>
            </a:fld>
            <a:endParaRPr lang="en-US" dirty="0"/>
          </a:p>
        </p:txBody>
      </p:sp>
      <p:pic>
        <p:nvPicPr>
          <p:cNvPr id="5" name="图片 4">
            <a:extLst>
              <a:ext uri="{FF2B5EF4-FFF2-40B4-BE49-F238E27FC236}">
                <a16:creationId xmlns:a16="http://schemas.microsoft.com/office/drawing/2014/main" id="{385738D2-1CE9-49D4-B3E1-6B3341F768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6569" y="1907254"/>
            <a:ext cx="10578860" cy="4101026"/>
          </a:xfrm>
          <a:prstGeom prst="rect">
            <a:avLst/>
          </a:prstGeom>
        </p:spPr>
      </p:pic>
    </p:spTree>
    <p:extLst>
      <p:ext uri="{BB962C8B-B14F-4D97-AF65-F5344CB8AC3E}">
        <p14:creationId xmlns:p14="http://schemas.microsoft.com/office/powerpoint/2010/main" val="369245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85738D2-1CE9-49D4-B3E1-6B3341F768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96291" y="1142077"/>
            <a:ext cx="7306567" cy="4787225"/>
          </a:xfrm>
          <a:prstGeom prst="rect">
            <a:avLst/>
          </a:prstGeom>
        </p:spPr>
      </p:pic>
      <p:sp>
        <p:nvSpPr>
          <p:cNvPr id="2" name="Title 1"/>
          <p:cNvSpPr>
            <a:spLocks noGrp="1"/>
          </p:cNvSpPr>
          <p:nvPr>
            <p:ph type="title"/>
          </p:nvPr>
        </p:nvSpPr>
        <p:spPr/>
        <p:txBody>
          <a:bodyPr/>
          <a:lstStyle/>
          <a:p>
            <a:r>
              <a:rPr lang="en-US" dirty="0"/>
              <a:t>Dynamic Masking</a:t>
            </a:r>
          </a:p>
        </p:txBody>
      </p:sp>
      <p:sp>
        <p:nvSpPr>
          <p:cNvPr id="3" name="Content Placeholder 2"/>
          <p:cNvSpPr>
            <a:spLocks noGrp="1"/>
          </p:cNvSpPr>
          <p:nvPr>
            <p:ph idx="1"/>
          </p:nvPr>
        </p:nvSpPr>
        <p:spPr>
          <a:xfrm>
            <a:off x="259882" y="1413163"/>
            <a:ext cx="5226517" cy="4595117"/>
          </a:xfrm>
        </p:spPr>
        <p:txBody>
          <a:bodyPr/>
          <a:lstStyle/>
          <a:p>
            <a:pPr algn="just"/>
            <a:r>
              <a:rPr lang="en-US" dirty="0">
                <a:latin typeface="Calibri" panose="020F0502020204030204" pitchFamily="34" charset="0"/>
                <a:cs typeface="Calibri" panose="020F0502020204030204" pitchFamily="34" charset="0"/>
              </a:rPr>
              <a:t>BERT implemented static masking by </a:t>
            </a:r>
            <a:r>
              <a:rPr lang="en-US" b="1" dirty="0">
                <a:latin typeface="Calibri" panose="020F0502020204030204" pitchFamily="34" charset="0"/>
                <a:cs typeface="Calibri" panose="020F0502020204030204" pitchFamily="34" charset="0"/>
              </a:rPr>
              <a:t>duplicating input data </a:t>
            </a:r>
            <a:r>
              <a:rPr lang="en-US" dirty="0">
                <a:latin typeface="Calibri" panose="020F0502020204030204" pitchFamily="34" charset="0"/>
                <a:cs typeface="Calibri" panose="020F0502020204030204" pitchFamily="34" charset="0"/>
              </a:rPr>
              <a:t>10 times.</a:t>
            </a:r>
          </a:p>
          <a:p>
            <a:pPr algn="just"/>
            <a:r>
              <a:rPr lang="en-US" dirty="0">
                <a:latin typeface="Calibri" panose="020F0502020204030204" pitchFamily="34" charset="0"/>
                <a:cs typeface="Calibri" panose="020F0502020204030204" pitchFamily="34" charset="0"/>
              </a:rPr>
              <a:t>so each input sequence is masking in 10 different ways.</a:t>
            </a:r>
          </a:p>
          <a:p>
            <a:pPr algn="just"/>
            <a:r>
              <a:rPr lang="en-US" dirty="0">
                <a:latin typeface="Calibri" panose="020F0502020204030204" pitchFamily="34" charset="0"/>
                <a:cs typeface="Calibri" panose="020F0502020204030204" pitchFamily="34" charset="0"/>
              </a:rPr>
              <a:t>During 40 epochs of training, each input sequence was seen 4 times with same mask.</a:t>
            </a: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304379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Masking</a:t>
            </a:r>
          </a:p>
        </p:txBody>
      </p:sp>
      <p:sp>
        <p:nvSpPr>
          <p:cNvPr id="3" name="Content Placeholder 2"/>
          <p:cNvSpPr>
            <a:spLocks noGrp="1"/>
          </p:cNvSpPr>
          <p:nvPr>
            <p:ph idx="1"/>
          </p:nvPr>
        </p:nvSpPr>
        <p:spPr/>
        <p:txBody>
          <a:bodyPr/>
          <a:lstStyle/>
          <a:p>
            <a:pPr marL="0" indent="0">
              <a:buNone/>
            </a:pPr>
            <a:r>
              <a:rPr lang="en-US" b="1" dirty="0">
                <a:latin typeface="Calibri" panose="020F0502020204030204" pitchFamily="34" charset="0"/>
                <a:cs typeface="Calibri" panose="020F0502020204030204" pitchFamily="34" charset="0"/>
              </a:rPr>
              <a:t>Dynamic masking </a:t>
            </a:r>
            <a:r>
              <a:rPr lang="en-US" dirty="0">
                <a:latin typeface="Calibri" panose="020F0502020204030204" pitchFamily="34" charset="0"/>
                <a:cs typeface="Calibri" panose="020F0502020204030204" pitchFamily="34" charset="0"/>
              </a:rPr>
              <a:t>generates new masking pattern </a:t>
            </a:r>
            <a:r>
              <a:rPr lang="en-US" b="1" dirty="0">
                <a:latin typeface="Calibri" panose="020F0502020204030204" pitchFamily="34" charset="0"/>
                <a:cs typeface="Calibri" panose="020F0502020204030204" pitchFamily="34" charset="0"/>
              </a:rPr>
              <a:t>every epoch</a:t>
            </a:r>
            <a:r>
              <a:rPr lang="en-US" dirty="0">
                <a:latin typeface="Calibri" panose="020F0502020204030204" pitchFamily="34" charset="0"/>
                <a:cs typeface="Calibri" panose="020F0502020204030204" pitchFamily="34" charset="0"/>
              </a:rPr>
              <a:t>.</a:t>
            </a: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6</a:t>
            </a:fld>
            <a:endParaRPr lang="en-US" dirty="0"/>
          </a:p>
        </p:txBody>
      </p:sp>
      <p:pic>
        <p:nvPicPr>
          <p:cNvPr id="5" name="图片 4">
            <a:extLst>
              <a:ext uri="{FF2B5EF4-FFF2-40B4-BE49-F238E27FC236}">
                <a16:creationId xmlns:a16="http://schemas.microsoft.com/office/drawing/2014/main" id="{385738D2-1CE9-49D4-B3E1-6B3341F768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741" y="2231099"/>
            <a:ext cx="12020516" cy="3633676"/>
          </a:xfrm>
          <a:prstGeom prst="rect">
            <a:avLst/>
          </a:prstGeom>
        </p:spPr>
      </p:pic>
    </p:spTree>
    <p:extLst>
      <p:ext uri="{BB962C8B-B14F-4D97-AF65-F5344CB8AC3E}">
        <p14:creationId xmlns:p14="http://schemas.microsoft.com/office/powerpoint/2010/main" val="290903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Dynamic Masking – Results</a:t>
            </a:r>
          </a:p>
        </p:txBody>
      </p:sp>
      <p:sp>
        <p:nvSpPr>
          <p:cNvPr id="3" name="Content Placeholder 2"/>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Compare between re-implementation with static masking and dynamic masking. Reference is results of </a:t>
            </a:r>
            <a:r>
              <a:rPr lang="en-US" dirty="0" err="1">
                <a:latin typeface="Calibri" panose="020F0502020204030204" pitchFamily="34" charset="0"/>
                <a:cs typeface="Calibri" panose="020F0502020204030204" pitchFamily="34" charset="0"/>
              </a:rPr>
              <a:t>BERT</a:t>
            </a:r>
            <a:r>
              <a:rPr lang="en-US" sz="1600" dirty="0" err="1">
                <a:latin typeface="Calibri" panose="020F0502020204030204" pitchFamily="34" charset="0"/>
                <a:cs typeface="Calibri" panose="020F0502020204030204" pitchFamily="34" charset="0"/>
              </a:rPr>
              <a:t>base</a:t>
            </a:r>
            <a:r>
              <a:rPr lang="en-US" dirty="0">
                <a:latin typeface="Calibri" panose="020F0502020204030204" pitchFamily="34" charset="0"/>
                <a:cs typeface="Calibri" panose="020F0502020204030204" pitchFamily="34" charset="0"/>
              </a:rPr>
              <a:t> from Yang et al. (2019).</a:t>
            </a: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7</a:t>
            </a:fld>
            <a:endParaRPr lang="en-US" dirty="0"/>
          </a:p>
        </p:txBody>
      </p:sp>
      <p:pic>
        <p:nvPicPr>
          <p:cNvPr id="8" name="图片 7">
            <a:extLst>
              <a:ext uri="{FF2B5EF4-FFF2-40B4-BE49-F238E27FC236}">
                <a16:creationId xmlns:a16="http://schemas.microsoft.com/office/drawing/2014/main" id="{6FE68248-9515-4B03-AB9C-281ED740A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652" y="2286269"/>
            <a:ext cx="5498696" cy="4049040"/>
          </a:xfrm>
          <a:prstGeom prst="rect">
            <a:avLst/>
          </a:prstGeom>
        </p:spPr>
      </p:pic>
    </p:spTree>
    <p:extLst>
      <p:ext uri="{BB962C8B-B14F-4D97-AF65-F5344CB8AC3E}">
        <p14:creationId xmlns:p14="http://schemas.microsoft.com/office/powerpoint/2010/main" val="2335988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Sentence Prediction</a:t>
            </a:r>
          </a:p>
        </p:txBody>
      </p:sp>
      <p:sp>
        <p:nvSpPr>
          <p:cNvPr id="3" name="Content Placeholder 2"/>
          <p:cNvSpPr>
            <a:spLocks noGrp="1"/>
          </p:cNvSpPr>
          <p:nvPr>
            <p:ph idx="1"/>
          </p:nvPr>
        </p:nvSpPr>
        <p:spPr/>
        <p:txBody>
          <a:bodyPr/>
          <a:lstStyle/>
          <a:p>
            <a:r>
              <a:rPr lang="en-CA" dirty="0">
                <a:latin typeface="Calibri" panose="020F0502020204030204" pitchFamily="34" charset="0"/>
                <a:cs typeface="Calibri" panose="020F0502020204030204" pitchFamily="34" charset="0"/>
              </a:rPr>
              <a:t>Next Sentence Prediction (NSP) is a task that making a decision whether sentence B is the actual next sentence that follows sentence A or not.</a:t>
            </a:r>
          </a:p>
          <a:p>
            <a:pPr marL="0" indent="0">
              <a:buNone/>
            </a:pPr>
            <a:endParaRPr lang="en-US" dirty="0"/>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8</a:t>
            </a:fld>
            <a:endParaRPr lang="en-US" dirty="0"/>
          </a:p>
        </p:txBody>
      </p:sp>
      <p:pic>
        <p:nvPicPr>
          <p:cNvPr id="5" name="图片 4">
            <a:extLst>
              <a:ext uri="{FF2B5EF4-FFF2-40B4-BE49-F238E27FC236}">
                <a16:creationId xmlns:a16="http://schemas.microsoft.com/office/drawing/2014/main" id="{CF9EB895-7CD2-4209-99E5-B23DDF9A8D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0849" y="2143618"/>
            <a:ext cx="7970301" cy="3947790"/>
          </a:xfrm>
          <a:prstGeom prst="rect">
            <a:avLst/>
          </a:prstGeom>
        </p:spPr>
      </p:pic>
    </p:spTree>
    <p:extLst>
      <p:ext uri="{BB962C8B-B14F-4D97-AF65-F5344CB8AC3E}">
        <p14:creationId xmlns:p14="http://schemas.microsoft.com/office/powerpoint/2010/main" val="1510105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14CDF13-A21D-4D57-9267-AF000CF4B413}"/>
              </a:ext>
            </a:extLst>
          </p:cNvPr>
          <p:cNvPicPr>
            <a:picLocks noChangeAspect="1"/>
          </p:cNvPicPr>
          <p:nvPr/>
        </p:nvPicPr>
        <p:blipFill rotWithShape="1">
          <a:blip r:embed="rId3">
            <a:extLst>
              <a:ext uri="{28A0092B-C50C-407E-A947-70E740481C1C}">
                <a14:useLocalDpi xmlns:a14="http://schemas.microsoft.com/office/drawing/2010/main" val="0"/>
              </a:ext>
            </a:extLst>
          </a:blip>
          <a:srcRect l="990"/>
          <a:stretch/>
        </p:blipFill>
        <p:spPr>
          <a:xfrm>
            <a:off x="65987" y="2799761"/>
            <a:ext cx="12054498" cy="3412503"/>
          </a:xfrm>
          <a:prstGeom prst="rect">
            <a:avLst/>
          </a:prstGeom>
        </p:spPr>
      </p:pic>
      <p:sp>
        <p:nvSpPr>
          <p:cNvPr id="2" name="Title 1"/>
          <p:cNvSpPr>
            <a:spLocks noGrp="1"/>
          </p:cNvSpPr>
          <p:nvPr>
            <p:ph type="title"/>
          </p:nvPr>
        </p:nvSpPr>
        <p:spPr/>
        <p:txBody>
          <a:bodyPr/>
          <a:lstStyle/>
          <a:p>
            <a:r>
              <a:rPr lang="en-US" dirty="0"/>
              <a:t>Model Input Format</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Segment-pair + NSP: Each input has </a:t>
            </a:r>
            <a:r>
              <a:rPr lang="en-US" b="1" dirty="0">
                <a:latin typeface="Calibri" panose="020F0502020204030204" pitchFamily="34" charset="0"/>
                <a:cs typeface="Calibri" panose="020F0502020204030204" pitchFamily="34" charset="0"/>
              </a:rPr>
              <a:t>a pair of segments</a:t>
            </a:r>
            <a:r>
              <a:rPr lang="en-US" dirty="0">
                <a:latin typeface="Calibri" panose="020F0502020204030204" pitchFamily="34" charset="0"/>
                <a:cs typeface="Calibri" panose="020F0502020204030204" pitchFamily="34" charset="0"/>
              </a:rPr>
              <a:t>. It is the original input format used in BERT with the NSP loss.</a:t>
            </a:r>
          </a:p>
          <a:p>
            <a:r>
              <a:rPr lang="en-CA" dirty="0">
                <a:latin typeface="Calibri" panose="020F0502020204030204" pitchFamily="34" charset="0"/>
                <a:cs typeface="Calibri" panose="020F0502020204030204" pitchFamily="34" charset="0"/>
              </a:rPr>
              <a:t>The total combined length of input must be less than 512 tokens.</a:t>
            </a:r>
            <a:endParaRPr lang="en-US"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p:txBody>
          <a:bodyPr/>
          <a:lstStyle/>
          <a:p>
            <a:r>
              <a:rPr lang="en-US" dirty="0" err="1"/>
              <a:t>RoBERTa</a:t>
            </a:r>
            <a:r>
              <a:rPr lang="en-US" dirty="0"/>
              <a:t>: A Robustly Optimized BERT Pretraining Approach</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9</a:t>
            </a:fld>
            <a:endParaRPr lang="en-US" dirty="0"/>
          </a:p>
        </p:txBody>
      </p:sp>
    </p:spTree>
    <p:extLst>
      <p:ext uri="{BB962C8B-B14F-4D97-AF65-F5344CB8AC3E}">
        <p14:creationId xmlns:p14="http://schemas.microsoft.com/office/powerpoint/2010/main" val="236253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UofWaterloo_WhiteBkgrd">
  <a:themeElements>
    <a:clrScheme name="Math">
      <a:dk1>
        <a:srgbClr val="000000"/>
      </a:dk1>
      <a:lt1>
        <a:srgbClr val="FFFFFF"/>
      </a:lt1>
      <a:dk2>
        <a:srgbClr val="757575"/>
      </a:dk2>
      <a:lt2>
        <a:srgbClr val="D6D6D6"/>
      </a:lt2>
      <a:accent1>
        <a:srgbClr val="DE2498"/>
      </a:accent1>
      <a:accent2>
        <a:srgbClr val="0C0C0C"/>
      </a:accent2>
      <a:accent3>
        <a:srgbClr val="FF62AA"/>
      </a:accent3>
      <a:accent4>
        <a:srgbClr val="FFBDEF"/>
      </a:accent4>
      <a:accent5>
        <a:srgbClr val="C50078"/>
      </a:accent5>
      <a:accent6>
        <a:srgbClr val="0073CE"/>
      </a:accent6>
      <a:hlink>
        <a:srgbClr val="C50078"/>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math_16x9" id="{C988BA2E-C59D-B94E-8955-CCD0203107AD}" vid="{E4081DF6-D21C-124E-99AA-08A19C30C3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UofWaterloo_WhiteBkgrd</Template>
  <TotalTime>4555</TotalTime>
  <Words>2295</Words>
  <Application>Microsoft Office PowerPoint</Application>
  <PresentationFormat>宽屏</PresentationFormat>
  <Paragraphs>255</Paragraphs>
  <Slides>21</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Calibri</vt:lpstr>
      <vt:lpstr>Georgia</vt:lpstr>
      <vt:lpstr>Impact</vt:lpstr>
      <vt:lpstr>Verdana</vt:lpstr>
      <vt:lpstr>Wingdings</vt:lpstr>
      <vt:lpstr>UofWaterloo_WhiteBkgrd</vt:lpstr>
      <vt:lpstr>RoBERTa: A Robustly Optimized BERT Pretraining Approach</vt:lpstr>
      <vt:lpstr>Introduction</vt:lpstr>
      <vt:lpstr>Outline</vt:lpstr>
      <vt:lpstr>Dynamic Masking</vt:lpstr>
      <vt:lpstr>Dynamic Masking</vt:lpstr>
      <vt:lpstr>Dynamic Masking</vt:lpstr>
      <vt:lpstr>Dynamic Masking – Results</vt:lpstr>
      <vt:lpstr>Next Sentence Prediction</vt:lpstr>
      <vt:lpstr>Model Input Format</vt:lpstr>
      <vt:lpstr>Model Input Format</vt:lpstr>
      <vt:lpstr>Model Input Format</vt:lpstr>
      <vt:lpstr>Model Input Format</vt:lpstr>
      <vt:lpstr>Model Input Format – Results</vt:lpstr>
      <vt:lpstr>About Removing Next Sentence Prediction</vt:lpstr>
      <vt:lpstr>More Data, Larger Batch Size, and Train Longer</vt:lpstr>
      <vt:lpstr>More Data, Larger Batch Size, and Train Longer</vt:lpstr>
      <vt:lpstr>RoBERTa - A Robustly Optimized BERT Pretraining Approach</vt:lpstr>
      <vt:lpstr>Results</vt:lpstr>
      <vt:lpstr>Results</vt:lpstr>
      <vt:lpstr>References</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Maria Morrone</dc:creator>
  <cp:lastModifiedBy>Ishia</cp:lastModifiedBy>
  <cp:revision>216</cp:revision>
  <dcterms:created xsi:type="dcterms:W3CDTF">2019-02-13T18:37:19Z</dcterms:created>
  <dcterms:modified xsi:type="dcterms:W3CDTF">2020-03-02T01:28:24Z</dcterms:modified>
</cp:coreProperties>
</file>