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6"/>
  </p:notesMasterIdLst>
  <p:sldIdLst>
    <p:sldId id="301" r:id="rId3"/>
    <p:sldId id="302" r:id="rId4"/>
    <p:sldId id="311" r:id="rId5"/>
    <p:sldId id="312" r:id="rId6"/>
    <p:sldId id="314" r:id="rId7"/>
    <p:sldId id="316" r:id="rId8"/>
    <p:sldId id="318" r:id="rId9"/>
    <p:sldId id="317" r:id="rId10"/>
    <p:sldId id="319" r:id="rId11"/>
    <p:sldId id="320" r:id="rId12"/>
    <p:sldId id="321" r:id="rId13"/>
    <p:sldId id="322" r:id="rId14"/>
    <p:sldId id="323" r:id="rId15"/>
    <p:sldId id="325" r:id="rId16"/>
    <p:sldId id="326" r:id="rId17"/>
    <p:sldId id="327" r:id="rId18"/>
    <p:sldId id="328" r:id="rId19"/>
    <p:sldId id="330" r:id="rId20"/>
    <p:sldId id="336" r:id="rId21"/>
    <p:sldId id="335" r:id="rId22"/>
    <p:sldId id="329" r:id="rId23"/>
    <p:sldId id="332"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660"/>
  </p:normalViewPr>
  <p:slideViewPr>
    <p:cSldViewPr>
      <p:cViewPr>
        <p:scale>
          <a:sx n="75" d="100"/>
          <a:sy n="75"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A0CCC-1CA4-4801-8099-54AB4DB168E9}" type="datetimeFigureOut">
              <a:rPr lang="en-US" smtClean="0"/>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9C4C1-271F-477E-95BD-EFE516F659B4}" type="slidenum">
              <a:rPr lang="en-US" smtClean="0"/>
              <a:t>‹#›</a:t>
            </a:fld>
            <a:endParaRPr lang="en-US"/>
          </a:p>
        </p:txBody>
      </p:sp>
    </p:spTree>
    <p:extLst>
      <p:ext uri="{BB962C8B-B14F-4D97-AF65-F5344CB8AC3E}">
        <p14:creationId xmlns:p14="http://schemas.microsoft.com/office/powerpoint/2010/main" val="327741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9C4C1-271F-477E-95BD-EFE516F659B4}" type="slidenum">
              <a:rPr lang="en-US" smtClean="0"/>
              <a:t>1</a:t>
            </a:fld>
            <a:endParaRPr lang="en-US" dirty="0"/>
          </a:p>
        </p:txBody>
      </p:sp>
    </p:spTree>
    <p:extLst>
      <p:ext uri="{BB962C8B-B14F-4D97-AF65-F5344CB8AC3E}">
        <p14:creationId xmlns:p14="http://schemas.microsoft.com/office/powerpoint/2010/main" val="405373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39555" y="5670949"/>
            <a:ext cx="2831372" cy="724754"/>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5" y="4266824"/>
            <a:ext cx="5112661"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6" y="2642329"/>
            <a:ext cx="1155958"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AE0226D-100C-4A3B-B7BA-37D26D81E028}" type="datetime1">
              <a:rPr lang="en-US" smtClean="0"/>
              <a:t>3/14/2020</a:t>
            </a:fld>
            <a:endParaRPr lang="en-US"/>
          </a:p>
        </p:txBody>
      </p:sp>
      <p:sp>
        <p:nvSpPr>
          <p:cNvPr id="8" name="Footer Placeholder 7"/>
          <p:cNvSpPr>
            <a:spLocks noGrp="1"/>
          </p:cNvSpPr>
          <p:nvPr>
            <p:ph type="ftr" sz="quarter" idx="11"/>
          </p:nvPr>
        </p:nvSpPr>
        <p:spPr>
          <a:xfrm>
            <a:off x="4538776" y="6377234"/>
            <a:ext cx="3220281"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7947379" y="6377234"/>
            <a:ext cx="829360" cy="250337"/>
          </a:xfrm>
        </p:spPr>
        <p:txBody>
          <a:bodyPr/>
          <a:lstStyle>
            <a:lvl1pPr algn="ctr">
              <a:defRPr/>
            </a:lvl1pPr>
          </a:lstStyle>
          <a:p>
            <a:fld id="{23D9949B-950C-49D4-AA4A-9F99FBDD0CBE}" type="slidenum">
              <a:rPr lang="en-US" smtClean="0"/>
              <a:t>‹#›</a:t>
            </a:fld>
            <a:endParaRPr lang="en-US"/>
          </a:p>
        </p:txBody>
      </p:sp>
      <p:grpSp>
        <p:nvGrpSpPr>
          <p:cNvPr id="16" name="Group 15"/>
          <p:cNvGrpSpPr/>
          <p:nvPr/>
        </p:nvGrpSpPr>
        <p:grpSpPr>
          <a:xfrm>
            <a:off x="0" y="0"/>
            <a:ext cx="9144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8995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2" y="1396192"/>
            <a:ext cx="4214718" cy="670270"/>
          </a:xfrm>
        </p:spPr>
        <p:txBody>
          <a:bodyPr anchor="b">
            <a:noAutofit/>
          </a:bodyPr>
          <a:lstStyle>
            <a:lvl1pPr marL="0" indent="0">
              <a:buNone/>
              <a:defRPr sz="2800" b="1" baseline="0">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912" y="2184402"/>
            <a:ext cx="4214718"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8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77115" y="2184402"/>
            <a:ext cx="4195094"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541F655-F4BC-4756-BD64-E8AC943672FF}" type="datetime1">
              <a:rPr lang="en-US" smtClean="0"/>
              <a:t>3/14/2020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02420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27CD8320-6F4B-4DD2-921C-023401BFD6A8}" type="datetime1">
              <a:rPr lang="en-US" smtClean="0"/>
              <a:t>3/14/2020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90033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DCB3C1-7226-421A-9CC6-031B27344122}"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412653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6F48C2-FDCF-4E30-BB8E-094632D8A7FD}"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82997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5"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5710" y="6335312"/>
            <a:ext cx="885836" cy="250337"/>
          </a:xfrm>
        </p:spPr>
        <p:txBody>
          <a:bodyPr/>
          <a:lstStyle/>
          <a:p>
            <a:fld id="{F3FDA836-6BAC-489B-BAF6-2AA936346A82}"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cxnSp>
        <p:nvCxnSpPr>
          <p:cNvPr id="12" name="Straight Connector 11"/>
          <p:cNvCxnSpPr/>
          <p:nvPr/>
        </p:nvCxnSpPr>
        <p:spPr>
          <a:xfrm>
            <a:off x="2947556"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47556"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2947556"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spTree>
    <p:extLst>
      <p:ext uri="{BB962C8B-B14F-4D97-AF65-F5344CB8AC3E}">
        <p14:creationId xmlns:p14="http://schemas.microsoft.com/office/powerpoint/2010/main" val="158569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smtClean="0"/>
              <a:t>Click icon to add picture</a:t>
            </a:r>
            <a:endParaRPr lang="en-US"/>
          </a:p>
        </p:txBody>
      </p:sp>
      <p:sp>
        <p:nvSpPr>
          <p:cNvPr id="2" name="Title 1"/>
          <p:cNvSpPr>
            <a:spLocks noGrp="1"/>
          </p:cNvSpPr>
          <p:nvPr>
            <p:ph type="title" hasCustomPrompt="1"/>
          </p:nvPr>
        </p:nvSpPr>
        <p:spPr>
          <a:xfrm>
            <a:off x="640773"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9711" y="6335312"/>
            <a:ext cx="885836" cy="250337"/>
          </a:xfrm>
        </p:spPr>
        <p:txBody>
          <a:bodyPr/>
          <a:lstStyle/>
          <a:p>
            <a:fld id="{09FB0351-23BD-446E-A2D9-54FBC7D2F378}" type="datetime1">
              <a:rPr lang="en-US" smtClean="0"/>
              <a:t>3/14/2020</a:t>
            </a:fld>
            <a:endParaRPr lang="en-US"/>
          </a:p>
        </p:txBody>
      </p:sp>
      <p:sp>
        <p:nvSpPr>
          <p:cNvPr id="4" name="Footer Placeholder 3"/>
          <p:cNvSpPr>
            <a:spLocks noGrp="1"/>
          </p:cNvSpPr>
          <p:nvPr>
            <p:ph type="ftr" sz="quarter" idx="11"/>
          </p:nvPr>
        </p:nvSpPr>
        <p:spPr>
          <a:xfrm>
            <a:off x="194913" y="6335312"/>
            <a:ext cx="2915434" cy="250337"/>
          </a:xfrm>
        </p:spPr>
        <p:txBody>
          <a:bodyPr/>
          <a:lstStyle/>
          <a:p>
            <a:endParaRPr lang="en-US"/>
          </a:p>
        </p:txBody>
      </p:sp>
      <p:sp>
        <p:nvSpPr>
          <p:cNvPr id="5" name="Slide Number Placeholder 4"/>
          <p:cNvSpPr>
            <a:spLocks noGrp="1"/>
          </p:cNvSpPr>
          <p:nvPr>
            <p:ph type="sldNum" sz="quarter" idx="12"/>
          </p:nvPr>
        </p:nvSpPr>
        <p:spPr>
          <a:xfrm>
            <a:off x="3359727" y="6335312"/>
            <a:ext cx="975205" cy="250337"/>
          </a:xfrm>
        </p:spPr>
        <p:txBody>
          <a:bodyPr/>
          <a:lstStyle/>
          <a:p>
            <a:fld id="{23D9949B-950C-49D4-AA4A-9F99FBDD0CBE}" type="slidenum">
              <a:rPr lang="en-US" smtClean="0"/>
              <a:t>‹#›</a:t>
            </a:fld>
            <a:endParaRPr lang="en-US"/>
          </a:p>
        </p:txBody>
      </p:sp>
      <p:sp>
        <p:nvSpPr>
          <p:cNvPr id="15" name="Text Placeholder 14"/>
          <p:cNvSpPr>
            <a:spLocks noGrp="1"/>
          </p:cNvSpPr>
          <p:nvPr>
            <p:ph type="body" sz="quarter" idx="13"/>
          </p:nvPr>
        </p:nvSpPr>
        <p:spPr>
          <a:xfrm>
            <a:off x="408708" y="2409026"/>
            <a:ext cx="3713021"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640773"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cxnSp>
        <p:nvCxnSpPr>
          <p:cNvPr id="10" name="Straight Connector 9"/>
          <p:cNvCxnSpPr/>
          <p:nvPr/>
        </p:nvCxnSpPr>
        <p:spPr>
          <a:xfrm>
            <a:off x="640774"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774"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E5E003F1-3EF8-4B3E-8918-BBB4BBE42DA1}"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230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9BDBF5F9-D836-4D48-9252-1AA4D724BB16}"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40965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lvl1pPr>
              <a:defRPr>
                <a:solidFill>
                  <a:schemeClr val="bg1"/>
                </a:solidFill>
              </a:defRPr>
            </a:lvl1pPr>
          </a:lstStyle>
          <a:p>
            <a:fld id="{D0B2FD87-2150-4139-9287-C4D19007099A}" type="datetime1">
              <a:rPr lang="en-US" smtClean="0"/>
              <a:t>3/14/2020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3D9949B-950C-49D4-AA4A-9F99FBDD0CBE}" type="slidenum">
              <a:rPr lang="en-US" smtClean="0"/>
              <a:t>‹#›</a:t>
            </a:fld>
            <a:endParaRPr lang="en-US"/>
          </a:p>
        </p:txBody>
      </p:sp>
    </p:spTree>
    <p:extLst>
      <p:ext uri="{BB962C8B-B14F-4D97-AF65-F5344CB8AC3E}">
        <p14:creationId xmlns:p14="http://schemas.microsoft.com/office/powerpoint/2010/main" val="256117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7" name="Picture 6"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865" y="546789"/>
            <a:ext cx="6400271" cy="4157128"/>
          </a:xfrm>
          <a:prstGeom prst="rect">
            <a:avLst/>
          </a:prstGeom>
        </p:spPr>
      </p:pic>
      <p:sp>
        <p:nvSpPr>
          <p:cNvPr id="2"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3D81FCE5-BB59-4443-99F9-CC0813DF8DFA}" type="datetime1">
              <a:rPr lang="en-US" smtClean="0"/>
              <a:t>3/14/2020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3D9949B-950C-49D4-AA4A-9F99FBDD0CBE}" type="slidenum">
              <a:rPr lang="en-US" smtClean="0"/>
              <a:t>‹#›</a:t>
            </a:fld>
            <a:endParaRPr lang="en-US"/>
          </a:p>
        </p:txBody>
      </p:sp>
      <p:grpSp>
        <p:nvGrpSpPr>
          <p:cNvPr id="8" name="Group 7"/>
          <p:cNvGrpSpPr/>
          <p:nvPr/>
        </p:nvGrpSpPr>
        <p:grpSpPr>
          <a:xfrm>
            <a:off x="0" y="0"/>
            <a:ext cx="9144000" cy="397164"/>
            <a:chOff x="421830" y="1342659"/>
            <a:chExt cx="10018760" cy="290558"/>
          </a:xfrm>
        </p:grpSpPr>
        <p:sp>
          <p:nvSpPr>
            <p:cNvPr id="12" name="Rectangle 11"/>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9653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4"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6"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AFAC71B-31F0-4A89-A102-839F6F6635EA}" type="datetime1">
              <a:rPr lang="en-US" smtClean="0"/>
              <a:t>3/14/2020</a:t>
            </a:fld>
            <a:endParaRPr lang="en-US"/>
          </a:p>
        </p:txBody>
      </p:sp>
      <p:grpSp>
        <p:nvGrpSpPr>
          <p:cNvPr id="16" name="Group 15"/>
          <p:cNvGrpSpPr/>
          <p:nvPr/>
        </p:nvGrpSpPr>
        <p:grpSpPr>
          <a:xfrm>
            <a:off x="0" y="0"/>
            <a:ext cx="9144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p:nvPicPr>
        <p:blipFill>
          <a:blip r:embed="rId2"/>
          <a:stretch>
            <a:fillRect/>
          </a:stretch>
        </p:blipFill>
        <p:spPr>
          <a:xfrm>
            <a:off x="339555" y="5670949"/>
            <a:ext cx="2831372" cy="724754"/>
          </a:xfrm>
          <a:prstGeom prst="rect">
            <a:avLst/>
          </a:prstGeom>
        </p:spPr>
      </p:pic>
      <p:sp>
        <p:nvSpPr>
          <p:cNvPr id="15" name="Footer Placeholder 7"/>
          <p:cNvSpPr>
            <a:spLocks noGrp="1"/>
          </p:cNvSpPr>
          <p:nvPr>
            <p:ph type="ftr" sz="quarter" idx="11"/>
          </p:nvPr>
        </p:nvSpPr>
        <p:spPr>
          <a:xfrm>
            <a:off x="4538776" y="6377234"/>
            <a:ext cx="3220281" cy="250337"/>
          </a:xfrm>
        </p:spPr>
        <p:txBody>
          <a:bodyPr/>
          <a:lstStyle>
            <a:lvl1pPr algn="ctr">
              <a:defRPr/>
            </a:lvl1pPr>
          </a:lstStyle>
          <a:p>
            <a:endParaRPr lang="en-US"/>
          </a:p>
        </p:txBody>
      </p:sp>
      <p:sp>
        <p:nvSpPr>
          <p:cNvPr id="19" name="Slide Number Placeholder 8"/>
          <p:cNvSpPr>
            <a:spLocks noGrp="1"/>
          </p:cNvSpPr>
          <p:nvPr>
            <p:ph type="sldNum" sz="quarter" idx="12"/>
          </p:nvPr>
        </p:nvSpPr>
        <p:spPr>
          <a:xfrm>
            <a:off x="7947379" y="6377234"/>
            <a:ext cx="829360" cy="250337"/>
          </a:xfrm>
        </p:spPr>
        <p:txBody>
          <a:bodyPr/>
          <a:lstStyle>
            <a:lvl1pPr algn="ctr">
              <a:defRPr/>
            </a:lvl1pPr>
          </a:lstStyle>
          <a:p>
            <a:fld id="{23D9949B-950C-49D4-AA4A-9F99FBDD0CBE}" type="slidenum">
              <a:rPr lang="en-US" smtClean="0"/>
              <a:t>‹#›</a:t>
            </a:fld>
            <a:endParaRPr lang="en-US"/>
          </a:p>
        </p:txBody>
      </p:sp>
    </p:spTree>
    <p:extLst>
      <p:ext uri="{BB962C8B-B14F-4D97-AF65-F5344CB8AC3E}">
        <p14:creationId xmlns:p14="http://schemas.microsoft.com/office/powerpoint/2010/main" val="88812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_AL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Date Placeholder 5"/>
          <p:cNvSpPr>
            <a:spLocks noGrp="1"/>
          </p:cNvSpPr>
          <p:nvPr>
            <p:ph type="dt" sz="half" idx="10"/>
          </p:nvPr>
        </p:nvSpPr>
        <p:spPr/>
        <p:txBody>
          <a:bodyPr/>
          <a:lstStyle/>
          <a:p>
            <a:fld id="{D91A760B-DF3D-49D2-8E61-DF8FC0065CE9}" type="datetime1">
              <a:rPr lang="en-US" smtClean="0"/>
              <a:t>3/14/2020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3D9949B-950C-49D4-AA4A-9F99FBDD0CBE}" type="slidenum">
              <a:rPr lang="en-US" smtClean="0"/>
              <a:t>‹#›</a:t>
            </a:fld>
            <a:endParaRPr lang="en-US"/>
          </a:p>
        </p:txBody>
      </p:sp>
      <p:pic>
        <p:nvPicPr>
          <p:cNvPr id="9" name="Picture 8" title="University of Waterloo"/>
          <p:cNvPicPr>
            <a:picLocks noChangeAspect="1"/>
          </p:cNvPicPr>
          <p:nvPr/>
        </p:nvPicPr>
        <p:blipFill rotWithShape="1">
          <a:blip r:embed="rId3">
            <a:extLst>
              <a:ext uri="{28A0092B-C50C-407E-A947-70E740481C1C}">
                <a14:useLocalDpi xmlns:a14="http://schemas.microsoft.com/office/drawing/2010/main" val="0"/>
              </a:ext>
            </a:extLst>
          </a:blip>
          <a:srcRect l="13985" t="13985" r="13985" b="13985"/>
          <a:stretch/>
        </p:blipFill>
        <p:spPr bwMode="gray">
          <a:xfrm>
            <a:off x="2257998" y="1122373"/>
            <a:ext cx="4628005" cy="3005998"/>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0" y="0"/>
            <a:ext cx="9144000" cy="397164"/>
            <a:chOff x="421830" y="1342659"/>
            <a:chExt cx="10018760" cy="290558"/>
          </a:xfrm>
        </p:grpSpPr>
        <p:sp>
          <p:nvSpPr>
            <p:cNvPr id="12" name="Rectangle 11"/>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bg1"/>
                </a:solidFill>
                <a:latin typeface="Verdana" charset="0"/>
                <a:ea typeface="Verdana" charset="0"/>
                <a:cs typeface="Verdana" charset="0"/>
              </a:defRPr>
            </a:lvl1pPr>
          </a:lstStyle>
          <a:p>
            <a:pPr marL="0" lvl="0" algn="ctr">
              <a:lnSpc>
                <a:spcPct val="75000"/>
              </a:lnSpc>
            </a:pPr>
            <a:r>
              <a:rPr lang="en-US" dirty="0"/>
              <a:t>click to edit master closing slide</a:t>
            </a:r>
          </a:p>
        </p:txBody>
      </p:sp>
    </p:spTree>
    <p:extLst>
      <p:ext uri="{BB962C8B-B14F-4D97-AF65-F5344CB8AC3E}">
        <p14:creationId xmlns:p14="http://schemas.microsoft.com/office/powerpoint/2010/main" val="2503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25701" y="5670949"/>
            <a:ext cx="2123529" cy="724754"/>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887187" cy="377962"/>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00AD759-50F5-4EE1-ABA9-E940F1AE844E}" type="datetime1">
              <a:rPr lang="en-US" smtClean="0"/>
              <a:t>3/14/2020</a:t>
            </a:fld>
            <a:endParaRPr lang="en-US"/>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23D9949B-950C-49D4-AA4A-9F99FBDD0CBE}" type="slidenum">
              <a:rPr lang="en-US" smtClean="0"/>
              <a:t>‹#›</a:t>
            </a:fld>
            <a:endParaRPr lang="en-US"/>
          </a:p>
        </p:txBody>
      </p:sp>
      <p:grpSp>
        <p:nvGrpSpPr>
          <p:cNvPr id="16" name="Group 15"/>
          <p:cNvGrpSpPr/>
          <p:nvPr/>
        </p:nvGrpSpPr>
        <p:grpSpPr>
          <a:xfrm>
            <a:off x="0" y="0"/>
            <a:ext cx="9144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14659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3"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887187" cy="377962"/>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DC564E5-920E-4F12-A655-1800C387C26D}" type="datetime1">
              <a:rPr lang="en-US" smtClean="0"/>
              <a:t>3/14/2020</a:t>
            </a:fld>
            <a:endParaRPr lang="en-US"/>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23D9949B-950C-49D4-AA4A-9F99FBDD0CBE}" type="slidenum">
              <a:rPr lang="en-US" smtClean="0"/>
              <a:t>‹#›</a:t>
            </a:fld>
            <a:endParaRPr lang="en-US"/>
          </a:p>
        </p:txBody>
      </p:sp>
      <p:pic>
        <p:nvPicPr>
          <p:cNvPr id="15" name="Picture 14"/>
          <p:cNvPicPr>
            <a:picLocks noChangeAspect="1"/>
          </p:cNvPicPr>
          <p:nvPr/>
        </p:nvPicPr>
        <p:blipFill>
          <a:blip r:embed="rId2"/>
          <a:stretch>
            <a:fillRect/>
          </a:stretch>
        </p:blipFill>
        <p:spPr>
          <a:xfrm>
            <a:off x="325701" y="5670949"/>
            <a:ext cx="2123529" cy="724754"/>
          </a:xfrm>
          <a:prstGeom prst="rect">
            <a:avLst/>
          </a:prstGeom>
        </p:spPr>
      </p:pic>
      <p:grpSp>
        <p:nvGrpSpPr>
          <p:cNvPr id="16" name="Group 15"/>
          <p:cNvGrpSpPr/>
          <p:nvPr/>
        </p:nvGrpSpPr>
        <p:grpSpPr>
          <a:xfrm>
            <a:off x="0" y="0"/>
            <a:ext cx="9144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4465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325701" y="5680660"/>
            <a:ext cx="2078063" cy="717639"/>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887187" cy="377962"/>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171630-28BA-4698-B80E-4302BBB66B2E}" type="datetime1">
              <a:rPr lang="en-US" smtClean="0"/>
              <a:t>3/14/2020</a:t>
            </a:fld>
            <a:endParaRPr lang="en-US"/>
          </a:p>
        </p:txBody>
      </p:sp>
      <p:sp>
        <p:nvSpPr>
          <p:cNvPr id="8" name="Footer Placeholder 7"/>
          <p:cNvSpPr>
            <a:spLocks noGrp="1"/>
          </p:cNvSpPr>
          <p:nvPr>
            <p:ph type="ftr" sz="quarter" idx="11"/>
          </p:nvPr>
        </p:nvSpPr>
        <p:spPr>
          <a:xfrm>
            <a:off x="4967756" y="6377232"/>
            <a:ext cx="3220281"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8361312" y="6377232"/>
            <a:ext cx="415425" cy="250337"/>
          </a:xfrm>
        </p:spPr>
        <p:txBody>
          <a:bodyPr/>
          <a:lstStyle>
            <a:lvl1pPr algn="ctr">
              <a:defRPr>
                <a:solidFill>
                  <a:schemeClr val="bg1">
                    <a:lumMod val="85000"/>
                  </a:schemeClr>
                </a:solidFill>
              </a:defRPr>
            </a:lvl1pPr>
          </a:lstStyle>
          <a:p>
            <a:fld id="{23D9949B-950C-49D4-AA4A-9F99FBDD0CBE}" type="slidenum">
              <a:rPr lang="en-US" smtClean="0"/>
              <a:t>‹#›</a:t>
            </a:fld>
            <a:endParaRPr lang="en-US"/>
          </a:p>
        </p:txBody>
      </p:sp>
      <p:grpSp>
        <p:nvGrpSpPr>
          <p:cNvPr id="17" name="Group 16"/>
          <p:cNvGrpSpPr/>
          <p:nvPr/>
        </p:nvGrpSpPr>
        <p:grpSpPr>
          <a:xfrm>
            <a:off x="0" y="0"/>
            <a:ext cx="9144000" cy="397164"/>
            <a:chOff x="421830" y="1342659"/>
            <a:chExt cx="10018760" cy="290558"/>
          </a:xfrm>
        </p:grpSpPr>
        <p:sp>
          <p:nvSpPr>
            <p:cNvPr id="5" name="Rectangle 4"/>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4323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887187" cy="377962"/>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FFFE9D8-A265-4EFA-B3C1-70E1659CFEB4}" type="datetime1">
              <a:rPr lang="en-US" smtClean="0"/>
              <a:t>3/14/2020</a:t>
            </a:fld>
            <a:endParaRPr lang="en-US"/>
          </a:p>
        </p:txBody>
      </p:sp>
      <p:sp>
        <p:nvSpPr>
          <p:cNvPr id="8" name="Footer Placeholder 7"/>
          <p:cNvSpPr>
            <a:spLocks noGrp="1"/>
          </p:cNvSpPr>
          <p:nvPr>
            <p:ph type="ftr" sz="quarter" idx="11"/>
          </p:nvPr>
        </p:nvSpPr>
        <p:spPr>
          <a:xfrm>
            <a:off x="4967756" y="6377232"/>
            <a:ext cx="3220281"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8361312" y="6377232"/>
            <a:ext cx="415425" cy="250337"/>
          </a:xfrm>
        </p:spPr>
        <p:txBody>
          <a:bodyPr/>
          <a:lstStyle>
            <a:lvl1pPr algn="ctr">
              <a:defRPr>
                <a:solidFill>
                  <a:schemeClr val="bg1">
                    <a:lumMod val="85000"/>
                  </a:schemeClr>
                </a:solidFill>
              </a:defRPr>
            </a:lvl1pPr>
          </a:lstStyle>
          <a:p>
            <a:fld id="{23D9949B-950C-49D4-AA4A-9F99FBDD0CBE}" type="slidenum">
              <a:rPr lang="en-US" smtClean="0"/>
              <a:t>‹#›</a:t>
            </a:fld>
            <a:endParaRPr lang="en-US"/>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325701" y="5680660"/>
            <a:ext cx="2078063" cy="717639"/>
          </a:xfrm>
          <a:prstGeom prst="rect">
            <a:avLst/>
          </a:prstGeom>
        </p:spPr>
      </p:pic>
      <p:grpSp>
        <p:nvGrpSpPr>
          <p:cNvPr id="15" name="Group 14"/>
          <p:cNvGrpSpPr/>
          <p:nvPr/>
        </p:nvGrpSpPr>
        <p:grpSpPr>
          <a:xfrm>
            <a:off x="0" y="0"/>
            <a:ext cx="9144000" cy="397164"/>
            <a:chOff x="421830" y="1342659"/>
            <a:chExt cx="10018760" cy="290558"/>
          </a:xfrm>
        </p:grpSpPr>
        <p:sp>
          <p:nvSpPr>
            <p:cNvPr id="20" name="Rectangle 19"/>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3533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B8D03F-1609-490D-A064-084DC28485F6}" type="datetime1">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79642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825"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621D15B1-C5BD-4D95-9287-603EC75B29FB}" type="datetime1">
              <a:rPr lang="en-US" smtClean="0"/>
              <a:t>3/14/2020</a:t>
            </a:fld>
            <a:endParaRPr lang="en-US"/>
          </a:p>
        </p:txBody>
      </p:sp>
      <p:sp>
        <p:nvSpPr>
          <p:cNvPr id="11" name="Footer Placeholder 10"/>
          <p:cNvSpPr>
            <a:spLocks noGrp="1"/>
          </p:cNvSpPr>
          <p:nvPr>
            <p:ph type="ftr" sz="quarter" idx="17"/>
          </p:nvPr>
        </p:nvSpPr>
        <p:spPr/>
        <p:txBody>
          <a:bodyPr/>
          <a:lstStyle/>
          <a:p>
            <a:endParaRPr lang="en-US"/>
          </a:p>
        </p:txBody>
      </p:sp>
      <p:sp>
        <p:nvSpPr>
          <p:cNvPr id="12" name="Slide Number Placeholder 11"/>
          <p:cNvSpPr>
            <a:spLocks noGrp="1"/>
          </p:cNvSpPr>
          <p:nvPr>
            <p:ph type="sldNum" sz="quarter" idx="18"/>
          </p:nvPr>
        </p:nvSpPr>
        <p:spPr/>
        <p:txBody>
          <a:bodyPr/>
          <a:lstStyle/>
          <a:p>
            <a:fld id="{23D9949B-950C-49D4-AA4A-9F99FBDD0CBE}" type="slidenum">
              <a:rPr lang="en-US" smtClean="0"/>
              <a:t>‹#›</a:t>
            </a:fld>
            <a:endParaRPr lang="en-US"/>
          </a:p>
        </p:txBody>
      </p:sp>
      <p:sp>
        <p:nvSpPr>
          <p:cNvPr id="4" name="Title 3"/>
          <p:cNvSpPr>
            <a:spLocks noGrp="1"/>
          </p:cNvSpPr>
          <p:nvPr>
            <p:ph type="title"/>
          </p:nvPr>
        </p:nvSpPr>
        <p:spPr>
          <a:xfrm>
            <a:off x="194913" y="434109"/>
            <a:ext cx="5284561" cy="895927"/>
          </a:xfrm>
        </p:spPr>
        <p:txBody>
          <a:bodyPr/>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588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709739"/>
            <a:ext cx="7049630" cy="2852737"/>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4589464"/>
            <a:ext cx="7049630"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0443AC8-E9BA-4635-BE04-344A88A77577}" type="datetime1">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7746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20391" y="1692454"/>
            <a:ext cx="3900101" cy="1331092"/>
          </a:xfrm>
          <a:prstGeom prst="rect">
            <a:avLst/>
          </a:prstGeom>
        </p:spPr>
      </p:pic>
      <p:sp>
        <p:nvSpPr>
          <p:cNvPr id="2" name="Title 1"/>
          <p:cNvSpPr>
            <a:spLocks noGrp="1"/>
          </p:cNvSpPr>
          <p:nvPr>
            <p:ph type="ctrTitle" hasCustomPrompt="1"/>
          </p:nvPr>
        </p:nvSpPr>
        <p:spPr>
          <a:xfrm>
            <a:off x="720391" y="3727927"/>
            <a:ext cx="6577965" cy="1212056"/>
          </a:xfrm>
        </p:spPr>
        <p:txBody>
          <a:bodyPr anchor="b">
            <a:noAutofit/>
          </a:bodyPr>
          <a:lstStyle>
            <a:lvl1pPr algn="l">
              <a:defRPr sz="3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1" y="4947814"/>
            <a:ext cx="6577965" cy="666549"/>
          </a:xfrm>
        </p:spPr>
        <p:txBody>
          <a:bodyPr anchor="t">
            <a:normAutofit/>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646A83-2273-4143-BFEE-5886F868A992}"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949B-950C-49D4-AA4A-9F99FBDD0CBE}" type="slidenum">
              <a:rPr lang="en-US" smtClean="0"/>
              <a:t>‹#›</a:t>
            </a:fld>
            <a:endParaRPr lang="en-US"/>
          </a:p>
        </p:txBody>
      </p:sp>
      <p:grpSp>
        <p:nvGrpSpPr>
          <p:cNvPr id="16" name="Group 15"/>
          <p:cNvGrpSpPr/>
          <p:nvPr/>
        </p:nvGrpSpPr>
        <p:grpSpPr>
          <a:xfrm>
            <a:off x="0" y="0"/>
            <a:ext cx="9144000" cy="397164"/>
            <a:chOff x="421830" y="1342659"/>
            <a:chExt cx="10018760" cy="290558"/>
          </a:xfrm>
        </p:grpSpPr>
        <p:sp>
          <p:nvSpPr>
            <p:cNvPr id="17" name="Rectangle 16"/>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1821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2" y="1413164"/>
            <a:ext cx="4190141"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8244" y="1413164"/>
            <a:ext cx="4243965"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F41A58E-7422-4B27-BB6B-2C8DA8919C23}" type="datetime1">
              <a:rPr lang="en-US" smtClean="0"/>
              <a:t>3/14/2020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18583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clrChange>
              <a:clrFrom>
                <a:srgbClr val="000000"/>
              </a:clrFrom>
              <a:clrTo>
                <a:srgbClr val="000000">
                  <a:alpha val="0"/>
                </a:srgbClr>
              </a:clrTo>
            </a:clrChange>
          </a:blip>
          <a:stretch>
            <a:fillRect/>
          </a:stretch>
        </p:blipFill>
        <p:spPr>
          <a:xfrm>
            <a:off x="339555" y="5680659"/>
            <a:ext cx="2770751" cy="717639"/>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B9E0DCB-65D2-4C9F-BA49-B6D8A1381B07}" type="datetime1">
              <a:rPr lang="en-US" smtClean="0"/>
              <a:t>3/14/2020</a:t>
            </a:fld>
            <a:endParaRPr lang="en-US"/>
          </a:p>
        </p:txBody>
      </p:sp>
      <p:grpSp>
        <p:nvGrpSpPr>
          <p:cNvPr id="17" name="Group 16"/>
          <p:cNvGrpSpPr/>
          <p:nvPr/>
        </p:nvGrpSpPr>
        <p:grpSpPr>
          <a:xfrm>
            <a:off x="0" y="0"/>
            <a:ext cx="9144000" cy="397164"/>
            <a:chOff x="421830" y="1342659"/>
            <a:chExt cx="10018760" cy="290558"/>
          </a:xfrm>
        </p:grpSpPr>
        <p:sp>
          <p:nvSpPr>
            <p:cNvPr id="5" name="Rectangle 4"/>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endParaRPr lang="en-US"/>
          </a:p>
        </p:txBody>
      </p:sp>
      <p:sp>
        <p:nvSpPr>
          <p:cNvPr id="18"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fld id="{23D9949B-950C-49D4-AA4A-9F99FBDD0CBE}" type="slidenum">
              <a:rPr lang="en-US" smtClean="0"/>
              <a:t>‹#›</a:t>
            </a:fld>
            <a:endParaRPr lang="en-US"/>
          </a:p>
        </p:txBody>
      </p:sp>
    </p:spTree>
    <p:extLst>
      <p:ext uri="{BB962C8B-B14F-4D97-AF65-F5344CB8AC3E}">
        <p14:creationId xmlns:p14="http://schemas.microsoft.com/office/powerpoint/2010/main" val="22990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1" y="1396192"/>
            <a:ext cx="4157035" cy="670270"/>
          </a:xfrm>
        </p:spPr>
        <p:txBody>
          <a:bodyPr anchor="b">
            <a:noAutofit/>
          </a:bodyPr>
          <a:lstStyle>
            <a:lvl1pPr marL="0" indent="0">
              <a:buNone/>
              <a:defRPr sz="210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4911" y="2184401"/>
            <a:ext cx="4157035"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77115" y="2184401"/>
            <a:ext cx="4195094"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7996B457-9879-4FB2-88A6-AAB17D93107C}" type="datetime1">
              <a:rPr lang="en-US" smtClean="0"/>
              <a:t>3/14/2020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377121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6DE1A31D-C9A4-401F-B794-BCE86672DD35}" type="datetime1">
              <a:rPr lang="en-US" smtClean="0"/>
              <a:t>3/14/2020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1124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66E961-47CB-48FD-B559-AFA7FD3D0DBB}"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4913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D57C60-E682-4E8A-9347-D17383086361}" type="datetime1">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88000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4" y="1237675"/>
            <a:ext cx="3248891" cy="910202"/>
          </a:xfrm>
        </p:spPr>
        <p:txBody>
          <a:bodyPr anchor="b">
            <a:normAutofit/>
          </a:bodyPr>
          <a:lstStyle>
            <a:lvl1pPr algn="ctr">
              <a:defRPr sz="2100" cap="all" baseline="0"/>
            </a:lvl1pPr>
          </a:lstStyle>
          <a:p>
            <a:r>
              <a:rPr lang="en-US" dirty="0"/>
              <a:t>CONTEXT or THEME</a:t>
            </a:r>
          </a:p>
        </p:txBody>
      </p:sp>
      <p:sp>
        <p:nvSpPr>
          <p:cNvPr id="3" name="Date Placeholder 2"/>
          <p:cNvSpPr>
            <a:spLocks noGrp="1"/>
          </p:cNvSpPr>
          <p:nvPr>
            <p:ph type="dt" sz="half" idx="10"/>
          </p:nvPr>
        </p:nvSpPr>
        <p:spPr>
          <a:xfrm>
            <a:off x="8015710" y="6335310"/>
            <a:ext cx="885836" cy="250337"/>
          </a:xfrm>
        </p:spPr>
        <p:txBody>
          <a:bodyPr/>
          <a:lstStyle/>
          <a:p>
            <a:fld id="{C3F0D04A-4890-4A10-9D47-16BFF87D7339}"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cxnSp>
        <p:nvCxnSpPr>
          <p:cNvPr id="12" name="Straight Connector 11"/>
          <p:cNvCxnSpPr/>
          <p:nvPr/>
        </p:nvCxnSpPr>
        <p:spPr>
          <a:xfrm>
            <a:off x="2947555"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47555"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1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2947555"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spTree>
    <p:extLst>
      <p:ext uri="{BB962C8B-B14F-4D97-AF65-F5344CB8AC3E}">
        <p14:creationId xmlns:p14="http://schemas.microsoft.com/office/powerpoint/2010/main" val="234380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smtClean="0"/>
              <a:t>Click icon to add picture</a:t>
            </a:r>
            <a:endParaRPr lang="en-US"/>
          </a:p>
        </p:txBody>
      </p:sp>
      <p:sp>
        <p:nvSpPr>
          <p:cNvPr id="2" name="Title 1"/>
          <p:cNvSpPr>
            <a:spLocks noGrp="1"/>
          </p:cNvSpPr>
          <p:nvPr>
            <p:ph type="title" hasCustomPrompt="1"/>
          </p:nvPr>
        </p:nvSpPr>
        <p:spPr>
          <a:xfrm>
            <a:off x="640772" y="1237675"/>
            <a:ext cx="3248891" cy="910202"/>
          </a:xfrm>
        </p:spPr>
        <p:txBody>
          <a:bodyPr anchor="b">
            <a:normAutofit/>
          </a:bodyPr>
          <a:lstStyle>
            <a:lvl1pPr algn="ctr">
              <a:defRPr sz="2100" cap="all" baseline="0"/>
            </a:lvl1pPr>
          </a:lstStyle>
          <a:p>
            <a:r>
              <a:rPr lang="en-US" dirty="0"/>
              <a:t>CONTEXT or THEME</a:t>
            </a:r>
          </a:p>
        </p:txBody>
      </p:sp>
      <p:sp>
        <p:nvSpPr>
          <p:cNvPr id="3" name="Date Placeholder 2"/>
          <p:cNvSpPr>
            <a:spLocks noGrp="1"/>
          </p:cNvSpPr>
          <p:nvPr>
            <p:ph type="dt" sz="half" idx="10"/>
          </p:nvPr>
        </p:nvSpPr>
        <p:spPr>
          <a:xfrm>
            <a:off x="8019710" y="6335310"/>
            <a:ext cx="885836" cy="250337"/>
          </a:xfrm>
        </p:spPr>
        <p:txBody>
          <a:bodyPr/>
          <a:lstStyle/>
          <a:p>
            <a:fld id="{0AE647CA-9CDE-4DD5-9603-C550321C4444}" type="datetime1">
              <a:rPr lang="en-US" smtClean="0"/>
              <a:t>3/14/2020</a:t>
            </a:fld>
            <a:endParaRPr lang="en-US"/>
          </a:p>
        </p:txBody>
      </p:sp>
      <p:sp>
        <p:nvSpPr>
          <p:cNvPr id="4" name="Footer Placeholder 3"/>
          <p:cNvSpPr>
            <a:spLocks noGrp="1"/>
          </p:cNvSpPr>
          <p:nvPr>
            <p:ph type="ftr" sz="quarter" idx="11"/>
          </p:nvPr>
        </p:nvSpPr>
        <p:spPr>
          <a:xfrm>
            <a:off x="194912" y="6335310"/>
            <a:ext cx="2915434" cy="250337"/>
          </a:xfrm>
        </p:spPr>
        <p:txBody>
          <a:bodyPr/>
          <a:lstStyle/>
          <a:p>
            <a:endParaRPr lang="en-US"/>
          </a:p>
        </p:txBody>
      </p:sp>
      <p:sp>
        <p:nvSpPr>
          <p:cNvPr id="5" name="Slide Number Placeholder 4"/>
          <p:cNvSpPr>
            <a:spLocks noGrp="1"/>
          </p:cNvSpPr>
          <p:nvPr>
            <p:ph type="sldNum" sz="quarter" idx="12"/>
          </p:nvPr>
        </p:nvSpPr>
        <p:spPr>
          <a:xfrm>
            <a:off x="3359728" y="6335310"/>
            <a:ext cx="762000" cy="250337"/>
          </a:xfrm>
        </p:spPr>
        <p:txBody>
          <a:bodyPr/>
          <a:lstStyle/>
          <a:p>
            <a:fld id="{23D9949B-950C-49D4-AA4A-9F99FBDD0CBE}" type="slidenum">
              <a:rPr lang="en-US" smtClean="0"/>
              <a:t>‹#›</a:t>
            </a:fld>
            <a:endParaRPr lang="en-US"/>
          </a:p>
        </p:txBody>
      </p:sp>
      <p:sp>
        <p:nvSpPr>
          <p:cNvPr id="15" name="Text Placeholder 14"/>
          <p:cNvSpPr>
            <a:spLocks noGrp="1"/>
          </p:cNvSpPr>
          <p:nvPr>
            <p:ph type="body" sz="quarter" idx="13"/>
          </p:nvPr>
        </p:nvSpPr>
        <p:spPr>
          <a:xfrm>
            <a:off x="408707" y="2409026"/>
            <a:ext cx="3713021" cy="2114550"/>
          </a:xfrm>
        </p:spPr>
        <p:txBody>
          <a:bodyPr anchor="ctr">
            <a:normAutofit/>
          </a:bodyPr>
          <a:lstStyle>
            <a:lvl1pPr marL="0" indent="0" algn="ctr">
              <a:lnSpc>
                <a:spcPct val="100000"/>
              </a:lnSpc>
              <a:buNone/>
              <a:defRPr sz="165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640772"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cxnSp>
        <p:nvCxnSpPr>
          <p:cNvPr id="10" name="Straight Connector 9"/>
          <p:cNvCxnSpPr/>
          <p:nvPr/>
        </p:nvCxnSpPr>
        <p:spPr>
          <a:xfrm>
            <a:off x="640773"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773"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89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3" name="Date Placeholder 2"/>
          <p:cNvSpPr>
            <a:spLocks noGrp="1"/>
          </p:cNvSpPr>
          <p:nvPr>
            <p:ph type="dt" sz="half" idx="10"/>
          </p:nvPr>
        </p:nvSpPr>
        <p:spPr>
          <a:xfrm>
            <a:off x="8007154" y="6335310"/>
            <a:ext cx="885836" cy="250337"/>
          </a:xfrm>
        </p:spPr>
        <p:txBody>
          <a:bodyPr/>
          <a:lstStyle/>
          <a:p>
            <a:fld id="{0A0057E5-14BE-4DF3-9879-AD8BCA597F41}"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314396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3" name="Date Placeholder 2"/>
          <p:cNvSpPr>
            <a:spLocks noGrp="1"/>
          </p:cNvSpPr>
          <p:nvPr>
            <p:ph type="dt" sz="half" idx="10"/>
          </p:nvPr>
        </p:nvSpPr>
        <p:spPr>
          <a:xfrm>
            <a:off x="8007154" y="6335310"/>
            <a:ext cx="885836" cy="250337"/>
          </a:xfrm>
        </p:spPr>
        <p:txBody>
          <a:bodyPr/>
          <a:lstStyle/>
          <a:p>
            <a:fld id="{D0088F03-C78F-4955-AD45-C3F40D57265A}" type="datetime1">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9710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6335310"/>
            <a:ext cx="885836" cy="250337"/>
          </a:xfrm>
        </p:spPr>
        <p:txBody>
          <a:bodyPr/>
          <a:lstStyle>
            <a:lvl1pPr>
              <a:defRPr>
                <a:solidFill>
                  <a:schemeClr val="bg1"/>
                </a:solidFill>
              </a:defRPr>
            </a:lvl1pPr>
          </a:lstStyle>
          <a:p>
            <a:fld id="{3D3D773B-649E-4B05-9915-91D632D38365}" type="datetime1">
              <a:rPr lang="en-US" smtClean="0"/>
              <a:t>3/14/2020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3D9949B-950C-49D4-AA4A-9F99FBDD0CBE}" type="slidenum">
              <a:rPr lang="en-US" smtClean="0"/>
              <a:t>‹#›</a:t>
            </a:fld>
            <a:endParaRPr lang="en-US"/>
          </a:p>
        </p:txBody>
      </p:sp>
    </p:spTree>
    <p:extLst>
      <p:ext uri="{BB962C8B-B14F-4D97-AF65-F5344CB8AC3E}">
        <p14:creationId xmlns:p14="http://schemas.microsoft.com/office/powerpoint/2010/main" val="1305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899" y="546789"/>
            <a:ext cx="4800203" cy="4157128"/>
          </a:xfrm>
          <a:prstGeom prst="rect">
            <a:avLst/>
          </a:prstGeom>
        </p:spPr>
      </p:pic>
      <p:sp>
        <p:nvSpPr>
          <p:cNvPr id="2" name="Title 1"/>
          <p:cNvSpPr>
            <a:spLocks noGrp="1"/>
          </p:cNvSpPr>
          <p:nvPr>
            <p:ph type="title" hasCustomPrompt="1"/>
          </p:nvPr>
        </p:nvSpPr>
        <p:spPr>
          <a:xfrm>
            <a:off x="492919" y="4581237"/>
            <a:ext cx="8158163" cy="1597891"/>
          </a:xfrm>
          <a:noFill/>
        </p:spPr>
        <p:txBody>
          <a:bodyPr wrap="square" rtlCol="0" anchor="ctr" anchorCtr="1">
            <a:noAutofit/>
          </a:bodyPr>
          <a:lstStyle>
            <a:lvl1pPr algn="ctr">
              <a:defRPr lang="en-US" sz="135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9B71AC63-5ABC-4A09-B5FD-72D1C99FC39D}" type="datetime1">
              <a:rPr lang="en-US" smtClean="0"/>
              <a:t>3/14/2020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3D9949B-950C-49D4-AA4A-9F99FBDD0CBE}" type="slidenum">
              <a:rPr lang="en-US" smtClean="0"/>
              <a:t>‹#›</a:t>
            </a:fld>
            <a:endParaRPr lang="en-US"/>
          </a:p>
        </p:txBody>
      </p:sp>
      <p:grpSp>
        <p:nvGrpSpPr>
          <p:cNvPr id="7" name="Group 6"/>
          <p:cNvGrpSpPr/>
          <p:nvPr/>
        </p:nvGrpSpPr>
        <p:grpSpPr>
          <a:xfrm>
            <a:off x="0" y="0"/>
            <a:ext cx="9144000" cy="397164"/>
            <a:chOff x="421830" y="1342659"/>
            <a:chExt cx="10018760" cy="290558"/>
          </a:xfrm>
        </p:grpSpPr>
        <p:sp>
          <p:nvSpPr>
            <p:cNvPr id="8" name="Rectangle 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81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4"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8A75C2-C967-447F-8C55-ABD7421A38D7}" type="datetime1">
              <a:rPr lang="en-US" smtClean="0"/>
              <a:t>3/14/2020</a:t>
            </a:fld>
            <a:endParaRPr lang="en-US"/>
          </a:p>
        </p:txBody>
      </p:sp>
      <p:grpSp>
        <p:nvGrpSpPr>
          <p:cNvPr id="15" name="Group 14"/>
          <p:cNvGrpSpPr/>
          <p:nvPr/>
        </p:nvGrpSpPr>
        <p:grpSpPr>
          <a:xfrm>
            <a:off x="0" y="0"/>
            <a:ext cx="9144000" cy="397164"/>
            <a:chOff x="421830" y="1342659"/>
            <a:chExt cx="10018760" cy="290558"/>
          </a:xfrm>
        </p:grpSpPr>
        <p:sp>
          <p:nvSpPr>
            <p:cNvPr id="20" name="Rectangle 19"/>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p:nvPicPr>
        <p:blipFill>
          <a:blip r:embed="rId2">
            <a:clrChange>
              <a:clrFrom>
                <a:srgbClr val="000000"/>
              </a:clrFrom>
              <a:clrTo>
                <a:srgbClr val="000000">
                  <a:alpha val="0"/>
                </a:srgbClr>
              </a:clrTo>
            </a:clrChange>
          </a:blip>
          <a:stretch>
            <a:fillRect/>
          </a:stretch>
        </p:blipFill>
        <p:spPr>
          <a:xfrm>
            <a:off x="339555" y="5680659"/>
            <a:ext cx="2770751" cy="717639"/>
          </a:xfrm>
          <a:prstGeom prst="rect">
            <a:avLst/>
          </a:prstGeom>
        </p:spPr>
      </p:pic>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endParaRPr lang="en-US"/>
          </a:p>
        </p:txBody>
      </p:sp>
      <p:sp>
        <p:nvSpPr>
          <p:cNvPr id="19"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fld id="{23D9949B-950C-49D4-AA4A-9F99FBDD0CBE}" type="slidenum">
              <a:rPr lang="en-US" smtClean="0"/>
              <a:t>‹#›</a:t>
            </a:fld>
            <a:endParaRPr lang="en-US"/>
          </a:p>
        </p:txBody>
      </p:sp>
    </p:spTree>
    <p:extLst>
      <p:ext uri="{BB962C8B-B14F-4D97-AF65-F5344CB8AC3E}">
        <p14:creationId xmlns:p14="http://schemas.microsoft.com/office/powerpoint/2010/main" val="265264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059"/>
          <a:stretch/>
        </p:blipFill>
        <p:spPr>
          <a:xfrm>
            <a:off x="0" y="384562"/>
            <a:ext cx="9144000" cy="6473439"/>
          </a:xfrm>
          <a:prstGeom prst="rect">
            <a:avLst/>
          </a:prstGeom>
        </p:spPr>
      </p:pic>
      <p:pic>
        <p:nvPicPr>
          <p:cNvPr id="11" name="Picture 10" title="University of Waterloo"/>
          <p:cNvPicPr>
            <a:picLocks noChangeAspect="1"/>
          </p:cNvPicPr>
          <p:nvPr/>
        </p:nvPicPr>
        <p:blipFill rotWithShape="1">
          <a:blip r:embed="rId3">
            <a:extLst>
              <a:ext uri="{28A0092B-C50C-407E-A947-70E740481C1C}">
                <a14:useLocalDpi xmlns:a14="http://schemas.microsoft.com/office/drawing/2010/main" val="0"/>
              </a:ext>
            </a:extLst>
          </a:blip>
          <a:srcRect l="13985" t="13985" r="13985" b="13985"/>
          <a:stretch/>
        </p:blipFill>
        <p:spPr bwMode="gray">
          <a:xfrm>
            <a:off x="2831928" y="1122373"/>
            <a:ext cx="3471004"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550069" y="4682836"/>
            <a:ext cx="8043863" cy="1559782"/>
          </a:xfrm>
          <a:noFill/>
        </p:spPr>
        <p:txBody>
          <a:bodyPr wrap="square" rtlCol="0" anchor="ctr" anchorCtr="1">
            <a:noAutofit/>
          </a:bodyPr>
          <a:lstStyle>
            <a:lvl1pPr algn="ctr">
              <a:defRPr lang="en-US" sz="135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EE8D1F31-041F-42F3-8308-1EB03131162A}" type="datetime1">
              <a:rPr lang="en-US" smtClean="0"/>
              <a:t>3/14/2020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71772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BD5B8D-E62D-4580-97F3-5D85A549DD58}" type="datetime1">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18360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1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AE740EC2-94BF-4381-BDC0-63DB6775A909}" type="datetime1">
              <a:rPr lang="en-US" smtClean="0"/>
              <a:t>3/14/2020</a:t>
            </a:fld>
            <a:endParaRPr lang="en-US"/>
          </a:p>
        </p:txBody>
      </p:sp>
      <p:sp>
        <p:nvSpPr>
          <p:cNvPr id="11" name="Footer Placeholder 10"/>
          <p:cNvSpPr>
            <a:spLocks noGrp="1"/>
          </p:cNvSpPr>
          <p:nvPr>
            <p:ph type="ftr" sz="quarter" idx="17"/>
          </p:nvPr>
        </p:nvSpPr>
        <p:spPr/>
        <p:txBody>
          <a:bodyPr/>
          <a:lstStyle/>
          <a:p>
            <a:endParaRPr lang="en-US"/>
          </a:p>
        </p:txBody>
      </p:sp>
      <p:sp>
        <p:nvSpPr>
          <p:cNvPr id="12" name="Slide Number Placeholder 11"/>
          <p:cNvSpPr>
            <a:spLocks noGrp="1"/>
          </p:cNvSpPr>
          <p:nvPr>
            <p:ph type="sldNum" sz="quarter" idx="18"/>
          </p:nvPr>
        </p:nvSpPr>
        <p:spPr/>
        <p:txBody>
          <a:bodyPr/>
          <a:lstStyle/>
          <a:p>
            <a:fld id="{23D9949B-950C-49D4-AA4A-9F99FBDD0CBE}" type="slidenum">
              <a:rPr lang="en-US" smtClean="0"/>
              <a:t>‹#›</a:t>
            </a:fld>
            <a:endParaRPr lang="en-US"/>
          </a:p>
        </p:txBody>
      </p:sp>
      <p:sp>
        <p:nvSpPr>
          <p:cNvPr id="4" name="Title 3"/>
          <p:cNvSpPr>
            <a:spLocks noGrp="1"/>
          </p:cNvSpPr>
          <p:nvPr>
            <p:ph type="title"/>
          </p:nvPr>
        </p:nvSpPr>
        <p:spPr>
          <a:xfrm>
            <a:off x="194914" y="434111"/>
            <a:ext cx="5284561" cy="895927"/>
          </a:xfrm>
        </p:spPr>
        <p:txBody>
          <a:bodyPr tIns="182880"/>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52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1709741"/>
            <a:ext cx="7049630"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3" y="4589466"/>
            <a:ext cx="7049630" cy="1500187"/>
          </a:xfrm>
        </p:spPr>
        <p:txBody>
          <a:bodyPr>
            <a:normAutofit/>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94BA1C92-E4F5-42CA-959B-49A233852B89}" type="datetime1">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31181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20392" y="1692454"/>
            <a:ext cx="5200134" cy="1331092"/>
          </a:xfrm>
          <a:prstGeom prst="rect">
            <a:avLst/>
          </a:prstGeom>
        </p:spPr>
      </p:pic>
      <p:sp>
        <p:nvSpPr>
          <p:cNvPr id="2" name="Title 1"/>
          <p:cNvSpPr>
            <a:spLocks noGrp="1"/>
          </p:cNvSpPr>
          <p:nvPr>
            <p:ph type="ctrTitle" hasCustomPrompt="1"/>
          </p:nvPr>
        </p:nvSpPr>
        <p:spPr>
          <a:xfrm>
            <a:off x="720392" y="3727927"/>
            <a:ext cx="6577965"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2" y="4947816"/>
            <a:ext cx="6577965" cy="666549"/>
          </a:xfrm>
        </p:spPr>
        <p:txBody>
          <a:bodyPr anchor="t">
            <a:normAutofit/>
          </a:bodyPr>
          <a:lstStyle>
            <a:lvl1pPr marL="0" indent="0" algn="l">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A7B195-2816-4CFB-8F28-C37C51226CEA}" type="datetime1">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949B-950C-49D4-AA4A-9F99FBDD0CBE}" type="slidenum">
              <a:rPr lang="en-US" smtClean="0"/>
              <a:t>‹#›</a:t>
            </a:fld>
            <a:endParaRPr lang="en-US"/>
          </a:p>
        </p:txBody>
      </p:sp>
      <p:grpSp>
        <p:nvGrpSpPr>
          <p:cNvPr id="16" name="Group 15"/>
          <p:cNvGrpSpPr/>
          <p:nvPr/>
        </p:nvGrpSpPr>
        <p:grpSpPr>
          <a:xfrm>
            <a:off x="0" y="0"/>
            <a:ext cx="9144000" cy="397164"/>
            <a:chOff x="421830" y="1342659"/>
            <a:chExt cx="10018760" cy="290558"/>
          </a:xfrm>
        </p:grpSpPr>
        <p:sp>
          <p:nvSpPr>
            <p:cNvPr id="17" name="Rectangle 16"/>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90184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3" y="1413164"/>
            <a:ext cx="4190141"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8245" y="1413164"/>
            <a:ext cx="4243965"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0A2C04E-58E9-4102-BBD2-26F296668325}" type="datetime1">
              <a:rPr lang="en-US" smtClean="0"/>
              <a:t>3/14/2020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3D9949B-950C-49D4-AA4A-9F99FBDD0CBE}" type="slidenum">
              <a:rPr lang="en-US" smtClean="0"/>
              <a:t>‹#›</a:t>
            </a:fld>
            <a:endParaRPr lang="en-US"/>
          </a:p>
        </p:txBody>
      </p:sp>
    </p:spTree>
    <p:extLst>
      <p:ext uri="{BB962C8B-B14F-4D97-AF65-F5344CB8AC3E}">
        <p14:creationId xmlns:p14="http://schemas.microsoft.com/office/powerpoint/2010/main" val="2689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p:nvPicPr>
        <p:blipFill>
          <a:blip r:embed="rId22"/>
          <a:stretch>
            <a:fillRect/>
          </a:stretch>
        </p:blipFill>
        <p:spPr>
          <a:xfrm>
            <a:off x="6827793" y="6147742"/>
            <a:ext cx="2060466" cy="527423"/>
          </a:xfrm>
          <a:prstGeom prst="rect">
            <a:avLst/>
          </a:prstGeom>
        </p:spPr>
      </p:pic>
      <p:sp>
        <p:nvSpPr>
          <p:cNvPr id="2" name="Title Placeholder 1"/>
          <p:cNvSpPr>
            <a:spLocks noGrp="1"/>
          </p:cNvSpPr>
          <p:nvPr>
            <p:ph type="title"/>
          </p:nvPr>
        </p:nvSpPr>
        <p:spPr>
          <a:xfrm>
            <a:off x="194914" y="434111"/>
            <a:ext cx="8677297" cy="895927"/>
          </a:xfrm>
          <a:prstGeom prst="rect">
            <a:avLst/>
          </a:prstGeom>
        </p:spPr>
        <p:txBody>
          <a:bodyPr vert="horz" lIns="91440" tIns="9144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913" y="1413166"/>
            <a:ext cx="8677297" cy="45951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88564" y="6335312"/>
            <a:ext cx="100366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819A690-2CA2-4679-A318-9F8A47F1EEBD}" type="datetime1">
              <a:rPr lang="en-US" smtClean="0"/>
              <a:t>3/14/2020</a:t>
            </a:fld>
            <a:endParaRPr lang="en-US"/>
          </a:p>
        </p:txBody>
      </p:sp>
      <p:sp>
        <p:nvSpPr>
          <p:cNvPr id="5" name="Footer Placeholder 4"/>
          <p:cNvSpPr>
            <a:spLocks noGrp="1"/>
          </p:cNvSpPr>
          <p:nvPr>
            <p:ph type="ftr" sz="quarter" idx="3"/>
          </p:nvPr>
        </p:nvSpPr>
        <p:spPr>
          <a:xfrm>
            <a:off x="194913" y="6335312"/>
            <a:ext cx="3919888"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4190999" y="6335312"/>
            <a:ext cx="877711"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3D9949B-950C-49D4-AA4A-9F99FBDD0CBE}" type="slidenum">
              <a:rPr lang="en-US" smtClean="0"/>
              <a:t>‹#›</a:t>
            </a:fld>
            <a:endParaRPr lang="en-US"/>
          </a:p>
        </p:txBody>
      </p:sp>
      <p:grpSp>
        <p:nvGrpSpPr>
          <p:cNvPr id="15" name="Group 14"/>
          <p:cNvGrpSpPr/>
          <p:nvPr/>
        </p:nvGrpSpPr>
        <p:grpSpPr>
          <a:xfrm>
            <a:off x="0" y="0"/>
            <a:ext cx="9144000" cy="397164"/>
            <a:chOff x="421830" y="1342659"/>
            <a:chExt cx="10018760" cy="290558"/>
          </a:xfrm>
        </p:grpSpPr>
        <p:sp>
          <p:nvSpPr>
            <p:cNvPr id="16" name="Rectangle 15"/>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63969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p:titleStyle>
    <p:body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2"/>
          <a:stretch>
            <a:fillRect/>
          </a:stretch>
        </p:blipFill>
        <p:spPr>
          <a:xfrm>
            <a:off x="7342909" y="6147743"/>
            <a:ext cx="1545350" cy="527423"/>
          </a:xfrm>
          <a:prstGeom prst="rect">
            <a:avLst/>
          </a:prstGeom>
        </p:spPr>
      </p:pic>
      <p:sp>
        <p:nvSpPr>
          <p:cNvPr id="2" name="Title Placeholder 1"/>
          <p:cNvSpPr>
            <a:spLocks noGrp="1"/>
          </p:cNvSpPr>
          <p:nvPr>
            <p:ph type="title"/>
          </p:nvPr>
        </p:nvSpPr>
        <p:spPr>
          <a:xfrm>
            <a:off x="194913" y="434109"/>
            <a:ext cx="8677297" cy="8959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912" y="1413164"/>
            <a:ext cx="8677297" cy="45951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53510" y="6335310"/>
            <a:ext cx="885836"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CF0608A-DA6F-4B17-8A3B-539D4231165C}" type="datetime1">
              <a:rPr lang="en-US" smtClean="0"/>
              <a:t>3/14/2020</a:t>
            </a:fld>
            <a:endParaRPr lang="en-US"/>
          </a:p>
        </p:txBody>
      </p:sp>
      <p:sp>
        <p:nvSpPr>
          <p:cNvPr id="5" name="Footer Placeholder 4"/>
          <p:cNvSpPr>
            <a:spLocks noGrp="1"/>
          </p:cNvSpPr>
          <p:nvPr>
            <p:ph type="ftr" sz="quarter" idx="3"/>
          </p:nvPr>
        </p:nvSpPr>
        <p:spPr>
          <a:xfrm>
            <a:off x="194912" y="6335310"/>
            <a:ext cx="3919888" cy="250337"/>
          </a:xfrm>
          <a:prstGeom prst="rect">
            <a:avLst/>
          </a:prstGeom>
        </p:spPr>
        <p:txBody>
          <a:bodyPr vert="horz" lIns="91440" tIns="45720" rIns="91440" bIns="45720" rtlCol="0" anchor="ctr"/>
          <a:lstStyle>
            <a:lvl1pPr algn="l">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4191000" y="6335310"/>
            <a:ext cx="762000"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3D9949B-950C-49D4-AA4A-9F99FBDD0CBE}" type="slidenum">
              <a:rPr lang="en-US" smtClean="0"/>
              <a:t>‹#›</a:t>
            </a:fld>
            <a:endParaRPr lang="en-US"/>
          </a:p>
        </p:txBody>
      </p:sp>
      <p:grpSp>
        <p:nvGrpSpPr>
          <p:cNvPr id="15" name="Group 14"/>
          <p:cNvGrpSpPr/>
          <p:nvPr/>
        </p:nvGrpSpPr>
        <p:grpSpPr>
          <a:xfrm>
            <a:off x="0" y="0"/>
            <a:ext cx="9144000" cy="397164"/>
            <a:chOff x="421830" y="1342659"/>
            <a:chExt cx="10018760" cy="290558"/>
          </a:xfrm>
        </p:grpSpPr>
        <p:sp>
          <p:nvSpPr>
            <p:cNvPr id="16" name="Rectangle 15"/>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0110836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7"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557" y="1028943"/>
            <a:ext cx="7832843" cy="1474115"/>
          </a:xfrm>
        </p:spPr>
        <p:txBody>
          <a:bodyPr/>
          <a:lstStyle/>
          <a:p>
            <a:r>
              <a:rPr lang="en-CA" sz="2400" dirty="0" smtClean="0"/>
              <a:t>Emotion-Cause Extraction </a:t>
            </a:r>
            <a:br>
              <a:rPr lang="en-CA" sz="2400" dirty="0" smtClean="0"/>
            </a:br>
            <a:r>
              <a:rPr lang="en-CA" sz="1400" dirty="0">
                <a:latin typeface="+mn-lt"/>
              </a:rPr>
              <a:t/>
            </a:r>
            <a:br>
              <a:rPr lang="en-CA" sz="1400" dirty="0">
                <a:latin typeface="+mn-lt"/>
              </a:rPr>
            </a:br>
            <a:r>
              <a:rPr lang="en-CA" sz="1200" dirty="0" smtClean="0">
                <a:latin typeface="+mn-lt"/>
              </a:rPr>
              <a:t>Focused on paper:</a:t>
            </a:r>
            <a:br>
              <a:rPr lang="en-CA" sz="1200" dirty="0" smtClean="0">
                <a:latin typeface="+mn-lt"/>
              </a:rPr>
            </a:br>
            <a:r>
              <a:rPr lang="en-CA" sz="1200" dirty="0" smtClean="0">
                <a:latin typeface="+mn-lt"/>
              </a:rPr>
              <a:t>Title: Emotion-Cause </a:t>
            </a:r>
            <a:r>
              <a:rPr lang="en-CA" sz="1200" dirty="0">
                <a:latin typeface="+mn-lt"/>
              </a:rPr>
              <a:t>Pair Extraction: A New Task to Emotion Analysis in Texts(ACL 2019). </a:t>
            </a:r>
            <a:r>
              <a:rPr lang="en-CA" sz="1200" dirty="0" smtClean="0">
                <a:latin typeface="+mn-lt"/>
              </a:rPr>
              <a:t/>
            </a:r>
            <a:br>
              <a:rPr lang="en-CA" sz="1200" dirty="0" smtClean="0">
                <a:latin typeface="+mn-lt"/>
              </a:rPr>
            </a:br>
            <a:r>
              <a:rPr lang="en-CA" sz="1200" dirty="0" smtClean="0">
                <a:latin typeface="+mn-lt"/>
              </a:rPr>
              <a:t>Authors: Rui </a:t>
            </a:r>
            <a:r>
              <a:rPr lang="en-CA" sz="1200" dirty="0">
                <a:latin typeface="+mn-lt"/>
              </a:rPr>
              <a:t>Xia, Zixiang Ding School of Computer Science and </a:t>
            </a:r>
            <a:r>
              <a:rPr lang="en-CA" sz="1200" dirty="0" smtClean="0">
                <a:latin typeface="+mn-lt"/>
              </a:rPr>
              <a:t>Engineering</a:t>
            </a:r>
            <a:r>
              <a:rPr lang="en-CA" sz="1400" dirty="0" smtClean="0">
                <a:latin typeface="+mn-lt"/>
              </a:rPr>
              <a:t/>
            </a:r>
            <a:br>
              <a:rPr lang="en-CA" sz="1400" dirty="0" smtClean="0">
                <a:latin typeface="+mn-lt"/>
              </a:rPr>
            </a:br>
            <a:endParaRPr lang="en-CA" sz="1400" dirty="0">
              <a:latin typeface="+mn-lt"/>
            </a:endParaRPr>
          </a:p>
        </p:txBody>
      </p:sp>
      <p:sp>
        <p:nvSpPr>
          <p:cNvPr id="3" name="Subtitle 2"/>
          <p:cNvSpPr>
            <a:spLocks noGrp="1"/>
          </p:cNvSpPr>
          <p:nvPr>
            <p:ph type="subTitle" idx="1"/>
          </p:nvPr>
        </p:nvSpPr>
        <p:spPr>
          <a:xfrm>
            <a:off x="251520" y="2708920"/>
            <a:ext cx="6408712" cy="2808312"/>
          </a:xfrm>
        </p:spPr>
        <p:txBody>
          <a:bodyPr>
            <a:normAutofit/>
          </a:bodyPr>
          <a:lstStyle/>
          <a:p>
            <a:endParaRPr lang="en-US" dirty="0" smtClean="0"/>
          </a:p>
          <a:p>
            <a:r>
              <a:rPr lang="en-US" dirty="0" smtClean="0"/>
              <a:t>Presented </a:t>
            </a:r>
            <a:r>
              <a:rPr lang="en-US" dirty="0"/>
              <a:t>by Ali Saheb </a:t>
            </a:r>
            <a:r>
              <a:rPr lang="en-US" dirty="0" smtClean="0"/>
              <a:t>Pasand</a:t>
            </a:r>
            <a:endParaRPr lang="en-US" dirty="0"/>
          </a:p>
          <a:p>
            <a:r>
              <a:rPr lang="en-CA" dirty="0"/>
              <a:t>CS886: Deep Learning and </a:t>
            </a:r>
            <a:r>
              <a:rPr lang="en-CA" dirty="0" smtClean="0"/>
              <a:t>NLP (Winter 2020)</a:t>
            </a:r>
          </a:p>
          <a:p>
            <a:r>
              <a:rPr lang="en-US" dirty="0" smtClean="0"/>
              <a:t>Instructor: Professor Ming Li</a:t>
            </a:r>
          </a:p>
          <a:p>
            <a:endParaRPr lang="en-CA" sz="2400" dirty="0" smtClean="0"/>
          </a:p>
        </p:txBody>
      </p:sp>
      <p:sp>
        <p:nvSpPr>
          <p:cNvPr id="4" name="Slide Number Placeholder 3"/>
          <p:cNvSpPr>
            <a:spLocks noGrp="1"/>
          </p:cNvSpPr>
          <p:nvPr>
            <p:ph type="sldNum" sz="quarter" idx="12"/>
          </p:nvPr>
        </p:nvSpPr>
        <p:spPr/>
        <p:txBody>
          <a:bodyPr/>
          <a:lstStyle/>
          <a:p>
            <a:fld id="{23D9949B-950C-49D4-AA4A-9F99FBDD0CBE}" type="slidenum">
              <a:rPr lang="en-US" smtClean="0"/>
              <a:t>1</a:t>
            </a:fld>
            <a:endParaRPr lang="en-US" dirty="0"/>
          </a:p>
        </p:txBody>
      </p:sp>
    </p:spTree>
    <p:extLst>
      <p:ext uri="{BB962C8B-B14F-4D97-AF65-F5344CB8AC3E}">
        <p14:creationId xmlns:p14="http://schemas.microsoft.com/office/powerpoint/2010/main" val="123933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Task Definition</a:t>
            </a:r>
            <a:endParaRPr lang="en-CA" dirty="0"/>
          </a:p>
        </p:txBody>
      </p:sp>
      <p:sp>
        <p:nvSpPr>
          <p:cNvPr id="3" name="Content Placeholder 2"/>
          <p:cNvSpPr txBox="1">
            <a:spLocks/>
          </p:cNvSpPr>
          <p:nvPr/>
        </p:nvSpPr>
        <p:spPr>
          <a:xfrm>
            <a:off x="192453" y="11247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493"/>
          <a:stretch/>
        </p:blipFill>
        <p:spPr bwMode="auto">
          <a:xfrm>
            <a:off x="1403648" y="960423"/>
            <a:ext cx="5904656" cy="234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3D9949B-950C-49D4-AA4A-9F99FBDD0CBE}" type="slidenum">
              <a:rPr lang="en-US" smtClean="0"/>
              <a:t>10</a:t>
            </a:fld>
            <a:endParaRPr lang="en-US" dirty="0"/>
          </a:p>
        </p:txBody>
      </p:sp>
      <p:sp>
        <p:nvSpPr>
          <p:cNvPr id="5" name="Oval 4"/>
          <p:cNvSpPr/>
          <p:nvPr/>
        </p:nvSpPr>
        <p:spPr>
          <a:xfrm>
            <a:off x="1619672" y="2112551"/>
            <a:ext cx="936104"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8012" y="3388350"/>
            <a:ext cx="1343638" cy="369332"/>
          </a:xfrm>
          <a:prstGeom prst="rect">
            <a:avLst/>
          </a:prstGeom>
          <a:noFill/>
          <a:ln>
            <a:solidFill>
              <a:srgbClr val="0070C0"/>
            </a:solidFill>
          </a:ln>
        </p:spPr>
        <p:txBody>
          <a:bodyPr wrap="none" rtlCol="0">
            <a:spAutoFit/>
          </a:bodyPr>
          <a:lstStyle/>
          <a:p>
            <a:r>
              <a:rPr lang="en-US" dirty="0" smtClean="0">
                <a:solidFill>
                  <a:srgbClr val="0070C0"/>
                </a:solidFill>
              </a:rPr>
              <a:t>Annotation</a:t>
            </a:r>
            <a:endParaRPr lang="en-US" dirty="0">
              <a:solidFill>
                <a:srgbClr val="0070C0"/>
              </a:solidFill>
            </a:endParaRPr>
          </a:p>
        </p:txBody>
      </p:sp>
      <p:cxnSp>
        <p:nvCxnSpPr>
          <p:cNvPr id="9" name="Curved Connector 8"/>
          <p:cNvCxnSpPr>
            <a:stCxn id="5" idx="2"/>
          </p:cNvCxnSpPr>
          <p:nvPr/>
        </p:nvCxnSpPr>
        <p:spPr>
          <a:xfrm rot="10800000" flipV="1">
            <a:off x="759832" y="2616607"/>
            <a:ext cx="859841" cy="7514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293096"/>
            <a:ext cx="8064896" cy="1477328"/>
          </a:xfrm>
          <a:prstGeom prst="rect">
            <a:avLst/>
          </a:prstGeom>
          <a:noFill/>
        </p:spPr>
        <p:txBody>
          <a:bodyPr wrap="square" rtlCol="0">
            <a:spAutoFit/>
          </a:bodyPr>
          <a:lstStyle/>
          <a:p>
            <a:r>
              <a:rPr lang="en-US" dirty="0" smtClean="0"/>
              <a:t>For this task, in contrast with the one mentioned previously, an annotated dataset is not required.</a:t>
            </a:r>
          </a:p>
          <a:p>
            <a:endParaRPr lang="en-US" dirty="0"/>
          </a:p>
          <a:p>
            <a:r>
              <a:rPr lang="en-US" dirty="0" smtClean="0"/>
              <a:t>Goal: Finding all pairs of emotion clause and cause clause in a given paragraph; without any further information or label.</a:t>
            </a:r>
            <a:endParaRPr lang="en-US" dirty="0"/>
          </a:p>
        </p:txBody>
      </p:sp>
    </p:spTree>
    <p:extLst>
      <p:ext uri="{BB962C8B-B14F-4D97-AF65-F5344CB8AC3E}">
        <p14:creationId xmlns:p14="http://schemas.microsoft.com/office/powerpoint/2010/main" val="1648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1: Independent Multi-task Learning</a:t>
            </a:r>
            <a:endParaRPr lang="en-CA" dirty="0"/>
          </a:p>
        </p:txBody>
      </p:sp>
      <p:sp>
        <p:nvSpPr>
          <p:cNvPr id="3" name="Content Placeholder 2"/>
          <p:cNvSpPr txBox="1">
            <a:spLocks/>
          </p:cNvSpPr>
          <p:nvPr/>
        </p:nvSpPr>
        <p:spPr>
          <a:xfrm>
            <a:off x="192453" y="11247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3D9949B-950C-49D4-AA4A-9F99FBDD0CBE}" type="slidenum">
              <a:rPr lang="en-US" smtClean="0"/>
              <a:t>11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165" y="1849181"/>
            <a:ext cx="4171355" cy="34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323528" y="1988840"/>
                <a:ext cx="4197046" cy="1250086"/>
              </a:xfrm>
              <a:prstGeom prst="rect">
                <a:avLst/>
              </a:prstGeom>
              <a:noFill/>
            </p:spPr>
            <p:txBody>
              <a:bodyPr wrap="none" rtlCol="0">
                <a:spAutoFit/>
              </a:bodyPr>
              <a:lstStyle/>
              <a:p>
                <a:r>
                  <a:rPr lang="en-US" dirty="0" smtClean="0"/>
                  <a:t>Document </a:t>
                </a:r>
                <a:r>
                  <a:rPr lang="en-US" dirty="0"/>
                  <a:t>contains multiple clauses</a:t>
                </a:r>
                <a:r>
                  <a:rPr lang="en-US" dirty="0" smtClean="0"/>
                  <a:t>:</a:t>
                </a:r>
              </a:p>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2</m:t>
                          </m:r>
                        </m:sub>
                      </m:sSub>
                      <m:r>
                        <a:rPr lang="en-US" b="0" i="1" smtClean="0">
                          <a:latin typeface="Cambria Math"/>
                        </a:rPr>
                        <m:t>, …, </m:t>
                      </m:r>
                      <m:sSub>
                        <m:sSubPr>
                          <m:ctrlPr>
                            <a:rPr lang="en-US" b="0" i="1" smtClean="0">
                              <a:latin typeface="Cambria Math"/>
                            </a:rPr>
                          </m:ctrlPr>
                        </m:sSubPr>
                        <m:e>
                          <m:r>
                            <a:rPr lang="en-US" b="0" i="1" smtClean="0">
                              <a:latin typeface="Cambria Math"/>
                            </a:rPr>
                            <m:t>𝑐</m:t>
                          </m:r>
                        </m:e>
                        <m:sub>
                          <m:r>
                            <a:rPr lang="en-US" b="0" i="1" smtClean="0">
                              <a:latin typeface="Cambria Math"/>
                            </a:rPr>
                            <m:t>|</m:t>
                          </m:r>
                          <m:r>
                            <a:rPr lang="en-US" b="0" i="1" smtClean="0">
                              <a:latin typeface="Cambria Math"/>
                            </a:rPr>
                            <m:t>𝑑</m:t>
                          </m:r>
                          <m:r>
                            <a:rPr lang="en-US" b="0" i="1" smtClean="0">
                              <a:latin typeface="Cambria Math"/>
                            </a:rPr>
                            <m:t>|</m:t>
                          </m:r>
                        </m:sub>
                      </m:sSub>
                      <m:r>
                        <a:rPr lang="en-US" b="0" i="1" smtClean="0">
                          <a:latin typeface="Cambria Math"/>
                        </a:rPr>
                        <m:t>]</m:t>
                      </m:r>
                    </m:oMath>
                  </m:oMathPara>
                </a14:m>
                <a:endParaRPr lang="en-US" dirty="0" smtClean="0"/>
              </a:p>
              <a:p>
                <a:r>
                  <a:rPr lang="en-US" dirty="0" smtClean="0"/>
                  <a:t>Each clause </a:t>
                </a:r>
                <a14:m>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oMath>
                </a14:m>
                <a:r>
                  <a:rPr lang="en-US" dirty="0" smtClean="0"/>
                  <a:t> contains multiple words: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𝑖</m:t>
                          </m:r>
                          <m:r>
                            <a:rPr lang="en-US" b="0" i="1" smtClean="0">
                              <a:latin typeface="Cambria Math"/>
                            </a:rPr>
                            <m:t>, 1</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𝑖</m:t>
                          </m:r>
                          <m:r>
                            <a:rPr lang="en-US" b="0" i="1" smtClean="0">
                              <a:latin typeface="Cambria Math"/>
                            </a:rPr>
                            <m:t>, 2</m:t>
                          </m:r>
                        </m:sub>
                      </m:sSub>
                      <m:r>
                        <a:rPr lang="en-US" b="0" i="1" smtClean="0">
                          <a:latin typeface="Cambria Math"/>
                        </a:rPr>
                        <m:t>, …, </m:t>
                      </m:r>
                      <m:sSub>
                        <m:sSubPr>
                          <m:ctrlPr>
                            <a:rPr lang="en-US" b="0" i="1" smtClean="0">
                              <a:latin typeface="Cambria Math"/>
                            </a:rPr>
                          </m:ctrlPr>
                        </m:sSubPr>
                        <m:e>
                          <m:r>
                            <a:rPr lang="en-US" b="0" i="1" smtClean="0">
                              <a:latin typeface="Cambria Math"/>
                            </a:rPr>
                            <m:t>𝑤</m:t>
                          </m:r>
                        </m:e>
                        <m:sub>
                          <m:r>
                            <a:rPr lang="en-US" b="0" i="1" smtClean="0">
                              <a:latin typeface="Cambria Math"/>
                            </a:rPr>
                            <m:t>𝑖</m:t>
                          </m:r>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r>
                            <a:rPr lang="en-US" b="0" i="1" smtClean="0">
                              <a:latin typeface="Cambria Math"/>
                            </a:rPr>
                            <m:t>|</m:t>
                          </m:r>
                        </m:sub>
                      </m:sSub>
                      <m:r>
                        <a:rPr lang="en-US" b="0" i="1" smtClean="0">
                          <a:latin typeface="Cambria Math"/>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3528" y="1988840"/>
                <a:ext cx="4197046" cy="1250086"/>
              </a:xfrm>
              <a:prstGeom prst="rect">
                <a:avLst/>
              </a:prstGeom>
              <a:blipFill rotWithShape="1">
                <a:blip r:embed="rId5"/>
                <a:stretch>
                  <a:fillRect l="-1161" t="-2439" r="-435"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3528" y="3421361"/>
                <a:ext cx="4572000" cy="2607637"/>
              </a:xfrm>
              <a:prstGeom prst="rect">
                <a:avLst/>
              </a:prstGeom>
            </p:spPr>
            <p:txBody>
              <a:bodyPr>
                <a:spAutoFit/>
              </a:bodyPr>
              <a:lstStyle/>
              <a:p>
                <a:r>
                  <a:rPr lang="en-CA" dirty="0" smtClean="0"/>
                  <a:t>The lower layer:</a:t>
                </a:r>
              </a:p>
              <a:p>
                <a:pPr marL="342900" indent="-342900">
                  <a:buAutoNum type="arabicPeriod"/>
                </a:pPr>
                <a:r>
                  <a:rPr lang="en-CA" dirty="0" smtClean="0"/>
                  <a:t>consists of a set of word-level Bi-LSTM modules, each of which corresponds to one clause. </a:t>
                </a:r>
              </a:p>
              <a:p>
                <a:pPr marL="342900" indent="-342900">
                  <a:buAutoNum type="arabicPeriod"/>
                </a:pPr>
                <a:r>
                  <a:rPr lang="en-CA" dirty="0" smtClean="0"/>
                  <a:t>The </a:t>
                </a:r>
                <a:r>
                  <a:rPr lang="en-CA" dirty="0"/>
                  <a:t>hidden state of the </a:t>
                </a:r>
                <a14:m>
                  <m:oMath xmlns:m="http://schemas.openxmlformats.org/officeDocument/2006/math">
                    <m:r>
                      <a:rPr lang="en-CA" i="1" dirty="0" smtClean="0">
                        <a:latin typeface="Cambria Math"/>
                      </a:rPr>
                      <m:t>𝑗</m:t>
                    </m:r>
                  </m:oMath>
                </a14:m>
                <a:r>
                  <a:rPr lang="en-CA" dirty="0"/>
                  <a:t>th word in the </a:t>
                </a:r>
                <a14:m>
                  <m:oMath xmlns:m="http://schemas.openxmlformats.org/officeDocument/2006/math">
                    <m:r>
                      <a:rPr lang="en-US" b="0" i="1" smtClean="0">
                        <a:latin typeface="Cambria Math"/>
                      </a:rPr>
                      <m:t>𝑖</m:t>
                    </m:r>
                  </m:oMath>
                </a14:m>
                <a:r>
                  <a:rPr lang="en-CA" dirty="0" smtClean="0"/>
                  <a:t>th </a:t>
                </a:r>
                <a:r>
                  <a:rPr lang="en-CA" dirty="0"/>
                  <a:t>clause </a:t>
                </a:r>
                <a14:m>
                  <m:oMath xmlns:m="http://schemas.openxmlformats.org/officeDocument/2006/math">
                    <m:sSub>
                      <m:sSubPr>
                        <m:ctrlPr>
                          <a:rPr lang="en-US" b="0" i="1" smtClean="0">
                            <a:latin typeface="Cambria Math"/>
                          </a:rPr>
                        </m:ctrlPr>
                      </m:sSubPr>
                      <m:e>
                        <m:r>
                          <a:rPr lang="en-US" b="0" i="1" smtClean="0">
                            <a:latin typeface="Cambria Math"/>
                          </a:rPr>
                          <m:t>h</m:t>
                        </m:r>
                      </m:e>
                      <m:sub>
                        <m:r>
                          <a:rPr lang="en-US" b="0" i="1" smtClean="0">
                            <a:latin typeface="Cambria Math"/>
                          </a:rPr>
                          <m:t>𝑖</m:t>
                        </m:r>
                        <m:r>
                          <a:rPr lang="en-US" b="0" i="1" smtClean="0">
                            <a:latin typeface="Cambria Math"/>
                          </a:rPr>
                          <m:t>, </m:t>
                        </m:r>
                        <m:r>
                          <a:rPr lang="en-US" b="0" i="1" smtClean="0">
                            <a:latin typeface="Cambria Math"/>
                          </a:rPr>
                          <m:t>𝑗</m:t>
                        </m:r>
                      </m:sub>
                    </m:sSub>
                  </m:oMath>
                </a14:m>
                <a:r>
                  <a:rPr lang="en-CA" dirty="0" smtClean="0"/>
                  <a:t> </a:t>
                </a:r>
                <a:r>
                  <a:rPr lang="en-CA" dirty="0"/>
                  <a:t>is obtained based on a bi-directional LSTM. </a:t>
                </a:r>
                <a:endParaRPr lang="en-CA" dirty="0" smtClean="0"/>
              </a:p>
              <a:p>
                <a:pPr marL="342900" indent="-342900">
                  <a:buAutoNum type="arabicPeriod"/>
                </a:pPr>
                <a:r>
                  <a:rPr lang="en-CA" dirty="0" smtClean="0"/>
                  <a:t>Attention </a:t>
                </a:r>
                <a:r>
                  <a:rPr lang="en-CA" dirty="0"/>
                  <a:t>mechanism is then adopt to get a clause representation </a:t>
                </a:r>
                <a14:m>
                  <m:oMath xmlns:m="http://schemas.openxmlformats.org/officeDocument/2006/math">
                    <m:sSub>
                      <m:sSubPr>
                        <m:ctrlPr>
                          <a:rPr lang="en-US" b="0" i="1" dirty="0" smtClean="0">
                            <a:latin typeface="Cambria Math"/>
                          </a:rPr>
                        </m:ctrlPr>
                      </m:sSubPr>
                      <m:e>
                        <m:r>
                          <a:rPr lang="en-US" b="0" i="1" dirty="0" smtClean="0">
                            <a:latin typeface="Cambria Math"/>
                          </a:rPr>
                          <m:t>𝑠</m:t>
                        </m:r>
                      </m:e>
                      <m:sub>
                        <m:r>
                          <a:rPr lang="en-US" b="0" i="1" dirty="0" smtClean="0">
                            <a:latin typeface="Cambria Math"/>
                          </a:rPr>
                          <m:t>𝑖</m:t>
                        </m:r>
                      </m:sub>
                    </m:sSub>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23528" y="3421361"/>
                <a:ext cx="4572000" cy="2607637"/>
              </a:xfrm>
              <a:prstGeom prst="rect">
                <a:avLst/>
              </a:prstGeom>
              <a:blipFill rotWithShape="1">
                <a:blip r:embed="rId7"/>
                <a:stretch>
                  <a:fillRect l="-1067" t="-1168" b="-2804"/>
                </a:stretch>
              </a:blipFill>
            </p:spPr>
            <p:txBody>
              <a:bodyPr/>
              <a:lstStyle/>
              <a:p>
                <a:r>
                  <a:rPr lang="en-US">
                    <a:noFill/>
                  </a:rPr>
                  <a:t> </a:t>
                </a:r>
              </a:p>
            </p:txBody>
          </p:sp>
        </mc:Fallback>
      </mc:AlternateContent>
    </p:spTree>
    <p:extLst>
      <p:ext uri="{BB962C8B-B14F-4D97-AF65-F5344CB8AC3E}">
        <p14:creationId xmlns:p14="http://schemas.microsoft.com/office/powerpoint/2010/main" val="29662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1: Independent Multi-task Learning</a:t>
            </a:r>
            <a:endParaRPr lang="en-CA" dirty="0"/>
          </a:p>
        </p:txBody>
      </p:sp>
      <p:sp>
        <p:nvSpPr>
          <p:cNvPr id="3" name="Content Placeholder 2"/>
          <p:cNvSpPr txBox="1">
            <a:spLocks/>
          </p:cNvSpPr>
          <p:nvPr/>
        </p:nvSpPr>
        <p:spPr>
          <a:xfrm>
            <a:off x="192453" y="11247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3D9949B-950C-49D4-AA4A-9F99FBDD0CBE}" type="slidenum">
              <a:rPr lang="en-US" smtClean="0"/>
              <a:t>12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165" y="1849181"/>
            <a:ext cx="4171355" cy="34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Rectangle 7"/>
              <p:cNvSpPr/>
              <p:nvPr/>
            </p:nvSpPr>
            <p:spPr>
              <a:xfrm>
                <a:off x="336986" y="1849181"/>
                <a:ext cx="4667061" cy="4847609"/>
              </a:xfrm>
              <a:prstGeom prst="rect">
                <a:avLst/>
              </a:prstGeom>
            </p:spPr>
            <p:txBody>
              <a:bodyPr wrap="square">
                <a:spAutoFit/>
              </a:bodyPr>
              <a:lstStyle/>
              <a:p>
                <a:r>
                  <a:rPr lang="en-CA" sz="1400" dirty="0" smtClean="0"/>
                  <a:t>The upper layer: </a:t>
                </a:r>
              </a:p>
              <a:p>
                <a:pPr marL="342900" indent="-342900">
                  <a:buFont typeface="+mj-lt"/>
                  <a:buAutoNum type="arabicPeriod"/>
                </a:pPr>
                <a:r>
                  <a:rPr lang="en-US" sz="1400" dirty="0" smtClean="0"/>
                  <a:t>consists </a:t>
                </a:r>
                <a:r>
                  <a:rPr lang="en-US" sz="1400" dirty="0"/>
                  <a:t>of two components</a:t>
                </a:r>
                <a:r>
                  <a:rPr lang="en-US" sz="1400" dirty="0" smtClean="0"/>
                  <a:t>:</a:t>
                </a:r>
              </a:p>
              <a:p>
                <a:pPr marL="800100" lvl="1" indent="-342900">
                  <a:buFont typeface="Arial" panose="020B0604020202020204" pitchFamily="34" charset="0"/>
                  <a:buChar char="•"/>
                </a:pPr>
                <a:r>
                  <a:rPr lang="en-CA" sz="1400" dirty="0"/>
                  <a:t>E</a:t>
                </a:r>
                <a:r>
                  <a:rPr lang="en-CA" sz="1400" dirty="0" smtClean="0"/>
                  <a:t>motion extraction</a:t>
                </a:r>
              </a:p>
              <a:p>
                <a:pPr marL="800100" lvl="1" indent="-342900">
                  <a:buFont typeface="Arial" panose="020B0604020202020204" pitchFamily="34" charset="0"/>
                  <a:buChar char="•"/>
                </a:pPr>
                <a:r>
                  <a:rPr lang="en-CA" sz="1400" dirty="0"/>
                  <a:t>C</a:t>
                </a:r>
                <a:r>
                  <a:rPr lang="en-CA" sz="1400" dirty="0" smtClean="0"/>
                  <a:t>ause extraction</a:t>
                </a:r>
                <a:r>
                  <a:rPr lang="en-CA" sz="1400" dirty="0"/>
                  <a:t/>
                </a:r>
                <a:br>
                  <a:rPr lang="en-CA" sz="1400" dirty="0"/>
                </a:br>
                <a:endParaRPr lang="en-CA" sz="1400" dirty="0" smtClean="0"/>
              </a:p>
              <a:p>
                <a:pPr marL="342900" indent="-342900">
                  <a:buFont typeface="+mj-lt"/>
                  <a:buAutoNum type="arabicPeriod"/>
                </a:pPr>
                <a:r>
                  <a:rPr lang="en-CA" sz="1400" dirty="0" smtClean="0"/>
                  <a:t>Each </a:t>
                </a:r>
                <a:r>
                  <a:rPr lang="en-CA" sz="1400" dirty="0"/>
                  <a:t>component is a clause-level </a:t>
                </a:r>
                <a:r>
                  <a:rPr lang="en-CA" sz="1400" dirty="0" smtClean="0"/>
                  <a:t>Bi-LSTM </a:t>
                </a:r>
                <a:r>
                  <a:rPr lang="en-CA" sz="1400" dirty="0"/>
                  <a:t>which receives the independent clause representations </a:t>
                </a:r>
                <a14:m>
                  <m:oMath xmlns:m="http://schemas.openxmlformats.org/officeDocument/2006/math">
                    <m:r>
                      <a:rPr lang="en-CA" sz="1400" i="1" dirty="0" smtClean="0">
                        <a:latin typeface="Cambria Math"/>
                      </a:rPr>
                      <m:t>[</m:t>
                    </m:r>
                    <m:sSub>
                      <m:sSubPr>
                        <m:ctrlPr>
                          <a:rPr lang="en-US" sz="1400" b="0" i="1" dirty="0" smtClean="0">
                            <a:latin typeface="Cambria Math"/>
                          </a:rPr>
                        </m:ctrlPr>
                      </m:sSubPr>
                      <m:e>
                        <m:r>
                          <a:rPr lang="en-CA" sz="1400" i="1" dirty="0" smtClean="0">
                            <a:latin typeface="Cambria Math"/>
                          </a:rPr>
                          <m:t>𝑠</m:t>
                        </m:r>
                      </m:e>
                      <m:sub>
                        <m:r>
                          <a:rPr lang="en-CA" sz="1400" i="1" dirty="0" smtClean="0">
                            <a:latin typeface="Cambria Math"/>
                          </a:rPr>
                          <m:t>1</m:t>
                        </m:r>
                      </m:sub>
                    </m:sSub>
                    <m:r>
                      <a:rPr lang="en-CA" sz="1400" i="1" dirty="0" smtClean="0">
                        <a:latin typeface="Cambria Math"/>
                      </a:rPr>
                      <m:t>, </m:t>
                    </m:r>
                    <m:sSub>
                      <m:sSubPr>
                        <m:ctrlPr>
                          <a:rPr lang="en-US" sz="1400" b="0" i="1" dirty="0" smtClean="0">
                            <a:latin typeface="Cambria Math"/>
                          </a:rPr>
                        </m:ctrlPr>
                      </m:sSubPr>
                      <m:e>
                        <m:r>
                          <a:rPr lang="en-CA" sz="1400" i="1" dirty="0" smtClean="0">
                            <a:latin typeface="Cambria Math"/>
                          </a:rPr>
                          <m:t>𝑠</m:t>
                        </m:r>
                      </m:e>
                      <m:sub>
                        <m:r>
                          <a:rPr lang="en-CA" sz="1400" i="1" dirty="0" smtClean="0">
                            <a:latin typeface="Cambria Math"/>
                          </a:rPr>
                          <m:t>2</m:t>
                        </m:r>
                      </m:sub>
                    </m:sSub>
                    <m:r>
                      <a:rPr lang="en-CA" sz="1400" i="1" dirty="0" smtClean="0">
                        <a:latin typeface="Cambria Math"/>
                      </a:rPr>
                      <m:t>, …, </m:t>
                    </m:r>
                    <m:sSub>
                      <m:sSubPr>
                        <m:ctrlPr>
                          <a:rPr lang="en-US" sz="1400" b="0" i="1" dirty="0" smtClean="0">
                            <a:latin typeface="Cambria Math"/>
                          </a:rPr>
                        </m:ctrlPr>
                      </m:sSubPr>
                      <m:e>
                        <m:r>
                          <a:rPr lang="en-CA" sz="1400" i="1" dirty="0" err="1">
                            <a:latin typeface="Cambria Math"/>
                          </a:rPr>
                          <m:t>𝑠</m:t>
                        </m:r>
                      </m:e>
                      <m:sub>
                        <m:d>
                          <m:dPr>
                            <m:begChr m:val="|"/>
                            <m:endChr m:val="|"/>
                            <m:ctrlPr>
                              <a:rPr lang="en-CA" sz="1400" i="1" dirty="0" err="1">
                                <a:latin typeface="Cambria Math"/>
                              </a:rPr>
                            </m:ctrlPr>
                          </m:dPr>
                          <m:e>
                            <m:r>
                              <a:rPr lang="en-CA" sz="1400" i="1" dirty="0" err="1">
                                <a:latin typeface="Cambria Math"/>
                              </a:rPr>
                              <m:t>𝑑</m:t>
                            </m:r>
                          </m:e>
                        </m:d>
                      </m:sub>
                    </m:sSub>
                    <m:r>
                      <a:rPr lang="en-CA" sz="1400" i="1" dirty="0">
                        <a:latin typeface="Cambria Math"/>
                      </a:rPr>
                      <m:t>] </m:t>
                    </m:r>
                  </m:oMath>
                </a14:m>
                <a:r>
                  <a:rPr lang="en-CA" sz="1400" dirty="0"/>
                  <a:t>obtained at the lower layer as inputs</a:t>
                </a:r>
                <a:r>
                  <a:rPr lang="en-CA" sz="1400" dirty="0" smtClean="0"/>
                  <a:t>.</a:t>
                </a:r>
                <a:br>
                  <a:rPr lang="en-CA" sz="1400" dirty="0" smtClean="0"/>
                </a:br>
                <a:r>
                  <a:rPr lang="en-CA" sz="1400" dirty="0" smtClean="0"/>
                  <a:t> </a:t>
                </a:r>
              </a:p>
              <a:p>
                <a:pPr marL="342900" indent="-342900">
                  <a:buFont typeface="+mj-lt"/>
                  <a:buAutoNum type="arabicPeriod"/>
                </a:pPr>
                <a:r>
                  <a:rPr lang="en-CA" sz="1400" dirty="0" smtClean="0"/>
                  <a:t>The </a:t>
                </a:r>
                <a:r>
                  <a:rPr lang="en-CA" sz="1400" dirty="0"/>
                  <a:t>hidden states of two component Bi-LSTM, </a:t>
                </a:r>
                <a14:m>
                  <m:oMath xmlns:m="http://schemas.openxmlformats.org/officeDocument/2006/math">
                    <m:sSubSup>
                      <m:sSubSupPr>
                        <m:ctrlPr>
                          <a:rPr lang="en-US" sz="1400" b="0" i="1" dirty="0" smtClean="0">
                            <a:latin typeface="Cambria Math"/>
                          </a:rPr>
                        </m:ctrlPr>
                      </m:sSubSupPr>
                      <m:e>
                        <m:r>
                          <a:rPr lang="en-US" sz="1400" b="0" i="1" dirty="0" smtClean="0">
                            <a:latin typeface="Cambria Math"/>
                          </a:rPr>
                          <m:t>𝑟</m:t>
                        </m:r>
                      </m:e>
                      <m:sub>
                        <m:r>
                          <a:rPr lang="en-US" sz="1400" b="0" i="1" dirty="0" smtClean="0">
                            <a:latin typeface="Cambria Math"/>
                          </a:rPr>
                          <m:t>𝑖</m:t>
                        </m:r>
                      </m:sub>
                      <m:sup>
                        <m:r>
                          <a:rPr lang="en-US" sz="1400" b="0" i="1" dirty="0" smtClean="0">
                            <a:latin typeface="Cambria Math"/>
                          </a:rPr>
                          <m:t>𝑒</m:t>
                        </m:r>
                      </m:sup>
                    </m:sSubSup>
                  </m:oMath>
                </a14:m>
                <a:r>
                  <a:rPr lang="en-CA" sz="1400" dirty="0" smtClean="0"/>
                  <a:t> </a:t>
                </a:r>
                <a:r>
                  <a:rPr lang="en-CA" sz="1400" dirty="0"/>
                  <a:t>and </a:t>
                </a:r>
                <a14:m>
                  <m:oMath xmlns:m="http://schemas.openxmlformats.org/officeDocument/2006/math">
                    <m:sSubSup>
                      <m:sSubSupPr>
                        <m:ctrlPr>
                          <a:rPr lang="en-US" sz="1400" b="0" i="1" dirty="0" smtClean="0">
                            <a:latin typeface="Cambria Math"/>
                          </a:rPr>
                        </m:ctrlPr>
                      </m:sSubSupPr>
                      <m:e>
                        <m:r>
                          <a:rPr lang="en-US" sz="1400" b="0" i="1" dirty="0" smtClean="0">
                            <a:latin typeface="Cambria Math"/>
                          </a:rPr>
                          <m:t>𝑟</m:t>
                        </m:r>
                      </m:e>
                      <m:sub>
                        <m:r>
                          <a:rPr lang="en-US" sz="1400" b="0" i="1" dirty="0" smtClean="0">
                            <a:latin typeface="Cambria Math"/>
                          </a:rPr>
                          <m:t>𝑖</m:t>
                        </m:r>
                      </m:sub>
                      <m:sup>
                        <m:r>
                          <a:rPr lang="en-US" sz="1400" b="0" i="1" dirty="0" smtClean="0">
                            <a:latin typeface="Cambria Math"/>
                          </a:rPr>
                          <m:t>𝑐</m:t>
                        </m:r>
                      </m:sup>
                    </m:sSubSup>
                  </m:oMath>
                </a14:m>
                <a:r>
                  <a:rPr lang="en-CA" sz="1400" dirty="0"/>
                  <a:t>, can be viewed as the context-aware representation of clause </a:t>
                </a:r>
                <a14:m>
                  <m:oMath xmlns:m="http://schemas.openxmlformats.org/officeDocument/2006/math">
                    <m:sSub>
                      <m:sSubPr>
                        <m:ctrlPr>
                          <a:rPr lang="en-US" sz="1400" b="0" i="1" dirty="0" smtClean="0">
                            <a:latin typeface="Cambria Math"/>
                          </a:rPr>
                        </m:ctrlPr>
                      </m:sSubPr>
                      <m:e>
                        <m:r>
                          <a:rPr lang="en-CA" sz="1400" i="1" dirty="0" smtClean="0">
                            <a:latin typeface="Cambria Math"/>
                          </a:rPr>
                          <m:t>𝑐</m:t>
                        </m:r>
                      </m:e>
                      <m:sub>
                        <m:r>
                          <a:rPr lang="en-CA" sz="1400" i="1" dirty="0" smtClean="0">
                            <a:latin typeface="Cambria Math"/>
                          </a:rPr>
                          <m:t>𝑖</m:t>
                        </m:r>
                      </m:sub>
                    </m:sSub>
                  </m:oMath>
                </a14:m>
                <a:r>
                  <a:rPr lang="en-CA" sz="1400" dirty="0"/>
                  <a:t> , and finally feed to the softmax layer for emotion prediction and cause predication</a:t>
                </a:r>
                <a:r>
                  <a:rPr lang="en-CA" dirty="0" smtClean="0"/>
                  <a:t>:</a:t>
                </a:r>
              </a:p>
              <a:p>
                <a:pPr marL="342900" indent="-342900">
                  <a:buFont typeface="+mj-lt"/>
                  <a:buAutoNum type="arabicPeriod"/>
                </a:pPr>
                <a:endParaRPr lang="en-CA" dirty="0"/>
              </a:p>
              <a:p>
                <a:pPr marL="342900" indent="-342900">
                  <a:buFont typeface="+mj-lt"/>
                  <a:buAutoNum type="arabicPeriod"/>
                </a:pPr>
                <a:endParaRPr lang="en-CA" dirty="0" smtClean="0"/>
              </a:p>
              <a:p>
                <a:pPr marL="342900" indent="-342900">
                  <a:buFont typeface="+mj-lt"/>
                  <a:buAutoNum type="arabicPeriod"/>
                </a:pPr>
                <a:endParaRPr lang="en-CA" dirty="0"/>
              </a:p>
              <a:p>
                <a:pPr marL="342900" indent="-342900">
                  <a:buFont typeface="+mj-lt"/>
                  <a:buAutoNum type="arabicPeriod"/>
                </a:pPr>
                <a:r>
                  <a:rPr lang="en-CA" sz="1400" dirty="0" smtClean="0"/>
                  <a:t>The loss of model is:</a:t>
                </a:r>
              </a:p>
              <a:p>
                <a:endParaRPr lang="en-CA" dirty="0"/>
              </a:p>
              <a:p>
                <a:r>
                  <a:rPr lang="en-CA" dirty="0" smtClean="0"/>
                  <a:t> </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36986" y="1849181"/>
                <a:ext cx="4667061" cy="4847609"/>
              </a:xfrm>
              <a:prstGeom prst="rect">
                <a:avLst/>
              </a:prstGeom>
              <a:blipFill rotWithShape="1">
                <a:blip r:embed="rId3"/>
                <a:stretch>
                  <a:fillRect l="-261" t="-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83568" y="4941754"/>
                <a:ext cx="3193054"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smtClean="0">
                                  <a:latin typeface="Cambria Math"/>
                                </a:rPr>
                              </m:ctrlPr>
                            </m:eqArrPr>
                            <m:e>
                              <m:sSubSup>
                                <m:sSubSupPr>
                                  <m:ctrlPr>
                                    <a:rPr lang="en-US" b="0" i="1" smtClean="0">
                                      <a:latin typeface="Cambria Math"/>
                                    </a:rPr>
                                  </m:ctrlPr>
                                </m:sSubSupPr>
                                <m:e>
                                  <m:acc>
                                    <m:accPr>
                                      <m:chr m:val="̂"/>
                                      <m:ctrlPr>
                                        <a:rPr lang="en-US" b="0" i="1" smtClean="0">
                                          <a:latin typeface="Cambria Math"/>
                                        </a:rPr>
                                      </m:ctrlPr>
                                    </m:accPr>
                                    <m:e>
                                      <m:r>
                                        <a:rPr lang="en-US" b="0" i="1" smtClean="0">
                                          <a:latin typeface="Cambria Math"/>
                                        </a:rPr>
                                        <m:t>𝑦</m:t>
                                      </m:r>
                                    </m:e>
                                  </m:acc>
                                </m:e>
                                <m:sub>
                                  <m:r>
                                    <a:rPr lang="en-US" b="0" i="1" smtClean="0">
                                      <a:latin typeface="Cambria Math"/>
                                    </a:rPr>
                                    <m:t>𝑖</m:t>
                                  </m:r>
                                </m:sub>
                                <m:sup>
                                  <m:r>
                                    <a:rPr lang="en-US" b="0" i="1" smtClean="0">
                                      <a:latin typeface="Cambria Math"/>
                                    </a:rPr>
                                    <m:t>𝑒</m:t>
                                  </m:r>
                                </m:sup>
                              </m:sSubSup>
                              <m:r>
                                <a:rPr lang="en-US" b="0" i="1" smtClean="0">
                                  <a:latin typeface="Cambria Math"/>
                                </a:rPr>
                                <m:t>=</m:t>
                              </m:r>
                              <m:r>
                                <a:rPr lang="en-US" b="0" i="1" smtClean="0">
                                  <a:latin typeface="Cambria Math"/>
                                </a:rPr>
                                <m:t>𝑠𝑜𝑓𝑡𝑚𝑎𝑥</m:t>
                              </m:r>
                              <m:r>
                                <a:rPr lang="en-US" b="0" i="1" smtClean="0">
                                  <a:latin typeface="Cambria Math"/>
                                </a:rPr>
                                <m:t>(</m:t>
                              </m:r>
                              <m:sSup>
                                <m:sSupPr>
                                  <m:ctrlPr>
                                    <a:rPr lang="en-US" b="0" i="1" smtClean="0">
                                      <a:latin typeface="Cambria Math"/>
                                    </a:rPr>
                                  </m:ctrlPr>
                                </m:sSupPr>
                                <m:e>
                                  <m:r>
                                    <a:rPr lang="en-US" b="0" i="1" smtClean="0">
                                      <a:latin typeface="Cambria Math"/>
                                    </a:rPr>
                                    <m:t>𝑊</m:t>
                                  </m:r>
                                </m:e>
                                <m:sup>
                                  <m:r>
                                    <a:rPr lang="en-US" b="0" i="1" smtClean="0">
                                      <a:latin typeface="Cambria Math"/>
                                    </a:rPr>
                                    <m:t>𝑒</m:t>
                                  </m:r>
                                </m:sup>
                              </m:sSup>
                              <m:sSubSup>
                                <m:sSubSupPr>
                                  <m:ctrlPr>
                                    <a:rPr lang="en-US" b="0" i="1" smtClean="0">
                                      <a:latin typeface="Cambria Math"/>
                                    </a:rPr>
                                  </m:ctrlPr>
                                </m:sSubSupPr>
                                <m:e>
                                  <m:r>
                                    <a:rPr lang="en-US" b="0" i="1" smtClean="0">
                                      <a:latin typeface="Cambria Math"/>
                                    </a:rPr>
                                    <m:t>𝑟</m:t>
                                  </m:r>
                                </m:e>
                                <m:sub>
                                  <m:r>
                                    <a:rPr lang="en-US" b="0" i="1" smtClean="0">
                                      <a:latin typeface="Cambria Math"/>
                                    </a:rPr>
                                    <m:t>𝑖</m:t>
                                  </m:r>
                                </m:sub>
                                <m:sup>
                                  <m:r>
                                    <a:rPr lang="en-US" b="0" i="1" smtClean="0">
                                      <a:latin typeface="Cambria Math"/>
                                    </a:rPr>
                                    <m:t>𝑒</m:t>
                                  </m:r>
                                </m:sup>
                              </m:sSubSup>
                              <m:r>
                                <a:rPr lang="en-US" b="0" i="1" smtClean="0">
                                  <a:latin typeface="Cambria Math"/>
                                </a:rPr>
                                <m:t>+</m:t>
                              </m:r>
                              <m:sSup>
                                <m:sSupPr>
                                  <m:ctrlPr>
                                    <a:rPr lang="en-US" b="0" i="1" smtClean="0">
                                      <a:latin typeface="Cambria Math"/>
                                    </a:rPr>
                                  </m:ctrlPr>
                                </m:sSupPr>
                                <m:e>
                                  <m:r>
                                    <a:rPr lang="en-US" b="0" i="1" smtClean="0">
                                      <a:latin typeface="Cambria Math"/>
                                    </a:rPr>
                                    <m:t>𝑏</m:t>
                                  </m:r>
                                </m:e>
                                <m:sup>
                                  <m:r>
                                    <a:rPr lang="en-US" b="0" i="1" smtClean="0">
                                      <a:latin typeface="Cambria Math"/>
                                    </a:rPr>
                                    <m:t>𝑒</m:t>
                                  </m:r>
                                </m:sup>
                              </m:sSup>
                              <m:r>
                                <a:rPr lang="en-US" b="0" i="1" smtClean="0">
                                  <a:latin typeface="Cambria Math"/>
                                </a:rPr>
                                <m:t>)</m:t>
                              </m:r>
                            </m:e>
                            <m:e>
                              <m:sSubSup>
                                <m:sSubSupPr>
                                  <m:ctrlPr>
                                    <a:rPr lang="en-US" b="0" i="1" smtClean="0">
                                      <a:latin typeface="Cambria Math"/>
                                    </a:rPr>
                                  </m:ctrlPr>
                                </m:sSubSupPr>
                                <m:e>
                                  <m:acc>
                                    <m:accPr>
                                      <m:chr m:val="̂"/>
                                      <m:ctrlPr>
                                        <a:rPr lang="en-US" b="0" i="1" smtClean="0">
                                          <a:latin typeface="Cambria Math"/>
                                        </a:rPr>
                                      </m:ctrlPr>
                                    </m:accPr>
                                    <m:e>
                                      <m:r>
                                        <a:rPr lang="en-US" b="0" i="1" smtClean="0">
                                          <a:latin typeface="Cambria Math"/>
                                        </a:rPr>
                                        <m:t>𝑦</m:t>
                                      </m:r>
                                    </m:e>
                                  </m:acc>
                                </m:e>
                                <m:sub>
                                  <m:r>
                                    <a:rPr lang="en-US" b="0" i="1" smtClean="0">
                                      <a:latin typeface="Cambria Math"/>
                                    </a:rPr>
                                    <m:t>𝑖</m:t>
                                  </m:r>
                                </m:sub>
                                <m:sup>
                                  <m:r>
                                    <a:rPr lang="en-US" b="0" i="1" smtClean="0">
                                      <a:latin typeface="Cambria Math"/>
                                    </a:rPr>
                                    <m:t>𝑐</m:t>
                                  </m:r>
                                </m:sup>
                              </m:sSubSup>
                              <m:r>
                                <a:rPr lang="en-US" b="0" i="1" smtClean="0">
                                  <a:latin typeface="Cambria Math"/>
                                </a:rPr>
                                <m:t>=</m:t>
                              </m:r>
                              <m:r>
                                <a:rPr lang="en-US" b="0" i="1" smtClean="0">
                                  <a:latin typeface="Cambria Math"/>
                                </a:rPr>
                                <m:t>𝑠𝑜𝑓𝑡𝑚𝑎𝑥</m:t>
                              </m:r>
                              <m:r>
                                <a:rPr lang="en-US" b="0" i="1" smtClean="0">
                                  <a:latin typeface="Cambria Math"/>
                                </a:rPr>
                                <m:t>(</m:t>
                              </m:r>
                              <m:sSup>
                                <m:sSupPr>
                                  <m:ctrlPr>
                                    <a:rPr lang="en-US" b="0" i="1" smtClean="0">
                                      <a:latin typeface="Cambria Math"/>
                                    </a:rPr>
                                  </m:ctrlPr>
                                </m:sSupPr>
                                <m:e>
                                  <m:r>
                                    <a:rPr lang="en-US" b="0" i="1" smtClean="0">
                                      <a:latin typeface="Cambria Math"/>
                                    </a:rPr>
                                    <m:t>𝑊</m:t>
                                  </m:r>
                                </m:e>
                                <m:sup>
                                  <m:r>
                                    <a:rPr lang="en-US" b="0" i="1" smtClean="0">
                                      <a:latin typeface="Cambria Math"/>
                                    </a:rPr>
                                    <m:t>𝑐</m:t>
                                  </m:r>
                                </m:sup>
                              </m:sSup>
                              <m:sSubSup>
                                <m:sSubSupPr>
                                  <m:ctrlPr>
                                    <a:rPr lang="en-US" b="0" i="1" smtClean="0">
                                      <a:latin typeface="Cambria Math"/>
                                    </a:rPr>
                                  </m:ctrlPr>
                                </m:sSubSupPr>
                                <m:e>
                                  <m:r>
                                    <a:rPr lang="en-US" b="0" i="1" smtClean="0">
                                      <a:latin typeface="Cambria Math"/>
                                    </a:rPr>
                                    <m:t>𝑟</m:t>
                                  </m:r>
                                </m:e>
                                <m:sub>
                                  <m:r>
                                    <a:rPr lang="en-US" b="0" i="1" smtClean="0">
                                      <a:latin typeface="Cambria Math"/>
                                    </a:rPr>
                                    <m:t>𝑖</m:t>
                                  </m:r>
                                </m:sub>
                                <m:sup>
                                  <m:r>
                                    <a:rPr lang="en-US" b="0" i="1" smtClean="0">
                                      <a:latin typeface="Cambria Math"/>
                                    </a:rPr>
                                    <m:t>𝑐</m:t>
                                  </m:r>
                                </m:sup>
                              </m:sSubSup>
                              <m:r>
                                <a:rPr lang="en-US" b="0" i="1" smtClean="0">
                                  <a:latin typeface="Cambria Math"/>
                                </a:rPr>
                                <m:t>+</m:t>
                              </m:r>
                              <m:sSup>
                                <m:sSupPr>
                                  <m:ctrlPr>
                                    <a:rPr lang="en-US" b="0" i="1" smtClean="0">
                                      <a:latin typeface="Cambria Math"/>
                                    </a:rPr>
                                  </m:ctrlPr>
                                </m:sSupPr>
                                <m:e>
                                  <m:r>
                                    <a:rPr lang="en-US" b="0" i="1" smtClean="0">
                                      <a:latin typeface="Cambria Math"/>
                                    </a:rPr>
                                    <m:t>𝑏</m:t>
                                  </m:r>
                                </m:e>
                                <m:sup>
                                  <m:r>
                                    <a:rPr lang="en-US" b="0" i="1" smtClean="0">
                                      <a:latin typeface="Cambria Math"/>
                                    </a:rPr>
                                    <m:t>𝑐</m:t>
                                  </m:r>
                                </m:sup>
                              </m:sSup>
                              <m:r>
                                <a:rPr lang="en-US" b="0" i="1" smtClean="0">
                                  <a:latin typeface="Cambria Math"/>
                                </a:rPr>
                                <m:t>)</m:t>
                              </m:r>
                            </m:e>
                          </m:eqAr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4941754"/>
                <a:ext cx="3193054" cy="71019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16699" y="6124654"/>
                <a:ext cx="23267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𝐿</m:t>
                          </m:r>
                        </m:e>
                        <m:sup>
                          <m:r>
                            <a:rPr lang="en-US" b="0" i="1" smtClean="0">
                              <a:latin typeface="Cambria Math"/>
                            </a:rPr>
                            <m:t>𝑝</m:t>
                          </m:r>
                        </m:sup>
                      </m:sSup>
                      <m:r>
                        <a:rPr lang="en-US" b="0" i="1" smtClean="0">
                          <a:latin typeface="Cambria Math"/>
                        </a:rPr>
                        <m:t>=</m:t>
                      </m:r>
                      <m:r>
                        <a:rPr lang="en-US" b="0" i="1" smtClean="0">
                          <a:latin typeface="Cambria Math"/>
                        </a:rPr>
                        <m:t>𝜆</m:t>
                      </m:r>
                      <m:sSup>
                        <m:sSupPr>
                          <m:ctrlPr>
                            <a:rPr lang="en-US" b="0" i="1" smtClean="0">
                              <a:latin typeface="Cambria Math"/>
                            </a:rPr>
                          </m:ctrlPr>
                        </m:sSupPr>
                        <m:e>
                          <m:r>
                            <a:rPr lang="en-US" b="0" i="1" smtClean="0">
                              <a:latin typeface="Cambria Math"/>
                            </a:rPr>
                            <m:t>𝐿</m:t>
                          </m:r>
                        </m:e>
                        <m:sup>
                          <m:r>
                            <a:rPr lang="en-US" b="0" i="1" smtClean="0">
                              <a:latin typeface="Cambria Math"/>
                            </a:rPr>
                            <m:t>𝑒</m:t>
                          </m:r>
                        </m:sup>
                      </m:sSup>
                      <m:r>
                        <a:rPr lang="en-US" b="0" i="1" smtClean="0">
                          <a:latin typeface="Cambria Math"/>
                        </a:rPr>
                        <m:t>+</m:t>
                      </m:r>
                      <m:d>
                        <m:dPr>
                          <m:ctrlPr>
                            <a:rPr lang="en-US" b="0" i="1" smtClean="0">
                              <a:latin typeface="Cambria Math"/>
                            </a:rPr>
                          </m:ctrlPr>
                        </m:dPr>
                        <m:e>
                          <m:r>
                            <a:rPr lang="en-US" b="0" i="1" smtClean="0">
                              <a:latin typeface="Cambria Math"/>
                            </a:rPr>
                            <m:t>1−</m:t>
                          </m:r>
                          <m:r>
                            <a:rPr lang="en-US" b="0" i="1" smtClean="0">
                              <a:latin typeface="Cambria Math"/>
                            </a:rPr>
                            <m:t>𝜆</m:t>
                          </m:r>
                        </m:e>
                      </m:d>
                      <m:sSup>
                        <m:sSupPr>
                          <m:ctrlPr>
                            <a:rPr lang="en-US" b="0" i="1" smtClean="0">
                              <a:latin typeface="Cambria Math"/>
                            </a:rPr>
                          </m:ctrlPr>
                        </m:sSupPr>
                        <m:e>
                          <m:r>
                            <a:rPr lang="en-US" b="0" i="1" smtClean="0">
                              <a:latin typeface="Cambria Math"/>
                            </a:rPr>
                            <m:t>𝐿</m:t>
                          </m:r>
                        </m:e>
                        <m:sup>
                          <m:r>
                            <a:rPr lang="en-US" b="0" i="1" smtClean="0">
                              <a:latin typeface="Cambria Math"/>
                            </a:rPr>
                            <m:t>𝑐</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16699" y="6124654"/>
                <a:ext cx="232679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07904" y="5662989"/>
                <a:ext cx="4032448" cy="523220"/>
              </a:xfrm>
              <a:prstGeom prst="rect">
                <a:avLst/>
              </a:prstGeom>
              <a:noFill/>
            </p:spPr>
            <p:txBody>
              <a:bodyPr wrap="square" rtlCol="0">
                <a:spAutoFit/>
              </a:bodyPr>
              <a:lstStyle/>
              <a:p>
                <a:r>
                  <a:rPr lang="en-CA" sz="1400" dirty="0" smtClean="0">
                    <a:solidFill>
                      <a:srgbClr val="0070C0"/>
                    </a:solidFill>
                  </a:rPr>
                  <a:t>In their code they also have done</a:t>
                </a:r>
              </a:p>
              <a:p>
                <a:r>
                  <a:rPr lang="en-CA" sz="1400" dirty="0" smtClean="0">
                    <a:solidFill>
                      <a:srgbClr val="0070C0"/>
                    </a:solidFill>
                  </a:rPr>
                  <a:t> </a:t>
                </a:r>
                <a14:m>
                  <m:oMath xmlns:m="http://schemas.openxmlformats.org/officeDocument/2006/math">
                    <m:sSub>
                      <m:sSubPr>
                        <m:ctrlPr>
                          <a:rPr lang="en-CA" sz="1400" b="0" i="1" smtClean="0">
                            <a:solidFill>
                              <a:srgbClr val="0070C0"/>
                            </a:solidFill>
                            <a:latin typeface="Cambria Math"/>
                          </a:rPr>
                        </m:ctrlPr>
                      </m:sSubPr>
                      <m:e>
                        <m:r>
                          <a:rPr lang="en-CA" sz="1400" b="0" i="1" smtClean="0">
                            <a:solidFill>
                              <a:srgbClr val="0070C0"/>
                            </a:solidFill>
                            <a:latin typeface="Cambria Math"/>
                          </a:rPr>
                          <m:t>𝐿</m:t>
                        </m:r>
                      </m:e>
                      <m:sub>
                        <m:r>
                          <a:rPr lang="en-CA" sz="1400" b="0" i="1" smtClean="0">
                            <a:solidFill>
                              <a:srgbClr val="0070C0"/>
                            </a:solidFill>
                            <a:latin typeface="Cambria Math"/>
                          </a:rPr>
                          <m:t>2</m:t>
                        </m:r>
                      </m:sub>
                    </m:sSub>
                  </m:oMath>
                </a14:m>
                <a:r>
                  <a:rPr lang="en-CA" sz="1400" dirty="0" smtClean="0">
                    <a:solidFill>
                      <a:srgbClr val="0070C0"/>
                    </a:solidFill>
                  </a:rPr>
                  <a:t> norm Regularization on W and b</a:t>
                </a:r>
                <a:endParaRPr lang="en-CA" sz="1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707904" y="5662989"/>
                <a:ext cx="4032448" cy="523220"/>
              </a:xfrm>
              <a:prstGeom prst="rect">
                <a:avLst/>
              </a:prstGeom>
              <a:blipFill rotWithShape="1">
                <a:blip r:embed="rId6"/>
                <a:stretch>
                  <a:fillRect l="-302" t="-2326" b="-9302"/>
                </a:stretch>
              </a:blipFill>
            </p:spPr>
            <p:txBody>
              <a:bodyPr/>
              <a:lstStyle/>
              <a:p>
                <a:r>
                  <a:rPr lang="en-CA">
                    <a:noFill/>
                  </a:rPr>
                  <a:t> </a:t>
                </a:r>
              </a:p>
            </p:txBody>
          </p:sp>
        </mc:Fallback>
      </mc:AlternateContent>
      <p:cxnSp>
        <p:nvCxnSpPr>
          <p:cNvPr id="10" name="Curved Connector 9"/>
          <p:cNvCxnSpPr>
            <a:stCxn id="6" idx="3"/>
            <a:endCxn id="7" idx="1"/>
          </p:cNvCxnSpPr>
          <p:nvPr/>
        </p:nvCxnSpPr>
        <p:spPr>
          <a:xfrm flipV="1">
            <a:off x="3443490" y="5924599"/>
            <a:ext cx="264414" cy="38472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77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13</a:t>
            </a:fld>
            <a:endParaRPr lang="en-US" dirty="0"/>
          </a:p>
        </p:txBody>
      </p:sp>
      <p:sp>
        <p:nvSpPr>
          <p:cNvPr id="4"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1: </a:t>
            </a:r>
            <a:r>
              <a:rPr lang="en-CA" dirty="0"/>
              <a:t>Interactive Multi-task Learning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916831"/>
            <a:ext cx="5292080" cy="385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80" y="4306991"/>
            <a:ext cx="3010644" cy="646331"/>
          </a:xfrm>
          <a:prstGeom prst="rect">
            <a:avLst/>
          </a:prstGeom>
          <a:noFill/>
        </p:spPr>
        <p:txBody>
          <a:bodyPr wrap="square" rtlCol="0">
            <a:spAutoFit/>
          </a:bodyPr>
          <a:lstStyle/>
          <a:p>
            <a:r>
              <a:rPr lang="en-CA" dirty="0" smtClean="0"/>
              <a:t>(a) Inter-EC</a:t>
            </a:r>
            <a:r>
              <a:rPr lang="en-CA" dirty="0"/>
              <a:t>:</a:t>
            </a:r>
            <a:r>
              <a:rPr lang="en-CA" dirty="0" smtClean="0"/>
              <a:t> uses </a:t>
            </a:r>
            <a:r>
              <a:rPr lang="en-CA" dirty="0"/>
              <a:t>emotion extraction to improve</a:t>
            </a:r>
          </a:p>
        </p:txBody>
      </p:sp>
      <p:sp>
        <p:nvSpPr>
          <p:cNvPr id="6" name="Rectangle 5"/>
          <p:cNvSpPr/>
          <p:nvPr/>
        </p:nvSpPr>
        <p:spPr>
          <a:xfrm>
            <a:off x="2580" y="4953942"/>
            <a:ext cx="2985244" cy="923330"/>
          </a:xfrm>
          <a:prstGeom prst="rect">
            <a:avLst/>
          </a:prstGeom>
        </p:spPr>
        <p:txBody>
          <a:bodyPr wrap="square">
            <a:spAutoFit/>
          </a:bodyPr>
          <a:lstStyle/>
          <a:p>
            <a:r>
              <a:rPr lang="en-CA" dirty="0" smtClean="0"/>
              <a:t>(b</a:t>
            </a:r>
            <a:r>
              <a:rPr lang="en-CA" dirty="0"/>
              <a:t>) </a:t>
            </a:r>
            <a:r>
              <a:rPr lang="en-CA" dirty="0" smtClean="0"/>
              <a:t>Inter-CE: uses </a:t>
            </a:r>
            <a:r>
              <a:rPr lang="en-CA" dirty="0"/>
              <a:t>cause extraction to enhance emotion extraction</a:t>
            </a:r>
          </a:p>
        </p:txBody>
      </p:sp>
      <p:sp>
        <p:nvSpPr>
          <p:cNvPr id="7" name="Rectangle 6"/>
          <p:cNvSpPr/>
          <p:nvPr/>
        </p:nvSpPr>
        <p:spPr>
          <a:xfrm>
            <a:off x="-38438" y="1844824"/>
            <a:ext cx="4250398" cy="1200329"/>
          </a:xfrm>
          <a:prstGeom prst="rect">
            <a:avLst/>
          </a:prstGeom>
        </p:spPr>
        <p:txBody>
          <a:bodyPr wrap="square">
            <a:spAutoFit/>
          </a:bodyPr>
          <a:lstStyle/>
          <a:p>
            <a:r>
              <a:rPr lang="en-CA" dirty="0" smtClean="0"/>
              <a:t>Motivation:</a:t>
            </a:r>
          </a:p>
          <a:p>
            <a:r>
              <a:rPr lang="en-CA" dirty="0" smtClean="0"/>
              <a:t>1. Emotion </a:t>
            </a:r>
            <a:r>
              <a:rPr lang="en-CA" dirty="0"/>
              <a:t>extraction and </a:t>
            </a:r>
            <a:r>
              <a:rPr lang="en-CA" dirty="0" smtClean="0"/>
              <a:t>Cause extraction </a:t>
            </a:r>
            <a:r>
              <a:rPr lang="en-CA" dirty="0"/>
              <a:t>are not mutually independent</a:t>
            </a:r>
          </a:p>
        </p:txBody>
      </p:sp>
      <p:sp>
        <p:nvSpPr>
          <p:cNvPr id="8" name="Rectangle 7"/>
          <p:cNvSpPr/>
          <p:nvPr/>
        </p:nvSpPr>
        <p:spPr>
          <a:xfrm>
            <a:off x="-38438" y="2956029"/>
            <a:ext cx="4250398" cy="1200329"/>
          </a:xfrm>
          <a:prstGeom prst="rect">
            <a:avLst/>
          </a:prstGeom>
        </p:spPr>
        <p:txBody>
          <a:bodyPr wrap="square">
            <a:spAutoFit/>
          </a:bodyPr>
          <a:lstStyle/>
          <a:p>
            <a:r>
              <a:rPr lang="en-CA" dirty="0" smtClean="0"/>
              <a:t>2. Providing emotions </a:t>
            </a:r>
            <a:r>
              <a:rPr lang="en-CA" dirty="0"/>
              <a:t>can help better discover the causes; </a:t>
            </a:r>
            <a:r>
              <a:rPr lang="en-CA" dirty="0" smtClean="0"/>
              <a:t>also, </a:t>
            </a:r>
            <a:r>
              <a:rPr lang="en-CA" dirty="0"/>
              <a:t>knowing causes may also help more accurately extract emotions</a:t>
            </a:r>
          </a:p>
        </p:txBody>
      </p:sp>
    </p:spTree>
    <p:extLst>
      <p:ext uri="{BB962C8B-B14F-4D97-AF65-F5344CB8AC3E}">
        <p14:creationId xmlns:p14="http://schemas.microsoft.com/office/powerpoint/2010/main" val="12493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14</a:t>
            </a:fld>
            <a:endParaRPr lang="en-US" dirty="0"/>
          </a:p>
        </p:txBody>
      </p:sp>
      <p:sp>
        <p:nvSpPr>
          <p:cNvPr id="4"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1: </a:t>
            </a:r>
            <a:r>
              <a:rPr lang="en-CA" dirty="0"/>
              <a:t>Interactive Multi-task Learning</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810110" y="1772816"/>
            <a:ext cx="3035522" cy="415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2820" y="1979548"/>
                <a:ext cx="5386908" cy="4556504"/>
              </a:xfrm>
              <a:prstGeom prst="rect">
                <a:avLst/>
              </a:prstGeom>
              <a:noFill/>
            </p:spPr>
            <p:txBody>
              <a:bodyPr wrap="square" rtlCol="0">
                <a:spAutoFit/>
              </a:bodyPr>
              <a:lstStyle/>
              <a:p>
                <a:r>
                  <a:rPr lang="en-CA" dirty="0" smtClean="0"/>
                  <a:t>Inter-EC:</a:t>
                </a:r>
              </a:p>
              <a:p>
                <a:pPr marL="342900" indent="-342900">
                  <a:buAutoNum type="arabicPeriod"/>
                </a:pPr>
                <a:r>
                  <a:rPr lang="en-CA" dirty="0" smtClean="0"/>
                  <a:t>Compared </a:t>
                </a:r>
                <a:r>
                  <a:rPr lang="en-CA" dirty="0"/>
                  <a:t>with Independent Multi-task Learning, the lower layer of Inter-EC is </a:t>
                </a:r>
                <a:r>
                  <a:rPr lang="en-CA" dirty="0" smtClean="0"/>
                  <a:t>unchanged</a:t>
                </a:r>
              </a:p>
              <a:p>
                <a:pPr marL="342900" indent="-342900">
                  <a:buAutoNum type="arabicPeriod"/>
                </a:pPr>
                <a:r>
                  <a:rPr lang="en-CA" dirty="0"/>
                  <a:t>the upper layer consists of two components, which are used to make predictions for emotion extraction task and cause extraction task in an interactive </a:t>
                </a:r>
                <a:r>
                  <a:rPr lang="en-CA" dirty="0" smtClean="0"/>
                  <a:t>manner</a:t>
                </a:r>
              </a:p>
              <a:p>
                <a:pPr marL="342900" indent="-342900">
                  <a:buAutoNum type="arabicPeriod"/>
                </a:pPr>
                <a:r>
                  <a:rPr lang="en-CA" dirty="0"/>
                  <a:t>The first component takes the independent clause representations </a:t>
                </a:r>
                <a:r>
                  <a:rPr lang="en-CA" dirty="0" smtClean="0"/>
                  <a:t>obtained </a:t>
                </a:r>
                <a:r>
                  <a:rPr lang="en-CA" dirty="0"/>
                  <a:t>at the lower layer as inputs for emotion extraction. </a:t>
                </a:r>
                <a:endParaRPr lang="en-CA" dirty="0" smtClean="0"/>
              </a:p>
              <a:p>
                <a:pPr marL="342900" indent="-342900">
                  <a:buAutoNum type="arabicPeriod"/>
                </a:pPr>
                <a:r>
                  <a:rPr lang="en-CA" dirty="0"/>
                  <a:t>Another component takes (</a:t>
                </a:r>
                <a14:m>
                  <m:oMath xmlns:m="http://schemas.openxmlformats.org/officeDocument/2006/math">
                    <m:sSub>
                      <m:sSubPr>
                        <m:ctrlPr>
                          <a:rPr lang="en-CA" b="0" i="1" dirty="0" smtClean="0">
                            <a:latin typeface="Cambria Math"/>
                          </a:rPr>
                        </m:ctrlPr>
                      </m:sSubPr>
                      <m:e>
                        <m:r>
                          <a:rPr lang="en-CA" i="1" dirty="0" smtClean="0">
                            <a:latin typeface="Cambria Math"/>
                          </a:rPr>
                          <m:t>𝑠</m:t>
                        </m:r>
                      </m:e>
                      <m:sub>
                        <m:r>
                          <a:rPr lang="en-CA" i="1" dirty="0" smtClean="0">
                            <a:latin typeface="Cambria Math"/>
                          </a:rPr>
                          <m:t>1</m:t>
                        </m:r>
                      </m:sub>
                    </m:sSub>
                    <m:r>
                      <a:rPr lang="en-CA" i="1" dirty="0" smtClean="0">
                        <a:latin typeface="Cambria Math"/>
                      </a:rPr>
                      <m:t> ⊕</m:t>
                    </m:r>
                    <m:sSubSup>
                      <m:sSubSupPr>
                        <m:ctrlPr>
                          <a:rPr lang="en-CA" b="0" i="1" dirty="0" smtClean="0">
                            <a:latin typeface="Cambria Math"/>
                          </a:rPr>
                        </m:ctrlPr>
                      </m:sSubSupPr>
                      <m:e>
                        <m:r>
                          <a:rPr lang="en-CA" b="0" i="1" dirty="0" smtClean="0">
                            <a:latin typeface="Cambria Math"/>
                          </a:rPr>
                          <m:t>𝑌</m:t>
                        </m:r>
                      </m:e>
                      <m:sub>
                        <m:r>
                          <a:rPr lang="en-CA" b="0" i="1" dirty="0" smtClean="0">
                            <a:latin typeface="Cambria Math"/>
                          </a:rPr>
                          <m:t>1</m:t>
                        </m:r>
                      </m:sub>
                      <m:sup>
                        <m:r>
                          <a:rPr lang="en-CA" b="0" i="1" dirty="0" smtClean="0">
                            <a:latin typeface="Cambria Math"/>
                          </a:rPr>
                          <m:t>𝑒</m:t>
                        </m:r>
                      </m:sup>
                    </m:sSubSup>
                    <m:r>
                      <a:rPr lang="en-CA" i="1" dirty="0" smtClean="0">
                        <a:latin typeface="Cambria Math"/>
                      </a:rPr>
                      <m:t>, </m:t>
                    </m:r>
                    <m:sSub>
                      <m:sSubPr>
                        <m:ctrlPr>
                          <a:rPr lang="en-CA" b="0" i="1" dirty="0" smtClean="0">
                            <a:latin typeface="Cambria Math"/>
                          </a:rPr>
                        </m:ctrlPr>
                      </m:sSubPr>
                      <m:e>
                        <m:r>
                          <a:rPr lang="en-CA" i="1" dirty="0" smtClean="0">
                            <a:latin typeface="Cambria Math"/>
                          </a:rPr>
                          <m:t>𝑠</m:t>
                        </m:r>
                      </m:e>
                      <m:sub>
                        <m:r>
                          <a:rPr lang="en-CA" i="1" dirty="0" smtClean="0">
                            <a:latin typeface="Cambria Math"/>
                          </a:rPr>
                          <m:t>2</m:t>
                        </m:r>
                      </m:sub>
                    </m:sSub>
                    <m:r>
                      <a:rPr lang="en-CA" i="1" dirty="0" smtClean="0">
                        <a:latin typeface="Cambria Math"/>
                      </a:rPr>
                      <m:t> ⊕ </m:t>
                    </m:r>
                    <m:sSubSup>
                      <m:sSubSupPr>
                        <m:ctrlPr>
                          <a:rPr lang="en-CA" b="0" i="1" dirty="0" smtClean="0">
                            <a:latin typeface="Cambria Math"/>
                          </a:rPr>
                        </m:ctrlPr>
                      </m:sSubSupPr>
                      <m:e>
                        <m:r>
                          <a:rPr lang="en-CA" i="1" dirty="0" smtClean="0">
                            <a:latin typeface="Cambria Math"/>
                          </a:rPr>
                          <m:t>𝑌</m:t>
                        </m:r>
                      </m:e>
                      <m:sub>
                        <m:r>
                          <a:rPr lang="en-CA" b="0" i="1" dirty="0" smtClean="0">
                            <a:latin typeface="Cambria Math"/>
                          </a:rPr>
                          <m:t>2</m:t>
                        </m:r>
                      </m:sub>
                      <m:sup>
                        <m:r>
                          <a:rPr lang="en-CA" b="0" i="1" dirty="0" smtClean="0">
                            <a:latin typeface="Cambria Math"/>
                          </a:rPr>
                          <m:t>𝑒</m:t>
                        </m:r>
                      </m:sup>
                    </m:sSubSup>
                    <m:r>
                      <a:rPr lang="en-CA" i="1" dirty="0" smtClean="0">
                        <a:latin typeface="Cambria Math"/>
                      </a:rPr>
                      <m:t> , …, </m:t>
                    </m:r>
                    <m:sSub>
                      <m:sSubPr>
                        <m:ctrlPr>
                          <a:rPr lang="en-CA" b="0" i="1" dirty="0" smtClean="0">
                            <a:latin typeface="Cambria Math"/>
                          </a:rPr>
                        </m:ctrlPr>
                      </m:sSubPr>
                      <m:e>
                        <m:r>
                          <a:rPr lang="en-CA" i="1" dirty="0" err="1">
                            <a:latin typeface="Cambria Math"/>
                          </a:rPr>
                          <m:t>𝑠</m:t>
                        </m:r>
                      </m:e>
                      <m:sub>
                        <m:d>
                          <m:dPr>
                            <m:begChr m:val="|"/>
                            <m:endChr m:val="|"/>
                            <m:ctrlPr>
                              <a:rPr lang="en-CA" i="1" dirty="0" err="1">
                                <a:latin typeface="Cambria Math"/>
                              </a:rPr>
                            </m:ctrlPr>
                          </m:dPr>
                          <m:e>
                            <m:r>
                              <a:rPr lang="en-CA" i="1" dirty="0" err="1">
                                <a:latin typeface="Cambria Math"/>
                              </a:rPr>
                              <m:t>𝑑</m:t>
                            </m:r>
                          </m:e>
                        </m:d>
                      </m:sub>
                    </m:sSub>
                    <m:r>
                      <a:rPr lang="en-CA" i="1" dirty="0">
                        <a:latin typeface="Cambria Math"/>
                      </a:rPr>
                      <m:t> ⊕ </m:t>
                    </m:r>
                    <m:sSubSup>
                      <m:sSubSupPr>
                        <m:ctrlPr>
                          <a:rPr lang="en-CA" b="0" i="1" dirty="0" smtClean="0">
                            <a:latin typeface="Cambria Math"/>
                          </a:rPr>
                        </m:ctrlPr>
                      </m:sSubSupPr>
                      <m:e>
                        <m:r>
                          <a:rPr lang="en-CA" i="1" dirty="0">
                            <a:latin typeface="Cambria Math"/>
                          </a:rPr>
                          <m:t>𝑌</m:t>
                        </m:r>
                      </m:e>
                      <m:sub>
                        <m:d>
                          <m:dPr>
                            <m:begChr m:val="|"/>
                            <m:endChr m:val="|"/>
                            <m:ctrlPr>
                              <a:rPr lang="en-CA" b="0" i="1" dirty="0" smtClean="0">
                                <a:latin typeface="Cambria Math"/>
                              </a:rPr>
                            </m:ctrlPr>
                          </m:dPr>
                          <m:e>
                            <m:r>
                              <a:rPr lang="en-CA" i="1" dirty="0">
                                <a:latin typeface="Cambria Math"/>
                              </a:rPr>
                              <m:t>𝑑</m:t>
                            </m:r>
                          </m:e>
                        </m:d>
                      </m:sub>
                      <m:sup>
                        <m:r>
                          <a:rPr lang="en-CA" b="0" i="1" dirty="0" smtClean="0">
                            <a:latin typeface="Cambria Math"/>
                          </a:rPr>
                          <m:t>𝑒</m:t>
                        </m:r>
                      </m:sup>
                    </m:sSubSup>
                    <m:r>
                      <a:rPr lang="en-CA" i="1" dirty="0">
                        <a:latin typeface="Cambria Math"/>
                      </a:rPr>
                      <m:t> </m:t>
                    </m:r>
                  </m:oMath>
                </a14:m>
                <a:r>
                  <a:rPr lang="en-CA" dirty="0"/>
                  <a:t>) as inputs for cause </a:t>
                </a:r>
                <a:r>
                  <a:rPr lang="en-CA" dirty="0" smtClean="0"/>
                  <a:t>extraction.</a:t>
                </a:r>
              </a:p>
              <a:p>
                <a:pPr marL="342900" indent="-342900">
                  <a:buAutoNum type="arabicPeriod"/>
                </a:pPr>
                <a:r>
                  <a:rPr lang="en-CA" dirty="0" smtClean="0"/>
                  <a:t>The loss of model is the same as the previous method</a:t>
                </a:r>
                <a:endParaRPr lang="en-CA" dirty="0"/>
              </a:p>
            </p:txBody>
          </p:sp>
        </mc:Choice>
        <mc:Fallback xmlns="">
          <p:sp>
            <p:nvSpPr>
              <p:cNvPr id="5" name="TextBox 4"/>
              <p:cNvSpPr txBox="1">
                <a:spLocks noRot="1" noChangeAspect="1" noMove="1" noResize="1" noEditPoints="1" noAdjustHandles="1" noChangeArrowheads="1" noChangeShapeType="1" noTextEdit="1"/>
              </p:cNvSpPr>
              <p:nvPr/>
            </p:nvSpPr>
            <p:spPr>
              <a:xfrm>
                <a:off x="-22820" y="1979548"/>
                <a:ext cx="5386908" cy="4556504"/>
              </a:xfrm>
              <a:prstGeom prst="rect">
                <a:avLst/>
              </a:prstGeom>
              <a:blipFill rotWithShape="1">
                <a:blip r:embed="rId3"/>
                <a:stretch>
                  <a:fillRect l="-905" t="-669" r="-1131" b="-1339"/>
                </a:stretch>
              </a:blipFill>
            </p:spPr>
            <p:txBody>
              <a:bodyPr/>
              <a:lstStyle/>
              <a:p>
                <a:r>
                  <a:rPr lang="en-CA">
                    <a:noFill/>
                  </a:rPr>
                  <a:t> </a:t>
                </a:r>
              </a:p>
            </p:txBody>
          </p:sp>
        </mc:Fallback>
      </mc:AlternateContent>
    </p:spTree>
    <p:extLst>
      <p:ext uri="{BB962C8B-B14F-4D97-AF65-F5344CB8AC3E}">
        <p14:creationId xmlns:p14="http://schemas.microsoft.com/office/powerpoint/2010/main" val="12927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15</a:t>
            </a:fld>
            <a:endParaRPr lang="en-US" dirty="0"/>
          </a:p>
        </p:txBody>
      </p:sp>
      <p:sp>
        <p:nvSpPr>
          <p:cNvPr id="4"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2: Emotion-Cause </a:t>
            </a:r>
            <a:r>
              <a:rPr lang="en-CA" dirty="0"/>
              <a:t>Pairing and Filtering</a:t>
            </a:r>
          </a:p>
        </p:txBody>
      </p:sp>
      <mc:AlternateContent xmlns:mc="http://schemas.openxmlformats.org/markup-compatibility/2006" xmlns:a14="http://schemas.microsoft.com/office/drawing/2010/main">
        <mc:Choice Requires="a14">
          <p:sp>
            <p:nvSpPr>
              <p:cNvPr id="5" name="TextBox 4"/>
              <p:cNvSpPr txBox="1"/>
              <p:nvPr/>
            </p:nvSpPr>
            <p:spPr>
              <a:xfrm>
                <a:off x="-22820" y="1979548"/>
                <a:ext cx="9166820" cy="4377609"/>
              </a:xfrm>
              <a:prstGeom prst="rect">
                <a:avLst/>
              </a:prstGeom>
              <a:noFill/>
            </p:spPr>
            <p:txBody>
              <a:bodyPr wrap="square" rtlCol="0">
                <a:spAutoFit/>
              </a:bodyPr>
              <a:lstStyle/>
              <a:p>
                <a:r>
                  <a:rPr lang="en-CA" dirty="0" smtClean="0"/>
                  <a:t>After Step 1, a set of emotions </a:t>
                </a:r>
                <a14:m>
                  <m:oMath xmlns:m="http://schemas.openxmlformats.org/officeDocument/2006/math">
                    <m:r>
                      <a:rPr lang="en-CA" i="1" dirty="0" smtClean="0">
                        <a:latin typeface="Cambria Math"/>
                      </a:rPr>
                      <m:t>𝐸</m:t>
                    </m:r>
                    <m:r>
                      <a:rPr lang="en-CA" i="1" dirty="0" smtClean="0">
                        <a:latin typeface="Cambria Math"/>
                      </a:rPr>
                      <m:t> = {</m:t>
                    </m:r>
                    <m:sSubSup>
                      <m:sSubSupPr>
                        <m:ctrlPr>
                          <a:rPr lang="en-CA" b="0" i="1" dirty="0" smtClean="0">
                            <a:latin typeface="Cambria Math"/>
                          </a:rPr>
                        </m:ctrlPr>
                      </m:sSubSupPr>
                      <m:e>
                        <m:r>
                          <a:rPr lang="en-CA" i="1" dirty="0" smtClean="0">
                            <a:latin typeface="Cambria Math"/>
                          </a:rPr>
                          <m:t>𝑐</m:t>
                        </m:r>
                      </m:e>
                      <m:sub>
                        <m:r>
                          <a:rPr lang="en-CA" i="1" dirty="0" smtClean="0">
                            <a:latin typeface="Cambria Math"/>
                          </a:rPr>
                          <m:t>1</m:t>
                        </m:r>
                      </m:sub>
                      <m:sup>
                        <m:r>
                          <a:rPr lang="en-CA" b="0" i="1" dirty="0" smtClean="0">
                            <a:latin typeface="Cambria Math"/>
                          </a:rPr>
                          <m:t>𝑒</m:t>
                        </m:r>
                      </m:sup>
                    </m:sSubSup>
                    <m:r>
                      <a:rPr lang="en-CA" i="1" dirty="0" smtClean="0">
                        <a:latin typeface="Cambria Math"/>
                      </a:rPr>
                      <m:t> , · · · , </m:t>
                    </m:r>
                    <m:sSubSup>
                      <m:sSubSupPr>
                        <m:ctrlPr>
                          <a:rPr lang="en-CA" b="0" i="1" dirty="0" smtClean="0">
                            <a:latin typeface="Cambria Math"/>
                          </a:rPr>
                        </m:ctrlPr>
                      </m:sSubSupPr>
                      <m:e>
                        <m:r>
                          <a:rPr lang="en-CA" i="1" dirty="0" err="1">
                            <a:latin typeface="Cambria Math"/>
                          </a:rPr>
                          <m:t>𝑐</m:t>
                        </m:r>
                      </m:e>
                      <m:sub>
                        <m:r>
                          <a:rPr lang="en-CA" i="1" dirty="0">
                            <a:latin typeface="Cambria Math"/>
                          </a:rPr>
                          <m:t>𝑚</m:t>
                        </m:r>
                      </m:sub>
                      <m:sup>
                        <m:r>
                          <a:rPr lang="en-CA" i="1" dirty="0" err="1">
                            <a:latin typeface="Cambria Math"/>
                          </a:rPr>
                          <m:t>𝑒</m:t>
                        </m:r>
                      </m:sup>
                    </m:sSubSup>
                    <m:r>
                      <a:rPr lang="en-CA" i="1" dirty="0">
                        <a:latin typeface="Cambria Math"/>
                      </a:rPr>
                      <m:t>} </m:t>
                    </m:r>
                  </m:oMath>
                </a14:m>
                <a:r>
                  <a:rPr lang="en-CA" dirty="0"/>
                  <a:t>and a set of cause clauses </a:t>
                </a:r>
                <a14:m>
                  <m:oMath xmlns:m="http://schemas.openxmlformats.org/officeDocument/2006/math">
                    <m:r>
                      <a:rPr lang="en-CA" i="1" dirty="0" smtClean="0">
                        <a:latin typeface="Cambria Math"/>
                      </a:rPr>
                      <m:t>𝐶</m:t>
                    </m:r>
                    <m:r>
                      <a:rPr lang="en-CA" i="1" dirty="0" smtClean="0">
                        <a:latin typeface="Cambria Math"/>
                      </a:rPr>
                      <m:t> = {</m:t>
                    </m:r>
                    <m:sSubSup>
                      <m:sSubSupPr>
                        <m:ctrlPr>
                          <a:rPr lang="en-CA" b="0" i="1" dirty="0" smtClean="0">
                            <a:latin typeface="Cambria Math"/>
                          </a:rPr>
                        </m:ctrlPr>
                      </m:sSubSupPr>
                      <m:e>
                        <m:r>
                          <a:rPr lang="en-CA" i="1" dirty="0" smtClean="0">
                            <a:latin typeface="Cambria Math"/>
                          </a:rPr>
                          <m:t>𝑐</m:t>
                        </m:r>
                      </m:e>
                      <m:sub>
                        <m:r>
                          <a:rPr lang="en-CA" i="1" dirty="0">
                            <a:latin typeface="Cambria Math"/>
                          </a:rPr>
                          <m:t>1</m:t>
                        </m:r>
                      </m:sub>
                      <m:sup>
                        <m:r>
                          <a:rPr lang="en-CA" i="1" dirty="0" err="1">
                            <a:latin typeface="Cambria Math"/>
                          </a:rPr>
                          <m:t>𝑐</m:t>
                        </m:r>
                      </m:sup>
                    </m:sSubSup>
                    <m:r>
                      <a:rPr lang="en-CA" i="1" dirty="0">
                        <a:latin typeface="Cambria Math"/>
                      </a:rPr>
                      <m:t> , · · · , </m:t>
                    </m:r>
                    <m:sSubSup>
                      <m:sSubSupPr>
                        <m:ctrlPr>
                          <a:rPr lang="en-CA" b="0" i="1" dirty="0" smtClean="0">
                            <a:latin typeface="Cambria Math"/>
                          </a:rPr>
                        </m:ctrlPr>
                      </m:sSubSupPr>
                      <m:e>
                        <m:r>
                          <a:rPr lang="en-CA" i="1" dirty="0">
                            <a:latin typeface="Cambria Math"/>
                          </a:rPr>
                          <m:t>𝑐</m:t>
                        </m:r>
                      </m:e>
                      <m:sub>
                        <m:r>
                          <a:rPr lang="en-CA" i="1" dirty="0">
                            <a:latin typeface="Cambria Math"/>
                          </a:rPr>
                          <m:t>𝑛</m:t>
                        </m:r>
                      </m:sub>
                      <m:sup>
                        <m:r>
                          <a:rPr lang="en-CA" i="1" dirty="0">
                            <a:latin typeface="Cambria Math"/>
                          </a:rPr>
                          <m:t>𝑐</m:t>
                        </m:r>
                      </m:sup>
                    </m:sSubSup>
                    <m:r>
                      <a:rPr lang="en-CA" i="1" dirty="0">
                        <a:latin typeface="Cambria Math"/>
                      </a:rPr>
                      <m:t>} </m:t>
                    </m:r>
                  </m:oMath>
                </a14:m>
                <a:r>
                  <a:rPr lang="en-CA" dirty="0" smtClean="0"/>
                  <a:t>will be obtained. </a:t>
                </a:r>
                <a:r>
                  <a:rPr lang="en-CA" dirty="0"/>
                  <a:t>The goal of Step 2 is then to pair the two sets and construct a set of emotion-cause pairs with causal relationship. </a:t>
                </a:r>
                <a:endParaRPr lang="en-CA" dirty="0" smtClean="0"/>
              </a:p>
              <a:p>
                <a:endParaRPr lang="en-CA" dirty="0" smtClean="0"/>
              </a:p>
              <a:p>
                <a:pPr marL="342900" indent="-342900">
                  <a:buAutoNum type="arabicPeriod"/>
                </a:pPr>
                <a:r>
                  <a:rPr lang="en-CA" dirty="0" smtClean="0"/>
                  <a:t>By using </a:t>
                </a:r>
                <a:r>
                  <a:rPr lang="en-CA" dirty="0"/>
                  <a:t>Cartesian product to E and C, </a:t>
                </a:r>
                <a:r>
                  <a:rPr lang="en-CA" dirty="0" smtClean="0"/>
                  <a:t>set </a:t>
                </a:r>
                <a:r>
                  <a:rPr lang="en-CA" dirty="0"/>
                  <a:t>of all possible </a:t>
                </a:r>
                <a:r>
                  <a:rPr lang="en-CA" dirty="0" smtClean="0"/>
                  <a:t>pairs will be obtained:</a:t>
                </a:r>
              </a:p>
              <a:p>
                <a:pPr algn="ctr"/>
                <a:endParaRPr lang="en-CA" dirty="0" smtClean="0"/>
              </a:p>
              <a:p>
                <a:pPr algn="ctr"/>
                <a:r>
                  <a:rPr lang="en-CA" dirty="0" smtClean="0"/>
                  <a:t> </a:t>
                </a:r>
                <a14:m>
                  <m:oMath xmlns:m="http://schemas.openxmlformats.org/officeDocument/2006/math">
                    <m:sSub>
                      <m:sSubPr>
                        <m:ctrlPr>
                          <a:rPr lang="en-CA" i="1" dirty="0">
                            <a:latin typeface="Cambria Math"/>
                          </a:rPr>
                        </m:ctrlPr>
                      </m:sSubPr>
                      <m:e>
                        <m:r>
                          <a:rPr lang="en-CA" i="1" dirty="0">
                            <a:latin typeface="Cambria Math"/>
                          </a:rPr>
                          <m:t>𝑃</m:t>
                        </m:r>
                      </m:e>
                      <m:sub>
                        <m:r>
                          <a:rPr lang="en-CA" i="1" dirty="0">
                            <a:latin typeface="Cambria Math"/>
                          </a:rPr>
                          <m:t>𝑎𝑙𝑙</m:t>
                        </m:r>
                      </m:sub>
                    </m:sSub>
                    <m:r>
                      <a:rPr lang="en-CA" i="1" dirty="0">
                        <a:latin typeface="Cambria Math"/>
                      </a:rPr>
                      <m:t> = {· · · ,(</m:t>
                    </m:r>
                    <m:sSubSup>
                      <m:sSubSupPr>
                        <m:ctrlPr>
                          <a:rPr lang="en-CA" i="1" dirty="0">
                            <a:latin typeface="Cambria Math"/>
                          </a:rPr>
                        </m:ctrlPr>
                      </m:sSubSupPr>
                      <m:e>
                        <m:r>
                          <a:rPr lang="en-CA" i="1" dirty="0">
                            <a:latin typeface="Cambria Math"/>
                          </a:rPr>
                          <m:t>𝑐</m:t>
                        </m:r>
                      </m:e>
                      <m:sub>
                        <m:r>
                          <a:rPr lang="en-CA" i="1" dirty="0" err="1">
                            <a:latin typeface="Cambria Math"/>
                          </a:rPr>
                          <m:t>𝑖</m:t>
                        </m:r>
                      </m:sub>
                      <m:sup>
                        <m:r>
                          <a:rPr lang="en-CA" i="1" dirty="0">
                            <a:latin typeface="Cambria Math"/>
                          </a:rPr>
                          <m:t>𝑒</m:t>
                        </m:r>
                      </m:sup>
                    </m:sSubSup>
                    <m:r>
                      <a:rPr lang="en-CA" i="1" dirty="0">
                        <a:latin typeface="Cambria Math"/>
                      </a:rPr>
                      <m:t> , </m:t>
                    </m:r>
                    <m:sSubSup>
                      <m:sSubSupPr>
                        <m:ctrlPr>
                          <a:rPr lang="en-CA" i="1" dirty="0">
                            <a:latin typeface="Cambria Math"/>
                          </a:rPr>
                        </m:ctrlPr>
                      </m:sSubSupPr>
                      <m:e>
                        <m:r>
                          <a:rPr lang="en-CA" i="1" dirty="0">
                            <a:latin typeface="Cambria Math"/>
                          </a:rPr>
                          <m:t>𝑐</m:t>
                        </m:r>
                      </m:e>
                      <m:sub>
                        <m:r>
                          <a:rPr lang="en-CA" i="1" dirty="0">
                            <a:latin typeface="Cambria Math"/>
                          </a:rPr>
                          <m:t>𝑗</m:t>
                        </m:r>
                      </m:sub>
                      <m:sup>
                        <m:r>
                          <a:rPr lang="en-CA" i="1" dirty="0">
                            <a:latin typeface="Cambria Math"/>
                          </a:rPr>
                          <m:t>𝑐</m:t>
                        </m:r>
                      </m:sup>
                    </m:sSubSup>
                    <m:r>
                      <a:rPr lang="en-CA" i="1" dirty="0">
                        <a:latin typeface="Cambria Math"/>
                      </a:rPr>
                      <m:t> ), · · ·}</m:t>
                    </m:r>
                  </m:oMath>
                </a14:m>
                <a:endParaRPr lang="en-CA" dirty="0" smtClean="0"/>
              </a:p>
              <a:p>
                <a:pPr algn="ctr"/>
                <a:endParaRPr lang="en-CA" dirty="0"/>
              </a:p>
              <a:p>
                <a:pPr marL="342900" indent="-342900">
                  <a:buAutoNum type="arabicPeriod" startAt="2"/>
                </a:pPr>
                <a:r>
                  <a:rPr lang="en-CA" dirty="0" smtClean="0"/>
                  <a:t>Each </a:t>
                </a:r>
                <a:r>
                  <a:rPr lang="en-CA" dirty="0"/>
                  <a:t>pair in </a:t>
                </a:r>
                <a14:m>
                  <m:oMath xmlns:m="http://schemas.openxmlformats.org/officeDocument/2006/math">
                    <m:sSub>
                      <m:sSubPr>
                        <m:ctrlPr>
                          <a:rPr lang="en-CA" b="0" i="1" dirty="0" smtClean="0">
                            <a:latin typeface="Cambria Math"/>
                          </a:rPr>
                        </m:ctrlPr>
                      </m:sSubPr>
                      <m:e>
                        <m:r>
                          <a:rPr lang="en-CA" i="1" dirty="0" smtClean="0">
                            <a:latin typeface="Cambria Math"/>
                          </a:rPr>
                          <m:t>𝑃</m:t>
                        </m:r>
                      </m:e>
                      <m:sub>
                        <m:r>
                          <a:rPr lang="en-CA" i="1" dirty="0" smtClean="0">
                            <a:latin typeface="Cambria Math"/>
                          </a:rPr>
                          <m:t>𝑎𝑙𝑙</m:t>
                        </m:r>
                      </m:sub>
                    </m:sSub>
                  </m:oMath>
                </a14:m>
                <a:r>
                  <a:rPr lang="en-CA" dirty="0" smtClean="0"/>
                  <a:t> can be represented </a:t>
                </a:r>
                <a:r>
                  <a:rPr lang="en-CA" dirty="0"/>
                  <a:t>by a feature vector composed of three kinds of </a:t>
                </a:r>
                <a:r>
                  <a:rPr lang="en-CA" dirty="0" smtClean="0"/>
                  <a:t>features</a:t>
                </a:r>
              </a:p>
              <a:p>
                <a:r>
                  <a:rPr lang="en-CA" dirty="0"/>
                  <a:t>	</a:t>
                </a:r>
              </a:p>
              <a:p>
                <a:pPr/>
                <a14:m>
                  <m:oMathPara xmlns:m="http://schemas.openxmlformats.org/officeDocument/2006/math">
                    <m:oMathParaPr>
                      <m:jc m:val="centerGroup"/>
                    </m:oMathParaPr>
                    <m:oMath xmlns:m="http://schemas.openxmlformats.org/officeDocument/2006/math">
                      <m:sSub>
                        <m:sSubPr>
                          <m:ctrlPr>
                            <a:rPr lang="en-CA" b="1" i="1" smtClean="0">
                              <a:latin typeface="Cambria Math"/>
                            </a:rPr>
                          </m:ctrlPr>
                        </m:sSubPr>
                        <m:e>
                          <m:r>
                            <a:rPr lang="en-CA" b="1" i="1" smtClean="0">
                              <a:latin typeface="Cambria Math"/>
                            </a:rPr>
                            <m:t>𝑿</m:t>
                          </m:r>
                        </m:e>
                        <m:sub>
                          <m:r>
                            <a:rPr lang="en-CA" b="0" i="1" smtClean="0">
                              <a:latin typeface="Cambria Math"/>
                            </a:rPr>
                            <m:t>(</m:t>
                          </m:r>
                          <m:sSubSup>
                            <m:sSubSupPr>
                              <m:ctrlPr>
                                <a:rPr lang="en-CA" b="0" i="1" smtClean="0">
                                  <a:latin typeface="Cambria Math"/>
                                </a:rPr>
                              </m:ctrlPr>
                            </m:sSubSupPr>
                            <m:e>
                              <m:r>
                                <a:rPr lang="en-CA" b="0" i="1" smtClean="0">
                                  <a:latin typeface="Cambria Math"/>
                                </a:rPr>
                                <m:t>𝑐</m:t>
                              </m:r>
                            </m:e>
                            <m:sub>
                              <m:r>
                                <a:rPr lang="en-CA" b="0" i="1" smtClean="0">
                                  <a:latin typeface="Cambria Math"/>
                                </a:rPr>
                                <m:t>𝑖</m:t>
                              </m:r>
                            </m:sub>
                            <m:sup>
                              <m:r>
                                <a:rPr lang="en-CA" b="0" i="1" smtClean="0">
                                  <a:latin typeface="Cambria Math"/>
                                </a:rPr>
                                <m:t>𝑒</m:t>
                              </m:r>
                            </m:sup>
                          </m:sSubSup>
                          <m:r>
                            <a:rPr lang="en-CA" b="0" i="1" smtClean="0">
                              <a:latin typeface="Cambria Math"/>
                            </a:rPr>
                            <m:t>, </m:t>
                          </m:r>
                          <m:sSubSup>
                            <m:sSubSupPr>
                              <m:ctrlPr>
                                <a:rPr lang="en-CA" b="0" i="1" smtClean="0">
                                  <a:latin typeface="Cambria Math"/>
                                </a:rPr>
                              </m:ctrlPr>
                            </m:sSubSupPr>
                            <m:e>
                              <m:r>
                                <a:rPr lang="en-CA" b="0" i="1" smtClean="0">
                                  <a:latin typeface="Cambria Math"/>
                                </a:rPr>
                                <m:t>𝑐</m:t>
                              </m:r>
                            </m:e>
                            <m:sub>
                              <m:r>
                                <a:rPr lang="en-CA" b="0" i="1" smtClean="0">
                                  <a:latin typeface="Cambria Math"/>
                                </a:rPr>
                                <m:t>𝑗</m:t>
                              </m:r>
                            </m:sub>
                            <m:sup>
                              <m:r>
                                <a:rPr lang="en-CA" b="0" i="1" smtClean="0">
                                  <a:latin typeface="Cambria Math"/>
                                </a:rPr>
                                <m:t>𝑐</m:t>
                              </m:r>
                            </m:sup>
                          </m:sSubSup>
                          <m:r>
                            <a:rPr lang="en-CA" b="0" i="1" smtClean="0">
                              <a:latin typeface="Cambria Math"/>
                            </a:rPr>
                            <m:t>)</m:t>
                          </m:r>
                        </m:sub>
                      </m:sSub>
                      <m:r>
                        <a:rPr lang="en-CA" b="0" i="1" smtClean="0">
                          <a:latin typeface="Cambria Math"/>
                        </a:rPr>
                        <m:t>=[</m:t>
                      </m:r>
                      <m:sSubSup>
                        <m:sSubSupPr>
                          <m:ctrlPr>
                            <a:rPr lang="en-CA" b="0" i="1" smtClean="0">
                              <a:latin typeface="Cambria Math"/>
                            </a:rPr>
                          </m:ctrlPr>
                        </m:sSubSupPr>
                        <m:e>
                          <m:r>
                            <a:rPr lang="en-CA" b="0" i="1" smtClean="0">
                              <a:latin typeface="Cambria Math"/>
                            </a:rPr>
                            <m:t>𝑠</m:t>
                          </m:r>
                        </m:e>
                        <m:sub>
                          <m:r>
                            <a:rPr lang="en-CA" b="0" i="1" smtClean="0">
                              <a:latin typeface="Cambria Math"/>
                            </a:rPr>
                            <m:t>𝑖</m:t>
                          </m:r>
                        </m:sub>
                        <m:sup>
                          <m:r>
                            <a:rPr lang="en-CA" b="0" i="1" smtClean="0">
                              <a:latin typeface="Cambria Math"/>
                            </a:rPr>
                            <m:t>𝑒</m:t>
                          </m:r>
                        </m:sup>
                      </m:sSubSup>
                      <m:r>
                        <a:rPr lang="en-CA" b="0" i="1" smtClean="0">
                          <a:latin typeface="Cambria Math"/>
                        </a:rPr>
                        <m:t>, </m:t>
                      </m:r>
                      <m:sSubSup>
                        <m:sSubSupPr>
                          <m:ctrlPr>
                            <a:rPr lang="en-CA" b="0" i="1" smtClean="0">
                              <a:latin typeface="Cambria Math"/>
                            </a:rPr>
                          </m:ctrlPr>
                        </m:sSubSupPr>
                        <m:e>
                          <m:r>
                            <a:rPr lang="en-CA" b="0" i="1" smtClean="0">
                              <a:latin typeface="Cambria Math"/>
                            </a:rPr>
                            <m:t>𝑠</m:t>
                          </m:r>
                        </m:e>
                        <m:sub>
                          <m:r>
                            <a:rPr lang="en-CA" b="0" i="1" smtClean="0">
                              <a:latin typeface="Cambria Math"/>
                            </a:rPr>
                            <m:t>𝑗</m:t>
                          </m:r>
                        </m:sub>
                        <m:sup>
                          <m:r>
                            <a:rPr lang="en-CA" b="0" i="1" smtClean="0">
                              <a:latin typeface="Cambria Math"/>
                            </a:rPr>
                            <m:t>𝑐</m:t>
                          </m:r>
                        </m:sup>
                      </m:sSubSup>
                      <m:r>
                        <a:rPr lang="en-CA" b="0" i="1" smtClean="0">
                          <a:latin typeface="Cambria Math"/>
                        </a:rPr>
                        <m:t>, </m:t>
                      </m:r>
                      <m:sSup>
                        <m:sSupPr>
                          <m:ctrlPr>
                            <a:rPr lang="en-CA" b="0" i="1" smtClean="0">
                              <a:latin typeface="Cambria Math"/>
                            </a:rPr>
                          </m:ctrlPr>
                        </m:sSupPr>
                        <m:e>
                          <m:r>
                            <a:rPr lang="en-CA" b="0" i="1" smtClean="0">
                              <a:latin typeface="Cambria Math"/>
                            </a:rPr>
                            <m:t>𝑣</m:t>
                          </m:r>
                        </m:e>
                        <m:sup>
                          <m:r>
                            <a:rPr lang="en-CA" b="0" i="1" smtClean="0">
                              <a:latin typeface="Cambria Math"/>
                            </a:rPr>
                            <m:t>𝑑</m:t>
                          </m:r>
                        </m:sup>
                      </m:sSup>
                      <m:r>
                        <a:rPr lang="en-CA" b="0" i="1" smtClean="0">
                          <a:latin typeface="Cambria Math"/>
                        </a:rPr>
                        <m:t>]</m:t>
                      </m:r>
                    </m:oMath>
                  </m:oMathPara>
                </a14:m>
                <a:endParaRPr lang="en-CA" dirty="0" smtClean="0"/>
              </a:p>
              <a:p>
                <a:pPr/>
                <a14:m>
                  <m:oMathPara xmlns:m="http://schemas.openxmlformats.org/officeDocument/2006/math">
                    <m:oMathParaPr>
                      <m:jc m:val="centerGroup"/>
                    </m:oMathParaPr>
                    <m:oMath xmlns:m="http://schemas.openxmlformats.org/officeDocument/2006/math">
                      <m:sSup>
                        <m:sSupPr>
                          <m:ctrlPr>
                            <a:rPr lang="en-CA" b="0" i="1" smtClean="0">
                              <a:latin typeface="Cambria Math"/>
                            </a:rPr>
                          </m:ctrlPr>
                        </m:sSupPr>
                        <m:e>
                          <m:r>
                            <a:rPr lang="en-CA" b="0" i="1" smtClean="0">
                              <a:latin typeface="Cambria Math"/>
                            </a:rPr>
                            <m:t>𝑠</m:t>
                          </m:r>
                        </m:e>
                        <m:sup>
                          <m:r>
                            <a:rPr lang="en-CA" b="0" i="1" smtClean="0">
                              <a:latin typeface="Cambria Math"/>
                            </a:rPr>
                            <m:t>𝑒</m:t>
                          </m:r>
                        </m:sup>
                      </m:sSup>
                      <m:r>
                        <a:rPr lang="en-CA" b="0" i="1" smtClean="0">
                          <a:latin typeface="Cambria Math"/>
                        </a:rPr>
                        <m:t>, </m:t>
                      </m:r>
                      <m:sSup>
                        <m:sSupPr>
                          <m:ctrlPr>
                            <a:rPr lang="en-CA" b="0" i="1" smtClean="0">
                              <a:latin typeface="Cambria Math"/>
                            </a:rPr>
                          </m:ctrlPr>
                        </m:sSupPr>
                        <m:e>
                          <m:r>
                            <a:rPr lang="en-CA" b="0" i="1" smtClean="0">
                              <a:latin typeface="Cambria Math"/>
                            </a:rPr>
                            <m:t>𝑠</m:t>
                          </m:r>
                        </m:e>
                        <m:sup>
                          <m:r>
                            <a:rPr lang="en-CA" b="0" i="1" smtClean="0">
                              <a:latin typeface="Cambria Math"/>
                            </a:rPr>
                            <m:t>𝑐</m:t>
                          </m:r>
                        </m:sup>
                      </m:sSup>
                      <m:r>
                        <a:rPr lang="en-CA" b="0" i="1" smtClean="0">
                          <a:latin typeface="Cambria Math"/>
                        </a:rPr>
                        <m:t>𝑎𝑟𝑒</m:t>
                      </m:r>
                      <m:r>
                        <a:rPr lang="en-CA" b="0" i="1" smtClean="0">
                          <a:latin typeface="Cambria Math"/>
                        </a:rPr>
                        <m:t> </m:t>
                      </m:r>
                      <m:r>
                        <a:rPr lang="en-CA" b="0" i="1" smtClean="0">
                          <a:latin typeface="Cambria Math"/>
                        </a:rPr>
                        <m:t>𝑟𝑒𝑝𝑟𝑒𝑠𝑒𝑛𝑡𝑎𝑡𝑖𝑜𝑛𝑠</m:t>
                      </m:r>
                      <m:r>
                        <a:rPr lang="en-CA" b="0" i="1" smtClean="0">
                          <a:latin typeface="Cambria Math"/>
                        </a:rPr>
                        <m:t> </m:t>
                      </m:r>
                      <m:r>
                        <a:rPr lang="en-CA" b="0" i="1" smtClean="0">
                          <a:latin typeface="Cambria Math"/>
                        </a:rPr>
                        <m:t>𝑜𝑓</m:t>
                      </m:r>
                      <m:r>
                        <a:rPr lang="en-CA" b="0" i="1" smtClean="0">
                          <a:latin typeface="Cambria Math"/>
                        </a:rPr>
                        <m:t> </m:t>
                      </m:r>
                      <m:r>
                        <a:rPr lang="en-CA" b="0" i="1" smtClean="0">
                          <a:latin typeface="Cambria Math"/>
                        </a:rPr>
                        <m:t>𝑡h𝑒</m:t>
                      </m:r>
                      <m:r>
                        <a:rPr lang="en-CA" b="0" i="1" smtClean="0">
                          <a:latin typeface="Cambria Math"/>
                        </a:rPr>
                        <m:t> </m:t>
                      </m:r>
                      <m:r>
                        <a:rPr lang="en-CA" b="0" i="1" smtClean="0">
                          <a:latin typeface="Cambria Math"/>
                        </a:rPr>
                        <m:t>𝑒𝑚𝑜𝑡𝑖𝑜𝑛</m:t>
                      </m:r>
                      <m:r>
                        <a:rPr lang="en-CA" b="0" i="1" smtClean="0">
                          <a:latin typeface="Cambria Math"/>
                        </a:rPr>
                        <m:t> </m:t>
                      </m:r>
                      <m:r>
                        <a:rPr lang="en-CA" b="0" i="1" smtClean="0">
                          <a:latin typeface="Cambria Math"/>
                        </a:rPr>
                        <m:t>𝑐𝑎𝑙𝑢𝑠𝑒</m:t>
                      </m:r>
                      <m:r>
                        <a:rPr lang="en-CA" b="0" i="1" smtClean="0">
                          <a:latin typeface="Cambria Math"/>
                        </a:rPr>
                        <m:t> </m:t>
                      </m:r>
                      <m:r>
                        <a:rPr lang="en-CA" b="0" i="1" smtClean="0">
                          <a:latin typeface="Cambria Math"/>
                        </a:rPr>
                        <m:t>𝑎𝑛𝑑</m:t>
                      </m:r>
                      <m:r>
                        <a:rPr lang="en-CA" b="0" i="1" smtClean="0">
                          <a:latin typeface="Cambria Math"/>
                        </a:rPr>
                        <m:t> </m:t>
                      </m:r>
                      <m:r>
                        <a:rPr lang="en-CA" b="0" i="1" smtClean="0">
                          <a:latin typeface="Cambria Math"/>
                        </a:rPr>
                        <m:t>𝑐𝑎𝑢𝑠𝑒</m:t>
                      </m:r>
                      <m:r>
                        <a:rPr lang="en-CA" b="0" i="1" smtClean="0">
                          <a:latin typeface="Cambria Math"/>
                        </a:rPr>
                        <m:t> </m:t>
                      </m:r>
                      <m:r>
                        <a:rPr lang="en-CA" b="0" i="1" smtClean="0">
                          <a:latin typeface="Cambria Math"/>
                        </a:rPr>
                        <m:t>𝑐𝑙𝑎𝑢𝑠𝑒</m:t>
                      </m:r>
                    </m:oMath>
                  </m:oMathPara>
                </a14:m>
                <a:endParaRPr lang="en-CA" b="0" dirty="0" smtClean="0"/>
              </a:p>
              <a:p>
                <a:pPr/>
                <a14:m>
                  <m:oMathPara xmlns:m="http://schemas.openxmlformats.org/officeDocument/2006/math">
                    <m:oMathParaPr>
                      <m:jc m:val="centerGroup"/>
                    </m:oMathParaPr>
                    <m:oMath xmlns:m="http://schemas.openxmlformats.org/officeDocument/2006/math">
                      <m:sSup>
                        <m:sSupPr>
                          <m:ctrlPr>
                            <a:rPr lang="en-CA" b="0" i="1" smtClean="0">
                              <a:latin typeface="Cambria Math"/>
                            </a:rPr>
                          </m:ctrlPr>
                        </m:sSupPr>
                        <m:e>
                          <m:r>
                            <a:rPr lang="en-CA" b="0" i="1" smtClean="0">
                              <a:latin typeface="Cambria Math"/>
                            </a:rPr>
                            <m:t>𝑣</m:t>
                          </m:r>
                        </m:e>
                        <m:sup>
                          <m:r>
                            <a:rPr lang="en-CA" b="0" i="1" smtClean="0">
                              <a:latin typeface="Cambria Math"/>
                            </a:rPr>
                            <m:t>𝑑</m:t>
                          </m:r>
                        </m:sup>
                      </m:sSup>
                      <m:r>
                        <a:rPr lang="en-CA" b="0" i="1" smtClean="0">
                          <a:latin typeface="Cambria Math"/>
                        </a:rPr>
                        <m:t> </m:t>
                      </m:r>
                      <m:r>
                        <a:rPr lang="en-CA" b="0" i="1" smtClean="0">
                          <a:latin typeface="Cambria Math"/>
                        </a:rPr>
                        <m:t>𝑟𝑒𝑝𝑟𝑒𝑠𝑒𝑛𝑡𝑠</m:t>
                      </m:r>
                      <m:r>
                        <a:rPr lang="en-CA" b="0" i="1" smtClean="0">
                          <a:latin typeface="Cambria Math"/>
                        </a:rPr>
                        <m:t> </m:t>
                      </m:r>
                      <m:r>
                        <a:rPr lang="en-CA" b="0" i="1" smtClean="0">
                          <a:latin typeface="Cambria Math"/>
                        </a:rPr>
                        <m:t>𝑡h𝑒</m:t>
                      </m:r>
                      <m:r>
                        <a:rPr lang="en-CA" b="0" i="1" smtClean="0">
                          <a:latin typeface="Cambria Math"/>
                        </a:rPr>
                        <m:t> </m:t>
                      </m:r>
                      <m:r>
                        <a:rPr lang="en-CA" b="0" i="1" smtClean="0">
                          <a:latin typeface="Cambria Math"/>
                        </a:rPr>
                        <m:t>𝑑𝑖𝑠𝑡𝑎𝑛𝑐𝑒𝑠</m:t>
                      </m:r>
                      <m:r>
                        <a:rPr lang="en-CA" b="0" i="1" smtClean="0">
                          <a:latin typeface="Cambria Math"/>
                        </a:rPr>
                        <m:t> </m:t>
                      </m:r>
                      <m:r>
                        <a:rPr lang="en-CA" b="0" i="1" smtClean="0">
                          <a:latin typeface="Cambria Math"/>
                        </a:rPr>
                        <m:t>𝑏𝑒𝑡𝑤𝑒𝑒𝑛</m:t>
                      </m:r>
                      <m:r>
                        <a:rPr lang="en-CA" b="0" i="1" smtClean="0">
                          <a:latin typeface="Cambria Math"/>
                        </a:rPr>
                        <m:t> </m:t>
                      </m:r>
                      <m:r>
                        <a:rPr lang="en-CA" b="0" i="1" smtClean="0">
                          <a:latin typeface="Cambria Math"/>
                        </a:rPr>
                        <m:t>𝑡h𝑒</m:t>
                      </m:r>
                      <m:r>
                        <a:rPr lang="en-CA" b="0" i="1" smtClean="0">
                          <a:latin typeface="Cambria Math"/>
                        </a:rPr>
                        <m:t> </m:t>
                      </m:r>
                      <m:r>
                        <a:rPr lang="en-CA" b="0" i="1" smtClean="0">
                          <a:latin typeface="Cambria Math"/>
                        </a:rPr>
                        <m:t>𝑡𝑤𝑜</m:t>
                      </m:r>
                      <m:r>
                        <a:rPr lang="en-CA" b="0" i="1" smtClean="0">
                          <a:latin typeface="Cambria Math"/>
                        </a:rPr>
                        <m:t> </m:t>
                      </m:r>
                      <m:r>
                        <a:rPr lang="en-CA" b="0" i="1" smtClean="0">
                          <a:latin typeface="Cambria Math"/>
                        </a:rPr>
                        <m:t>𝑐𝑙𝑎𝑢𝑠𝑒𝑠</m:t>
                      </m:r>
                    </m:oMath>
                  </m:oMathPara>
                </a14:m>
                <a:endParaRPr lang="en-CA" b="0" dirty="0" smtClean="0"/>
              </a:p>
              <a:p>
                <a:endParaRPr lang="en-CA" dirty="0"/>
              </a:p>
            </p:txBody>
          </p:sp>
        </mc:Choice>
        <mc:Fallback xmlns="">
          <p:sp>
            <p:nvSpPr>
              <p:cNvPr id="5" name="TextBox 4"/>
              <p:cNvSpPr txBox="1">
                <a:spLocks noRot="1" noChangeAspect="1" noMove="1" noResize="1" noEditPoints="1" noAdjustHandles="1" noChangeArrowheads="1" noChangeShapeType="1" noTextEdit="1"/>
              </p:cNvSpPr>
              <p:nvPr/>
            </p:nvSpPr>
            <p:spPr>
              <a:xfrm>
                <a:off x="-22820" y="1979548"/>
                <a:ext cx="9166820" cy="4377609"/>
              </a:xfrm>
              <a:prstGeom prst="rect">
                <a:avLst/>
              </a:prstGeom>
              <a:blipFill rotWithShape="1">
                <a:blip r:embed="rId2"/>
                <a:stretch>
                  <a:fillRect l="-532" t="-696" r="-731"/>
                </a:stretch>
              </a:blipFill>
            </p:spPr>
            <p:txBody>
              <a:bodyPr/>
              <a:lstStyle/>
              <a:p>
                <a:r>
                  <a:rPr lang="en-CA">
                    <a:noFill/>
                  </a:rPr>
                  <a:t> </a:t>
                </a:r>
              </a:p>
            </p:txBody>
          </p:sp>
        </mc:Fallback>
      </mc:AlternateContent>
    </p:spTree>
    <p:extLst>
      <p:ext uri="{BB962C8B-B14F-4D97-AF65-F5344CB8AC3E}">
        <p14:creationId xmlns:p14="http://schemas.microsoft.com/office/powerpoint/2010/main" val="35514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16</a:t>
            </a:fld>
            <a:endParaRPr lang="en-US" dirty="0"/>
          </a:p>
        </p:txBody>
      </p:sp>
      <p:sp>
        <p:nvSpPr>
          <p:cNvPr id="4"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Methodology  </a:t>
            </a:r>
          </a:p>
          <a:p>
            <a:r>
              <a:rPr lang="en-CA" dirty="0" smtClean="0"/>
              <a:t>Step 2: Emotion-Cause </a:t>
            </a:r>
            <a:r>
              <a:rPr lang="en-CA" dirty="0"/>
              <a:t>Pairing and Filtering</a:t>
            </a:r>
          </a:p>
        </p:txBody>
      </p:sp>
      <mc:AlternateContent xmlns:mc="http://schemas.openxmlformats.org/markup-compatibility/2006" xmlns:a14="http://schemas.microsoft.com/office/drawing/2010/main">
        <mc:Choice Requires="a14">
          <p:sp>
            <p:nvSpPr>
              <p:cNvPr id="5" name="TextBox 4"/>
              <p:cNvSpPr txBox="1"/>
              <p:nvPr/>
            </p:nvSpPr>
            <p:spPr>
              <a:xfrm>
                <a:off x="-22820" y="1979548"/>
                <a:ext cx="9166820" cy="2625783"/>
              </a:xfrm>
              <a:prstGeom prst="rect">
                <a:avLst/>
              </a:prstGeom>
              <a:noFill/>
            </p:spPr>
            <p:txBody>
              <a:bodyPr wrap="square" rtlCol="0">
                <a:spAutoFit/>
              </a:bodyPr>
              <a:lstStyle/>
              <a:p>
                <a:pPr marL="342900" indent="-342900">
                  <a:buAutoNum type="arabicPeriod" startAt="3"/>
                </a:pPr>
                <a:r>
                  <a:rPr lang="en-CA" dirty="0" smtClean="0"/>
                  <a:t>A </a:t>
                </a:r>
                <a:r>
                  <a:rPr lang="en-CA" dirty="0"/>
                  <a:t>Logistic regression model is then trained to detect for each candidate pair (</a:t>
                </a:r>
                <a14:m>
                  <m:oMath xmlns:m="http://schemas.openxmlformats.org/officeDocument/2006/math">
                    <m:sSubSup>
                      <m:sSubSupPr>
                        <m:ctrlPr>
                          <a:rPr lang="en-CA" b="0" i="1" dirty="0" smtClean="0">
                            <a:latin typeface="Cambria Math"/>
                          </a:rPr>
                        </m:ctrlPr>
                      </m:sSubSupPr>
                      <m:e>
                        <m:r>
                          <a:rPr lang="en-CA" i="1" dirty="0" smtClean="0">
                            <a:latin typeface="Cambria Math"/>
                          </a:rPr>
                          <m:t>𝑐</m:t>
                        </m:r>
                      </m:e>
                      <m:sub>
                        <m:r>
                          <a:rPr lang="en-CA" i="1" dirty="0" err="1">
                            <a:latin typeface="Cambria Math"/>
                          </a:rPr>
                          <m:t>𝑖</m:t>
                        </m:r>
                      </m:sub>
                      <m:sup>
                        <m:r>
                          <a:rPr lang="en-CA" i="1" dirty="0" smtClean="0">
                            <a:latin typeface="Cambria Math"/>
                          </a:rPr>
                          <m:t>𝑒</m:t>
                        </m:r>
                      </m:sup>
                    </m:sSubSup>
                    <m:r>
                      <a:rPr lang="en-CA" i="1" dirty="0">
                        <a:latin typeface="Cambria Math"/>
                      </a:rPr>
                      <m:t> </m:t>
                    </m:r>
                  </m:oMath>
                </a14:m>
                <a:r>
                  <a:rPr lang="en-CA" dirty="0"/>
                  <a:t>, </a:t>
                </a:r>
                <a14:m>
                  <m:oMath xmlns:m="http://schemas.openxmlformats.org/officeDocument/2006/math">
                    <m:sSubSup>
                      <m:sSubSupPr>
                        <m:ctrlPr>
                          <a:rPr lang="en-CA" b="0" i="1" dirty="0" smtClean="0">
                            <a:latin typeface="Cambria Math"/>
                          </a:rPr>
                        </m:ctrlPr>
                      </m:sSubSupPr>
                      <m:e>
                        <m:r>
                          <a:rPr lang="en-CA" i="1" dirty="0" smtClean="0">
                            <a:latin typeface="Cambria Math"/>
                          </a:rPr>
                          <m:t>𝑐</m:t>
                        </m:r>
                      </m:e>
                      <m:sub>
                        <m:r>
                          <a:rPr lang="en-CA" i="1" dirty="0" smtClean="0">
                            <a:latin typeface="Cambria Math"/>
                          </a:rPr>
                          <m:t>𝑗</m:t>
                        </m:r>
                      </m:sub>
                      <m:sup>
                        <m:r>
                          <a:rPr lang="en-CA" i="1" dirty="0" smtClean="0">
                            <a:latin typeface="Cambria Math"/>
                          </a:rPr>
                          <m:t>𝑐</m:t>
                        </m:r>
                      </m:sup>
                    </m:sSubSup>
                  </m:oMath>
                </a14:m>
                <a:r>
                  <a:rPr lang="en-CA" dirty="0"/>
                  <a:t>), whether </a:t>
                </a:r>
                <a14:m>
                  <m:oMath xmlns:m="http://schemas.openxmlformats.org/officeDocument/2006/math">
                    <m:sSubSup>
                      <m:sSubSupPr>
                        <m:ctrlPr>
                          <a:rPr lang="en-CA" b="0" i="1" dirty="0" smtClean="0">
                            <a:latin typeface="Cambria Math"/>
                          </a:rPr>
                        </m:ctrlPr>
                      </m:sSubSupPr>
                      <m:e>
                        <m:r>
                          <a:rPr lang="en-CA" i="1" dirty="0" smtClean="0">
                            <a:latin typeface="Cambria Math"/>
                          </a:rPr>
                          <m:t>𝑐</m:t>
                        </m:r>
                      </m:e>
                      <m:sub>
                        <m:r>
                          <a:rPr lang="en-CA" i="1" dirty="0" err="1">
                            <a:latin typeface="Cambria Math"/>
                          </a:rPr>
                          <m:t>𝑖</m:t>
                        </m:r>
                      </m:sub>
                      <m:sup>
                        <m:r>
                          <a:rPr lang="en-CA" i="1" dirty="0" smtClean="0">
                            <a:latin typeface="Cambria Math"/>
                          </a:rPr>
                          <m:t>𝑒</m:t>
                        </m:r>
                      </m:sup>
                    </m:sSubSup>
                  </m:oMath>
                </a14:m>
                <a:r>
                  <a:rPr lang="en-CA" dirty="0"/>
                  <a:t> and </a:t>
                </a:r>
                <a14:m>
                  <m:oMath xmlns:m="http://schemas.openxmlformats.org/officeDocument/2006/math">
                    <m:sSubSup>
                      <m:sSubSupPr>
                        <m:ctrlPr>
                          <a:rPr lang="en-CA" b="0" i="1" dirty="0" smtClean="0">
                            <a:latin typeface="Cambria Math"/>
                          </a:rPr>
                        </m:ctrlPr>
                      </m:sSubSupPr>
                      <m:e>
                        <m:r>
                          <a:rPr lang="en-CA" i="1" dirty="0" smtClean="0">
                            <a:latin typeface="Cambria Math"/>
                          </a:rPr>
                          <m:t>𝑐</m:t>
                        </m:r>
                      </m:e>
                      <m:sub>
                        <m:r>
                          <a:rPr lang="en-CA" i="1" dirty="0">
                            <a:latin typeface="Cambria Math"/>
                          </a:rPr>
                          <m:t>𝑗</m:t>
                        </m:r>
                      </m:sub>
                      <m:sup>
                        <m:r>
                          <a:rPr lang="en-CA" i="1" dirty="0" err="1">
                            <a:latin typeface="Cambria Math"/>
                          </a:rPr>
                          <m:t>𝑐</m:t>
                        </m:r>
                      </m:sup>
                    </m:sSubSup>
                  </m:oMath>
                </a14:m>
                <a:r>
                  <a:rPr lang="en-CA" dirty="0"/>
                  <a:t> have a causal </a:t>
                </a:r>
                <a:r>
                  <a:rPr lang="en-CA" dirty="0" smtClean="0"/>
                  <a:t>relationship:</a:t>
                </a:r>
              </a:p>
              <a:p>
                <a:pPr/>
                <a14:m>
                  <m:oMathPara xmlns:m="http://schemas.openxmlformats.org/officeDocument/2006/math">
                    <m:oMathParaPr>
                      <m:jc m:val="centerGroup"/>
                    </m:oMathParaPr>
                    <m:oMath xmlns:m="http://schemas.openxmlformats.org/officeDocument/2006/math">
                      <m:sSub>
                        <m:sSubPr>
                          <m:ctrlPr>
                            <a:rPr lang="en-CA" b="0" i="1" dirty="0" smtClean="0">
                              <a:latin typeface="Cambria Math"/>
                            </a:rPr>
                          </m:ctrlPr>
                        </m:sSubPr>
                        <m:e>
                          <m:acc>
                            <m:accPr>
                              <m:chr m:val="̂"/>
                              <m:ctrlPr>
                                <a:rPr lang="en-CA" b="0" i="1" smtClean="0">
                                  <a:latin typeface="Cambria Math"/>
                                </a:rPr>
                              </m:ctrlPr>
                            </m:accPr>
                            <m:e>
                              <m:r>
                                <a:rPr lang="en-CA" b="0" i="1" smtClean="0">
                                  <a:latin typeface="Cambria Math"/>
                                </a:rPr>
                                <m:t>𝑦</m:t>
                              </m:r>
                            </m:e>
                          </m:acc>
                        </m:e>
                        <m:sub>
                          <m:r>
                            <a:rPr lang="en-CA" b="0" i="1" dirty="0" smtClean="0">
                              <a:latin typeface="Cambria Math"/>
                            </a:rPr>
                            <m:t>(</m:t>
                          </m:r>
                          <m:sSubSup>
                            <m:sSubSupPr>
                              <m:ctrlPr>
                                <a:rPr lang="en-CA" b="0" i="1" dirty="0" smtClean="0">
                                  <a:latin typeface="Cambria Math"/>
                                </a:rPr>
                              </m:ctrlPr>
                            </m:sSubSupPr>
                            <m:e>
                              <m:r>
                                <a:rPr lang="en-CA" b="0" i="1" dirty="0" smtClean="0">
                                  <a:latin typeface="Cambria Math"/>
                                </a:rPr>
                                <m:t>𝑐</m:t>
                              </m:r>
                            </m:e>
                            <m:sub>
                              <m:r>
                                <a:rPr lang="en-CA" b="0" i="1" dirty="0" smtClean="0">
                                  <a:latin typeface="Cambria Math"/>
                                </a:rPr>
                                <m:t>𝑖</m:t>
                              </m:r>
                            </m:sub>
                            <m:sup>
                              <m:r>
                                <a:rPr lang="en-CA" b="0" i="1" dirty="0" smtClean="0">
                                  <a:latin typeface="Cambria Math"/>
                                </a:rPr>
                                <m:t>𝑒</m:t>
                              </m:r>
                            </m:sup>
                          </m:sSubSup>
                          <m:r>
                            <a:rPr lang="en-CA" b="0" i="1" dirty="0" smtClean="0">
                              <a:latin typeface="Cambria Math"/>
                            </a:rPr>
                            <m:t>, </m:t>
                          </m:r>
                          <m:sSubSup>
                            <m:sSubSupPr>
                              <m:ctrlPr>
                                <a:rPr lang="en-CA" b="0" i="1" dirty="0" smtClean="0">
                                  <a:latin typeface="Cambria Math"/>
                                </a:rPr>
                              </m:ctrlPr>
                            </m:sSubSupPr>
                            <m:e>
                              <m:r>
                                <a:rPr lang="en-CA" b="0" i="1" dirty="0" smtClean="0">
                                  <a:latin typeface="Cambria Math"/>
                                </a:rPr>
                                <m:t>𝑐</m:t>
                              </m:r>
                            </m:e>
                            <m:sub>
                              <m:r>
                                <a:rPr lang="en-CA" b="0" i="1" dirty="0" smtClean="0">
                                  <a:latin typeface="Cambria Math"/>
                                </a:rPr>
                                <m:t>𝑗</m:t>
                              </m:r>
                            </m:sub>
                            <m:sup>
                              <m:r>
                                <a:rPr lang="en-CA" b="0" i="1" dirty="0" smtClean="0">
                                  <a:latin typeface="Cambria Math"/>
                                </a:rPr>
                                <m:t>𝑐</m:t>
                              </m:r>
                            </m:sup>
                          </m:sSubSup>
                          <m:r>
                            <a:rPr lang="en-CA" b="0" i="1" dirty="0" smtClean="0">
                              <a:latin typeface="Cambria Math"/>
                            </a:rPr>
                            <m:t>)</m:t>
                          </m:r>
                        </m:sub>
                      </m:sSub>
                      <m:r>
                        <a:rPr lang="en-CA" i="1" dirty="0">
                          <a:latin typeface="Cambria Math"/>
                          <a:ea typeface="Cambria Math"/>
                        </a:rPr>
                        <m:t>←</m:t>
                      </m:r>
                      <m:r>
                        <a:rPr lang="en-CA" b="0" i="1" dirty="0" smtClean="0">
                          <a:latin typeface="Cambria Math"/>
                          <a:ea typeface="Cambria Math"/>
                        </a:rPr>
                        <m:t>𝛿</m:t>
                      </m:r>
                      <m:r>
                        <a:rPr lang="en-CA" b="0" i="1" dirty="0" smtClean="0">
                          <a:latin typeface="Cambria Math"/>
                          <a:ea typeface="Cambria Math"/>
                        </a:rPr>
                        <m:t>(</m:t>
                      </m:r>
                      <m:sSup>
                        <m:sSupPr>
                          <m:ctrlPr>
                            <a:rPr lang="en-CA" b="0" i="1" dirty="0" smtClean="0">
                              <a:latin typeface="Cambria Math"/>
                              <a:ea typeface="Cambria Math"/>
                            </a:rPr>
                          </m:ctrlPr>
                        </m:sSupPr>
                        <m:e>
                          <m:r>
                            <a:rPr lang="en-CA" b="0" i="1" dirty="0" smtClean="0">
                              <a:latin typeface="Cambria Math"/>
                              <a:ea typeface="Cambria Math"/>
                            </a:rPr>
                            <m:t>𝜃</m:t>
                          </m:r>
                        </m:e>
                        <m:sup>
                          <m:r>
                            <a:rPr lang="en-CA" b="0" i="1" dirty="0" smtClean="0">
                              <a:latin typeface="Cambria Math"/>
                              <a:ea typeface="Cambria Math"/>
                            </a:rPr>
                            <m:t>𝑇</m:t>
                          </m:r>
                        </m:sup>
                      </m:sSup>
                      <m:sSub>
                        <m:sSubPr>
                          <m:ctrlPr>
                            <a:rPr lang="en-CA" b="1" i="1" dirty="0" smtClean="0">
                              <a:latin typeface="Cambria Math"/>
                              <a:ea typeface="Cambria Math"/>
                            </a:rPr>
                          </m:ctrlPr>
                        </m:sSubPr>
                        <m:e>
                          <m:r>
                            <a:rPr lang="en-CA" b="1" i="1" dirty="0" smtClean="0">
                              <a:latin typeface="Cambria Math"/>
                              <a:ea typeface="Cambria Math"/>
                            </a:rPr>
                            <m:t>𝑿</m:t>
                          </m:r>
                        </m:e>
                        <m:sub>
                          <m:r>
                            <a:rPr lang="en-CA" b="0" i="1" dirty="0" smtClean="0">
                              <a:latin typeface="Cambria Math"/>
                              <a:ea typeface="Cambria Math"/>
                            </a:rPr>
                            <m:t>(</m:t>
                          </m:r>
                          <m:sSubSup>
                            <m:sSubSupPr>
                              <m:ctrlPr>
                                <a:rPr lang="en-CA" b="0" i="1" dirty="0" smtClean="0">
                                  <a:latin typeface="Cambria Math"/>
                                  <a:ea typeface="Cambria Math"/>
                                </a:rPr>
                              </m:ctrlPr>
                            </m:sSubSupPr>
                            <m:e>
                              <m:r>
                                <a:rPr lang="en-CA" b="0" i="1" dirty="0" smtClean="0">
                                  <a:latin typeface="Cambria Math"/>
                                  <a:ea typeface="Cambria Math"/>
                                </a:rPr>
                                <m:t>𝑐</m:t>
                              </m:r>
                            </m:e>
                            <m:sub>
                              <m:r>
                                <a:rPr lang="en-CA" b="0" i="1" dirty="0" smtClean="0">
                                  <a:latin typeface="Cambria Math"/>
                                  <a:ea typeface="Cambria Math"/>
                                </a:rPr>
                                <m:t>𝑖</m:t>
                              </m:r>
                            </m:sub>
                            <m:sup>
                              <m:r>
                                <a:rPr lang="en-CA" b="0" i="1" dirty="0" smtClean="0">
                                  <a:latin typeface="Cambria Math"/>
                                  <a:ea typeface="Cambria Math"/>
                                </a:rPr>
                                <m:t>𝑒</m:t>
                              </m:r>
                            </m:sup>
                          </m:sSubSup>
                          <m:r>
                            <a:rPr lang="en-CA" b="0" i="1" dirty="0" smtClean="0">
                              <a:latin typeface="Cambria Math"/>
                              <a:ea typeface="Cambria Math"/>
                            </a:rPr>
                            <m:t>, </m:t>
                          </m:r>
                          <m:sSubSup>
                            <m:sSubSupPr>
                              <m:ctrlPr>
                                <a:rPr lang="en-CA" b="0" i="1" dirty="0" smtClean="0">
                                  <a:latin typeface="Cambria Math"/>
                                  <a:ea typeface="Cambria Math"/>
                                </a:rPr>
                              </m:ctrlPr>
                            </m:sSubSupPr>
                            <m:e>
                              <m:r>
                                <a:rPr lang="en-CA" b="0" i="1" dirty="0" smtClean="0">
                                  <a:latin typeface="Cambria Math"/>
                                  <a:ea typeface="Cambria Math"/>
                                </a:rPr>
                                <m:t>𝑐</m:t>
                              </m:r>
                            </m:e>
                            <m:sub>
                              <m:r>
                                <a:rPr lang="en-CA" b="0" i="1" dirty="0" smtClean="0">
                                  <a:latin typeface="Cambria Math"/>
                                  <a:ea typeface="Cambria Math"/>
                                </a:rPr>
                                <m:t>𝑗</m:t>
                              </m:r>
                            </m:sub>
                            <m:sup>
                              <m:r>
                                <a:rPr lang="en-CA" b="0" i="1" dirty="0" smtClean="0">
                                  <a:latin typeface="Cambria Math"/>
                                  <a:ea typeface="Cambria Math"/>
                                </a:rPr>
                                <m:t>𝑐</m:t>
                              </m:r>
                            </m:sup>
                          </m:sSubSup>
                          <m:r>
                            <a:rPr lang="en-CA" b="0" i="1" dirty="0" smtClean="0">
                              <a:latin typeface="Cambria Math"/>
                              <a:ea typeface="Cambria Math"/>
                            </a:rPr>
                            <m:t>)</m:t>
                          </m:r>
                        </m:sub>
                      </m:sSub>
                      <m:r>
                        <a:rPr lang="en-CA" b="0" i="1" dirty="0" smtClean="0">
                          <a:latin typeface="Cambria Math"/>
                          <a:ea typeface="Cambria Math"/>
                        </a:rPr>
                        <m:t>)</m:t>
                      </m:r>
                    </m:oMath>
                  </m:oMathPara>
                </a14:m>
                <a:endParaRPr lang="en-CA" dirty="0" smtClean="0"/>
              </a:p>
              <a:p>
                <a:r>
                  <a:rPr lang="en-CA" dirty="0" smtClean="0"/>
                  <a:t>Where:</a:t>
                </a:r>
              </a:p>
              <a:p>
                <a:endParaRPr lang="en-CA" dirty="0"/>
              </a:p>
              <a:p>
                <a:endParaRPr lang="en-CA" dirty="0" smtClean="0"/>
              </a:p>
              <a:p>
                <a:pPr algn="ctr"/>
                <a14:m>
                  <m:oMathPara xmlns:m="http://schemas.openxmlformats.org/officeDocument/2006/math">
                    <m:oMathParaPr>
                      <m:jc m:val="centerGroup"/>
                    </m:oMathParaPr>
                    <m:oMath xmlns:m="http://schemas.openxmlformats.org/officeDocument/2006/math">
                      <m:sSub>
                        <m:sSubPr>
                          <m:ctrlPr>
                            <a:rPr lang="en-CA" i="1" dirty="0">
                              <a:latin typeface="Cambria Math"/>
                            </a:rPr>
                          </m:ctrlPr>
                        </m:sSubPr>
                        <m:e>
                          <m:acc>
                            <m:accPr>
                              <m:chr m:val="̂"/>
                              <m:ctrlPr>
                                <a:rPr lang="en-CA" i="1">
                                  <a:latin typeface="Cambria Math"/>
                                </a:rPr>
                              </m:ctrlPr>
                            </m:accPr>
                            <m:e>
                              <m:r>
                                <a:rPr lang="en-CA" i="1">
                                  <a:latin typeface="Cambria Math"/>
                                </a:rPr>
                                <m:t>𝑦</m:t>
                              </m:r>
                            </m:e>
                          </m:acc>
                        </m:e>
                        <m:sub>
                          <m:r>
                            <a:rPr lang="en-CA" i="1" dirty="0">
                              <a:latin typeface="Cambria Math"/>
                            </a:rPr>
                            <m:t>(</m:t>
                          </m:r>
                          <m:sSubSup>
                            <m:sSubSupPr>
                              <m:ctrlPr>
                                <a:rPr lang="en-CA" i="1" dirty="0">
                                  <a:latin typeface="Cambria Math"/>
                                </a:rPr>
                              </m:ctrlPr>
                            </m:sSubSupPr>
                            <m:e>
                              <m:r>
                                <a:rPr lang="en-CA" i="1" dirty="0">
                                  <a:latin typeface="Cambria Math"/>
                                </a:rPr>
                                <m:t>𝑐</m:t>
                              </m:r>
                            </m:e>
                            <m:sub>
                              <m:r>
                                <a:rPr lang="en-CA" i="1" dirty="0">
                                  <a:latin typeface="Cambria Math"/>
                                </a:rPr>
                                <m:t>𝑖</m:t>
                              </m:r>
                            </m:sub>
                            <m:sup>
                              <m:r>
                                <a:rPr lang="en-CA" i="1" dirty="0">
                                  <a:latin typeface="Cambria Math"/>
                                </a:rPr>
                                <m:t>𝑒</m:t>
                              </m:r>
                            </m:sup>
                          </m:sSubSup>
                          <m:r>
                            <a:rPr lang="en-CA" i="1" dirty="0">
                              <a:latin typeface="Cambria Math"/>
                            </a:rPr>
                            <m:t>, </m:t>
                          </m:r>
                          <m:sSubSup>
                            <m:sSubSupPr>
                              <m:ctrlPr>
                                <a:rPr lang="en-CA" i="1" dirty="0">
                                  <a:latin typeface="Cambria Math"/>
                                </a:rPr>
                              </m:ctrlPr>
                            </m:sSubSupPr>
                            <m:e>
                              <m:r>
                                <a:rPr lang="en-CA" i="1" dirty="0">
                                  <a:latin typeface="Cambria Math"/>
                                </a:rPr>
                                <m:t>𝑐</m:t>
                              </m:r>
                            </m:e>
                            <m:sub>
                              <m:r>
                                <a:rPr lang="en-CA" i="1" dirty="0">
                                  <a:latin typeface="Cambria Math"/>
                                </a:rPr>
                                <m:t>𝑗</m:t>
                              </m:r>
                            </m:sub>
                            <m:sup>
                              <m:r>
                                <a:rPr lang="en-CA" i="1" dirty="0">
                                  <a:latin typeface="Cambria Math"/>
                                </a:rPr>
                                <m:t>𝑐</m:t>
                              </m:r>
                            </m:sup>
                          </m:sSubSup>
                          <m:r>
                            <a:rPr lang="en-CA" i="1" dirty="0">
                              <a:latin typeface="Cambria Math"/>
                            </a:rPr>
                            <m:t>)</m:t>
                          </m:r>
                        </m:sub>
                      </m:sSub>
                      <m:r>
                        <a:rPr lang="en-CA" b="0" i="1" dirty="0" smtClean="0">
                          <a:latin typeface="Cambria Math"/>
                        </a:rPr>
                        <m:t>=</m:t>
                      </m:r>
                      <m:d>
                        <m:dPr>
                          <m:begChr m:val="{"/>
                          <m:endChr m:val=""/>
                          <m:ctrlPr>
                            <a:rPr lang="en-CA" i="1" smtClean="0">
                              <a:latin typeface="Cambria Math"/>
                            </a:rPr>
                          </m:ctrlPr>
                        </m:dPr>
                        <m:e>
                          <m:eqArr>
                            <m:eqArrPr>
                              <m:ctrlPr>
                                <a:rPr lang="en-CA" i="1" smtClean="0">
                                  <a:latin typeface="Cambria Math"/>
                                </a:rPr>
                              </m:ctrlPr>
                            </m:eqArrPr>
                            <m:e>
                              <m:r>
                                <a:rPr lang="en-CA" b="0" i="1" smtClean="0">
                                  <a:latin typeface="Cambria Math"/>
                                </a:rPr>
                                <m:t>1                </m:t>
                              </m:r>
                              <m:r>
                                <a:rPr lang="en-CA" b="0" i="1" smtClean="0">
                                  <a:latin typeface="Cambria Math"/>
                                </a:rPr>
                                <m:t>𝑖𝑓</m:t>
                              </m:r>
                              <m:d>
                                <m:dPr>
                                  <m:ctrlPr>
                                    <a:rPr lang="en-CA" b="0" i="1" dirty="0" smtClean="0">
                                      <a:latin typeface="Cambria Math"/>
                                    </a:rPr>
                                  </m:ctrlPr>
                                </m:dPr>
                                <m:e>
                                  <m:sSubSup>
                                    <m:sSubSupPr>
                                      <m:ctrlPr>
                                        <a:rPr lang="en-CA" i="1" dirty="0">
                                          <a:latin typeface="Cambria Math"/>
                                        </a:rPr>
                                      </m:ctrlPr>
                                    </m:sSubSupPr>
                                    <m:e>
                                      <m:r>
                                        <a:rPr lang="en-CA" i="1" dirty="0">
                                          <a:latin typeface="Cambria Math"/>
                                        </a:rPr>
                                        <m:t>𝑐</m:t>
                                      </m:r>
                                    </m:e>
                                    <m:sub>
                                      <m:r>
                                        <a:rPr lang="en-CA" i="1" dirty="0">
                                          <a:latin typeface="Cambria Math"/>
                                        </a:rPr>
                                        <m:t>𝑖</m:t>
                                      </m:r>
                                    </m:sub>
                                    <m:sup>
                                      <m:r>
                                        <a:rPr lang="en-CA" i="1" dirty="0">
                                          <a:latin typeface="Cambria Math"/>
                                        </a:rPr>
                                        <m:t>𝑒</m:t>
                                      </m:r>
                                    </m:sup>
                                  </m:sSubSup>
                                  <m:r>
                                    <a:rPr lang="en-CA" i="1" dirty="0">
                                      <a:latin typeface="Cambria Math"/>
                                    </a:rPr>
                                    <m:t>, </m:t>
                                  </m:r>
                                  <m:sSubSup>
                                    <m:sSubSupPr>
                                      <m:ctrlPr>
                                        <a:rPr lang="en-CA" i="1" dirty="0">
                                          <a:latin typeface="Cambria Math"/>
                                        </a:rPr>
                                      </m:ctrlPr>
                                    </m:sSubSupPr>
                                    <m:e>
                                      <m:r>
                                        <a:rPr lang="en-CA" i="1" dirty="0">
                                          <a:latin typeface="Cambria Math"/>
                                        </a:rPr>
                                        <m:t>𝑐</m:t>
                                      </m:r>
                                    </m:e>
                                    <m:sub>
                                      <m:r>
                                        <a:rPr lang="en-CA" i="1" dirty="0">
                                          <a:latin typeface="Cambria Math"/>
                                        </a:rPr>
                                        <m:t>𝑗</m:t>
                                      </m:r>
                                    </m:sub>
                                    <m:sup>
                                      <m:r>
                                        <a:rPr lang="en-CA" i="1" dirty="0">
                                          <a:latin typeface="Cambria Math"/>
                                        </a:rPr>
                                        <m:t>𝑐</m:t>
                                      </m:r>
                                    </m:sup>
                                  </m:sSubSup>
                                </m:e>
                              </m:d>
                              <m:r>
                                <a:rPr lang="en-CA" b="0" i="1" dirty="0" smtClean="0">
                                  <a:latin typeface="Cambria Math"/>
                                </a:rPr>
                                <m:t> </m:t>
                              </m:r>
                              <m:r>
                                <a:rPr lang="en-CA" b="0" i="1" dirty="0" smtClean="0">
                                  <a:latin typeface="Cambria Math"/>
                                </a:rPr>
                                <m:t>𝑖𝑠</m:t>
                              </m:r>
                              <m:r>
                                <a:rPr lang="en-CA" b="0" i="1" dirty="0" smtClean="0">
                                  <a:latin typeface="Cambria Math"/>
                                </a:rPr>
                                <m:t>  </m:t>
                              </m:r>
                              <m:r>
                                <a:rPr lang="en-CA" b="0" i="1" dirty="0" smtClean="0">
                                  <a:latin typeface="Cambria Math"/>
                                </a:rPr>
                                <m:t>𝑎</m:t>
                              </m:r>
                              <m:r>
                                <a:rPr lang="en-CA" b="0" i="1" dirty="0" smtClean="0">
                                  <a:latin typeface="Cambria Math"/>
                                </a:rPr>
                                <m:t> </m:t>
                              </m:r>
                              <m:r>
                                <a:rPr lang="en-CA" b="0" i="1" dirty="0" smtClean="0">
                                  <a:latin typeface="Cambria Math"/>
                                </a:rPr>
                                <m:t>𝑝𝑎𝑖𝑟</m:t>
                              </m:r>
                              <m:r>
                                <a:rPr lang="en-CA" b="0" i="1" dirty="0" smtClean="0">
                                  <a:latin typeface="Cambria Math"/>
                                </a:rPr>
                                <m:t> </m:t>
                              </m:r>
                              <m:r>
                                <a:rPr lang="en-CA" b="0" i="1" dirty="0" smtClean="0">
                                  <a:latin typeface="Cambria Math"/>
                                </a:rPr>
                                <m:t>𝑤𝑖𝑡h</m:t>
                              </m:r>
                              <m:r>
                                <a:rPr lang="en-CA" b="0" i="1" dirty="0" smtClean="0">
                                  <a:latin typeface="Cambria Math"/>
                                </a:rPr>
                                <m:t> </m:t>
                              </m:r>
                              <m:r>
                                <a:rPr lang="en-CA" b="0" i="1" dirty="0" smtClean="0">
                                  <a:latin typeface="Cambria Math"/>
                                </a:rPr>
                                <m:t>𝑐𝑎𝑢𝑠𝑎𝑙</m:t>
                              </m:r>
                              <m:r>
                                <a:rPr lang="en-CA" b="0" i="1" dirty="0" smtClean="0">
                                  <a:latin typeface="Cambria Math"/>
                                </a:rPr>
                                <m:t> </m:t>
                              </m:r>
                              <m:r>
                                <a:rPr lang="en-CA" b="0" i="1" dirty="0" smtClean="0">
                                  <a:latin typeface="Cambria Math"/>
                                </a:rPr>
                                <m:t>𝑟𝑒𝑙𝑎𝑡𝑖𝑜𝑛𝑠h𝑖𝑝</m:t>
                              </m:r>
                            </m:e>
                            <m:e>
                              <m:r>
                                <a:rPr lang="en-CA" i="1">
                                  <a:latin typeface="Cambria Math"/>
                                </a:rPr>
                                <m:t>0</m:t>
                              </m:r>
                              <m:r>
                                <a:rPr lang="en-CA" b="0" i="1" smtClean="0">
                                  <a:latin typeface="Cambria Math"/>
                                </a:rPr>
                                <m:t>          </m:t>
                              </m:r>
                              <m:r>
                                <a:rPr lang="en-CA" i="1">
                                  <a:latin typeface="Cambria Math"/>
                                </a:rPr>
                                <m:t>𝑖𝑓</m:t>
                              </m:r>
                              <m:d>
                                <m:dPr>
                                  <m:ctrlPr>
                                    <a:rPr lang="en-CA" i="1" dirty="0">
                                      <a:latin typeface="Cambria Math"/>
                                    </a:rPr>
                                  </m:ctrlPr>
                                </m:dPr>
                                <m:e>
                                  <m:sSubSup>
                                    <m:sSubSupPr>
                                      <m:ctrlPr>
                                        <a:rPr lang="en-CA" i="1" dirty="0">
                                          <a:latin typeface="Cambria Math"/>
                                        </a:rPr>
                                      </m:ctrlPr>
                                    </m:sSubSupPr>
                                    <m:e>
                                      <m:r>
                                        <a:rPr lang="en-CA" i="1" dirty="0">
                                          <a:latin typeface="Cambria Math"/>
                                        </a:rPr>
                                        <m:t>𝑐</m:t>
                                      </m:r>
                                    </m:e>
                                    <m:sub>
                                      <m:r>
                                        <a:rPr lang="en-CA" i="1" dirty="0">
                                          <a:latin typeface="Cambria Math"/>
                                        </a:rPr>
                                        <m:t>𝑖</m:t>
                                      </m:r>
                                    </m:sub>
                                    <m:sup>
                                      <m:r>
                                        <a:rPr lang="en-CA" i="1" dirty="0">
                                          <a:latin typeface="Cambria Math"/>
                                        </a:rPr>
                                        <m:t>𝑒</m:t>
                                      </m:r>
                                    </m:sup>
                                  </m:sSubSup>
                                  <m:r>
                                    <a:rPr lang="en-CA" i="1" dirty="0">
                                      <a:latin typeface="Cambria Math"/>
                                    </a:rPr>
                                    <m:t>, </m:t>
                                  </m:r>
                                  <m:sSubSup>
                                    <m:sSubSupPr>
                                      <m:ctrlPr>
                                        <a:rPr lang="en-CA" i="1" dirty="0">
                                          <a:latin typeface="Cambria Math"/>
                                        </a:rPr>
                                      </m:ctrlPr>
                                    </m:sSubSupPr>
                                    <m:e>
                                      <m:r>
                                        <a:rPr lang="en-CA" i="1" dirty="0">
                                          <a:latin typeface="Cambria Math"/>
                                        </a:rPr>
                                        <m:t>𝑐</m:t>
                                      </m:r>
                                    </m:e>
                                    <m:sub>
                                      <m:r>
                                        <a:rPr lang="en-CA" i="1" dirty="0">
                                          <a:latin typeface="Cambria Math"/>
                                        </a:rPr>
                                        <m:t>𝑗</m:t>
                                      </m:r>
                                    </m:sub>
                                    <m:sup>
                                      <m:r>
                                        <a:rPr lang="en-CA" i="1" dirty="0">
                                          <a:latin typeface="Cambria Math"/>
                                        </a:rPr>
                                        <m:t>𝑐</m:t>
                                      </m:r>
                                    </m:sup>
                                  </m:sSubSup>
                                </m:e>
                              </m:d>
                              <m:r>
                                <a:rPr lang="en-CA" i="1" dirty="0">
                                  <a:latin typeface="Cambria Math"/>
                                </a:rPr>
                                <m:t> </m:t>
                              </m:r>
                              <m:r>
                                <a:rPr lang="en-CA" i="1" dirty="0">
                                  <a:latin typeface="Cambria Math"/>
                                </a:rPr>
                                <m:t>𝑖𝑠</m:t>
                              </m:r>
                              <m:r>
                                <a:rPr lang="en-CA" i="1" dirty="0">
                                  <a:latin typeface="Cambria Math"/>
                                </a:rPr>
                                <m:t>  </m:t>
                              </m:r>
                              <m:r>
                                <a:rPr lang="en-CA" i="1" dirty="0">
                                  <a:latin typeface="Cambria Math"/>
                                </a:rPr>
                                <m:t>𝑎</m:t>
                              </m:r>
                              <m:r>
                                <a:rPr lang="en-CA" i="1" dirty="0">
                                  <a:latin typeface="Cambria Math"/>
                                </a:rPr>
                                <m:t> </m:t>
                              </m:r>
                              <m:r>
                                <a:rPr lang="en-CA" i="1" dirty="0">
                                  <a:latin typeface="Cambria Math"/>
                                </a:rPr>
                                <m:t>𝑝𝑎𝑖𝑟</m:t>
                              </m:r>
                              <m:r>
                                <a:rPr lang="en-CA" i="1" dirty="0">
                                  <a:latin typeface="Cambria Math"/>
                                </a:rPr>
                                <m:t> </m:t>
                              </m:r>
                              <m:r>
                                <a:rPr lang="en-CA" i="1" dirty="0">
                                  <a:latin typeface="Cambria Math"/>
                                </a:rPr>
                                <m:t>𝑤𝑖𝑡h𝑜𝑢𝑡</m:t>
                              </m:r>
                              <m:r>
                                <a:rPr lang="en-CA" i="1" dirty="0">
                                  <a:latin typeface="Cambria Math"/>
                                </a:rPr>
                                <m:t> </m:t>
                              </m:r>
                              <m:r>
                                <a:rPr lang="en-CA" i="1" dirty="0">
                                  <a:latin typeface="Cambria Math"/>
                                </a:rPr>
                                <m:t>𝑐𝑎𝑢𝑠𝑎𝑙</m:t>
                              </m:r>
                              <m:r>
                                <a:rPr lang="en-CA" i="1" dirty="0">
                                  <a:latin typeface="Cambria Math"/>
                                </a:rPr>
                                <m:t> </m:t>
                              </m:r>
                              <m:r>
                                <a:rPr lang="en-CA" i="1" dirty="0">
                                  <a:latin typeface="Cambria Math"/>
                                </a:rPr>
                                <m:t>𝑟𝑒𝑙𝑎𝑡𝑖𝑜𝑛𝑠h𝑖𝑝</m:t>
                              </m:r>
                            </m:e>
                          </m:eqArr>
                        </m:e>
                      </m:d>
                    </m:oMath>
                  </m:oMathPara>
                </a14:m>
                <a:endParaRPr lang="en-CA" dirty="0"/>
              </a:p>
            </p:txBody>
          </p:sp>
        </mc:Choice>
        <mc:Fallback xmlns="">
          <p:sp>
            <p:nvSpPr>
              <p:cNvPr id="5" name="TextBox 4"/>
              <p:cNvSpPr txBox="1">
                <a:spLocks noRot="1" noChangeAspect="1" noMove="1" noResize="1" noEditPoints="1" noAdjustHandles="1" noChangeArrowheads="1" noChangeShapeType="1" noTextEdit="1"/>
              </p:cNvSpPr>
              <p:nvPr/>
            </p:nvSpPr>
            <p:spPr>
              <a:xfrm>
                <a:off x="-22820" y="1979548"/>
                <a:ext cx="9166820" cy="2625783"/>
              </a:xfrm>
              <a:prstGeom prst="rect">
                <a:avLst/>
              </a:prstGeom>
              <a:blipFill rotWithShape="1">
                <a:blip r:embed="rId2"/>
                <a:stretch>
                  <a:fillRect l="-532" t="-1163"/>
                </a:stretch>
              </a:blipFill>
            </p:spPr>
            <p:txBody>
              <a:bodyPr/>
              <a:lstStyle/>
              <a:p>
                <a:r>
                  <a:rPr lang="en-CA">
                    <a:noFill/>
                  </a:rPr>
                  <a:t> </a:t>
                </a:r>
              </a:p>
            </p:txBody>
          </p:sp>
        </mc:Fallback>
      </mc:AlternateContent>
    </p:spTree>
    <p:extLst>
      <p:ext uri="{BB962C8B-B14F-4D97-AF65-F5344CB8AC3E}">
        <p14:creationId xmlns:p14="http://schemas.microsoft.com/office/powerpoint/2010/main" val="21632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Results</a:t>
            </a:r>
            <a:endParaRPr lang="en-CA" dirty="0"/>
          </a:p>
        </p:txBody>
      </p:sp>
      <p:sp>
        <p:nvSpPr>
          <p:cNvPr id="3" name="Content Placeholder 2"/>
          <p:cNvSpPr txBox="1">
            <a:spLocks/>
          </p:cNvSpPr>
          <p:nvPr/>
        </p:nvSpPr>
        <p:spPr>
          <a:xfrm>
            <a:off x="192453" y="11247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3D9949B-950C-49D4-AA4A-9F99FBDD0CBE}" type="slidenum">
              <a:rPr lang="en-US" smtClean="0"/>
              <a:t>17</a:t>
            </a:fld>
            <a:endParaRPr lang="en-US" dirty="0"/>
          </a:p>
        </p:txBody>
      </p:sp>
      <p:sp>
        <p:nvSpPr>
          <p:cNvPr id="7" name="TextBox 6"/>
          <p:cNvSpPr txBox="1"/>
          <p:nvPr/>
        </p:nvSpPr>
        <p:spPr>
          <a:xfrm>
            <a:off x="323528" y="1273602"/>
            <a:ext cx="8470589" cy="1200329"/>
          </a:xfrm>
          <a:prstGeom prst="rect">
            <a:avLst/>
          </a:prstGeom>
          <a:noFill/>
        </p:spPr>
        <p:txBody>
          <a:bodyPr wrap="none" rtlCol="0">
            <a:spAutoFit/>
          </a:bodyPr>
          <a:lstStyle/>
          <a:p>
            <a:r>
              <a:rPr lang="en-CA" dirty="0" smtClean="0"/>
              <a:t>Dataset:</a:t>
            </a:r>
          </a:p>
          <a:p>
            <a:r>
              <a:rPr lang="en-CA" dirty="0" smtClean="0"/>
              <a:t>They have altered benchmark dataset for ECE to be suitable for ECPE task:</a:t>
            </a:r>
          </a:p>
          <a:p>
            <a:r>
              <a:rPr lang="en-CA" dirty="0" smtClean="0"/>
              <a:t>They have merged </a:t>
            </a:r>
            <a:r>
              <a:rPr lang="en-CA" dirty="0"/>
              <a:t>the documents with the same text content into one document, </a:t>
            </a:r>
            <a:endParaRPr lang="en-CA" dirty="0" smtClean="0"/>
          </a:p>
          <a:p>
            <a:r>
              <a:rPr lang="en-CA" dirty="0" smtClean="0"/>
              <a:t>and </a:t>
            </a:r>
            <a:r>
              <a:rPr lang="en-CA" dirty="0"/>
              <a:t>labeled each emotion, cause pair in this document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84" y="2499207"/>
            <a:ext cx="7449340" cy="151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3959" y="3898860"/>
            <a:ext cx="1029449" cy="369332"/>
          </a:xfrm>
          <a:prstGeom prst="rect">
            <a:avLst/>
          </a:prstGeom>
          <a:noFill/>
        </p:spPr>
        <p:txBody>
          <a:bodyPr wrap="none" rtlCol="0">
            <a:spAutoFit/>
          </a:bodyPr>
          <a:lstStyle/>
          <a:p>
            <a:r>
              <a:rPr lang="en-CA" dirty="0" smtClean="0"/>
              <a:t>Metrics:</a:t>
            </a: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04" y="2348880"/>
            <a:ext cx="73533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10"/>
              <p:cNvSpPr txBox="1"/>
              <p:nvPr/>
            </p:nvSpPr>
            <p:spPr>
              <a:xfrm>
                <a:off x="1160532" y="4187612"/>
                <a:ext cx="2483500" cy="674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𝑃</m:t>
                      </m:r>
                      <m:r>
                        <a:rPr lang="en-CA" b="0" i="1" smtClean="0">
                          <a:latin typeface="Cambria Math"/>
                        </a:rPr>
                        <m:t>=</m:t>
                      </m:r>
                      <m:f>
                        <m:fPr>
                          <m:ctrlPr>
                            <a:rPr lang="en-CA" b="0" i="1" smtClean="0">
                              <a:latin typeface="Cambria Math"/>
                            </a:rPr>
                          </m:ctrlPr>
                        </m:fPr>
                        <m:num>
                          <m:nary>
                            <m:naryPr>
                              <m:chr m:val="∑"/>
                              <m:subHide m:val="on"/>
                              <m:supHide m:val="on"/>
                              <m:ctrlPr>
                                <a:rPr lang="en-CA" b="0" i="1" smtClean="0">
                                  <a:latin typeface="Cambria Math"/>
                                </a:rPr>
                              </m:ctrlPr>
                            </m:naryPr>
                            <m:sub/>
                            <m:sup/>
                            <m:e>
                              <m:r>
                                <a:rPr lang="en-CA" b="0" i="1" smtClean="0">
                                  <a:latin typeface="Cambria Math"/>
                                </a:rPr>
                                <m:t>𝐶𝑜𝑟𝑟𝑒𝑐𝑡</m:t>
                              </m:r>
                              <m:r>
                                <a:rPr lang="en-CA" b="0" i="1" smtClean="0">
                                  <a:latin typeface="Cambria Math"/>
                                </a:rPr>
                                <m:t> </m:t>
                              </m:r>
                              <m:r>
                                <a:rPr lang="en-CA" b="0" i="1" smtClean="0">
                                  <a:latin typeface="Cambria Math"/>
                                </a:rPr>
                                <m:t>𝑃𝑎𝑖𝑟𝑠</m:t>
                              </m:r>
                            </m:e>
                          </m:nary>
                        </m:num>
                        <m:den>
                          <m:nary>
                            <m:naryPr>
                              <m:chr m:val="∑"/>
                              <m:subHide m:val="on"/>
                              <m:supHide m:val="on"/>
                              <m:ctrlPr>
                                <a:rPr lang="en-CA" b="0" i="1" smtClean="0">
                                  <a:latin typeface="Cambria Math"/>
                                </a:rPr>
                              </m:ctrlPr>
                            </m:naryPr>
                            <m:sub/>
                            <m:sup/>
                            <m:e>
                              <m:r>
                                <a:rPr lang="en-CA" b="0" i="1" smtClean="0">
                                  <a:latin typeface="Cambria Math"/>
                                </a:rPr>
                                <m:t>𝑃𝑟𝑜𝑝𝑜𝑠𝑒𝑑</m:t>
                              </m:r>
                              <m:r>
                                <a:rPr lang="en-CA" b="0" i="1" smtClean="0">
                                  <a:latin typeface="Cambria Math"/>
                                </a:rPr>
                                <m:t> </m:t>
                              </m:r>
                              <m:r>
                                <a:rPr lang="en-CA" b="0" i="1" smtClean="0">
                                  <a:latin typeface="Cambria Math"/>
                                </a:rPr>
                                <m:t>𝑝𝑎𝑖𝑟𝑠</m:t>
                              </m:r>
                            </m:e>
                          </m:nary>
                        </m:den>
                      </m:f>
                    </m:oMath>
                  </m:oMathPara>
                </a14:m>
                <a:endParaRPr lang="en-CA" dirty="0"/>
              </a:p>
            </p:txBody>
          </p:sp>
        </mc:Choice>
        <mc:Fallback xmlns="">
          <p:sp>
            <p:nvSpPr>
              <p:cNvPr id="11" name="TextBox 10"/>
              <p:cNvSpPr txBox="1">
                <a:spLocks noRot="1" noChangeAspect="1" noMove="1" noResize="1" noEditPoints="1" noAdjustHandles="1" noChangeArrowheads="1" noChangeShapeType="1" noTextEdit="1"/>
              </p:cNvSpPr>
              <p:nvPr/>
            </p:nvSpPr>
            <p:spPr>
              <a:xfrm>
                <a:off x="1160532" y="4187612"/>
                <a:ext cx="2483500" cy="674480"/>
              </a:xfrm>
              <a:prstGeom prst="rect">
                <a:avLst/>
              </a:prstGeom>
              <a:blipFill rotWithShape="1">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39952" y="4194680"/>
                <a:ext cx="2583977" cy="674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𝑅</m:t>
                      </m:r>
                      <m:r>
                        <a:rPr lang="en-CA" b="0" i="1" smtClean="0">
                          <a:latin typeface="Cambria Math"/>
                        </a:rPr>
                        <m:t>=</m:t>
                      </m:r>
                      <m:f>
                        <m:fPr>
                          <m:ctrlPr>
                            <a:rPr lang="en-CA" i="1">
                              <a:latin typeface="Cambria Math"/>
                            </a:rPr>
                          </m:ctrlPr>
                        </m:fPr>
                        <m:num>
                          <m:nary>
                            <m:naryPr>
                              <m:chr m:val="∑"/>
                              <m:subHide m:val="on"/>
                              <m:supHide m:val="on"/>
                              <m:ctrlPr>
                                <a:rPr lang="en-CA" i="1">
                                  <a:latin typeface="Cambria Math"/>
                                </a:rPr>
                              </m:ctrlPr>
                            </m:naryPr>
                            <m:sub/>
                            <m:sup/>
                            <m:e>
                              <m:r>
                                <a:rPr lang="en-CA" i="1">
                                  <a:latin typeface="Cambria Math"/>
                                </a:rPr>
                                <m:t>𝐶𝑜𝑟𝑟𝑒𝑐𝑡</m:t>
                              </m:r>
                              <m:r>
                                <a:rPr lang="en-CA" i="1">
                                  <a:latin typeface="Cambria Math"/>
                                </a:rPr>
                                <m:t> </m:t>
                              </m:r>
                              <m:r>
                                <a:rPr lang="en-CA" i="1">
                                  <a:latin typeface="Cambria Math"/>
                                </a:rPr>
                                <m:t>𝑃𝑎𝑖𝑟𝑠</m:t>
                              </m:r>
                            </m:e>
                          </m:nary>
                        </m:num>
                        <m:den>
                          <m:nary>
                            <m:naryPr>
                              <m:chr m:val="∑"/>
                              <m:subHide m:val="on"/>
                              <m:supHide m:val="on"/>
                              <m:ctrlPr>
                                <a:rPr lang="en-CA" i="1">
                                  <a:latin typeface="Cambria Math"/>
                                </a:rPr>
                              </m:ctrlPr>
                            </m:naryPr>
                            <m:sub/>
                            <m:sup/>
                            <m:e>
                              <m:r>
                                <a:rPr lang="en-CA" b="0" i="1" smtClean="0">
                                  <a:latin typeface="Cambria Math"/>
                                </a:rPr>
                                <m:t>𝑎𝑛𝑛𝑜𝑡𝑎𝑡𝑒𝑑</m:t>
                              </m:r>
                              <m:r>
                                <a:rPr lang="en-CA" i="1">
                                  <a:latin typeface="Cambria Math"/>
                                </a:rPr>
                                <m:t> </m:t>
                              </m:r>
                              <m:r>
                                <a:rPr lang="en-CA" i="1">
                                  <a:latin typeface="Cambria Math"/>
                                </a:rPr>
                                <m:t>𝑝𝑎𝑖𝑟𝑠</m:t>
                              </m:r>
                            </m:e>
                          </m:nary>
                        </m:den>
                      </m:f>
                    </m:oMath>
                  </m:oMathPara>
                </a14:m>
                <a:endParaRPr lang="en-CA" dirty="0"/>
              </a:p>
            </p:txBody>
          </p:sp>
        </mc:Choice>
        <mc:Fallback xmlns="">
          <p:sp>
            <p:nvSpPr>
              <p:cNvPr id="12" name="TextBox 11"/>
              <p:cNvSpPr txBox="1">
                <a:spLocks noRot="1" noChangeAspect="1" noMove="1" noResize="1" noEditPoints="1" noAdjustHandles="1" noChangeArrowheads="1" noChangeShapeType="1" noTextEdit="1"/>
              </p:cNvSpPr>
              <p:nvPr/>
            </p:nvSpPr>
            <p:spPr>
              <a:xfrm>
                <a:off x="4139952" y="4194680"/>
                <a:ext cx="2583977" cy="674480"/>
              </a:xfrm>
              <a:prstGeom prst="rect">
                <a:avLst/>
              </a:prstGeom>
              <a:blipFill rotWithShape="1">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87824" y="5157192"/>
                <a:ext cx="1777603"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𝐹</m:t>
                      </m:r>
                      <m:r>
                        <a:rPr lang="en-CA" b="0" i="1" smtClean="0">
                          <a:latin typeface="Cambria Math"/>
                        </a:rPr>
                        <m:t>1=</m:t>
                      </m:r>
                      <m:f>
                        <m:fPr>
                          <m:ctrlPr>
                            <a:rPr lang="en-CA" b="0" i="1" smtClean="0">
                              <a:latin typeface="Cambria Math"/>
                            </a:rPr>
                          </m:ctrlPr>
                        </m:fPr>
                        <m:num>
                          <m:r>
                            <a:rPr lang="en-CA" b="0" i="1" smtClean="0">
                              <a:latin typeface="Cambria Math"/>
                            </a:rPr>
                            <m:t>2×</m:t>
                          </m:r>
                          <m:r>
                            <a:rPr lang="en-CA" b="0" i="1" smtClean="0">
                              <a:latin typeface="Cambria Math"/>
                            </a:rPr>
                            <m:t>𝑃</m:t>
                          </m:r>
                          <m:r>
                            <a:rPr lang="en-CA" b="0" i="1" smtClean="0">
                              <a:latin typeface="Cambria Math"/>
                            </a:rPr>
                            <m:t>×</m:t>
                          </m:r>
                          <m:r>
                            <a:rPr lang="en-CA" b="0" i="1" smtClean="0">
                              <a:latin typeface="Cambria Math"/>
                            </a:rPr>
                            <m:t>𝑅</m:t>
                          </m:r>
                        </m:num>
                        <m:den>
                          <m:r>
                            <a:rPr lang="en-CA" b="0" i="1" smtClean="0">
                              <a:latin typeface="Cambria Math"/>
                            </a:rPr>
                            <m:t>𝑃</m:t>
                          </m:r>
                          <m:r>
                            <a:rPr lang="en-CA" b="0" i="1" smtClean="0">
                              <a:latin typeface="Cambria Math"/>
                            </a:rPr>
                            <m:t>+</m:t>
                          </m:r>
                          <m:r>
                            <a:rPr lang="en-CA" b="0" i="1" smtClean="0">
                              <a:latin typeface="Cambria Math"/>
                            </a:rPr>
                            <m:t>𝑅</m:t>
                          </m:r>
                        </m:den>
                      </m:f>
                    </m:oMath>
                  </m:oMathPara>
                </a14:m>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2987824" y="5157192"/>
                <a:ext cx="1777603" cy="617348"/>
              </a:xfrm>
              <a:prstGeom prst="rect">
                <a:avLst/>
              </a:prstGeom>
              <a:blipFill rotWithShape="1">
                <a:blip r:embed="rId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9064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18</a:t>
            </a:fld>
            <a:endParaRPr lang="en-US" dirty="0"/>
          </a:p>
        </p:txBody>
      </p:sp>
      <p:sp>
        <p:nvSpPr>
          <p:cNvPr id="3"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Results</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30038"/>
            <a:ext cx="74390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 y="2780928"/>
            <a:ext cx="9144000" cy="3139321"/>
          </a:xfrm>
          <a:prstGeom prst="rect">
            <a:avLst/>
          </a:prstGeom>
        </p:spPr>
        <p:txBody>
          <a:bodyPr wrap="square">
            <a:spAutoFit/>
          </a:bodyPr>
          <a:lstStyle/>
          <a:p>
            <a:r>
              <a:rPr lang="en-CA" dirty="0" smtClean="0"/>
              <a:t>Indep</a:t>
            </a:r>
            <a:r>
              <a:rPr lang="en-CA" dirty="0"/>
              <a:t>, Inter-EC </a:t>
            </a:r>
            <a:r>
              <a:rPr lang="en-CA" dirty="0" smtClean="0"/>
              <a:t>Comparison: </a:t>
            </a:r>
          </a:p>
          <a:p>
            <a:r>
              <a:rPr lang="en-CA" dirty="0" smtClean="0"/>
              <a:t>1. Inter- EC works better on </a:t>
            </a:r>
            <a:r>
              <a:rPr lang="en-CA" dirty="0"/>
              <a:t>the ECPE task as well as the two</a:t>
            </a:r>
          </a:p>
          <a:p>
            <a:r>
              <a:rPr lang="en-CA" dirty="0"/>
              <a:t>sub-tasks. </a:t>
            </a:r>
            <a:endParaRPr lang="en-CA" dirty="0" smtClean="0"/>
          </a:p>
          <a:p>
            <a:r>
              <a:rPr lang="en-CA" dirty="0" smtClean="0"/>
              <a:t>2. Improvements</a:t>
            </a:r>
            <a:r>
              <a:rPr lang="en-CA" dirty="0"/>
              <a:t> </a:t>
            </a:r>
            <a:r>
              <a:rPr lang="en-CA" dirty="0" smtClean="0"/>
              <a:t>are </a:t>
            </a:r>
            <a:r>
              <a:rPr lang="en-CA" dirty="0"/>
              <a:t>mainly in the recall rate on the cause</a:t>
            </a:r>
          </a:p>
          <a:p>
            <a:r>
              <a:rPr lang="en-CA" dirty="0"/>
              <a:t>extraction </a:t>
            </a:r>
            <a:r>
              <a:rPr lang="en-CA" dirty="0" smtClean="0"/>
              <a:t>task. </a:t>
            </a:r>
          </a:p>
          <a:p>
            <a:endParaRPr lang="en-CA" dirty="0"/>
          </a:p>
          <a:p>
            <a:r>
              <a:rPr lang="en-CA" dirty="0" smtClean="0"/>
              <a:t>This shows that </a:t>
            </a:r>
            <a:r>
              <a:rPr lang="en-CA" dirty="0"/>
              <a:t>the predictions of emotion extraction are helpful</a:t>
            </a:r>
          </a:p>
          <a:p>
            <a:r>
              <a:rPr lang="en-CA" dirty="0"/>
              <a:t>to cause </a:t>
            </a:r>
            <a:r>
              <a:rPr lang="en-CA" dirty="0" smtClean="0"/>
              <a:t>extraction. </a:t>
            </a:r>
            <a:r>
              <a:rPr lang="en-CA" dirty="0"/>
              <a:t>In addition, the performance of emotion</a:t>
            </a:r>
          </a:p>
          <a:p>
            <a:r>
              <a:rPr lang="en-CA" dirty="0"/>
              <a:t>extraction also improved, which indicates that</a:t>
            </a:r>
          </a:p>
          <a:p>
            <a:r>
              <a:rPr lang="en-CA" dirty="0"/>
              <a:t>the supervision from cause extraction is also beneficial</a:t>
            </a:r>
          </a:p>
          <a:p>
            <a:r>
              <a:rPr lang="en-CA" dirty="0"/>
              <a:t>for emotion extraction</a:t>
            </a:r>
            <a:r>
              <a:rPr lang="en-CA" dirty="0" smtClean="0"/>
              <a:t>.</a:t>
            </a:r>
            <a:endParaRPr lang="en-CA" dirty="0"/>
          </a:p>
        </p:txBody>
      </p:sp>
    </p:spTree>
    <p:extLst>
      <p:ext uri="{BB962C8B-B14F-4D97-AF65-F5344CB8AC3E}">
        <p14:creationId xmlns:p14="http://schemas.microsoft.com/office/powerpoint/2010/main" val="4731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19</a:t>
            </a:fld>
            <a:endParaRPr lang="en-US" dirty="0"/>
          </a:p>
        </p:txBody>
      </p:sp>
      <p:sp>
        <p:nvSpPr>
          <p:cNvPr id="3"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Results</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30038"/>
            <a:ext cx="74390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 y="2636912"/>
            <a:ext cx="9144000" cy="3970318"/>
          </a:xfrm>
          <a:prstGeom prst="rect">
            <a:avLst/>
          </a:prstGeom>
        </p:spPr>
        <p:txBody>
          <a:bodyPr wrap="square">
            <a:spAutoFit/>
          </a:bodyPr>
          <a:lstStyle/>
          <a:p>
            <a:r>
              <a:rPr lang="en-CA" dirty="0" smtClean="0"/>
              <a:t>Indep</a:t>
            </a:r>
            <a:r>
              <a:rPr lang="en-CA" dirty="0"/>
              <a:t>, Inter-EC </a:t>
            </a:r>
            <a:r>
              <a:rPr lang="en-CA" dirty="0" smtClean="0"/>
              <a:t>Comparison: </a:t>
            </a:r>
          </a:p>
          <a:p>
            <a:pPr marL="342900" indent="-342900">
              <a:buAutoNum type="arabicPeriod"/>
            </a:pPr>
            <a:r>
              <a:rPr lang="en-CA" dirty="0" smtClean="0"/>
              <a:t>Inter-CE works better on</a:t>
            </a:r>
            <a:r>
              <a:rPr lang="en-CA" dirty="0"/>
              <a:t> </a:t>
            </a:r>
            <a:r>
              <a:rPr lang="en-CA" dirty="0" smtClean="0"/>
              <a:t>the </a:t>
            </a:r>
            <a:r>
              <a:rPr lang="en-CA" dirty="0"/>
              <a:t>ECPE task compared to Indep. </a:t>
            </a:r>
            <a:endParaRPr lang="en-CA" dirty="0" smtClean="0"/>
          </a:p>
          <a:p>
            <a:pPr marL="342900" indent="-342900">
              <a:buAutoNum type="arabicPeriod"/>
            </a:pPr>
            <a:r>
              <a:rPr lang="en-CA" dirty="0" smtClean="0"/>
              <a:t>The </a:t>
            </a:r>
            <a:r>
              <a:rPr lang="en-CA" dirty="0"/>
              <a:t>improvements are mainly in </a:t>
            </a:r>
            <a:r>
              <a:rPr lang="en-CA" dirty="0" smtClean="0"/>
              <a:t>the precision </a:t>
            </a:r>
            <a:r>
              <a:rPr lang="en-CA" dirty="0"/>
              <a:t>score on the emotion extraction </a:t>
            </a:r>
            <a:r>
              <a:rPr lang="en-CA" dirty="0" smtClean="0"/>
              <a:t>task. </a:t>
            </a:r>
          </a:p>
          <a:p>
            <a:r>
              <a:rPr lang="en-CA" dirty="0" smtClean="0"/>
              <a:t>This </a:t>
            </a:r>
            <a:r>
              <a:rPr lang="en-CA" dirty="0"/>
              <a:t>shows </a:t>
            </a:r>
            <a:r>
              <a:rPr lang="en-CA" dirty="0" smtClean="0"/>
              <a:t>that the </a:t>
            </a:r>
            <a:r>
              <a:rPr lang="en-CA" dirty="0"/>
              <a:t>predictions of cause extraction are beneficial</a:t>
            </a:r>
          </a:p>
          <a:p>
            <a:r>
              <a:rPr lang="en-CA" dirty="0"/>
              <a:t>to emotion extraction and proves the effectiveness</a:t>
            </a:r>
          </a:p>
          <a:p>
            <a:r>
              <a:rPr lang="en-CA" dirty="0"/>
              <a:t>of Inter-CE</a:t>
            </a:r>
            <a:r>
              <a:rPr lang="en-CA" dirty="0" smtClean="0"/>
              <a:t>.</a:t>
            </a:r>
          </a:p>
          <a:p>
            <a:endParaRPr lang="en-CA" dirty="0"/>
          </a:p>
          <a:p>
            <a:r>
              <a:rPr lang="en-CA" dirty="0" smtClean="0"/>
              <a:t>Inter-EC, Inter-CE Comparison:</a:t>
            </a:r>
          </a:p>
          <a:p>
            <a:pPr marL="342900" indent="-342900">
              <a:buAutoNum type="arabicPeriod"/>
            </a:pPr>
            <a:r>
              <a:rPr lang="en-CA" dirty="0" smtClean="0"/>
              <a:t>Improvement of Inter-EC is in cause extraction.</a:t>
            </a:r>
          </a:p>
          <a:p>
            <a:pPr marL="342900" indent="-342900">
              <a:buAutoNum type="arabicPeriod"/>
            </a:pPr>
            <a:r>
              <a:rPr lang="en-CA" dirty="0" smtClean="0"/>
              <a:t>Improvement of Inter-CE is in emotion extraction</a:t>
            </a:r>
          </a:p>
          <a:p>
            <a:r>
              <a:rPr lang="en-CA" dirty="0" smtClean="0"/>
              <a:t>This shows that emotion and cause are mutually indicative. </a:t>
            </a:r>
          </a:p>
          <a:p>
            <a:r>
              <a:rPr lang="en-CA" dirty="0" smtClean="0"/>
              <a:t>Improvement of Inter-EC on the cause extraction task are much more </a:t>
            </a:r>
          </a:p>
          <a:p>
            <a:r>
              <a:rPr lang="en-CA" dirty="0" smtClean="0"/>
              <a:t>Than improvement of Inter-CE on the emotion task.</a:t>
            </a:r>
          </a:p>
          <a:p>
            <a:endParaRPr lang="en-CA" dirty="0" smtClean="0"/>
          </a:p>
        </p:txBody>
      </p:sp>
    </p:spTree>
    <p:extLst>
      <p:ext uri="{BB962C8B-B14F-4D97-AF65-F5344CB8AC3E}">
        <p14:creationId xmlns:p14="http://schemas.microsoft.com/office/powerpoint/2010/main" val="14554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a:t>
            </a:r>
            <a:endParaRPr lang="en-CA" dirty="0"/>
          </a:p>
        </p:txBody>
      </p:sp>
      <p:sp>
        <p:nvSpPr>
          <p:cNvPr id="3" name="Content Placeholder 2"/>
          <p:cNvSpPr>
            <a:spLocks noGrp="1"/>
          </p:cNvSpPr>
          <p:nvPr>
            <p:ph idx="1"/>
          </p:nvPr>
        </p:nvSpPr>
        <p:spPr>
          <a:xfrm>
            <a:off x="467544" y="1268760"/>
            <a:ext cx="8229600" cy="5256584"/>
          </a:xfrm>
        </p:spPr>
        <p:txBody>
          <a:bodyPr>
            <a:normAutofit fontScale="62500" lnSpcReduction="20000"/>
          </a:bodyPr>
          <a:lstStyle/>
          <a:p>
            <a:r>
              <a:rPr lang="en-CA" dirty="0" smtClean="0"/>
              <a:t>Task </a:t>
            </a:r>
            <a:r>
              <a:rPr lang="en-CA" dirty="0"/>
              <a:t>D</a:t>
            </a:r>
            <a:r>
              <a:rPr lang="en-CA" dirty="0" smtClean="0"/>
              <a:t>efinition and Motivation</a:t>
            </a:r>
          </a:p>
          <a:p>
            <a:r>
              <a:rPr lang="en-CA" dirty="0" smtClean="0"/>
              <a:t>Previous Work</a:t>
            </a:r>
          </a:p>
          <a:p>
            <a:r>
              <a:rPr lang="en-CA" dirty="0"/>
              <a:t>Emotion-Cause Pair Extraction: A New Task to Emotion Analysis in </a:t>
            </a:r>
            <a:r>
              <a:rPr lang="en-CA" dirty="0" smtClean="0"/>
              <a:t>Texts</a:t>
            </a:r>
          </a:p>
          <a:p>
            <a:pPr lvl="1"/>
            <a:r>
              <a:rPr lang="en-CA" dirty="0" smtClean="0"/>
              <a:t>Motivation</a:t>
            </a:r>
          </a:p>
          <a:p>
            <a:pPr lvl="1"/>
            <a:r>
              <a:rPr lang="en-CA" dirty="0" smtClean="0"/>
              <a:t>Contribution</a:t>
            </a:r>
          </a:p>
          <a:p>
            <a:pPr lvl="1"/>
            <a:r>
              <a:rPr lang="en-CA" dirty="0" smtClean="0"/>
              <a:t>Task Definition</a:t>
            </a:r>
          </a:p>
          <a:p>
            <a:pPr lvl="1"/>
            <a:r>
              <a:rPr lang="en-CA" dirty="0" smtClean="0"/>
              <a:t>Methodology</a:t>
            </a:r>
          </a:p>
          <a:p>
            <a:pPr lvl="2"/>
            <a:r>
              <a:rPr lang="en-CA" dirty="0" smtClean="0"/>
              <a:t>Step 1:</a:t>
            </a:r>
          </a:p>
          <a:p>
            <a:pPr lvl="3"/>
            <a:r>
              <a:rPr lang="en-US" dirty="0"/>
              <a:t>I</a:t>
            </a:r>
            <a:r>
              <a:rPr lang="en-US" dirty="0" smtClean="0"/>
              <a:t>ndependent </a:t>
            </a:r>
            <a:r>
              <a:rPr lang="en-US" dirty="0"/>
              <a:t>Multi-task </a:t>
            </a:r>
            <a:r>
              <a:rPr lang="en-US" dirty="0" smtClean="0"/>
              <a:t>Learning</a:t>
            </a:r>
          </a:p>
          <a:p>
            <a:pPr lvl="3"/>
            <a:r>
              <a:rPr lang="en-US" dirty="0"/>
              <a:t>Interactive Multi-task </a:t>
            </a:r>
            <a:r>
              <a:rPr lang="en-US" dirty="0" smtClean="0"/>
              <a:t>Learning</a:t>
            </a:r>
          </a:p>
          <a:p>
            <a:pPr lvl="2"/>
            <a:r>
              <a:rPr lang="en-US" dirty="0" smtClean="0"/>
              <a:t>Step 2</a:t>
            </a:r>
            <a:endParaRPr lang="en-CA" dirty="0" smtClean="0"/>
          </a:p>
          <a:p>
            <a:pPr lvl="1"/>
            <a:r>
              <a:rPr lang="en-CA" dirty="0" smtClean="0"/>
              <a:t>Results</a:t>
            </a:r>
          </a:p>
          <a:p>
            <a:r>
              <a:rPr lang="en-CA" dirty="0" smtClean="0"/>
              <a:t>Ideas </a:t>
            </a:r>
            <a:r>
              <a:rPr lang="en-CA" dirty="0"/>
              <a:t>for future </a:t>
            </a:r>
            <a:r>
              <a:rPr lang="en-CA" dirty="0" smtClean="0"/>
              <a:t>work</a:t>
            </a:r>
          </a:p>
          <a:p>
            <a:r>
              <a:rPr lang="en-CA" dirty="0" smtClean="0"/>
              <a:t>References</a:t>
            </a:r>
          </a:p>
          <a:p>
            <a:pPr marL="60324" indent="0">
              <a:buNone/>
            </a:pPr>
            <a:endParaRPr lang="en-CA" dirty="0" smtClean="0"/>
          </a:p>
          <a:p>
            <a:pPr lvl="1"/>
            <a:endParaRPr lang="en-CA" dirty="0" smtClean="0"/>
          </a:p>
          <a:p>
            <a:endParaRPr lang="en-CA" dirty="0" smtClean="0"/>
          </a:p>
        </p:txBody>
      </p:sp>
      <p:sp>
        <p:nvSpPr>
          <p:cNvPr id="4" name="Slide Number Placeholder 3"/>
          <p:cNvSpPr>
            <a:spLocks noGrp="1"/>
          </p:cNvSpPr>
          <p:nvPr>
            <p:ph type="sldNum" sz="quarter" idx="12"/>
          </p:nvPr>
        </p:nvSpPr>
        <p:spPr/>
        <p:txBody>
          <a:bodyPr/>
          <a:lstStyle/>
          <a:p>
            <a:fld id="{23D9949B-950C-49D4-AA4A-9F99FBDD0CBE}" type="slidenum">
              <a:rPr lang="en-US" smtClean="0"/>
              <a:t>2</a:t>
            </a:fld>
            <a:endParaRPr lang="en-US" dirty="0"/>
          </a:p>
        </p:txBody>
      </p:sp>
    </p:spTree>
    <p:extLst>
      <p:ext uri="{BB962C8B-B14F-4D97-AF65-F5344CB8AC3E}">
        <p14:creationId xmlns:p14="http://schemas.microsoft.com/office/powerpoint/2010/main" val="4079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20</a:t>
            </a:fld>
            <a:endParaRPr lang="en-US" dirty="0"/>
          </a:p>
        </p:txBody>
      </p:sp>
      <p:sp>
        <p:nvSpPr>
          <p:cNvPr id="3"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Results</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39" y="970976"/>
            <a:ext cx="7404496" cy="76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49" y="1739114"/>
            <a:ext cx="70008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1295" y="3082139"/>
            <a:ext cx="8841582" cy="923330"/>
          </a:xfrm>
          <a:prstGeom prst="rect">
            <a:avLst/>
          </a:prstGeom>
        </p:spPr>
        <p:txBody>
          <a:bodyPr wrap="square">
            <a:spAutoFit/>
          </a:bodyPr>
          <a:lstStyle/>
          <a:p>
            <a:r>
              <a:rPr lang="en-CA" dirty="0" smtClean="0"/>
              <a:t>Although Inter-EC</a:t>
            </a:r>
            <a:r>
              <a:rPr lang="en-CA" dirty="0"/>
              <a:t> </a:t>
            </a:r>
            <a:r>
              <a:rPr lang="en-CA" dirty="0" smtClean="0"/>
              <a:t>performs </a:t>
            </a:r>
            <a:r>
              <a:rPr lang="en-CA" dirty="0"/>
              <a:t>better than Indep, it is far poorer than</a:t>
            </a:r>
          </a:p>
          <a:p>
            <a:r>
              <a:rPr lang="en-CA" dirty="0" smtClean="0"/>
              <a:t>Inter-EC-Bound. We can draw the same conclusion when comparing Inter-</a:t>
            </a:r>
          </a:p>
          <a:p>
            <a:r>
              <a:rPr lang="en-CA" dirty="0" smtClean="0"/>
              <a:t>CE-Bound </a:t>
            </a:r>
            <a:r>
              <a:rPr lang="en-CA" dirty="0"/>
              <a:t>and Inter-CE.</a:t>
            </a:r>
          </a:p>
        </p:txBody>
      </p:sp>
      <p:sp>
        <p:nvSpPr>
          <p:cNvPr id="6" name="Rectangle 5"/>
          <p:cNvSpPr/>
          <p:nvPr/>
        </p:nvSpPr>
        <p:spPr>
          <a:xfrm>
            <a:off x="194913" y="4005469"/>
            <a:ext cx="8827964" cy="2308324"/>
          </a:xfrm>
          <a:prstGeom prst="rect">
            <a:avLst/>
          </a:prstGeom>
        </p:spPr>
        <p:txBody>
          <a:bodyPr wrap="square">
            <a:spAutoFit/>
          </a:bodyPr>
          <a:lstStyle/>
          <a:p>
            <a:r>
              <a:rPr lang="en-CA" dirty="0"/>
              <a:t>An obvious observation is that the F1 scores</a:t>
            </a:r>
          </a:p>
          <a:p>
            <a:r>
              <a:rPr lang="en-CA" dirty="0"/>
              <a:t>of all models on the ECPE task are significantly</a:t>
            </a:r>
          </a:p>
          <a:p>
            <a:r>
              <a:rPr lang="en-CA" dirty="0"/>
              <a:t>improved by adopting the pair </a:t>
            </a:r>
            <a:r>
              <a:rPr lang="en-CA" dirty="0" smtClean="0"/>
              <a:t>filter. </a:t>
            </a:r>
            <a:r>
              <a:rPr lang="en-CA" dirty="0"/>
              <a:t>B</a:t>
            </a:r>
            <a:r>
              <a:rPr lang="en-CA" dirty="0" smtClean="0"/>
              <a:t>y </a:t>
            </a:r>
            <a:r>
              <a:rPr lang="en-CA" dirty="0"/>
              <a:t>introducing the pair filter,</a:t>
            </a:r>
          </a:p>
          <a:p>
            <a:r>
              <a:rPr lang="en-CA" dirty="0"/>
              <a:t>some of the candidate emotion-cause pairs </a:t>
            </a:r>
            <a:r>
              <a:rPr lang="en-CA" dirty="0" smtClean="0"/>
              <a:t>are </a:t>
            </a:r>
            <a:r>
              <a:rPr lang="en-CA" dirty="0"/>
              <a:t>filtered out, which may result in a decrease </a:t>
            </a:r>
            <a:r>
              <a:rPr lang="en-CA" dirty="0" smtClean="0"/>
              <a:t>in the </a:t>
            </a:r>
            <a:r>
              <a:rPr lang="en-CA" dirty="0"/>
              <a:t>recall rate and an increase in </a:t>
            </a:r>
            <a:r>
              <a:rPr lang="en-CA" dirty="0" smtClean="0"/>
              <a:t>precision. </a:t>
            </a:r>
            <a:r>
              <a:rPr lang="en-CA" dirty="0"/>
              <a:t>the precision scores of </a:t>
            </a:r>
            <a:r>
              <a:rPr lang="en-CA" dirty="0" smtClean="0"/>
              <a:t>almost </a:t>
            </a:r>
            <a:r>
              <a:rPr lang="en-CA" dirty="0"/>
              <a:t>all models are greatly improved (more than 7%),</a:t>
            </a:r>
          </a:p>
          <a:p>
            <a:r>
              <a:rPr lang="en-CA" dirty="0"/>
              <a:t>in contrast, the recall rates drop very little (less</a:t>
            </a:r>
          </a:p>
          <a:p>
            <a:r>
              <a:rPr lang="en-CA" dirty="0"/>
              <a:t>than 1</a:t>
            </a:r>
            <a:r>
              <a:rPr lang="en-CA" dirty="0" smtClean="0"/>
              <a:t>%)</a:t>
            </a:r>
            <a:endParaRPr lang="en-CA" dirty="0"/>
          </a:p>
        </p:txBody>
      </p:sp>
    </p:spTree>
    <p:extLst>
      <p:ext uri="{BB962C8B-B14F-4D97-AF65-F5344CB8AC3E}">
        <p14:creationId xmlns:p14="http://schemas.microsoft.com/office/powerpoint/2010/main" val="6688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9949B-950C-49D4-AA4A-9F99FBDD0CBE}" type="slidenum">
              <a:rPr lang="en-US" smtClean="0"/>
              <a:t>21</a:t>
            </a:fld>
            <a:endParaRPr lang="en-US" dirty="0"/>
          </a:p>
        </p:txBody>
      </p:sp>
      <p:sp>
        <p:nvSpPr>
          <p:cNvPr id="3"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Results</a:t>
            </a:r>
            <a:endParaRPr lang="en-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00808"/>
            <a:ext cx="4008369" cy="220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20" y="1196752"/>
            <a:ext cx="4896544" cy="5078313"/>
          </a:xfrm>
          <a:prstGeom prst="rect">
            <a:avLst/>
          </a:prstGeom>
          <a:noFill/>
        </p:spPr>
        <p:txBody>
          <a:bodyPr wrap="square" rtlCol="0">
            <a:spAutoFit/>
          </a:bodyPr>
          <a:lstStyle/>
          <a:p>
            <a:pPr marL="285750" indent="-285750">
              <a:buFont typeface="Arial" panose="020B0604020202020204" pitchFamily="34" charset="0"/>
              <a:buChar char="•"/>
            </a:pPr>
            <a:r>
              <a:rPr lang="en-CA" b="1" dirty="0"/>
              <a:t>RB</a:t>
            </a:r>
            <a:r>
              <a:rPr lang="en-CA" dirty="0"/>
              <a:t> is a rule-based method with manually defined linguistic rules (Lee et al., 2010</a:t>
            </a:r>
            <a:r>
              <a:rPr lang="en-CA" dirty="0" smtClean="0"/>
              <a:t>).</a:t>
            </a:r>
          </a:p>
          <a:p>
            <a:pPr marL="285750" indent="-285750">
              <a:buFont typeface="Arial" panose="020B0604020202020204" pitchFamily="34" charset="0"/>
              <a:buChar char="•"/>
            </a:pPr>
            <a:r>
              <a:rPr lang="en-CA" b="1" dirty="0" smtClean="0"/>
              <a:t>CB </a:t>
            </a:r>
            <a:r>
              <a:rPr lang="en-CA" dirty="0"/>
              <a:t>is a method based on common-sense knowledge (Russo et al., 2011</a:t>
            </a:r>
            <a:r>
              <a:rPr lang="en-CA" dirty="0" smtClean="0"/>
              <a:t>).</a:t>
            </a:r>
          </a:p>
          <a:p>
            <a:pPr marL="285750" indent="-285750">
              <a:buFont typeface="Arial" panose="020B0604020202020204" pitchFamily="34" charset="0"/>
              <a:buChar char="•"/>
            </a:pPr>
            <a:r>
              <a:rPr lang="en-CA" b="1" dirty="0" smtClean="0"/>
              <a:t>RB+CB+ML </a:t>
            </a:r>
            <a:r>
              <a:rPr lang="en-CA" dirty="0" smtClean="0"/>
              <a:t>uses </a:t>
            </a:r>
            <a:r>
              <a:rPr lang="en-CA" dirty="0"/>
              <a:t>rules and facts in a knowledge base as features and a traditional SVM classifier for classification (Chen et al., 2010</a:t>
            </a:r>
            <a:r>
              <a:rPr lang="en-CA" dirty="0" smtClean="0"/>
              <a:t>).</a:t>
            </a:r>
          </a:p>
          <a:p>
            <a:pPr marL="285750" indent="-285750">
              <a:buFont typeface="Arial" panose="020B0604020202020204" pitchFamily="34" charset="0"/>
              <a:buChar char="•"/>
            </a:pPr>
            <a:r>
              <a:rPr lang="en-CA" b="1" dirty="0" smtClean="0"/>
              <a:t>Multi-kernel</a:t>
            </a:r>
            <a:r>
              <a:rPr lang="en-CA" dirty="0" smtClean="0"/>
              <a:t> </a:t>
            </a:r>
            <a:r>
              <a:rPr lang="en-CA" dirty="0"/>
              <a:t>uses the multi-kernel method to identify the cause (Gui et al., 2016a). </a:t>
            </a:r>
            <a:endParaRPr lang="en-CA" dirty="0" smtClean="0"/>
          </a:p>
          <a:p>
            <a:pPr marL="285750" indent="-285750">
              <a:buFont typeface="Arial" panose="020B0604020202020204" pitchFamily="34" charset="0"/>
              <a:buChar char="•"/>
            </a:pPr>
            <a:r>
              <a:rPr lang="en-CA" b="1" dirty="0"/>
              <a:t>Memnet</a:t>
            </a:r>
            <a:r>
              <a:rPr lang="en-CA" dirty="0"/>
              <a:t> denotes a deep memory network proposed by Gui et al. (2017</a:t>
            </a:r>
            <a:r>
              <a:rPr lang="en-CA" dirty="0" smtClean="0"/>
              <a:t>).</a:t>
            </a:r>
          </a:p>
          <a:p>
            <a:pPr marL="285750" indent="-285750">
              <a:buFont typeface="Arial" panose="020B0604020202020204" pitchFamily="34" charset="0"/>
              <a:buChar char="•"/>
            </a:pPr>
            <a:r>
              <a:rPr lang="en-CA" b="1" dirty="0"/>
              <a:t>ConvMS-Memnet</a:t>
            </a:r>
            <a:r>
              <a:rPr lang="en-CA" dirty="0"/>
              <a:t> is a convolutional multiple-slot deep memory network proposed by Gui et al. (2017</a:t>
            </a:r>
            <a:r>
              <a:rPr lang="en-CA" dirty="0" smtClean="0"/>
              <a:t>).</a:t>
            </a:r>
          </a:p>
          <a:p>
            <a:pPr marL="285750" indent="-285750">
              <a:buFont typeface="Arial" panose="020B0604020202020204" pitchFamily="34" charset="0"/>
              <a:buChar char="•"/>
            </a:pPr>
            <a:r>
              <a:rPr lang="en-CA" b="1" dirty="0"/>
              <a:t>CANN</a:t>
            </a:r>
            <a:r>
              <a:rPr lang="en-CA" dirty="0"/>
              <a:t> denotes a co-attention neural network model proposed in Li et al. (2018).  </a:t>
            </a:r>
          </a:p>
        </p:txBody>
      </p:sp>
      <p:sp>
        <p:nvSpPr>
          <p:cNvPr id="5" name="TextBox 4"/>
          <p:cNvSpPr txBox="1"/>
          <p:nvPr/>
        </p:nvSpPr>
        <p:spPr>
          <a:xfrm>
            <a:off x="5148064" y="3779748"/>
            <a:ext cx="4058296" cy="523220"/>
          </a:xfrm>
          <a:prstGeom prst="rect">
            <a:avLst/>
          </a:prstGeom>
          <a:noFill/>
        </p:spPr>
        <p:txBody>
          <a:bodyPr wrap="square" rtlCol="0">
            <a:spAutoFit/>
          </a:bodyPr>
          <a:lstStyle/>
          <a:p>
            <a:pPr algn="ctr"/>
            <a:r>
              <a:rPr lang="en-CA" sz="1400" dirty="0" smtClean="0"/>
              <a:t>Inter-EC method (Only cause extraction) comparison to other methods</a:t>
            </a:r>
            <a:endParaRPr lang="en-CA" sz="1400" dirty="0"/>
          </a:p>
        </p:txBody>
      </p:sp>
    </p:spTree>
    <p:extLst>
      <p:ext uri="{BB962C8B-B14F-4D97-AF65-F5344CB8AC3E}">
        <p14:creationId xmlns:p14="http://schemas.microsoft.com/office/powerpoint/2010/main" val="35717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CA" dirty="0" smtClean="0"/>
              <a:t>The new task proposed by the authors has a high potential for future work. Some possible paths for future work are as the following:</a:t>
            </a:r>
          </a:p>
          <a:p>
            <a:pPr lvl="1"/>
            <a:r>
              <a:rPr lang="en-CA" dirty="0" smtClean="0"/>
              <a:t>Since using Bi-LSTM has helped to achieve better results, hypothetically, using models such as BERT will help to obtain better representation of clause by considering bi-directional context in a more sophisticated manner. Based on this hypothesis, replacing all Bi-LSTM networks with BERT may improve results.</a:t>
            </a:r>
          </a:p>
          <a:p>
            <a:pPr lvl="1"/>
            <a:r>
              <a:rPr lang="en-CA" dirty="0" smtClean="0"/>
              <a:t>The proposed two-step framework may not be a proper method for achieving a good accuracy in this task. The reason is that error in each step will be propagated to the next step and will ruin the total result. A better method might be considering the task as a question answering task and feeding all pairs of clauses to a deep bi-directional model which can detect if a pair has causal relationship or not.</a:t>
            </a:r>
          </a:p>
          <a:p>
            <a:pPr lvl="1"/>
            <a:r>
              <a:rPr lang="en-CA" dirty="0" smtClean="0"/>
              <a:t>There is no proper dataset in English for this task. An important contribution would be gathering a dataset for performing this task in English.</a:t>
            </a:r>
            <a:endParaRPr lang="en-CA" dirty="0"/>
          </a:p>
        </p:txBody>
      </p:sp>
      <p:sp>
        <p:nvSpPr>
          <p:cNvPr id="4" name="Slide Number Placeholder 3"/>
          <p:cNvSpPr>
            <a:spLocks noGrp="1"/>
          </p:cNvSpPr>
          <p:nvPr>
            <p:ph type="sldNum" sz="quarter" idx="12"/>
          </p:nvPr>
        </p:nvSpPr>
        <p:spPr/>
        <p:txBody>
          <a:bodyPr/>
          <a:lstStyle/>
          <a:p>
            <a:fld id="{23D9949B-950C-49D4-AA4A-9F99FBDD0CBE}" type="slidenum">
              <a:rPr lang="en-US" smtClean="0"/>
              <a:t>22</a:t>
            </a:fld>
            <a:endParaRPr lang="en-US"/>
          </a:p>
        </p:txBody>
      </p:sp>
      <p:sp>
        <p:nvSpPr>
          <p:cNvPr id="6"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Ideas for Future Work</a:t>
            </a:r>
            <a:endParaRPr lang="en-CA" dirty="0"/>
          </a:p>
        </p:txBody>
      </p:sp>
    </p:spTree>
    <p:extLst>
      <p:ext uri="{BB962C8B-B14F-4D97-AF65-F5344CB8AC3E}">
        <p14:creationId xmlns:p14="http://schemas.microsoft.com/office/powerpoint/2010/main" val="11116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30038"/>
            <a:ext cx="8686800" cy="4781127"/>
          </a:xfrm>
        </p:spPr>
        <p:txBody>
          <a:bodyPr>
            <a:noAutofit/>
          </a:bodyPr>
          <a:lstStyle/>
          <a:p>
            <a:r>
              <a:rPr lang="en-CA" sz="1800" dirty="0"/>
              <a:t>Xia, Rui, and Zixiang Ding. "Emotion-cause pair extraction: a new task to emotion analysis in texts." </a:t>
            </a:r>
            <a:r>
              <a:rPr lang="en-CA" sz="1800" i="1" dirty="0" err="1"/>
              <a:t>arXiv</a:t>
            </a:r>
            <a:r>
              <a:rPr lang="en-CA" sz="1800" i="1" dirty="0"/>
              <a:t> preprint arXiv:1906.01267</a:t>
            </a:r>
            <a:r>
              <a:rPr lang="en-CA" sz="1800" dirty="0"/>
              <a:t> (2019).</a:t>
            </a:r>
            <a:endParaRPr lang="en-CA" sz="1800" dirty="0" smtClean="0"/>
          </a:p>
          <a:p>
            <a:r>
              <a:rPr lang="en-CA" sz="1800" dirty="0" smtClean="0"/>
              <a:t>Lee</a:t>
            </a:r>
            <a:r>
              <a:rPr lang="en-CA" sz="1800" dirty="0"/>
              <a:t>, Sophia </a:t>
            </a:r>
            <a:r>
              <a:rPr lang="en-CA" sz="1800" dirty="0" err="1"/>
              <a:t>Yat</a:t>
            </a:r>
            <a:r>
              <a:rPr lang="en-CA" sz="1800" dirty="0"/>
              <a:t> Mei, Ying Chen, and Chu-Ren Huang. "A text-driven rule-based system for emotion cause detection." </a:t>
            </a:r>
            <a:r>
              <a:rPr lang="en-CA" sz="1800" i="1" dirty="0"/>
              <a:t>Proceedings of the NAACL HLT 2010 Workshop on Computational Approaches to Analysis and Generation of Emotion in Text</a:t>
            </a:r>
            <a:r>
              <a:rPr lang="en-CA" sz="1800" dirty="0"/>
              <a:t>. Association for Computational Linguistics, 2010</a:t>
            </a:r>
            <a:r>
              <a:rPr lang="en-CA" sz="1800" dirty="0" smtClean="0"/>
              <a:t>.</a:t>
            </a:r>
          </a:p>
          <a:p>
            <a:r>
              <a:rPr lang="en-CA" sz="1800" dirty="0" err="1" smtClean="0"/>
              <a:t>Gui</a:t>
            </a:r>
            <a:r>
              <a:rPr lang="en-CA" sz="1800" dirty="0"/>
              <a:t>, Lin, et al. "A question answering approach to emotion cause extraction." </a:t>
            </a:r>
            <a:r>
              <a:rPr lang="en-CA" sz="1800" i="1" dirty="0" err="1"/>
              <a:t>arXiv</a:t>
            </a:r>
            <a:r>
              <a:rPr lang="en-CA" sz="1800" i="1" dirty="0"/>
              <a:t> preprint arXiv:1708.05482</a:t>
            </a:r>
            <a:r>
              <a:rPr lang="en-CA" sz="1800" dirty="0"/>
              <a:t> (2017</a:t>
            </a:r>
            <a:r>
              <a:rPr lang="en-CA" sz="1800" dirty="0" smtClean="0"/>
              <a:t>).</a:t>
            </a:r>
          </a:p>
          <a:p>
            <a:r>
              <a:rPr lang="en-CA" sz="1800" dirty="0"/>
              <a:t>Li, </a:t>
            </a:r>
            <a:r>
              <a:rPr lang="en-CA" sz="1800" dirty="0" err="1"/>
              <a:t>Xiangju</a:t>
            </a:r>
            <a:r>
              <a:rPr lang="en-CA" sz="1800" dirty="0"/>
              <a:t>, et al. "A co-attention neural network model for emotion cause analysis with emotional context awareness." </a:t>
            </a:r>
            <a:r>
              <a:rPr lang="en-CA" sz="1800" i="1" dirty="0"/>
              <a:t>Proceedings of the 2018 Conference on Empirical Methods in Natural Language Processing</a:t>
            </a:r>
            <a:r>
              <a:rPr lang="en-CA" sz="1800" dirty="0"/>
              <a:t>. 2018</a:t>
            </a:r>
            <a:r>
              <a:rPr lang="en-CA" sz="1800" dirty="0" smtClean="0"/>
              <a:t>.</a:t>
            </a:r>
          </a:p>
        </p:txBody>
      </p:sp>
      <p:sp>
        <p:nvSpPr>
          <p:cNvPr id="4" name="Slide Number Placeholder 3"/>
          <p:cNvSpPr>
            <a:spLocks noGrp="1"/>
          </p:cNvSpPr>
          <p:nvPr>
            <p:ph type="sldNum" sz="quarter" idx="12"/>
          </p:nvPr>
        </p:nvSpPr>
        <p:spPr/>
        <p:txBody>
          <a:bodyPr/>
          <a:lstStyle/>
          <a:p>
            <a:fld id="{23D9949B-950C-49D4-AA4A-9F99FBDD0CBE}" type="slidenum">
              <a:rPr lang="en-US" smtClean="0"/>
              <a:t>23</a:t>
            </a:fld>
            <a:endParaRPr lang="en-US"/>
          </a:p>
        </p:txBody>
      </p:sp>
      <p:sp>
        <p:nvSpPr>
          <p:cNvPr id="6"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References</a:t>
            </a:r>
            <a:endParaRPr lang="en-CA" dirty="0"/>
          </a:p>
        </p:txBody>
      </p:sp>
    </p:spTree>
    <p:extLst>
      <p:ext uri="{BB962C8B-B14F-4D97-AF65-F5344CB8AC3E}">
        <p14:creationId xmlns:p14="http://schemas.microsoft.com/office/powerpoint/2010/main" val="24564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Definition and Motivation</a:t>
            </a:r>
          </a:p>
        </p:txBody>
      </p:sp>
      <p:sp>
        <p:nvSpPr>
          <p:cNvPr id="8" name="Content Placeholder 2"/>
          <p:cNvSpPr>
            <a:spLocks noGrp="1"/>
          </p:cNvSpPr>
          <p:nvPr>
            <p:ph idx="1"/>
          </p:nvPr>
        </p:nvSpPr>
        <p:spPr>
          <a:xfrm>
            <a:off x="215183" y="1412776"/>
            <a:ext cx="8677297" cy="4595117"/>
          </a:xfrm>
        </p:spPr>
        <p:txBody>
          <a:bodyPr>
            <a:normAutofit fontScale="77500" lnSpcReduction="20000"/>
          </a:bodyPr>
          <a:lstStyle/>
          <a:p>
            <a:r>
              <a:rPr lang="en-US" dirty="0" smtClean="0"/>
              <a:t>Task Definition (Emotion Cause Extraction):</a:t>
            </a:r>
          </a:p>
          <a:p>
            <a:endParaRPr lang="en-US" dirty="0"/>
          </a:p>
          <a:p>
            <a:endParaRPr lang="en-US" dirty="0" smtClean="0"/>
          </a:p>
          <a:p>
            <a:endParaRPr lang="en-US" dirty="0" smtClean="0"/>
          </a:p>
          <a:p>
            <a:r>
              <a:rPr lang="en-US" dirty="0" smtClean="0"/>
              <a:t>Given </a:t>
            </a:r>
            <a:r>
              <a:rPr lang="en-US" dirty="0"/>
              <a:t>a paragraph annotated with an </a:t>
            </a:r>
            <a:r>
              <a:rPr lang="en-US" dirty="0" smtClean="0"/>
              <a:t>emotion (In </a:t>
            </a:r>
            <a:r>
              <a:rPr lang="en-US" dirty="0"/>
              <a:t>the above example A</a:t>
            </a:r>
            <a:r>
              <a:rPr lang="en-US" dirty="0" smtClean="0"/>
              <a:t>ngry), </a:t>
            </a:r>
            <a:r>
              <a:rPr lang="en-US" dirty="0"/>
              <a:t>find the </a:t>
            </a:r>
            <a:r>
              <a:rPr lang="en-US" dirty="0" smtClean="0"/>
              <a:t>clause(s) </a:t>
            </a:r>
            <a:r>
              <a:rPr lang="en-US" dirty="0"/>
              <a:t>which </a:t>
            </a:r>
            <a:r>
              <a:rPr lang="en-US" dirty="0" smtClean="0"/>
              <a:t>contain the reason and cause behind that emotion.</a:t>
            </a:r>
          </a:p>
          <a:p>
            <a:r>
              <a:rPr lang="en-US" dirty="0" smtClean="0"/>
              <a:t>Challenges:</a:t>
            </a:r>
          </a:p>
          <a:p>
            <a:pPr lvl="1"/>
            <a:r>
              <a:rPr lang="en-US" dirty="0" smtClean="0"/>
              <a:t>Annotating a paragraph is not an easy task (Multiple emotions, confusing emotion …)</a:t>
            </a:r>
          </a:p>
          <a:p>
            <a:pPr lvl="2">
              <a:buFont typeface="Wingdings" panose="05000000000000000000" pitchFamily="2" charset="2"/>
              <a:buChar char="v"/>
            </a:pPr>
            <a:r>
              <a:rPr lang="en-US" dirty="0" smtClean="0"/>
              <a:t>The paper that will be presented has addressed this issue</a:t>
            </a:r>
          </a:p>
          <a:p>
            <a:pPr lvl="1"/>
            <a:r>
              <a:rPr lang="en-US" dirty="0" smtClean="0"/>
              <a:t>There may be some clauses which can be considered as a cause but can not be extracted properly even by a human(“He didn’t” in the example).</a:t>
            </a:r>
          </a:p>
          <a:p>
            <a:pPr lvl="1"/>
            <a:r>
              <a:rPr lang="en-US" dirty="0" smtClean="0"/>
              <a:t>A proper dataset is not available in English (The benchmark dataset is Chinese)</a:t>
            </a:r>
          </a:p>
          <a:p>
            <a:pPr lvl="1"/>
            <a:endParaRPr lang="en-US" dirty="0" smtClean="0"/>
          </a:p>
          <a:p>
            <a:pPr lvl="1"/>
            <a:endParaRPr lang="en-US" dirty="0" smtClean="0"/>
          </a:p>
          <a:p>
            <a:pPr lvl="1"/>
            <a:endParaRPr lang="en-US" dirty="0"/>
          </a:p>
          <a:p>
            <a:pPr marL="0" indent="0">
              <a:buNone/>
            </a:pPr>
            <a:endParaRPr lang="en-US" dirty="0" smtClean="0"/>
          </a:p>
          <a:p>
            <a:endParaRPr lang="en-US" dirty="0"/>
          </a:p>
          <a:p>
            <a:endParaRPr lang="en-US" dirty="0" smtClean="0"/>
          </a:p>
          <a:p>
            <a:endParaRPr lang="en-US" dirty="0"/>
          </a:p>
        </p:txBody>
      </p:sp>
      <p:sp>
        <p:nvSpPr>
          <p:cNvPr id="4" name="TextBox 3"/>
          <p:cNvSpPr txBox="1"/>
          <p:nvPr/>
        </p:nvSpPr>
        <p:spPr>
          <a:xfrm>
            <a:off x="647056" y="2118222"/>
            <a:ext cx="8496944" cy="646331"/>
          </a:xfrm>
          <a:prstGeom prst="rect">
            <a:avLst/>
          </a:prstGeom>
          <a:noFill/>
        </p:spPr>
        <p:txBody>
          <a:bodyPr wrap="square" rtlCol="0">
            <a:spAutoFit/>
          </a:bodyPr>
          <a:lstStyle/>
          <a:p>
            <a:r>
              <a:rPr lang="en-US" dirty="0" smtClean="0">
                <a:solidFill>
                  <a:srgbClr val="00B0F0"/>
                </a:solidFill>
              </a:rPr>
              <a:t>When the driver made a sexist comment about women’s driving</a:t>
            </a:r>
            <a:r>
              <a:rPr lang="en-US" dirty="0" smtClean="0"/>
              <a:t>, I asked him to take it back and apologize. </a:t>
            </a:r>
            <a:r>
              <a:rPr lang="en-US" dirty="0" smtClean="0">
                <a:solidFill>
                  <a:srgbClr val="00B050"/>
                </a:solidFill>
              </a:rPr>
              <a:t>He didn’t</a:t>
            </a:r>
            <a:r>
              <a:rPr lang="en-US" dirty="0" smtClean="0"/>
              <a:t>; I yelled at him and forced him to pull-over. </a:t>
            </a:r>
            <a:endParaRPr lang="en-US" dirty="0"/>
          </a:p>
        </p:txBody>
      </p:sp>
      <p:sp>
        <p:nvSpPr>
          <p:cNvPr id="9" name="Rectangle 8"/>
          <p:cNvSpPr/>
          <p:nvPr/>
        </p:nvSpPr>
        <p:spPr>
          <a:xfrm>
            <a:off x="755576" y="2214156"/>
            <a:ext cx="6408712" cy="1920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0" name="TextBox 9"/>
          <p:cNvSpPr txBox="1"/>
          <p:nvPr/>
        </p:nvSpPr>
        <p:spPr>
          <a:xfrm>
            <a:off x="3563888" y="1844824"/>
            <a:ext cx="793807" cy="369332"/>
          </a:xfrm>
          <a:prstGeom prst="rect">
            <a:avLst/>
          </a:prstGeom>
          <a:noFill/>
        </p:spPr>
        <p:txBody>
          <a:bodyPr wrap="none" rtlCol="0">
            <a:spAutoFit/>
          </a:bodyPr>
          <a:lstStyle/>
          <a:p>
            <a:r>
              <a:rPr lang="en-US" dirty="0" smtClean="0">
                <a:solidFill>
                  <a:srgbClr val="00B0F0"/>
                </a:solidFill>
              </a:rPr>
              <a:t>Cause</a:t>
            </a:r>
            <a:endParaRPr lang="en-US" dirty="0">
              <a:solidFill>
                <a:srgbClr val="00B0F0"/>
              </a:solidFill>
            </a:endParaRPr>
          </a:p>
        </p:txBody>
      </p:sp>
      <p:sp>
        <p:nvSpPr>
          <p:cNvPr id="16" name="Left Brace 15"/>
          <p:cNvSpPr/>
          <p:nvPr/>
        </p:nvSpPr>
        <p:spPr>
          <a:xfrm>
            <a:off x="575047" y="2118222"/>
            <a:ext cx="144017" cy="646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0" y="2253552"/>
            <a:ext cx="595035" cy="276999"/>
          </a:xfrm>
          <a:prstGeom prst="rect">
            <a:avLst/>
          </a:prstGeom>
          <a:noFill/>
        </p:spPr>
        <p:txBody>
          <a:bodyPr wrap="none" rtlCol="0">
            <a:spAutoFit/>
          </a:bodyPr>
          <a:lstStyle/>
          <a:p>
            <a:r>
              <a:rPr lang="en-US" sz="1200" dirty="0" smtClean="0"/>
              <a:t>Angry</a:t>
            </a:r>
            <a:endParaRPr lang="en-US" sz="1200" dirty="0"/>
          </a:p>
        </p:txBody>
      </p:sp>
      <p:sp>
        <p:nvSpPr>
          <p:cNvPr id="18" name="Slide Number Placeholder 17"/>
          <p:cNvSpPr>
            <a:spLocks noGrp="1"/>
          </p:cNvSpPr>
          <p:nvPr>
            <p:ph type="sldNum" sz="quarter" idx="12"/>
          </p:nvPr>
        </p:nvSpPr>
        <p:spPr/>
        <p:txBody>
          <a:bodyPr/>
          <a:lstStyle/>
          <a:p>
            <a:fld id="{23D9949B-950C-49D4-AA4A-9F99FBDD0CBE}" type="slidenum">
              <a:rPr lang="en-US" smtClean="0"/>
              <a:t>3</a:t>
            </a:fld>
            <a:endParaRPr lang="en-US" dirty="0"/>
          </a:p>
        </p:txBody>
      </p:sp>
    </p:spTree>
    <p:extLst>
      <p:ext uri="{BB962C8B-B14F-4D97-AF65-F5344CB8AC3E}">
        <p14:creationId xmlns:p14="http://schemas.microsoft.com/office/powerpoint/2010/main" val="27056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Definition and Motivation</a:t>
            </a:r>
          </a:p>
        </p:txBody>
      </p:sp>
      <p:sp>
        <p:nvSpPr>
          <p:cNvPr id="8" name="Content Placeholder 2"/>
          <p:cNvSpPr>
            <a:spLocks noGrp="1"/>
          </p:cNvSpPr>
          <p:nvPr>
            <p:ph idx="1"/>
          </p:nvPr>
        </p:nvSpPr>
        <p:spPr>
          <a:xfrm>
            <a:off x="215183" y="1412776"/>
            <a:ext cx="8677297" cy="4595117"/>
          </a:xfrm>
        </p:spPr>
        <p:txBody>
          <a:bodyPr>
            <a:normAutofit/>
          </a:bodyPr>
          <a:lstStyle/>
          <a:p>
            <a:r>
              <a:rPr lang="en-US" dirty="0" smtClean="0"/>
              <a:t>Motivation:</a:t>
            </a:r>
          </a:p>
          <a:p>
            <a:pPr lvl="1"/>
            <a:r>
              <a:rPr lang="en-US" dirty="0" smtClean="0"/>
              <a:t>Analyzing sentiment of reviews better. In other words, instead of finding only the sentiment of a review, we can automatically find the reason behind satisfaction or dissatisfaction.</a:t>
            </a:r>
          </a:p>
          <a:p>
            <a:pPr lvl="1"/>
            <a:r>
              <a:rPr lang="en-US" dirty="0" smtClean="0"/>
              <a:t>By performing this task on daily life conversations, we can program chatbots which are aware of the effect of any sentence on the emotion of the client. This will lead to chatbots which can cause a desired emotion.</a:t>
            </a:r>
          </a:p>
          <a:p>
            <a:pPr lvl="1"/>
            <a:endParaRPr lang="en-US" dirty="0" smtClean="0"/>
          </a:p>
          <a:p>
            <a:pPr lvl="1"/>
            <a:endParaRPr lang="en-US" dirty="0"/>
          </a:p>
          <a:p>
            <a:pPr marL="0" indent="0">
              <a:buNone/>
            </a:pPr>
            <a:endParaRPr lang="en-US" dirty="0" smtClean="0"/>
          </a:p>
          <a:p>
            <a:endParaRPr lang="en-US" dirty="0"/>
          </a:p>
          <a:p>
            <a:endParaRPr lang="en-US" dirty="0" smtClean="0"/>
          </a:p>
          <a:p>
            <a:endParaRPr lang="en-US" dirty="0"/>
          </a:p>
        </p:txBody>
      </p:sp>
      <p:sp>
        <p:nvSpPr>
          <p:cNvPr id="3" name="Slide Number Placeholder 2"/>
          <p:cNvSpPr>
            <a:spLocks noGrp="1"/>
          </p:cNvSpPr>
          <p:nvPr>
            <p:ph type="sldNum" sz="quarter" idx="12"/>
          </p:nvPr>
        </p:nvSpPr>
        <p:spPr/>
        <p:txBody>
          <a:bodyPr/>
          <a:lstStyle/>
          <a:p>
            <a:fld id="{23D9949B-950C-49D4-AA4A-9F99FBDD0CBE}" type="slidenum">
              <a:rPr lang="en-US" smtClean="0"/>
              <a:t>4</a:t>
            </a:fld>
            <a:endParaRPr lang="en-US" dirty="0"/>
          </a:p>
        </p:txBody>
      </p:sp>
    </p:spTree>
    <p:extLst>
      <p:ext uri="{BB962C8B-B14F-4D97-AF65-F5344CB8AC3E}">
        <p14:creationId xmlns:p14="http://schemas.microsoft.com/office/powerpoint/2010/main" val="178986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94799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12714" y="1536866"/>
            <a:ext cx="5785558" cy="307777"/>
          </a:xfrm>
          <a:prstGeom prst="rect">
            <a:avLst/>
          </a:prstGeom>
          <a:noFill/>
        </p:spPr>
        <p:txBody>
          <a:bodyPr wrap="none" rtlCol="0">
            <a:spAutoFit/>
          </a:bodyPr>
          <a:lstStyle/>
          <a:p>
            <a:r>
              <a:rPr lang="en-US" sz="1400" dirty="0" smtClean="0"/>
              <a:t>Lee et al., </a:t>
            </a:r>
            <a:r>
              <a:rPr lang="en-CA" sz="1400" dirty="0"/>
              <a:t>A text-driven rule-based system for emotion cause </a:t>
            </a:r>
            <a:r>
              <a:rPr lang="en-CA" sz="1400" dirty="0" smtClean="0"/>
              <a:t>detection.</a:t>
            </a:r>
            <a:endParaRPr lang="en-US" sz="1400" dirty="0"/>
          </a:p>
        </p:txBody>
      </p:sp>
      <p:sp>
        <p:nvSpPr>
          <p:cNvPr id="6" name="TextBox 5"/>
          <p:cNvSpPr txBox="1"/>
          <p:nvPr/>
        </p:nvSpPr>
        <p:spPr>
          <a:xfrm>
            <a:off x="7213" y="1475311"/>
            <a:ext cx="694421" cy="369332"/>
          </a:xfrm>
          <a:prstGeom prst="rect">
            <a:avLst/>
          </a:prstGeom>
          <a:noFill/>
        </p:spPr>
        <p:txBody>
          <a:bodyPr wrap="none" rtlCol="0">
            <a:spAutoFit/>
          </a:bodyPr>
          <a:lstStyle/>
          <a:p>
            <a:r>
              <a:rPr lang="en-US" dirty="0" smtClean="0"/>
              <a:t>2010</a:t>
            </a:r>
            <a:endParaRPr lang="en-US" dirty="0"/>
          </a:p>
        </p:txBody>
      </p:sp>
      <p:sp>
        <p:nvSpPr>
          <p:cNvPr id="7" name="TextBox 6"/>
          <p:cNvSpPr txBox="1"/>
          <p:nvPr/>
        </p:nvSpPr>
        <p:spPr>
          <a:xfrm>
            <a:off x="7213" y="2164020"/>
            <a:ext cx="679994" cy="369332"/>
          </a:xfrm>
          <a:prstGeom prst="rect">
            <a:avLst/>
          </a:prstGeom>
          <a:noFill/>
        </p:spPr>
        <p:txBody>
          <a:bodyPr wrap="none" rtlCol="0">
            <a:spAutoFit/>
          </a:bodyPr>
          <a:lstStyle/>
          <a:p>
            <a:r>
              <a:rPr lang="en-US" dirty="0" smtClean="0"/>
              <a:t>2013</a:t>
            </a:r>
            <a:endParaRPr lang="en-US" dirty="0"/>
          </a:p>
        </p:txBody>
      </p:sp>
      <p:sp>
        <p:nvSpPr>
          <p:cNvPr id="8" name="TextBox 7"/>
          <p:cNvSpPr txBox="1"/>
          <p:nvPr/>
        </p:nvSpPr>
        <p:spPr>
          <a:xfrm>
            <a:off x="6597" y="3028116"/>
            <a:ext cx="683200" cy="369332"/>
          </a:xfrm>
          <a:prstGeom prst="rect">
            <a:avLst/>
          </a:prstGeom>
          <a:noFill/>
        </p:spPr>
        <p:txBody>
          <a:bodyPr wrap="none" rtlCol="0">
            <a:spAutoFit/>
          </a:bodyPr>
          <a:lstStyle/>
          <a:p>
            <a:r>
              <a:rPr lang="en-US" dirty="0" smtClean="0"/>
              <a:t>2014</a:t>
            </a:r>
            <a:endParaRPr lang="en-US" dirty="0"/>
          </a:p>
        </p:txBody>
      </p:sp>
      <p:sp>
        <p:nvSpPr>
          <p:cNvPr id="9" name="TextBox 8"/>
          <p:cNvSpPr txBox="1"/>
          <p:nvPr/>
        </p:nvSpPr>
        <p:spPr>
          <a:xfrm>
            <a:off x="6597" y="4643650"/>
            <a:ext cx="679994" cy="369332"/>
          </a:xfrm>
          <a:prstGeom prst="rect">
            <a:avLst/>
          </a:prstGeom>
          <a:noFill/>
        </p:spPr>
        <p:txBody>
          <a:bodyPr wrap="none" rtlCol="0">
            <a:spAutoFit/>
          </a:bodyPr>
          <a:lstStyle/>
          <a:p>
            <a:r>
              <a:rPr lang="en-US" dirty="0" smtClean="0"/>
              <a:t>2015</a:t>
            </a:r>
            <a:endParaRPr lang="en-US" dirty="0"/>
          </a:p>
        </p:txBody>
      </p:sp>
      <p:sp>
        <p:nvSpPr>
          <p:cNvPr id="10" name="TextBox 9"/>
          <p:cNvSpPr txBox="1"/>
          <p:nvPr/>
        </p:nvSpPr>
        <p:spPr>
          <a:xfrm>
            <a:off x="7213" y="5692412"/>
            <a:ext cx="679994" cy="369332"/>
          </a:xfrm>
          <a:prstGeom prst="rect">
            <a:avLst/>
          </a:prstGeom>
          <a:noFill/>
        </p:spPr>
        <p:txBody>
          <a:bodyPr wrap="none" rtlCol="0">
            <a:spAutoFit/>
          </a:bodyPr>
          <a:lstStyle/>
          <a:p>
            <a:r>
              <a:rPr lang="en-US" dirty="0" smtClean="0"/>
              <a:t>2017</a:t>
            </a:r>
            <a:endParaRPr lang="en-US" dirty="0"/>
          </a:p>
        </p:txBody>
      </p:sp>
      <p:sp>
        <p:nvSpPr>
          <p:cNvPr id="12" name="Rectangle 11"/>
          <p:cNvSpPr/>
          <p:nvPr/>
        </p:nvSpPr>
        <p:spPr>
          <a:xfrm>
            <a:off x="1012714" y="2194797"/>
            <a:ext cx="7698030" cy="307777"/>
          </a:xfrm>
          <a:prstGeom prst="rect">
            <a:avLst/>
          </a:prstGeom>
        </p:spPr>
        <p:txBody>
          <a:bodyPr wrap="square">
            <a:spAutoFit/>
          </a:bodyPr>
          <a:lstStyle/>
          <a:p>
            <a:r>
              <a:rPr lang="en-CA" sz="1400" dirty="0"/>
              <a:t>Alena Neviarouskaya and Masaki </a:t>
            </a:r>
            <a:r>
              <a:rPr lang="en-CA" sz="1400" dirty="0" smtClean="0"/>
              <a:t>Aono. </a:t>
            </a:r>
            <a:r>
              <a:rPr lang="en-CA" sz="1400" dirty="0"/>
              <a:t>Extracting causes of emotions from </a:t>
            </a:r>
            <a:r>
              <a:rPr lang="en-CA" sz="1400" dirty="0" smtClean="0"/>
              <a:t>text.</a:t>
            </a:r>
            <a:endParaRPr lang="en-US" sz="1400" dirty="0"/>
          </a:p>
        </p:txBody>
      </p:sp>
      <p:sp>
        <p:nvSpPr>
          <p:cNvPr id="13" name="Rectangle 12"/>
          <p:cNvSpPr/>
          <p:nvPr/>
        </p:nvSpPr>
        <p:spPr>
          <a:xfrm>
            <a:off x="1012714" y="3058893"/>
            <a:ext cx="7914054" cy="307777"/>
          </a:xfrm>
          <a:prstGeom prst="rect">
            <a:avLst/>
          </a:prstGeom>
        </p:spPr>
        <p:txBody>
          <a:bodyPr wrap="square">
            <a:spAutoFit/>
          </a:bodyPr>
          <a:lstStyle/>
          <a:p>
            <a:r>
              <a:rPr lang="en-CA" sz="1400" dirty="0" smtClean="0"/>
              <a:t>Wei yuan </a:t>
            </a:r>
            <a:r>
              <a:rPr lang="en-CA" sz="1400" dirty="0"/>
              <a:t>Li and Hua Xu. 2014. Text-based emotion classification using emotion cause </a:t>
            </a:r>
            <a:r>
              <a:rPr lang="en-CA" sz="1400" dirty="0" smtClean="0"/>
              <a:t>extraction.</a:t>
            </a:r>
            <a:endParaRPr lang="en-US" sz="1400" dirty="0"/>
          </a:p>
        </p:txBody>
      </p:sp>
      <p:cxnSp>
        <p:nvCxnSpPr>
          <p:cNvPr id="15" name="Straight Connector 14"/>
          <p:cNvCxnSpPr/>
          <p:nvPr/>
        </p:nvCxnSpPr>
        <p:spPr>
          <a:xfrm>
            <a:off x="4508904" y="3676188"/>
            <a:ext cx="0" cy="201622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12713" y="4089652"/>
            <a:ext cx="3321361" cy="738664"/>
          </a:xfrm>
          <a:prstGeom prst="rect">
            <a:avLst/>
          </a:prstGeom>
        </p:spPr>
        <p:txBody>
          <a:bodyPr wrap="square">
            <a:spAutoFit/>
          </a:bodyPr>
          <a:lstStyle/>
          <a:p>
            <a:r>
              <a:rPr lang="en-US" sz="1400" dirty="0" smtClean="0"/>
              <a:t>Gao et al., Emotion </a:t>
            </a:r>
            <a:r>
              <a:rPr lang="en-US" sz="1400" dirty="0"/>
              <a:t>cause detection for </a:t>
            </a:r>
            <a:r>
              <a:rPr lang="en-US" sz="1400" dirty="0" smtClean="0"/>
              <a:t>Chinese </a:t>
            </a:r>
            <a:r>
              <a:rPr lang="en-US" sz="1400" dirty="0"/>
              <a:t>micro-blogs based on ecocc </a:t>
            </a:r>
            <a:r>
              <a:rPr lang="en-US" sz="1400" dirty="0" smtClean="0"/>
              <a:t>model.</a:t>
            </a:r>
            <a:endParaRPr lang="en-US" sz="1400" dirty="0"/>
          </a:p>
        </p:txBody>
      </p:sp>
      <p:sp>
        <p:nvSpPr>
          <p:cNvPr id="17" name="Rectangle 16"/>
          <p:cNvSpPr/>
          <p:nvPr/>
        </p:nvSpPr>
        <p:spPr>
          <a:xfrm>
            <a:off x="1012714" y="4828316"/>
            <a:ext cx="3437913" cy="738664"/>
          </a:xfrm>
          <a:prstGeom prst="rect">
            <a:avLst/>
          </a:prstGeom>
        </p:spPr>
        <p:txBody>
          <a:bodyPr wrap="square">
            <a:spAutoFit/>
          </a:bodyPr>
          <a:lstStyle/>
          <a:p>
            <a:r>
              <a:rPr lang="en-US" sz="1400" dirty="0" smtClean="0"/>
              <a:t>Gao et al., A rule based </a:t>
            </a:r>
            <a:r>
              <a:rPr lang="en-US" sz="1400" dirty="0"/>
              <a:t>approach to emotion cause detection for </a:t>
            </a:r>
            <a:r>
              <a:rPr lang="en-US" sz="1400" dirty="0" smtClean="0"/>
              <a:t>Chinese micro-blogs.</a:t>
            </a:r>
            <a:endParaRPr lang="en-US" sz="1400" dirty="0"/>
          </a:p>
        </p:txBody>
      </p:sp>
      <p:cxnSp>
        <p:nvCxnSpPr>
          <p:cNvPr id="18" name="Straight Connector 17"/>
          <p:cNvCxnSpPr/>
          <p:nvPr/>
        </p:nvCxnSpPr>
        <p:spPr>
          <a:xfrm>
            <a:off x="0" y="274008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13" y="36761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12714" y="5785519"/>
            <a:ext cx="8023782" cy="307777"/>
          </a:xfrm>
          <a:prstGeom prst="rect">
            <a:avLst/>
          </a:prstGeom>
        </p:spPr>
        <p:txBody>
          <a:bodyPr wrap="square">
            <a:spAutoFit/>
          </a:bodyPr>
          <a:lstStyle/>
          <a:p>
            <a:r>
              <a:rPr lang="en-US" sz="1400" dirty="0" smtClean="0"/>
              <a:t>Yada et al., A </a:t>
            </a:r>
            <a:r>
              <a:rPr lang="en-US" sz="1400" dirty="0"/>
              <a:t>bootstrap method for automatic rule acquisition on emotion cause </a:t>
            </a:r>
            <a:r>
              <a:rPr lang="en-US" sz="1400" dirty="0" smtClean="0"/>
              <a:t>extraction.</a:t>
            </a:r>
            <a:endParaRPr lang="en-US" sz="1400" dirty="0"/>
          </a:p>
        </p:txBody>
      </p:sp>
      <p:cxnSp>
        <p:nvCxnSpPr>
          <p:cNvPr id="22" name="Straight Connector 21"/>
          <p:cNvCxnSpPr/>
          <p:nvPr/>
        </p:nvCxnSpPr>
        <p:spPr>
          <a:xfrm>
            <a:off x="0" y="566124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48726" y="3672636"/>
            <a:ext cx="2249334" cy="369332"/>
          </a:xfrm>
          <a:prstGeom prst="rect">
            <a:avLst/>
          </a:prstGeom>
          <a:noFill/>
        </p:spPr>
        <p:txBody>
          <a:bodyPr wrap="none" rtlCol="0">
            <a:spAutoFit/>
          </a:bodyPr>
          <a:lstStyle/>
          <a:p>
            <a:r>
              <a:rPr lang="en-US" dirty="0" smtClean="0"/>
              <a:t>Rule based methods</a:t>
            </a:r>
            <a:endParaRPr lang="en-US" dirty="0"/>
          </a:p>
        </p:txBody>
      </p:sp>
      <p:sp>
        <p:nvSpPr>
          <p:cNvPr id="24" name="TextBox 23"/>
          <p:cNvSpPr txBox="1"/>
          <p:nvPr/>
        </p:nvSpPr>
        <p:spPr>
          <a:xfrm>
            <a:off x="5292080" y="3676188"/>
            <a:ext cx="3565400" cy="369332"/>
          </a:xfrm>
          <a:prstGeom prst="rect">
            <a:avLst/>
          </a:prstGeom>
          <a:noFill/>
        </p:spPr>
        <p:txBody>
          <a:bodyPr wrap="none" rtlCol="0">
            <a:spAutoFit/>
          </a:bodyPr>
          <a:lstStyle/>
          <a:p>
            <a:r>
              <a:rPr lang="en-US" dirty="0" smtClean="0"/>
              <a:t>Machine learning based methods</a:t>
            </a:r>
            <a:endParaRPr lang="en-US" dirty="0"/>
          </a:p>
        </p:txBody>
      </p:sp>
      <p:sp>
        <p:nvSpPr>
          <p:cNvPr id="25"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Previous Work (Word-level)</a:t>
            </a:r>
            <a:endParaRPr lang="en-CA" dirty="0"/>
          </a:p>
        </p:txBody>
      </p:sp>
      <p:sp>
        <p:nvSpPr>
          <p:cNvPr id="26" name="Rectangle 25"/>
          <p:cNvSpPr/>
          <p:nvPr/>
        </p:nvSpPr>
        <p:spPr>
          <a:xfrm>
            <a:off x="4700430" y="4045520"/>
            <a:ext cx="4572000" cy="523220"/>
          </a:xfrm>
          <a:prstGeom prst="rect">
            <a:avLst/>
          </a:prstGeom>
        </p:spPr>
        <p:txBody>
          <a:bodyPr>
            <a:spAutoFit/>
          </a:bodyPr>
          <a:lstStyle/>
          <a:p>
            <a:r>
              <a:rPr lang="en-US" sz="1400" dirty="0" smtClean="0"/>
              <a:t>Ghazi et al., Detecting </a:t>
            </a:r>
            <a:r>
              <a:rPr lang="en-US" sz="1400" dirty="0"/>
              <a:t>emotion stimuli in emotion-bearing sentences.</a:t>
            </a:r>
          </a:p>
        </p:txBody>
      </p:sp>
      <p:sp>
        <p:nvSpPr>
          <p:cNvPr id="27" name="Rectangle 26"/>
          <p:cNvSpPr/>
          <p:nvPr/>
        </p:nvSpPr>
        <p:spPr>
          <a:xfrm>
            <a:off x="4700430" y="4825687"/>
            <a:ext cx="4362433" cy="523220"/>
          </a:xfrm>
          <a:prstGeom prst="rect">
            <a:avLst/>
          </a:prstGeom>
        </p:spPr>
        <p:txBody>
          <a:bodyPr wrap="square">
            <a:spAutoFit/>
          </a:bodyPr>
          <a:lstStyle/>
          <a:p>
            <a:r>
              <a:rPr lang="en-CA" sz="1400" dirty="0" smtClean="0"/>
              <a:t>Song </a:t>
            </a:r>
            <a:r>
              <a:rPr lang="en-CA" sz="1400" dirty="0"/>
              <a:t>and </a:t>
            </a:r>
            <a:r>
              <a:rPr lang="en-CA" sz="1400" dirty="0" smtClean="0"/>
              <a:t>Meng</a:t>
            </a:r>
            <a:r>
              <a:rPr lang="en-CA" sz="1400" dirty="0"/>
              <a:t>,</a:t>
            </a:r>
            <a:r>
              <a:rPr lang="en-CA" sz="1400" dirty="0" smtClean="0"/>
              <a:t> </a:t>
            </a:r>
            <a:r>
              <a:rPr lang="en-CA" sz="1400" dirty="0"/>
              <a:t>Detecting concept-level emotion cause in </a:t>
            </a:r>
            <a:r>
              <a:rPr lang="en-CA" sz="1400" dirty="0" smtClean="0"/>
              <a:t>microblogging.</a:t>
            </a:r>
            <a:endParaRPr lang="en-US" sz="1400" dirty="0"/>
          </a:p>
        </p:txBody>
      </p:sp>
      <p:sp>
        <p:nvSpPr>
          <p:cNvPr id="28" name="Slide Number Placeholder 27"/>
          <p:cNvSpPr>
            <a:spLocks noGrp="1"/>
          </p:cNvSpPr>
          <p:nvPr>
            <p:ph type="sldNum" sz="quarter" idx="12"/>
          </p:nvPr>
        </p:nvSpPr>
        <p:spPr/>
        <p:txBody>
          <a:bodyPr/>
          <a:lstStyle/>
          <a:p>
            <a:fld id="{23D9949B-950C-49D4-AA4A-9F99FBDD0CBE}" type="slidenum">
              <a:rPr lang="en-US" smtClean="0"/>
              <a:t>5</a:t>
            </a:fld>
            <a:endParaRPr lang="en-US" dirty="0"/>
          </a:p>
        </p:txBody>
      </p:sp>
    </p:spTree>
    <p:extLst>
      <p:ext uri="{BB962C8B-B14F-4D97-AF65-F5344CB8AC3E}">
        <p14:creationId xmlns:p14="http://schemas.microsoft.com/office/powerpoint/2010/main" val="173069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84482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13" y="1475311"/>
            <a:ext cx="694421" cy="369332"/>
          </a:xfrm>
          <a:prstGeom prst="rect">
            <a:avLst/>
          </a:prstGeom>
          <a:noFill/>
        </p:spPr>
        <p:txBody>
          <a:bodyPr wrap="none" rtlCol="0">
            <a:spAutoFit/>
          </a:bodyPr>
          <a:lstStyle/>
          <a:p>
            <a:r>
              <a:rPr lang="en-US" dirty="0" smtClean="0"/>
              <a:t>2010</a:t>
            </a:r>
            <a:endParaRPr lang="en-US" dirty="0"/>
          </a:p>
        </p:txBody>
      </p:sp>
      <p:sp>
        <p:nvSpPr>
          <p:cNvPr id="7" name="TextBox 6"/>
          <p:cNvSpPr txBox="1"/>
          <p:nvPr/>
        </p:nvSpPr>
        <p:spPr>
          <a:xfrm>
            <a:off x="7213" y="1907540"/>
            <a:ext cx="652743" cy="369332"/>
          </a:xfrm>
          <a:prstGeom prst="rect">
            <a:avLst/>
          </a:prstGeom>
          <a:noFill/>
        </p:spPr>
        <p:txBody>
          <a:bodyPr wrap="none" rtlCol="0">
            <a:spAutoFit/>
          </a:bodyPr>
          <a:lstStyle/>
          <a:p>
            <a:r>
              <a:rPr lang="en-US" dirty="0" smtClean="0"/>
              <a:t>2011</a:t>
            </a:r>
            <a:endParaRPr lang="en-US" dirty="0"/>
          </a:p>
        </p:txBody>
      </p:sp>
      <p:sp>
        <p:nvSpPr>
          <p:cNvPr id="8" name="TextBox 7"/>
          <p:cNvSpPr txBox="1"/>
          <p:nvPr/>
        </p:nvSpPr>
        <p:spPr>
          <a:xfrm>
            <a:off x="6597" y="2303251"/>
            <a:ext cx="683200" cy="369332"/>
          </a:xfrm>
          <a:prstGeom prst="rect">
            <a:avLst/>
          </a:prstGeom>
          <a:noFill/>
        </p:spPr>
        <p:txBody>
          <a:bodyPr wrap="none" rtlCol="0">
            <a:spAutoFit/>
          </a:bodyPr>
          <a:lstStyle/>
          <a:p>
            <a:r>
              <a:rPr lang="en-US" dirty="0" smtClean="0"/>
              <a:t>2014</a:t>
            </a:r>
            <a:endParaRPr lang="en-US" dirty="0"/>
          </a:p>
        </p:txBody>
      </p:sp>
      <p:sp>
        <p:nvSpPr>
          <p:cNvPr id="9" name="TextBox 8"/>
          <p:cNvSpPr txBox="1"/>
          <p:nvPr/>
        </p:nvSpPr>
        <p:spPr>
          <a:xfrm>
            <a:off x="-6413" y="2858410"/>
            <a:ext cx="679994" cy="369332"/>
          </a:xfrm>
          <a:prstGeom prst="rect">
            <a:avLst/>
          </a:prstGeom>
          <a:noFill/>
        </p:spPr>
        <p:txBody>
          <a:bodyPr wrap="none" rtlCol="0">
            <a:spAutoFit/>
          </a:bodyPr>
          <a:lstStyle/>
          <a:p>
            <a:r>
              <a:rPr lang="en-US" dirty="0" smtClean="0"/>
              <a:t>2016</a:t>
            </a:r>
            <a:endParaRPr lang="en-US" dirty="0"/>
          </a:p>
        </p:txBody>
      </p:sp>
      <p:sp>
        <p:nvSpPr>
          <p:cNvPr id="10" name="TextBox 9"/>
          <p:cNvSpPr txBox="1"/>
          <p:nvPr/>
        </p:nvSpPr>
        <p:spPr>
          <a:xfrm>
            <a:off x="14426" y="3716989"/>
            <a:ext cx="679994" cy="369332"/>
          </a:xfrm>
          <a:prstGeom prst="rect">
            <a:avLst/>
          </a:prstGeom>
          <a:noFill/>
        </p:spPr>
        <p:txBody>
          <a:bodyPr wrap="none" rtlCol="0">
            <a:spAutoFit/>
          </a:bodyPr>
          <a:lstStyle/>
          <a:p>
            <a:r>
              <a:rPr lang="en-US" dirty="0" smtClean="0"/>
              <a:t>2017</a:t>
            </a:r>
            <a:endParaRPr lang="en-US" dirty="0"/>
          </a:p>
        </p:txBody>
      </p:sp>
      <p:cxnSp>
        <p:nvCxnSpPr>
          <p:cNvPr id="18" name="Straight Connector 17"/>
          <p:cNvCxnSpPr/>
          <p:nvPr/>
        </p:nvCxnSpPr>
        <p:spPr>
          <a:xfrm>
            <a:off x="21640" y="2303251"/>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13" y="2735299"/>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13" y="345537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Previous Work (Clause-level)</a:t>
            </a:r>
            <a:endParaRPr lang="en-CA" dirty="0"/>
          </a:p>
        </p:txBody>
      </p:sp>
      <p:sp>
        <p:nvSpPr>
          <p:cNvPr id="2" name="Rectangle 1"/>
          <p:cNvSpPr/>
          <p:nvPr/>
        </p:nvSpPr>
        <p:spPr>
          <a:xfrm>
            <a:off x="1043608" y="1517306"/>
            <a:ext cx="5814392" cy="307777"/>
          </a:xfrm>
          <a:prstGeom prst="rect">
            <a:avLst/>
          </a:prstGeom>
        </p:spPr>
        <p:txBody>
          <a:bodyPr wrap="square">
            <a:spAutoFit/>
          </a:bodyPr>
          <a:lstStyle/>
          <a:p>
            <a:r>
              <a:rPr lang="en-CA" sz="1400" dirty="0" smtClean="0"/>
              <a:t>Chen et al., Emotion </a:t>
            </a:r>
            <a:r>
              <a:rPr lang="en-CA" sz="1400" dirty="0"/>
              <a:t>cause detection with linguistic </a:t>
            </a:r>
            <a:r>
              <a:rPr lang="en-CA" sz="1400" dirty="0" smtClean="0"/>
              <a:t>constructions.</a:t>
            </a:r>
            <a:endParaRPr lang="en-US" sz="1400" dirty="0"/>
          </a:p>
        </p:txBody>
      </p:sp>
      <p:sp>
        <p:nvSpPr>
          <p:cNvPr id="4" name="Rectangle 3"/>
          <p:cNvSpPr/>
          <p:nvPr/>
        </p:nvSpPr>
        <p:spPr>
          <a:xfrm>
            <a:off x="1043608" y="1938317"/>
            <a:ext cx="8208912" cy="307777"/>
          </a:xfrm>
          <a:prstGeom prst="rect">
            <a:avLst/>
          </a:prstGeom>
        </p:spPr>
        <p:txBody>
          <a:bodyPr wrap="square">
            <a:spAutoFit/>
          </a:bodyPr>
          <a:lstStyle/>
          <a:p>
            <a:r>
              <a:rPr lang="en-US" sz="1400" dirty="0" smtClean="0"/>
              <a:t>Russo et al., Emocause</a:t>
            </a:r>
            <a:r>
              <a:rPr lang="en-US" sz="1400" dirty="0"/>
              <a:t>: an easy-adaptable approach to emotion cause </a:t>
            </a:r>
            <a:r>
              <a:rPr lang="en-US" sz="1400" dirty="0" smtClean="0"/>
              <a:t>contexts.</a:t>
            </a:r>
            <a:endParaRPr lang="en-US" sz="1400" dirty="0"/>
          </a:p>
        </p:txBody>
      </p:sp>
      <p:sp>
        <p:nvSpPr>
          <p:cNvPr id="11" name="Rectangle 10"/>
          <p:cNvSpPr/>
          <p:nvPr/>
        </p:nvSpPr>
        <p:spPr>
          <a:xfrm>
            <a:off x="1046291" y="2334028"/>
            <a:ext cx="7398568" cy="307777"/>
          </a:xfrm>
          <a:prstGeom prst="rect">
            <a:avLst/>
          </a:prstGeom>
        </p:spPr>
        <p:txBody>
          <a:bodyPr wrap="square">
            <a:spAutoFit/>
          </a:bodyPr>
          <a:lstStyle/>
          <a:p>
            <a:r>
              <a:rPr lang="en-US" sz="1400" dirty="0" smtClean="0"/>
              <a:t>Gui et al., Emotion </a:t>
            </a:r>
            <a:r>
              <a:rPr lang="en-US" sz="1400" dirty="0"/>
              <a:t>cause detection with linguistic construction in </a:t>
            </a:r>
            <a:r>
              <a:rPr lang="en-US" sz="1400" dirty="0" smtClean="0"/>
              <a:t>Chinese </a:t>
            </a:r>
            <a:r>
              <a:rPr lang="en-US" sz="1400" dirty="0"/>
              <a:t>weibo </a:t>
            </a:r>
            <a:r>
              <a:rPr lang="en-US" sz="1400" dirty="0" smtClean="0"/>
              <a:t>text.</a:t>
            </a:r>
            <a:endParaRPr lang="en-US" sz="1400" dirty="0"/>
          </a:p>
        </p:txBody>
      </p:sp>
      <p:sp>
        <p:nvSpPr>
          <p:cNvPr id="14" name="Rectangle 13"/>
          <p:cNvSpPr/>
          <p:nvPr/>
        </p:nvSpPr>
        <p:spPr>
          <a:xfrm>
            <a:off x="1046290" y="2735299"/>
            <a:ext cx="7630165" cy="307777"/>
          </a:xfrm>
          <a:prstGeom prst="rect">
            <a:avLst/>
          </a:prstGeom>
        </p:spPr>
        <p:txBody>
          <a:bodyPr wrap="square">
            <a:spAutoFit/>
          </a:bodyPr>
          <a:lstStyle/>
          <a:p>
            <a:r>
              <a:rPr lang="en-US" sz="1400" dirty="0" smtClean="0"/>
              <a:t>Gui et al., Event-driven </a:t>
            </a:r>
            <a:r>
              <a:rPr lang="en-US" sz="1400" dirty="0"/>
              <a:t>emotion cause extraction with corpus construction.</a:t>
            </a:r>
          </a:p>
        </p:txBody>
      </p:sp>
      <p:sp>
        <p:nvSpPr>
          <p:cNvPr id="21" name="Rectangle 20"/>
          <p:cNvSpPr/>
          <p:nvPr/>
        </p:nvSpPr>
        <p:spPr>
          <a:xfrm>
            <a:off x="1043608" y="3043076"/>
            <a:ext cx="7992888" cy="307777"/>
          </a:xfrm>
          <a:prstGeom prst="rect">
            <a:avLst/>
          </a:prstGeom>
        </p:spPr>
        <p:txBody>
          <a:bodyPr wrap="square">
            <a:spAutoFit/>
          </a:bodyPr>
          <a:lstStyle/>
          <a:p>
            <a:r>
              <a:rPr lang="en-US" sz="1400" dirty="0" smtClean="0"/>
              <a:t>Gui et al., Emotion </a:t>
            </a:r>
            <a:r>
              <a:rPr lang="en-US" sz="1400" dirty="0"/>
              <a:t>cause extraction, a challenging task with corpus construction.</a:t>
            </a:r>
          </a:p>
        </p:txBody>
      </p:sp>
      <p:sp>
        <p:nvSpPr>
          <p:cNvPr id="28" name="Rectangle 27"/>
          <p:cNvSpPr/>
          <p:nvPr/>
        </p:nvSpPr>
        <p:spPr>
          <a:xfrm>
            <a:off x="1043608" y="3455379"/>
            <a:ext cx="7992888" cy="523220"/>
          </a:xfrm>
          <a:prstGeom prst="rect">
            <a:avLst/>
          </a:prstGeom>
        </p:spPr>
        <p:txBody>
          <a:bodyPr wrap="square">
            <a:spAutoFit/>
          </a:bodyPr>
          <a:lstStyle/>
          <a:p>
            <a:r>
              <a:rPr lang="en-US" sz="1400" dirty="0" smtClean="0"/>
              <a:t>Xu et al., An </a:t>
            </a:r>
            <a:r>
              <a:rPr lang="en-US" sz="1400" dirty="0"/>
              <a:t>ensemble approach for emotion cause detection with event extraction and </a:t>
            </a:r>
            <a:r>
              <a:rPr lang="en-US" sz="1400" dirty="0" smtClean="0"/>
              <a:t>multi-kernel SVMs</a:t>
            </a:r>
            <a:r>
              <a:rPr lang="en-US" sz="1400" dirty="0"/>
              <a:t>.</a:t>
            </a:r>
          </a:p>
        </p:txBody>
      </p:sp>
      <p:sp>
        <p:nvSpPr>
          <p:cNvPr id="29" name="Rectangle 28"/>
          <p:cNvSpPr/>
          <p:nvPr/>
        </p:nvSpPr>
        <p:spPr>
          <a:xfrm>
            <a:off x="1046291" y="3975223"/>
            <a:ext cx="7825920" cy="307777"/>
          </a:xfrm>
          <a:prstGeom prst="rect">
            <a:avLst/>
          </a:prstGeom>
        </p:spPr>
        <p:txBody>
          <a:bodyPr wrap="square">
            <a:spAutoFit/>
          </a:bodyPr>
          <a:lstStyle/>
          <a:p>
            <a:r>
              <a:rPr lang="en-US" sz="1400" dirty="0" smtClean="0"/>
              <a:t>Gui et al., A </a:t>
            </a:r>
            <a:r>
              <a:rPr lang="en-US" sz="1400" dirty="0"/>
              <a:t>question answering approach to emotion cause extraction.</a:t>
            </a:r>
          </a:p>
        </p:txBody>
      </p:sp>
      <p:cxnSp>
        <p:nvCxnSpPr>
          <p:cNvPr id="30" name="Straight Connector 29"/>
          <p:cNvCxnSpPr/>
          <p:nvPr/>
        </p:nvCxnSpPr>
        <p:spPr>
          <a:xfrm>
            <a:off x="-38438" y="439148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640" y="4440547"/>
            <a:ext cx="691215" cy="369332"/>
          </a:xfrm>
          <a:prstGeom prst="rect">
            <a:avLst/>
          </a:prstGeom>
          <a:noFill/>
        </p:spPr>
        <p:txBody>
          <a:bodyPr wrap="none" rtlCol="0">
            <a:spAutoFit/>
          </a:bodyPr>
          <a:lstStyle/>
          <a:p>
            <a:r>
              <a:rPr lang="en-US" dirty="0" smtClean="0"/>
              <a:t>2018</a:t>
            </a:r>
            <a:endParaRPr lang="en-US" dirty="0"/>
          </a:p>
        </p:txBody>
      </p:sp>
      <p:sp>
        <p:nvSpPr>
          <p:cNvPr id="32" name="Rectangle 31"/>
          <p:cNvSpPr/>
          <p:nvPr/>
        </p:nvSpPr>
        <p:spPr>
          <a:xfrm>
            <a:off x="1046290" y="4444327"/>
            <a:ext cx="8206230" cy="523220"/>
          </a:xfrm>
          <a:prstGeom prst="rect">
            <a:avLst/>
          </a:prstGeom>
        </p:spPr>
        <p:txBody>
          <a:bodyPr wrap="square">
            <a:spAutoFit/>
          </a:bodyPr>
          <a:lstStyle/>
          <a:p>
            <a:r>
              <a:rPr lang="en-US" sz="1400" dirty="0" smtClean="0"/>
              <a:t>Li et al., A </a:t>
            </a:r>
            <a:r>
              <a:rPr lang="en-US" sz="1400" dirty="0"/>
              <a:t>co-attention neural network model for emotion cause analysis with emotional </a:t>
            </a:r>
            <a:r>
              <a:rPr lang="en-US" sz="1400" dirty="0" smtClean="0"/>
              <a:t>context awareness</a:t>
            </a:r>
            <a:r>
              <a:rPr lang="en-US" sz="1400" dirty="0"/>
              <a:t>.</a:t>
            </a:r>
          </a:p>
        </p:txBody>
      </p:sp>
      <p:cxnSp>
        <p:nvCxnSpPr>
          <p:cNvPr id="33" name="Straight Connector 32"/>
          <p:cNvCxnSpPr/>
          <p:nvPr/>
        </p:nvCxnSpPr>
        <p:spPr>
          <a:xfrm>
            <a:off x="-23867" y="496754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060279" y="5019810"/>
            <a:ext cx="7904209" cy="307777"/>
          </a:xfrm>
          <a:prstGeom prst="rect">
            <a:avLst/>
          </a:prstGeom>
        </p:spPr>
        <p:txBody>
          <a:bodyPr wrap="square">
            <a:spAutoFit/>
          </a:bodyPr>
          <a:lstStyle/>
          <a:p>
            <a:r>
              <a:rPr lang="en-US" sz="1400" dirty="0" smtClean="0"/>
              <a:t>Yu et al., Multiple </a:t>
            </a:r>
            <a:r>
              <a:rPr lang="en-US" sz="1400" dirty="0"/>
              <a:t>level hierarchical network-based clause selection for emotion cause extraction</a:t>
            </a:r>
          </a:p>
        </p:txBody>
      </p:sp>
      <p:sp>
        <p:nvSpPr>
          <p:cNvPr id="35" name="TextBox 34"/>
          <p:cNvSpPr txBox="1"/>
          <p:nvPr/>
        </p:nvSpPr>
        <p:spPr>
          <a:xfrm>
            <a:off x="21640" y="5173698"/>
            <a:ext cx="691215" cy="369332"/>
          </a:xfrm>
          <a:prstGeom prst="rect">
            <a:avLst/>
          </a:prstGeom>
          <a:noFill/>
        </p:spPr>
        <p:txBody>
          <a:bodyPr wrap="none" rtlCol="0">
            <a:spAutoFit/>
          </a:bodyPr>
          <a:lstStyle/>
          <a:p>
            <a:r>
              <a:rPr lang="en-US" dirty="0" smtClean="0"/>
              <a:t>2019</a:t>
            </a:r>
            <a:endParaRPr lang="en-US" dirty="0"/>
          </a:p>
        </p:txBody>
      </p:sp>
      <p:sp>
        <p:nvSpPr>
          <p:cNvPr id="36" name="Rectangle 35"/>
          <p:cNvSpPr/>
          <p:nvPr/>
        </p:nvSpPr>
        <p:spPr>
          <a:xfrm>
            <a:off x="1043607" y="5354052"/>
            <a:ext cx="7828604" cy="523220"/>
          </a:xfrm>
          <a:prstGeom prst="rect">
            <a:avLst/>
          </a:prstGeom>
        </p:spPr>
        <p:txBody>
          <a:bodyPr wrap="square">
            <a:spAutoFit/>
          </a:bodyPr>
          <a:lstStyle/>
          <a:p>
            <a:r>
              <a:rPr lang="en-US" sz="1400" dirty="0" smtClean="0"/>
              <a:t>Xu et al., Extracting </a:t>
            </a:r>
            <a:r>
              <a:rPr lang="en-US" sz="1400" dirty="0"/>
              <a:t>emotion causes using learning to rank methods from an information retrieval perspective</a:t>
            </a:r>
          </a:p>
        </p:txBody>
      </p:sp>
      <p:sp>
        <p:nvSpPr>
          <p:cNvPr id="37" name="Slide Number Placeholder 36"/>
          <p:cNvSpPr>
            <a:spLocks noGrp="1"/>
          </p:cNvSpPr>
          <p:nvPr>
            <p:ph type="sldNum" sz="quarter" idx="12"/>
          </p:nvPr>
        </p:nvSpPr>
        <p:spPr/>
        <p:txBody>
          <a:bodyPr/>
          <a:lstStyle/>
          <a:p>
            <a:fld id="{23D9949B-950C-49D4-AA4A-9F99FBDD0CBE}" type="slidenum">
              <a:rPr lang="en-US" smtClean="0"/>
              <a:t>6</a:t>
            </a:fld>
            <a:endParaRPr lang="en-US" dirty="0"/>
          </a:p>
        </p:txBody>
      </p:sp>
    </p:spTree>
    <p:extLst>
      <p:ext uri="{BB962C8B-B14F-4D97-AF65-F5344CB8AC3E}">
        <p14:creationId xmlns:p14="http://schemas.microsoft.com/office/powerpoint/2010/main" val="22230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62500" lnSpcReduction="20000"/>
          </a:bodyPr>
          <a:lstStyle/>
          <a:p>
            <a:r>
              <a:rPr lang="en-CA" dirty="0"/>
              <a:t>Authors: Rui Xia, Zixiang Ding School of Computer Science and Engineering</a:t>
            </a:r>
            <a:endParaRPr lang="en-US" dirty="0"/>
          </a:p>
        </p:txBody>
      </p:sp>
      <p:sp>
        <p:nvSpPr>
          <p:cNvPr id="3" name="Title 2"/>
          <p:cNvSpPr>
            <a:spLocks noGrp="1"/>
          </p:cNvSpPr>
          <p:nvPr>
            <p:ph type="title"/>
          </p:nvPr>
        </p:nvSpPr>
        <p:spPr>
          <a:xfrm>
            <a:off x="107504" y="2348880"/>
            <a:ext cx="8677297" cy="1046019"/>
          </a:xfrm>
        </p:spPr>
        <p:txBody>
          <a:bodyPr>
            <a:normAutofit/>
          </a:bodyPr>
          <a:lstStyle/>
          <a:p>
            <a:r>
              <a:rPr lang="en-CA" sz="2700" dirty="0"/>
              <a:t>Emotion-Cause Pair Extraction: A New Task to Emotion Analysis in Texts(ACL 2019). </a:t>
            </a:r>
            <a:endParaRPr lang="en-US" dirty="0"/>
          </a:p>
        </p:txBody>
      </p:sp>
      <p:sp>
        <p:nvSpPr>
          <p:cNvPr id="4" name="Slide Number Placeholder 3"/>
          <p:cNvSpPr>
            <a:spLocks noGrp="1"/>
          </p:cNvSpPr>
          <p:nvPr>
            <p:ph type="sldNum" sz="quarter" idx="12"/>
          </p:nvPr>
        </p:nvSpPr>
        <p:spPr/>
        <p:txBody>
          <a:bodyPr/>
          <a:lstStyle/>
          <a:p>
            <a:fld id="{23D9949B-950C-49D4-AA4A-9F99FBDD0CBE}" type="slidenum">
              <a:rPr lang="en-US" smtClean="0"/>
              <a:t>7</a:t>
            </a:fld>
            <a:endParaRPr lang="en-US" dirty="0"/>
          </a:p>
        </p:txBody>
      </p:sp>
    </p:spTree>
    <p:extLst>
      <p:ext uri="{BB962C8B-B14F-4D97-AF65-F5344CB8AC3E}">
        <p14:creationId xmlns:p14="http://schemas.microsoft.com/office/powerpoint/2010/main" val="20828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Motivation Behind Choosing this Paper</a:t>
            </a:r>
            <a:endParaRPr lang="en-CA" dirty="0"/>
          </a:p>
        </p:txBody>
      </p:sp>
      <p:sp>
        <p:nvSpPr>
          <p:cNvPr id="3" name="Content Placeholder 2"/>
          <p:cNvSpPr txBox="1">
            <a:spLocks/>
          </p:cNvSpPr>
          <p:nvPr/>
        </p:nvSpPr>
        <p:spPr>
          <a:xfrm>
            <a:off x="192453" y="1124744"/>
            <a:ext cx="8677297" cy="5040560"/>
          </a:xfrm>
          <a:prstGeom prst="rect">
            <a:avLst/>
          </a:prstGeom>
        </p:spPr>
        <p:txBody>
          <a:bodyPr>
            <a:normAutofit fontScale="85000" lnSpcReduction="20000"/>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It has been accepted recently but they have used bi-LSTM. There were two possibilities before I contacted authors:</a:t>
            </a:r>
          </a:p>
          <a:p>
            <a:pPr lvl="2"/>
            <a:r>
              <a:rPr lang="en-US" dirty="0" smtClean="0"/>
              <a:t>They have tried more sophisticated models such as BERT, … and have not got a result which justifies the complexity of training those models.</a:t>
            </a:r>
          </a:p>
          <a:p>
            <a:pPr lvl="2"/>
            <a:r>
              <a:rPr lang="en-US" dirty="0" smtClean="0"/>
              <a:t>They have not tried those models; therefore, using those models on this task may lead to a better paper.</a:t>
            </a:r>
          </a:p>
          <a:p>
            <a:pPr marL="914377" lvl="2" indent="0">
              <a:buNone/>
            </a:pPr>
            <a:endParaRPr lang="en-US" dirty="0" smtClean="0"/>
          </a:p>
          <a:p>
            <a:pPr marL="914377" lvl="2" indent="0">
              <a:buNone/>
            </a:pPr>
            <a:endParaRPr lang="en-US" dirty="0" smtClean="0"/>
          </a:p>
          <a:p>
            <a:pPr lvl="1"/>
            <a:endParaRPr lang="en-CA" dirty="0" smtClean="0"/>
          </a:p>
          <a:p>
            <a:pPr lvl="1"/>
            <a:endParaRPr lang="en-CA" dirty="0"/>
          </a:p>
          <a:p>
            <a:pPr lvl="1"/>
            <a:endParaRPr lang="en-CA" dirty="0" smtClean="0"/>
          </a:p>
          <a:p>
            <a:pPr lvl="1"/>
            <a:r>
              <a:rPr lang="en-CA" dirty="0" smtClean="0"/>
              <a:t>The </a:t>
            </a:r>
            <a:r>
              <a:rPr lang="en-CA" dirty="0"/>
              <a:t>paper received an Outstanding Paper award at ACL </a:t>
            </a:r>
            <a:r>
              <a:rPr lang="en-CA" dirty="0" smtClean="0"/>
              <a:t>2019.</a:t>
            </a:r>
          </a:p>
          <a:p>
            <a:pPr lvl="1"/>
            <a:r>
              <a:rPr lang="en-CA" dirty="0" smtClean="0"/>
              <a:t>They have changed  the task in a way that an annotated dataset is not required anymore (their method performs as good as methods which require emotion </a:t>
            </a:r>
            <a:r>
              <a:rPr lang="en-CA" dirty="0"/>
              <a:t>annotation before causal clauses can be identified</a:t>
            </a:r>
            <a:r>
              <a:rPr lang="en-CA" dirty="0" smtClean="0"/>
              <a:t>)</a:t>
            </a:r>
          </a:p>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146" y="2618185"/>
            <a:ext cx="3851170" cy="227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5492" y="2150486"/>
            <a:ext cx="741682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Curved Connector 5"/>
          <p:cNvCxnSpPr>
            <a:stCxn id="4" idx="1"/>
            <a:endCxn id="1026" idx="1"/>
          </p:cNvCxnSpPr>
          <p:nvPr/>
        </p:nvCxnSpPr>
        <p:spPr>
          <a:xfrm rot="10800000" flipH="1" flipV="1">
            <a:off x="1315492" y="2546530"/>
            <a:ext cx="3565654" cy="1211152"/>
          </a:xfrm>
          <a:prstGeom prst="curvedConnector3">
            <a:avLst>
              <a:gd name="adj1" fmla="val -641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3D9949B-950C-49D4-AA4A-9F99FBDD0CBE}" type="slidenum">
              <a:rPr lang="en-US" smtClean="0"/>
              <a:t>8</a:t>
            </a:fld>
            <a:endParaRPr lang="en-US" dirty="0"/>
          </a:p>
        </p:txBody>
      </p:sp>
      <p:sp>
        <p:nvSpPr>
          <p:cNvPr id="5" name="TextBox 4"/>
          <p:cNvSpPr txBox="1"/>
          <p:nvPr/>
        </p:nvSpPr>
        <p:spPr>
          <a:xfrm>
            <a:off x="1016720" y="3757683"/>
            <a:ext cx="3328155" cy="646331"/>
          </a:xfrm>
          <a:prstGeom prst="rect">
            <a:avLst/>
          </a:prstGeom>
          <a:noFill/>
        </p:spPr>
        <p:txBody>
          <a:bodyPr wrap="none" rtlCol="0">
            <a:spAutoFit/>
          </a:bodyPr>
          <a:lstStyle/>
          <a:p>
            <a:pPr algn="ctr"/>
            <a:r>
              <a:rPr lang="en-CA" dirty="0" smtClean="0">
                <a:solidFill>
                  <a:srgbClr val="00B0F0"/>
                </a:solidFill>
              </a:rPr>
              <a:t>Response of one of the authors</a:t>
            </a:r>
          </a:p>
          <a:p>
            <a:pPr algn="ctr"/>
            <a:r>
              <a:rPr lang="en-CA" dirty="0">
                <a:solidFill>
                  <a:srgbClr val="00B0F0"/>
                </a:solidFill>
              </a:rPr>
              <a:t>t</a:t>
            </a:r>
            <a:r>
              <a:rPr lang="en-CA" dirty="0" smtClean="0">
                <a:solidFill>
                  <a:srgbClr val="00B0F0"/>
                </a:solidFill>
              </a:rPr>
              <a:t>o my email</a:t>
            </a:r>
            <a:endParaRPr lang="en-CA" dirty="0">
              <a:solidFill>
                <a:srgbClr val="00B0F0"/>
              </a:solidFill>
            </a:endParaRPr>
          </a:p>
        </p:txBody>
      </p:sp>
    </p:spTree>
    <p:extLst>
      <p:ext uri="{BB962C8B-B14F-4D97-AF65-F5344CB8AC3E}">
        <p14:creationId xmlns:p14="http://schemas.microsoft.com/office/powerpoint/2010/main" val="260880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4914" y="434111"/>
            <a:ext cx="8677297" cy="895927"/>
          </a:xfrm>
          <a:prstGeom prst="rect">
            <a:avLst/>
          </a:prstGeom>
        </p:spPr>
        <p:txBody>
          <a:bodyPr/>
          <a:lst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a:lstStyle>
          <a:p>
            <a:r>
              <a:rPr lang="en-CA" dirty="0" smtClean="0"/>
              <a:t>Contributions</a:t>
            </a:r>
            <a:endParaRPr lang="en-CA" dirty="0"/>
          </a:p>
        </p:txBody>
      </p:sp>
      <p:sp>
        <p:nvSpPr>
          <p:cNvPr id="3" name="Content Placeholder 2"/>
          <p:cNvSpPr txBox="1">
            <a:spLocks/>
          </p:cNvSpPr>
          <p:nvPr/>
        </p:nvSpPr>
        <p:spPr>
          <a:xfrm>
            <a:off x="192453" y="11247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Font typeface="Wingdings" charset="2"/>
              <a:buNone/>
            </a:pPr>
            <a:endParaRPr lang="en-US" dirty="0" smtClean="0"/>
          </a:p>
          <a:p>
            <a:endParaRPr lang="en-US" dirty="0" smtClean="0"/>
          </a:p>
          <a:p>
            <a:endParaRPr lang="en-US" dirty="0" smtClean="0"/>
          </a:p>
          <a:p>
            <a:endParaRPr lang="en-US" dirty="0"/>
          </a:p>
        </p:txBody>
      </p:sp>
      <p:sp>
        <p:nvSpPr>
          <p:cNvPr id="7" name="Content Placeholder 2"/>
          <p:cNvSpPr txBox="1">
            <a:spLocks/>
          </p:cNvSpPr>
          <p:nvPr/>
        </p:nvSpPr>
        <p:spPr>
          <a:xfrm>
            <a:off x="344853" y="1277144"/>
            <a:ext cx="8677297" cy="4896544"/>
          </a:xfrm>
          <a:prstGeom prst="rect">
            <a:avLst/>
          </a:prstGeom>
        </p:spPr>
        <p:txBody>
          <a:bodyPr>
            <a:normAutofit/>
          </a:bodyPr>
          <a:lst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Proposed a new task (Emotion Cause Pair Extraction instead of ECE)</a:t>
            </a:r>
          </a:p>
          <a:p>
            <a:pPr lvl="2"/>
            <a:r>
              <a:rPr lang="en-US" dirty="0" smtClean="0"/>
              <a:t>It does not depend on the annotation of emotion before extracting cause</a:t>
            </a:r>
          </a:p>
          <a:p>
            <a:pPr lvl="2"/>
            <a:r>
              <a:rPr lang="en-US" dirty="0" smtClean="0"/>
              <a:t>It can be applied better to real-world scenarios</a:t>
            </a:r>
          </a:p>
          <a:p>
            <a:pPr lvl="1"/>
            <a:r>
              <a:rPr lang="en-US" dirty="0" smtClean="0"/>
              <a:t>(Mentioned by authors as contribution) a two-step framework. First performs individual emotion extraction and cause extraction and then finds valid pairs of extracted clauses. </a:t>
            </a:r>
          </a:p>
          <a:p>
            <a:pPr lvl="2"/>
            <a:r>
              <a:rPr lang="en-US" dirty="0" smtClean="0"/>
              <a:t>Presenter note: Using two-step framework may not be a good idea as errors in each step will propagate to the next one.</a:t>
            </a:r>
          </a:p>
          <a:p>
            <a:pPr lvl="1"/>
            <a:r>
              <a:rPr lang="en-US" dirty="0" smtClean="0"/>
              <a:t>Constructed a new dataset (in simplified Chinese) which is suitable for this new task.</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23D9949B-950C-49D4-AA4A-9F99FBDD0CBE}" type="slidenum">
              <a:rPr lang="en-US" smtClean="0"/>
              <a:t>9</a:t>
            </a:fld>
            <a:endParaRPr lang="en-US" dirty="0"/>
          </a:p>
        </p:txBody>
      </p:sp>
    </p:spTree>
    <p:extLst>
      <p:ext uri="{BB962C8B-B14F-4D97-AF65-F5344CB8AC3E}">
        <p14:creationId xmlns:p14="http://schemas.microsoft.com/office/powerpoint/2010/main" val="209553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4">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4" id="{4C685D8B-27CA-4703-96F8-3A8AB420FE35}" vid="{0D37B164-484C-4151-BFCF-6AC5F0F62CEE}"/>
    </a:ext>
  </a:extLst>
</a:theme>
</file>

<file path=ppt/theme/theme2.xml><?xml version="1.0" encoding="utf-8"?>
<a:theme xmlns:a="http://schemas.openxmlformats.org/drawingml/2006/main" name="Theme2">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2" id="{1AA54F27-33CA-4B5F-9519-385DEC73F943}" vid="{13F90D57-82A1-4439-8DC9-7BB6F37270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1032</TotalTime>
  <Words>2322</Words>
  <Application>Microsoft Office PowerPoint</Application>
  <PresentationFormat>On-screen Show (4:3)</PresentationFormat>
  <Paragraphs>280</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Theme4</vt:lpstr>
      <vt:lpstr>Theme2</vt:lpstr>
      <vt:lpstr>Emotion-Cause Extraction   Focused on paper: Title: Emotion-Cause Pair Extraction: A New Task to Emotion Analysis in Texts(ACL 2019).  Authors: Rui Xia, Zixiang Ding School of Computer Science and Engineering </vt:lpstr>
      <vt:lpstr>Contents</vt:lpstr>
      <vt:lpstr>Task Definition and Motivation</vt:lpstr>
      <vt:lpstr>Task Definition and Motivation</vt:lpstr>
      <vt:lpstr>PowerPoint Presentation</vt:lpstr>
      <vt:lpstr>PowerPoint Presentation</vt:lpstr>
      <vt:lpstr>Emotion-Cause Pair Extraction: A New Task to Emotion Analysis in Texts(ACL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lbredahl</dc:creator>
  <cp:lastModifiedBy>Asus3</cp:lastModifiedBy>
  <cp:revision>79</cp:revision>
  <dcterms:created xsi:type="dcterms:W3CDTF">2015-02-24T16:09:54Z</dcterms:created>
  <dcterms:modified xsi:type="dcterms:W3CDTF">2020-03-14T19:05:42Z</dcterms:modified>
</cp:coreProperties>
</file>