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73" r:id="rId4"/>
    <p:sldId id="263" r:id="rId5"/>
    <p:sldId id="264" r:id="rId6"/>
    <p:sldId id="274" r:id="rId7"/>
    <p:sldId id="276" r:id="rId8"/>
    <p:sldId id="265" r:id="rId9"/>
    <p:sldId id="275" r:id="rId10"/>
    <p:sldId id="258" r:id="rId11"/>
    <p:sldId id="259" r:id="rId12"/>
    <p:sldId id="266" r:id="rId13"/>
    <p:sldId id="277" r:id="rId14"/>
    <p:sldId id="267" r:id="rId15"/>
    <p:sldId id="269" r:id="rId16"/>
    <p:sldId id="270" r:id="rId17"/>
    <p:sldId id="271" r:id="rId18"/>
    <p:sldId id="272" r:id="rId19"/>
    <p:sldId id="278" r:id="rId20"/>
    <p:sldId id="282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xmlns:mc="http://schemas.openxmlformats.org/markup-compatibility/2006" xmlns:a14="http://schemas.microsoft.com/office/drawing/2010/main" val="2FFF8D" mc:Ignorable=""/>
    <a:srgbClr xmlns:mc="http://schemas.openxmlformats.org/markup-compatibility/2006" xmlns:a14="http://schemas.microsoft.com/office/drawing/2010/main" val="6633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3554" autoAdjust="0"/>
  </p:normalViewPr>
  <p:slideViewPr>
    <p:cSldViewPr>
      <p:cViewPr>
        <p:scale>
          <a:sx n="75" d="100"/>
          <a:sy n="75" d="100"/>
        </p:scale>
        <p:origin x="-10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83C37-3735-4123-AFF9-5811108A6DE0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21C-BDBE-4A58-AB15-51663BC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9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321C-BDBE-4A58-AB15-51663BC7F8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321C-BDBE-4A58-AB15-51663BC7F8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8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77A53D7-0498-42D2-B210-5CB223641DB2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2817-7DB3-43B6-B64C-CB50FC7C381A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8B71-76DB-48CA-81A0-1E087100A8E2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49DD-6D1D-4B6A-BBAE-5802D9396F5A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EC8A29F-4365-4978-8724-421B80102696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6B32-D27B-42F3-AD8B-A5E91B6BA312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18B8-8A55-4B8F-968A-B83A223A0111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0410-ED4D-4DCF-9922-737135E43CC4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BEBE-C724-4654-AACA-98E1E0619778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4DCF-672B-4DFE-A805-30EFA9AAB1E6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13-8161-4011-8072-7DA3A17493CA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A49997-B89B-4DB1-B941-3232E7FFD798}" type="datetime1">
              <a:rPr lang="en-US" smtClean="0"/>
              <a:t>2/8/2010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A27DAE-3311-423C-AFC5-38222B6C67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9FB8CD" mc:Ignorable="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727CA3" mc:Ignorable="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9FB8CD" mc:Ignorable="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PNUTS: Yahoo!’s Hosted Data Serving Platform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24450"/>
            <a:ext cx="7467600" cy="533400"/>
          </a:xfrm>
        </p:spPr>
        <p:txBody>
          <a:bodyPr>
            <a:noAutofit/>
          </a:bodyPr>
          <a:lstStyle/>
          <a:p>
            <a:r>
              <a:rPr lang="en-US" sz="1100" dirty="0" smtClean="0"/>
              <a:t>Brian F. Cooper, Raghu Ramakrishnan, Utkarsh Srivastava, Adam Silberstein, Philip Bohannon, </a:t>
            </a:r>
            <a:r>
              <a:rPr lang="en-US" sz="1100" dirty="0" err="1" smtClean="0"/>
              <a:t>HansArno</a:t>
            </a:r>
            <a:r>
              <a:rPr lang="en-US" sz="1100" dirty="0" smtClean="0"/>
              <a:t> Jacobsen, Nick Puz, Daniel Weaver and Ramana Yerneni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Research</a:t>
            </a:r>
            <a:endParaRPr lang="en-US" sz="1200" dirty="0"/>
          </a:p>
        </p:txBody>
      </p:sp>
      <p:pic>
        <p:nvPicPr>
          <p:cNvPr id="8" name="Picture 4" descr="D:\CS 848\CS 848 Presentation - PNUTS\yahoo-log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829300"/>
            <a:ext cx="1047750" cy="21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177800"/>
            <a:ext cx="2895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Mina </a:t>
            </a:r>
            <a:r>
              <a:rPr lang="en-US" b="1" dirty="0" err="1" smtClean="0"/>
              <a:t>Farid</a:t>
            </a:r>
            <a:endParaRPr lang="en-US" b="1" dirty="0" smtClean="0"/>
          </a:p>
          <a:p>
            <a:r>
              <a:rPr lang="en-US" sz="1400" dirty="0" smtClean="0"/>
              <a:t>University of Waterloo</a:t>
            </a:r>
          </a:p>
          <a:p>
            <a:r>
              <a:rPr lang="en-US" sz="1400" dirty="0"/>
              <a:t>CS 848 Presentation</a:t>
            </a:r>
          </a:p>
          <a:p>
            <a:r>
              <a:rPr lang="en-US" sz="1200" i="1" dirty="0" smtClean="0"/>
              <a:t>8 February 2010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4525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10</a:t>
            </a:fld>
            <a:endParaRPr lang="en-US" dirty="0"/>
          </a:p>
        </p:txBody>
      </p:sp>
      <p:pic>
        <p:nvPicPr>
          <p:cNvPr id="2050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6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0491" y="2120900"/>
            <a:ext cx="1170709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4290" y="2044700"/>
            <a:ext cx="1170709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/>
              <a:t>Tablet Controller</a:t>
            </a:r>
            <a:endParaRPr lang="en-US" sz="16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670790" y="4273550"/>
            <a:ext cx="1767609" cy="1562100"/>
            <a:chOff x="670790" y="4076700"/>
            <a:chExt cx="1767609" cy="1562100"/>
          </a:xfrm>
          <a:solidFill>
            <a:schemeClr val="bg2">
              <a:lumMod val="75000"/>
            </a:schemeClr>
          </a:solidFill>
        </p:grpSpPr>
        <p:sp>
          <p:nvSpPr>
            <p:cNvPr id="7" name="Flowchart: Magnetic Disk 6"/>
            <p:cNvSpPr/>
            <p:nvPr/>
          </p:nvSpPr>
          <p:spPr>
            <a:xfrm>
              <a:off x="670790" y="4076700"/>
              <a:ext cx="1767609" cy="15621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en-US" sz="1600" b="1" dirty="0" smtClean="0"/>
                <a:t>Storage Unit 1</a:t>
              </a:r>
              <a:endParaRPr lang="en-US" sz="1600" b="1" dirty="0"/>
            </a:p>
          </p:txBody>
        </p:sp>
        <p:pic>
          <p:nvPicPr>
            <p:cNvPr id="2052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1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2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2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6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26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5029200"/>
              <a:ext cx="383310" cy="465128"/>
            </a:xfrm>
            <a:prstGeom prst="rect">
              <a:avLst/>
            </a:prstGeom>
            <a:grpFill/>
            <a:extLst/>
          </p:spPr>
        </p:pic>
      </p:grpSp>
      <p:grpSp>
        <p:nvGrpSpPr>
          <p:cNvPr id="29" name="Group 28"/>
          <p:cNvGrpSpPr/>
          <p:nvPr/>
        </p:nvGrpSpPr>
        <p:grpSpPr>
          <a:xfrm>
            <a:off x="2743200" y="4273550"/>
            <a:ext cx="1767609" cy="1562100"/>
            <a:chOff x="670790" y="4076700"/>
            <a:chExt cx="1767609" cy="1562100"/>
          </a:xfrm>
          <a:solidFill>
            <a:schemeClr val="bg2">
              <a:lumMod val="75000"/>
            </a:schemeClr>
          </a:solidFill>
        </p:grpSpPr>
        <p:sp>
          <p:nvSpPr>
            <p:cNvPr id="30" name="Flowchart: Magnetic Disk 29"/>
            <p:cNvSpPr/>
            <p:nvPr/>
          </p:nvSpPr>
          <p:spPr>
            <a:xfrm>
              <a:off x="670790" y="4076700"/>
              <a:ext cx="1767609" cy="15621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en-US" sz="1600" b="1" dirty="0" smtClean="0"/>
                <a:t>Storage Unit 2</a:t>
              </a:r>
              <a:endParaRPr lang="en-US" sz="1600" b="1" dirty="0"/>
            </a:p>
          </p:txBody>
        </p:sp>
        <p:pic>
          <p:nvPicPr>
            <p:cNvPr id="31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1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32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3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6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3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5029200"/>
              <a:ext cx="383310" cy="465128"/>
            </a:xfrm>
            <a:prstGeom prst="rect">
              <a:avLst/>
            </a:prstGeom>
            <a:grpFill/>
            <a:extLst/>
          </p:spPr>
        </p:pic>
      </p:grpSp>
      <p:grpSp>
        <p:nvGrpSpPr>
          <p:cNvPr id="41" name="Group 40"/>
          <p:cNvGrpSpPr/>
          <p:nvPr/>
        </p:nvGrpSpPr>
        <p:grpSpPr>
          <a:xfrm>
            <a:off x="6080991" y="4273550"/>
            <a:ext cx="1767609" cy="1562100"/>
            <a:chOff x="670790" y="4076700"/>
            <a:chExt cx="1767609" cy="1562100"/>
          </a:xfrm>
          <a:solidFill>
            <a:schemeClr val="bg2">
              <a:lumMod val="75000"/>
            </a:schemeClr>
          </a:solidFill>
        </p:grpSpPr>
        <p:sp>
          <p:nvSpPr>
            <p:cNvPr id="42" name="Flowchart: Magnetic Disk 41"/>
            <p:cNvSpPr/>
            <p:nvPr/>
          </p:nvSpPr>
          <p:spPr>
            <a:xfrm>
              <a:off x="670790" y="4076700"/>
              <a:ext cx="1767609" cy="15621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en-US" sz="1600" b="1" dirty="0" smtClean="0"/>
                <a:t>Storage Unit N</a:t>
              </a:r>
              <a:endParaRPr lang="en-US" sz="1600" b="1" dirty="0"/>
            </a:p>
          </p:txBody>
        </p:sp>
        <p:pic>
          <p:nvPicPr>
            <p:cNvPr id="4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1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4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4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6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46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5029200"/>
              <a:ext cx="383310" cy="465128"/>
            </a:xfrm>
            <a:prstGeom prst="rect">
              <a:avLst/>
            </a:prstGeom>
            <a:grpFill/>
            <a:extLst/>
          </p:spPr>
        </p:pic>
      </p:grpSp>
      <p:sp>
        <p:nvSpPr>
          <p:cNvPr id="23" name="Rounded Rectangle 22"/>
          <p:cNvSpPr/>
          <p:nvPr/>
        </p:nvSpPr>
        <p:spPr>
          <a:xfrm>
            <a:off x="357908" y="1752600"/>
            <a:ext cx="7856394" cy="4267200"/>
          </a:xfrm>
          <a:prstGeom prst="roundRect">
            <a:avLst>
              <a:gd name="adj" fmla="val 11012"/>
            </a:avLst>
          </a:prstGeom>
          <a:noFill/>
          <a:ln w="19050" cap="sq">
            <a:solidFill>
              <a:schemeClr val="tx1"/>
            </a:solidFill>
            <a:prstDash val="solid"/>
            <a:round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059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Routers</a:t>
            </a:r>
            <a:endParaRPr lang="en-US" b="1" dirty="0"/>
          </a:p>
        </p:txBody>
      </p:sp>
      <p:pic>
        <p:nvPicPr>
          <p:cNvPr id="2056" name="Picture 8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9346"/>
            <a:ext cx="537566" cy="32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2049" name="Group 2048"/>
          <p:cNvGrpSpPr/>
          <p:nvPr/>
        </p:nvGrpSpPr>
        <p:grpSpPr>
          <a:xfrm>
            <a:off x="6785263" y="2044700"/>
            <a:ext cx="1272309" cy="1981200"/>
            <a:chOff x="7543800" y="2057400"/>
            <a:chExt cx="1272309" cy="1981200"/>
          </a:xfrm>
        </p:grpSpPr>
        <p:sp>
          <p:nvSpPr>
            <p:cNvPr id="62" name="Rounded Rectangle 61"/>
            <p:cNvSpPr/>
            <p:nvPr/>
          </p:nvSpPr>
          <p:spPr>
            <a:xfrm>
              <a:off x="7612496" y="21336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</p:txBody>
        </p:sp>
        <p:sp>
          <p:nvSpPr>
            <p:cNvPr id="2048" name="Rounded Rectangle 2047"/>
            <p:cNvSpPr/>
            <p:nvPr/>
          </p:nvSpPr>
          <p:spPr>
            <a:xfrm>
              <a:off x="7543800" y="20574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  <a:p>
              <a:pPr algn="ctr"/>
              <a:r>
                <a:rPr lang="en-US" sz="1600" b="1" dirty="0" smtClean="0"/>
                <a:t>Message Broker</a:t>
              </a:r>
              <a:endParaRPr lang="en-US" sz="1600" b="1" dirty="0"/>
            </a:p>
          </p:txBody>
        </p:sp>
        <p:pic>
          <p:nvPicPr>
            <p:cNvPr id="2057" name="Picture 9" descr="D:\CS 848\CS 848 Presentation - PNUTS\msg1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3059" y="2057400"/>
              <a:ext cx="531678" cy="449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sp>
        <p:nvSpPr>
          <p:cNvPr id="64" name="TextBox 63"/>
          <p:cNvSpPr txBox="1"/>
          <p:nvPr/>
        </p:nvSpPr>
        <p:spPr>
          <a:xfrm>
            <a:off x="4739757" y="547274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. . . . . . . .</a:t>
            </a:r>
            <a:endParaRPr lang="en-US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6629400" y="1964684"/>
            <a:ext cx="3276600" cy="2150116"/>
          </a:xfrm>
          <a:prstGeom prst="roundRect">
            <a:avLst>
              <a:gd name="adj" fmla="val 11012"/>
            </a:avLst>
          </a:prstGeom>
          <a:noFill/>
          <a:ln w="3175" cap="sq">
            <a:solidFill>
              <a:schemeClr val="tx1">
                <a:lumMod val="95000"/>
                <a:lumOff val="5000"/>
              </a:schemeClr>
            </a:solidFill>
            <a:prstDash val="dash"/>
            <a:round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9" name="Picture 11" descr="D:\CS 848\CS 848 Presentation - PNUTS\YMB1.pn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xmlns:mc="http://schemas.openxmlformats.org/markup-compatibility/2006" xmlns:a14="http://schemas.microsoft.com/office/drawing/2010/main" val="D9C3A5" mc:Ignorable="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000723"/>
            <a:ext cx="1371600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544853" y="610555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Region</a:t>
            </a:r>
            <a:endParaRPr lang="en-US" sz="2000" b="1" i="1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55012"/>
              </p:ext>
            </p:extLst>
          </p:nvPr>
        </p:nvGraphicFramePr>
        <p:xfrm>
          <a:off x="4518430" y="1919240"/>
          <a:ext cx="442654" cy="595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0315"/>
                <a:gridCol w="242339"/>
              </a:tblGrid>
              <a:tr h="148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T1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SU1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T2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SU2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T3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SU3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T4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SU1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65775"/>
              </p:ext>
            </p:extLst>
          </p:nvPr>
        </p:nvGraphicFramePr>
        <p:xfrm>
          <a:off x="3627004" y="1844040"/>
          <a:ext cx="716396" cy="6705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7376"/>
                <a:gridCol w="269020"/>
              </a:tblGrid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MIN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T1</a:t>
                      </a:r>
                      <a:endParaRPr lang="en-US" sz="500" b="1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Banana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T2</a:t>
                      </a:r>
                      <a:endParaRPr lang="en-US" sz="500" b="1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Grape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T3</a:t>
                      </a:r>
                      <a:endParaRPr lang="en-US" sz="500" b="1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Lemon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T4</a:t>
                      </a:r>
                      <a:endParaRPr lang="en-US" sz="5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4893"/>
              </p:ext>
            </p:extLst>
          </p:nvPr>
        </p:nvGraphicFramePr>
        <p:xfrm>
          <a:off x="731404" y="2773680"/>
          <a:ext cx="716396" cy="6705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7376"/>
                <a:gridCol w="269020"/>
              </a:tblGrid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MIN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T1</a:t>
                      </a:r>
                      <a:endParaRPr lang="en-US" sz="500" b="1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Banana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T2</a:t>
                      </a:r>
                      <a:endParaRPr lang="en-US" sz="500" b="1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Grape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T3</a:t>
                      </a:r>
                      <a:endParaRPr lang="en-US" sz="500" b="1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Lemon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T4</a:t>
                      </a:r>
                      <a:endParaRPr lang="en-US" sz="5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460039"/>
              </p:ext>
            </p:extLst>
          </p:nvPr>
        </p:nvGraphicFramePr>
        <p:xfrm>
          <a:off x="1452820" y="2971800"/>
          <a:ext cx="442654" cy="59276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0315"/>
                <a:gridCol w="242339"/>
              </a:tblGrid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T1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SU1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T2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SU2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T3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SU3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T4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SU1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03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93235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79983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0183" y="2120900"/>
            <a:ext cx="1059213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3982" y="2044700"/>
            <a:ext cx="1059213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Tablet Controller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547092" y="262124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Routers</a:t>
            </a:r>
            <a:endParaRPr lang="en-US" b="1" dirty="0"/>
          </a:p>
        </p:txBody>
      </p:sp>
      <p:pic>
        <p:nvPicPr>
          <p:cNvPr id="29" name="Picture 8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2" y="1919346"/>
            <a:ext cx="537566" cy="32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3112704" y="1999974"/>
            <a:ext cx="1272309" cy="1981200"/>
            <a:chOff x="7543800" y="2057400"/>
            <a:chExt cx="1272309" cy="1981200"/>
          </a:xfrm>
        </p:grpSpPr>
        <p:sp>
          <p:nvSpPr>
            <p:cNvPr id="31" name="Rounded Rectangle 30"/>
            <p:cNvSpPr/>
            <p:nvPr/>
          </p:nvSpPr>
          <p:spPr>
            <a:xfrm>
              <a:off x="7612496" y="21336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543800" y="20574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  <a:p>
              <a:pPr algn="ctr"/>
              <a:r>
                <a:rPr lang="en-US" sz="1600" b="1" dirty="0" smtClean="0"/>
                <a:t>Message Broker</a:t>
              </a:r>
              <a:endParaRPr lang="en-US" sz="1600" b="1" dirty="0"/>
            </a:p>
          </p:txBody>
        </p:sp>
        <p:pic>
          <p:nvPicPr>
            <p:cNvPr id="33" name="Picture 9" descr="D:\CS 848\CS 848 Presentation - PNUTS\msg1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3896" y="2057400"/>
              <a:ext cx="531678" cy="449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05" name="Group 104"/>
          <p:cNvGrpSpPr/>
          <p:nvPr/>
        </p:nvGrpSpPr>
        <p:grpSpPr>
          <a:xfrm>
            <a:off x="230609" y="4484132"/>
            <a:ext cx="1164082" cy="762000"/>
            <a:chOff x="230609" y="5181600"/>
            <a:chExt cx="1164082" cy="762000"/>
          </a:xfrm>
          <a:solidFill>
            <a:schemeClr val="bg2">
              <a:lumMod val="75000"/>
            </a:schemeClr>
          </a:solidFill>
        </p:grpSpPr>
        <p:sp>
          <p:nvSpPr>
            <p:cNvPr id="16" name="Flowchart: Magnetic Disk 15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7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38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39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grpFill/>
            <a:extLst/>
          </p:spPr>
        </p:pic>
      </p:grpSp>
      <p:pic>
        <p:nvPicPr>
          <p:cNvPr id="78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12009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79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09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80" name="Rectangle 79"/>
          <p:cNvSpPr/>
          <p:nvPr/>
        </p:nvSpPr>
        <p:spPr>
          <a:xfrm>
            <a:off x="8008587" y="2139674"/>
            <a:ext cx="1059213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7932386" y="2063474"/>
            <a:ext cx="1059213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Tablet Controller</a:t>
            </a:r>
            <a:endParaRPr lang="en-US" sz="14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423892" y="264001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Routers</a:t>
            </a:r>
            <a:endParaRPr lang="en-US" b="1" dirty="0"/>
          </a:p>
        </p:txBody>
      </p:sp>
      <p:pic>
        <p:nvPicPr>
          <p:cNvPr id="84" name="Picture 8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096" y="1938120"/>
            <a:ext cx="537566" cy="32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85" name="Group 84"/>
          <p:cNvGrpSpPr/>
          <p:nvPr/>
        </p:nvGrpSpPr>
        <p:grpSpPr>
          <a:xfrm>
            <a:off x="4747491" y="2018748"/>
            <a:ext cx="1272309" cy="1981200"/>
            <a:chOff x="7543800" y="2057400"/>
            <a:chExt cx="1272309" cy="1981200"/>
          </a:xfrm>
        </p:grpSpPr>
        <p:sp>
          <p:nvSpPr>
            <p:cNvPr id="86" name="Rounded Rectangle 85"/>
            <p:cNvSpPr/>
            <p:nvPr/>
          </p:nvSpPr>
          <p:spPr>
            <a:xfrm>
              <a:off x="7612496" y="21336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543800" y="20574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  <a:p>
              <a:pPr algn="ctr"/>
              <a:r>
                <a:rPr lang="en-US" sz="1600" b="1" dirty="0" smtClean="0"/>
                <a:t>Message Broker</a:t>
              </a:r>
              <a:endParaRPr lang="en-US" sz="1600" b="1" dirty="0"/>
            </a:p>
          </p:txBody>
        </p:sp>
        <p:pic>
          <p:nvPicPr>
            <p:cNvPr id="88" name="Picture 9" descr="D:\CS 848\CS 848 Presentation - PNUTS\msg1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09" y="2057400"/>
              <a:ext cx="531678" cy="449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06" name="Group 105"/>
          <p:cNvGrpSpPr/>
          <p:nvPr/>
        </p:nvGrpSpPr>
        <p:grpSpPr>
          <a:xfrm>
            <a:off x="1502918" y="4513949"/>
            <a:ext cx="1164082" cy="762000"/>
            <a:chOff x="230609" y="5181600"/>
            <a:chExt cx="1164082" cy="762000"/>
          </a:xfrm>
        </p:grpSpPr>
        <p:sp>
          <p:nvSpPr>
            <p:cNvPr id="107" name="Flowchart: Magnetic Disk 106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08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09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10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11" name="Group 110"/>
          <p:cNvGrpSpPr/>
          <p:nvPr/>
        </p:nvGrpSpPr>
        <p:grpSpPr>
          <a:xfrm>
            <a:off x="2798318" y="4513949"/>
            <a:ext cx="1164082" cy="762000"/>
            <a:chOff x="230609" y="5181600"/>
            <a:chExt cx="1164082" cy="762000"/>
          </a:xfrm>
        </p:grpSpPr>
        <p:sp>
          <p:nvSpPr>
            <p:cNvPr id="112" name="Flowchart: Magnetic Disk 111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1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1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1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5151583" y="4513949"/>
            <a:ext cx="1164082" cy="762000"/>
            <a:chOff x="230609" y="5181600"/>
            <a:chExt cx="1164082" cy="762000"/>
          </a:xfrm>
        </p:grpSpPr>
        <p:sp>
          <p:nvSpPr>
            <p:cNvPr id="117" name="Flowchart: Magnetic Disk 116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18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19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20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21" name="Group 120"/>
          <p:cNvGrpSpPr/>
          <p:nvPr/>
        </p:nvGrpSpPr>
        <p:grpSpPr>
          <a:xfrm>
            <a:off x="6423892" y="4543766"/>
            <a:ext cx="1164082" cy="762000"/>
            <a:chOff x="230609" y="5181600"/>
            <a:chExt cx="1164082" cy="762000"/>
          </a:xfrm>
        </p:grpSpPr>
        <p:sp>
          <p:nvSpPr>
            <p:cNvPr id="122" name="Flowchart: Magnetic Disk 121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2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2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2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26" name="Group 125"/>
          <p:cNvGrpSpPr/>
          <p:nvPr/>
        </p:nvGrpSpPr>
        <p:grpSpPr>
          <a:xfrm>
            <a:off x="7719292" y="4543766"/>
            <a:ext cx="1164082" cy="762000"/>
            <a:chOff x="230609" y="5181600"/>
            <a:chExt cx="1164082" cy="762000"/>
          </a:xfrm>
        </p:grpSpPr>
        <p:sp>
          <p:nvSpPr>
            <p:cNvPr id="127" name="Flowchart: Magnetic Disk 126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28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29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30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sp>
        <p:nvSpPr>
          <p:cNvPr id="131" name="TextBox 130"/>
          <p:cNvSpPr txBox="1"/>
          <p:nvPr/>
        </p:nvSpPr>
        <p:spPr>
          <a:xfrm>
            <a:off x="1040196" y="4114800"/>
            <a:ext cx="1878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Storage Units</a:t>
            </a:r>
            <a:endParaRPr lang="en-US" sz="16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6067044" y="4148795"/>
            <a:ext cx="1878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Storage Units</a:t>
            </a:r>
            <a:endParaRPr lang="en-US" sz="1600" b="1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4533900" y="1676400"/>
            <a:ext cx="0" cy="4237383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2859156" y="1799535"/>
            <a:ext cx="3329708" cy="23914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1487556" y="556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Region 1</a:t>
            </a:r>
            <a:endParaRPr lang="en-US" sz="2000" b="1" i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6324600" y="556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Region 2</a:t>
            </a:r>
            <a:endParaRPr lang="en-US" sz="2000" b="1" i="1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74080"/>
              </p:ext>
            </p:extLst>
          </p:nvPr>
        </p:nvGraphicFramePr>
        <p:xfrm>
          <a:off x="1979444" y="1786614"/>
          <a:ext cx="318656" cy="4267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4202"/>
                <a:gridCol w="174454"/>
              </a:tblGrid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T1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SU1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T2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SU2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T3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SU3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T4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SU1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48994"/>
              </p:ext>
            </p:extLst>
          </p:nvPr>
        </p:nvGraphicFramePr>
        <p:xfrm>
          <a:off x="6871604" y="1786614"/>
          <a:ext cx="318656" cy="4267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4202"/>
                <a:gridCol w="174454"/>
              </a:tblGrid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T1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SU1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T2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SU2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T3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SU3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  <a:tr h="5508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T4</a:t>
                      </a:r>
                      <a:endParaRPr lang="en-US" sz="7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SU1</a:t>
                      </a:r>
                      <a:endParaRPr lang="en-US" sz="7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64651"/>
              </p:ext>
            </p:extLst>
          </p:nvPr>
        </p:nvGraphicFramePr>
        <p:xfrm>
          <a:off x="8008587" y="2844800"/>
          <a:ext cx="484556" cy="50934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2596"/>
                <a:gridCol w="181960"/>
              </a:tblGrid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MIN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T1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Banana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T2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Grape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T3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Lemon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T4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3255"/>
              </p:ext>
            </p:extLst>
          </p:nvPr>
        </p:nvGraphicFramePr>
        <p:xfrm>
          <a:off x="8538193" y="2819400"/>
          <a:ext cx="442654" cy="59276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0315"/>
                <a:gridCol w="242339"/>
              </a:tblGrid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T1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SU1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T2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SU2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T3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SU3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T4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SU1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60889"/>
              </p:ext>
            </p:extLst>
          </p:nvPr>
        </p:nvGraphicFramePr>
        <p:xfrm>
          <a:off x="300183" y="2888974"/>
          <a:ext cx="484556" cy="50934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2596"/>
                <a:gridCol w="181960"/>
              </a:tblGrid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MIN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T1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Banana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T2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Grape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T3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  <a:tr h="127336"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Lemon</a:t>
                      </a:r>
                      <a:endParaRPr lang="en-US" sz="5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500" b="1" dirty="0" smtClean="0"/>
                        <a:t>T4</a:t>
                      </a:r>
                      <a:endParaRPr lang="en-US" sz="5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78204"/>
              </p:ext>
            </p:extLst>
          </p:nvPr>
        </p:nvGraphicFramePr>
        <p:xfrm>
          <a:off x="829789" y="2863574"/>
          <a:ext cx="442654" cy="59276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0315"/>
                <a:gridCol w="242339"/>
              </a:tblGrid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T1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SU1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T2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SU2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T3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SU3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T4</a:t>
                      </a:r>
                      <a:endParaRPr lang="en-US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SU1</a:t>
                      </a:r>
                      <a:endParaRPr lang="en-US" sz="8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23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Architecture – Replication and Consistency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 Yahoo! Message Broker</a:t>
            </a:r>
          </a:p>
          <a:p>
            <a:pPr lvl="2"/>
            <a:r>
              <a:rPr lang="en-US" dirty="0" smtClean="0"/>
              <a:t>Reliable topic based publish/subscribe </a:t>
            </a:r>
          </a:p>
          <a:p>
            <a:pPr lvl="2"/>
            <a:r>
              <a:rPr lang="en-US" dirty="0" smtClean="0"/>
              <a:t>Updates are asynchronously propagated to all replicas</a:t>
            </a:r>
          </a:p>
          <a:p>
            <a:pPr lvl="2"/>
            <a:r>
              <a:rPr lang="en-US" dirty="0" smtClean="0"/>
              <a:t>Provides ‘Partial Ordering’: </a:t>
            </a:r>
          </a:p>
          <a:p>
            <a:pPr lvl="3"/>
            <a:r>
              <a:rPr lang="en-US" sz="1800" dirty="0" smtClean="0"/>
              <a:t>Messages published to a particular YMB will be delivered to all subscribers in the same order.</a:t>
            </a:r>
          </a:p>
          <a:p>
            <a:pPr lvl="3"/>
            <a:r>
              <a:rPr lang="en-US" sz="1800" dirty="0" smtClean="0"/>
              <a:t>Messages published to different YMBs may be delivered in any order</a:t>
            </a:r>
          </a:p>
          <a:p>
            <a:pPr lvl="3"/>
            <a:endParaRPr lang="en-US" sz="1800" dirty="0" smtClean="0"/>
          </a:p>
          <a:p>
            <a:pPr lvl="2"/>
            <a:r>
              <a:rPr lang="en-US" sz="2200" dirty="0" smtClean="0"/>
              <a:t>Solution: per-record mastership</a:t>
            </a:r>
          </a:p>
        </p:txBody>
      </p:sp>
    </p:spTree>
    <p:extLst>
      <p:ext uri="{BB962C8B-B14F-4D97-AF65-F5344CB8AC3E}">
        <p14:creationId xmlns:p14="http://schemas.microsoft.com/office/powerpoint/2010/main" val="360877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Architecture – Replication and Consistency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229600" cy="4876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2- </a:t>
            </a:r>
            <a:r>
              <a:rPr lang="en-US" dirty="0"/>
              <a:t>Consistency and Record </a:t>
            </a:r>
            <a:r>
              <a:rPr lang="en-US" dirty="0" smtClean="0"/>
              <a:t>Mastership</a:t>
            </a:r>
          </a:p>
          <a:p>
            <a:pPr lvl="2"/>
            <a:r>
              <a:rPr lang="en-US" dirty="0" smtClean="0"/>
              <a:t>One copy of a record as a master</a:t>
            </a:r>
          </a:p>
          <a:p>
            <a:pPr lvl="2"/>
            <a:r>
              <a:rPr lang="en-US" dirty="0" smtClean="0"/>
              <a:t>Updates are forwarded to that master copy</a:t>
            </a:r>
          </a:p>
          <a:p>
            <a:pPr lvl="3"/>
            <a:r>
              <a:rPr lang="en-US" dirty="0" smtClean="0"/>
              <a:t>Publish update (commit)</a:t>
            </a:r>
          </a:p>
          <a:p>
            <a:pPr lvl="2"/>
            <a:r>
              <a:rPr lang="en-US" dirty="0" smtClean="0"/>
              <a:t>Different records in the same table can be mastered in different clusters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Who is the master record? How it is selected?</a:t>
            </a:r>
          </a:p>
          <a:p>
            <a:pPr lvl="2"/>
            <a:r>
              <a:rPr lang="en-US" dirty="0" smtClean="0"/>
              <a:t>Each record carries meta-data information about the identity of the master record (changeable)</a:t>
            </a:r>
          </a:p>
          <a:p>
            <a:pPr lvl="2"/>
            <a:r>
              <a:rPr lang="en-US" dirty="0" smtClean="0"/>
              <a:t>Record receiving most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4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Multi-record querying</a:t>
            </a:r>
          </a:p>
          <a:p>
            <a:pPr lvl="1"/>
            <a:r>
              <a:rPr lang="en-US" dirty="0" smtClean="0"/>
              <a:t>Scatter-gather engine (Router)</a:t>
            </a:r>
          </a:p>
          <a:p>
            <a:pPr lvl="2"/>
            <a:r>
              <a:rPr lang="en-US" dirty="0" smtClean="0"/>
              <a:t>Split multi-record request to multiple single-record requests</a:t>
            </a:r>
          </a:p>
          <a:p>
            <a:pPr lvl="2"/>
            <a:r>
              <a:rPr lang="en-US" dirty="0" smtClean="0"/>
              <a:t>Initiates parallel queries</a:t>
            </a:r>
          </a:p>
          <a:p>
            <a:pPr lvl="2"/>
            <a:r>
              <a:rPr lang="en-US" dirty="0" smtClean="0"/>
              <a:t>Assemble and evaluate results, and send it back to the client</a:t>
            </a:r>
          </a:p>
          <a:p>
            <a:pPr lvl="2"/>
            <a:r>
              <a:rPr lang="en-US" dirty="0" smtClean="0"/>
              <a:t>Handles range and scan queries (also supports top-k)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3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Databases </a:t>
            </a:r>
          </a:p>
          <a:p>
            <a:pPr marL="457200" lvl="1" indent="0">
              <a:buNone/>
            </a:pPr>
            <a:r>
              <a:rPr lang="en-US" sz="1800" dirty="0" smtClean="0"/>
              <a:t>Millions of records, frequent updates, important data, relaxed consistency</a:t>
            </a:r>
          </a:p>
          <a:p>
            <a:r>
              <a:rPr lang="en-US" dirty="0" smtClean="0"/>
              <a:t>Social Application</a:t>
            </a:r>
          </a:p>
          <a:p>
            <a:pPr marL="457200" lvl="1" indent="0">
              <a:buNone/>
            </a:pPr>
            <a:r>
              <a:rPr lang="en-US" sz="1800" dirty="0" smtClean="0"/>
              <a:t>Flexible schemas, large number of small updates, no real-time requirements (relaxed consistency)</a:t>
            </a:r>
          </a:p>
          <a:p>
            <a:r>
              <a:rPr lang="en-US" dirty="0" smtClean="0"/>
              <a:t>Content Meta-Data</a:t>
            </a:r>
          </a:p>
          <a:p>
            <a:pPr marL="457200" lvl="1" indent="0">
              <a:buNone/>
            </a:pPr>
            <a:r>
              <a:rPr lang="en-US" sz="1800" dirty="0" smtClean="0"/>
              <a:t>Manage structured metadata, scalable, consistent</a:t>
            </a:r>
            <a:endParaRPr lang="en-US" sz="1800" dirty="0"/>
          </a:p>
          <a:p>
            <a:r>
              <a:rPr lang="en-US" dirty="0" smtClean="0"/>
              <a:t>Session Data</a:t>
            </a:r>
          </a:p>
          <a:p>
            <a:pPr marL="457200" lvl="1" indent="0">
              <a:buNone/>
            </a:pPr>
            <a:r>
              <a:rPr lang="en-US" sz="1800" dirty="0" smtClean="0"/>
              <a:t>Scalable storage to manage states</a:t>
            </a:r>
            <a:r>
              <a:rPr lang="en-US" sz="1800" smtClean="0"/>
              <a:t>, but low </a:t>
            </a:r>
            <a:r>
              <a:rPr lang="en-US" sz="1800" dirty="0" smtClean="0"/>
              <a:t>consistency required </a:t>
            </a:r>
          </a:p>
        </p:txBody>
      </p:sp>
    </p:spTree>
    <p:extLst>
      <p:ext uri="{BB962C8B-B14F-4D97-AF65-F5344CB8AC3E}">
        <p14:creationId xmlns:p14="http://schemas.microsoft.com/office/powerpoint/2010/main" val="162589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t="21195" r="34741" b="16624"/>
          <a:stretch/>
        </p:blipFill>
        <p:spPr bwMode="auto">
          <a:xfrm>
            <a:off x="4648201" y="2667000"/>
            <a:ext cx="4495800" cy="321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382000" cy="5410198"/>
          </a:xfrm>
        </p:spPr>
        <p:txBody>
          <a:bodyPr>
            <a:normAutofit/>
          </a:bodyPr>
          <a:lstStyle/>
          <a:p>
            <a:r>
              <a:rPr lang="en-US" dirty="0" smtClean="0"/>
              <a:t>Main criteria: Average Request Latency (</a:t>
            </a:r>
            <a:r>
              <a:rPr lang="en-US" sz="2000" dirty="0" smtClean="0"/>
              <a:t>response time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Experiment Setup</a:t>
            </a:r>
          </a:p>
          <a:p>
            <a:pPr lvl="1"/>
            <a:r>
              <a:rPr lang="en-US" sz="2000" dirty="0" smtClean="0"/>
              <a:t>3 </a:t>
            </a:r>
            <a:r>
              <a:rPr lang="en-US" sz="2000" dirty="0"/>
              <a:t>Regions (2 West, 1 East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1- Inserting data</a:t>
            </a:r>
          </a:p>
          <a:p>
            <a:pPr marL="0" indent="0">
              <a:buNone/>
            </a:pPr>
            <a:r>
              <a:rPr lang="en-US" dirty="0" smtClean="0"/>
              <a:t>2- Varying Load</a:t>
            </a:r>
          </a:p>
          <a:p>
            <a:pPr marL="0" indent="0">
              <a:buNone/>
            </a:pPr>
            <a:r>
              <a:rPr lang="en-US" dirty="0" smtClean="0"/>
              <a:t>3- Varying number of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Storage Units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8" t="17922" r="26461" b="18493"/>
          <a:stretch/>
        </p:blipFill>
        <p:spPr bwMode="auto">
          <a:xfrm>
            <a:off x="4817823" y="2971800"/>
            <a:ext cx="4303431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87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Enhancements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Includes adding the following features:</a:t>
            </a:r>
          </a:p>
          <a:p>
            <a:endParaRPr lang="en-US" dirty="0"/>
          </a:p>
          <a:p>
            <a:r>
              <a:rPr lang="en-US" dirty="0" smtClean="0"/>
              <a:t>Indexing, Materialized Views</a:t>
            </a:r>
          </a:p>
          <a:p>
            <a:r>
              <a:rPr lang="en-US" dirty="0" smtClean="0"/>
              <a:t>Bundled updates (atomic non-isolated updates for multiple records)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9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1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19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0"/>
            <a:ext cx="1219200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1295400" y="1752600"/>
            <a:ext cx="2514600" cy="1358900"/>
          </a:xfrm>
          <a:prstGeom prst="wedgeRoundRectCallout">
            <a:avLst>
              <a:gd name="adj1" fmla="val 56659"/>
              <a:gd name="adj2" fmla="val 7837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Thank You!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965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Data and Query Model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Experiments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18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6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Record-oriented access to very large tables</a:t>
            </a:r>
          </a:p>
          <a:p>
            <a:r>
              <a:rPr lang="en-US" dirty="0" smtClean="0"/>
              <a:t>Does not support:</a:t>
            </a:r>
          </a:p>
          <a:p>
            <a:pPr lvl="1"/>
            <a:r>
              <a:rPr lang="en-US" dirty="0" smtClean="0"/>
              <a:t>Geographic replication</a:t>
            </a:r>
          </a:p>
          <a:p>
            <a:pPr lvl="1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Materialized views</a:t>
            </a:r>
          </a:p>
          <a:p>
            <a:pPr lvl="1"/>
            <a:r>
              <a:rPr lang="en-US" dirty="0" smtClean="0"/>
              <a:t>Hash-organized tables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8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Focuses on availability</a:t>
            </a:r>
          </a:p>
          <a:p>
            <a:r>
              <a:rPr lang="en-US" dirty="0" smtClean="0"/>
              <a:t>Provides geographic replication via ‘gossip’ mechanism</a:t>
            </a:r>
          </a:p>
          <a:p>
            <a:pPr lvl="1"/>
            <a:r>
              <a:rPr lang="en-US" dirty="0" smtClean="0"/>
              <a:t>Eventual consistency model does not suit all applications</a:t>
            </a:r>
          </a:p>
          <a:p>
            <a:pPr lvl="1"/>
            <a:r>
              <a:rPr lang="en-US" dirty="0" smtClean="0"/>
              <a:t>“Updates are committed in different orders at different replicas”, then replicas are eventually reconciled (updates may roll back)</a:t>
            </a:r>
          </a:p>
          <a:p>
            <a:r>
              <a:rPr lang="en-US" dirty="0" smtClean="0"/>
              <a:t>Does not support:</a:t>
            </a:r>
          </a:p>
          <a:p>
            <a:pPr lvl="1"/>
            <a:r>
              <a:rPr lang="en-US" dirty="0" smtClean="0"/>
              <a:t>Ordered tables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8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Boxwood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B-tree implementation</a:t>
            </a:r>
          </a:p>
          <a:p>
            <a:r>
              <a:rPr lang="en-US" dirty="0" smtClean="0"/>
              <a:t>The design favors consistency over scalability (tens of machines)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6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Response Time (SLAs)</a:t>
            </a:r>
          </a:p>
          <a:p>
            <a:r>
              <a:rPr lang="en-US" dirty="0" smtClean="0"/>
              <a:t>High Availability and Fault Tolerance </a:t>
            </a:r>
          </a:p>
          <a:p>
            <a:r>
              <a:rPr lang="en-US" dirty="0" smtClean="0"/>
              <a:t>Relaxed Consistency Guarantees </a:t>
            </a:r>
          </a:p>
          <a:p>
            <a:pPr lvl="1"/>
            <a:r>
              <a:rPr lang="en-US" dirty="0" err="1" smtClean="0"/>
              <a:t>Serializable</a:t>
            </a:r>
            <a:r>
              <a:rPr lang="en-US" dirty="0" smtClean="0"/>
              <a:t> Transactions</a:t>
            </a:r>
          </a:p>
          <a:p>
            <a:pPr lvl="1"/>
            <a:r>
              <a:rPr lang="en-US" dirty="0" smtClean="0"/>
              <a:t>Eventual Consistency: </a:t>
            </a:r>
            <a:r>
              <a:rPr lang="en-US" sz="2000" dirty="0" smtClean="0"/>
              <a:t>update any replica, all updates are propagated to all replicas, but potentially in different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4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Query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534400" cy="5105398"/>
          </a:xfrm>
        </p:spPr>
        <p:txBody>
          <a:bodyPr/>
          <a:lstStyle/>
          <a:p>
            <a:r>
              <a:rPr lang="en-US" dirty="0" smtClean="0"/>
              <a:t>Simplified Relational Data Model (tables, records, attributes)</a:t>
            </a:r>
          </a:p>
          <a:p>
            <a:r>
              <a:rPr lang="en-US" dirty="0" smtClean="0"/>
              <a:t>Flexible schemas</a:t>
            </a:r>
          </a:p>
          <a:p>
            <a:r>
              <a:rPr lang="en-US" dirty="0" smtClean="0"/>
              <a:t>Query: Selection and Projection from a </a:t>
            </a:r>
            <a:r>
              <a:rPr lang="en-US" i="1" dirty="0" smtClean="0"/>
              <a:t>single table</a:t>
            </a:r>
            <a:r>
              <a:rPr lang="en-US" dirty="0" smtClean="0"/>
              <a:t>. Specific applications</a:t>
            </a:r>
          </a:p>
          <a:p>
            <a:pPr lvl="1"/>
            <a:r>
              <a:rPr lang="en-US" dirty="0" smtClean="0"/>
              <a:t>Scans a few records</a:t>
            </a:r>
          </a:p>
          <a:p>
            <a:pPr lvl="1"/>
            <a:r>
              <a:rPr lang="en-US" dirty="0" smtClean="0"/>
              <a:t>No ad-hoc queries</a:t>
            </a:r>
          </a:p>
          <a:p>
            <a:r>
              <a:rPr lang="en-US" dirty="0" smtClean="0"/>
              <a:t>Support for </a:t>
            </a:r>
            <a:r>
              <a:rPr lang="en-US" i="1" dirty="0" smtClean="0"/>
              <a:t>hashed</a:t>
            </a:r>
            <a:r>
              <a:rPr lang="en-US" dirty="0" smtClean="0"/>
              <a:t> and </a:t>
            </a:r>
            <a:r>
              <a:rPr lang="en-US" i="1" dirty="0" smtClean="0"/>
              <a:t>ordered tables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021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between</a:t>
            </a:r>
          </a:p>
          <a:p>
            <a:r>
              <a:rPr lang="en-US" dirty="0" smtClean="0"/>
              <a:t>One record updates</a:t>
            </a:r>
          </a:p>
          <a:p>
            <a:r>
              <a:rPr lang="en-US" b="1" dirty="0" smtClean="0"/>
              <a:t>Per-record timeline consistency: </a:t>
            </a:r>
            <a:r>
              <a:rPr lang="en-US" dirty="0" smtClean="0"/>
              <a:t>replicas of a record apply updates in the same order</a:t>
            </a:r>
            <a:endParaRPr lang="en-US" b="1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one version, all replicas contain the same information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5400" y="1270000"/>
            <a:ext cx="6299200" cy="3810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2FFF8D" mc:Ignorable=""/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</a:t>
            </a:r>
            <a:r>
              <a:rPr lang="en-US" b="1" dirty="0" err="1" smtClean="0">
                <a:solidFill>
                  <a:schemeClr val="tx1"/>
                </a:solidFill>
              </a:rPr>
              <a:t>Serializability</a:t>
            </a:r>
            <a:r>
              <a:rPr lang="en-US" b="1" dirty="0" smtClean="0">
                <a:solidFill>
                  <a:schemeClr val="tx1"/>
                </a:solidFill>
              </a:rPr>
              <a:t>		Eventual Consistency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t="36468" r="13409" b="42493"/>
          <a:stretch/>
        </p:blipFill>
        <p:spPr bwMode="auto">
          <a:xfrm>
            <a:off x="1752600" y="3276600"/>
            <a:ext cx="5985164" cy="1041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05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5105398"/>
          </a:xfrm>
        </p:spPr>
        <p:txBody>
          <a:bodyPr/>
          <a:lstStyle/>
          <a:p>
            <a:r>
              <a:rPr lang="en-US" dirty="0" smtClean="0"/>
              <a:t>Master replica for each record. </a:t>
            </a:r>
          </a:p>
          <a:p>
            <a:r>
              <a:rPr lang="en-US" dirty="0" smtClean="0"/>
              <a:t>Updates are forwarded to this master replica</a:t>
            </a:r>
          </a:p>
          <a:p>
            <a:r>
              <a:rPr lang="en-US" dirty="0" smtClean="0"/>
              <a:t>Master record carries the version info</a:t>
            </a:r>
          </a:p>
          <a:p>
            <a:r>
              <a:rPr lang="en-US" dirty="0" smtClean="0"/>
              <a:t>API calls - Consistency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Read-any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Read-critical(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required_version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Read-latest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Test-and-set-write(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required_version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7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7</a:t>
            </a:fld>
            <a:endParaRPr lang="en-US" dirty="0"/>
          </a:p>
        </p:txBody>
      </p:sp>
      <p:pic>
        <p:nvPicPr>
          <p:cNvPr id="2050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6" name="Picture 2" descr="D:\CS 848\CS 848 Presentation - PNUTS\Router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6207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0491" y="2120900"/>
            <a:ext cx="1170709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4290" y="2044700"/>
            <a:ext cx="1170709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/>
              <a:t>Tablet Controller</a:t>
            </a:r>
            <a:endParaRPr lang="en-US" sz="16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670790" y="4273550"/>
            <a:ext cx="1767609" cy="1562100"/>
            <a:chOff x="670790" y="4076700"/>
            <a:chExt cx="1767609" cy="1562100"/>
          </a:xfrm>
          <a:solidFill>
            <a:schemeClr val="bg2">
              <a:lumMod val="75000"/>
            </a:schemeClr>
          </a:solidFill>
        </p:grpSpPr>
        <p:sp>
          <p:nvSpPr>
            <p:cNvPr id="7" name="Flowchart: Magnetic Disk 6"/>
            <p:cNvSpPr/>
            <p:nvPr/>
          </p:nvSpPr>
          <p:spPr>
            <a:xfrm>
              <a:off x="670790" y="4076700"/>
              <a:ext cx="1767609" cy="15621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en-US" sz="1600" b="1" dirty="0" smtClean="0"/>
                <a:t>Storage Unit 1</a:t>
              </a:r>
              <a:endParaRPr lang="en-US" sz="1600" b="1" dirty="0"/>
            </a:p>
          </p:txBody>
        </p:sp>
        <p:pic>
          <p:nvPicPr>
            <p:cNvPr id="2052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1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2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2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6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26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5029200"/>
              <a:ext cx="383310" cy="465128"/>
            </a:xfrm>
            <a:prstGeom prst="rect">
              <a:avLst/>
            </a:prstGeom>
            <a:grpFill/>
            <a:extLst/>
          </p:spPr>
        </p:pic>
      </p:grpSp>
      <p:grpSp>
        <p:nvGrpSpPr>
          <p:cNvPr id="29" name="Group 28"/>
          <p:cNvGrpSpPr/>
          <p:nvPr/>
        </p:nvGrpSpPr>
        <p:grpSpPr>
          <a:xfrm>
            <a:off x="2743200" y="4273550"/>
            <a:ext cx="1767609" cy="1562100"/>
            <a:chOff x="670790" y="4076700"/>
            <a:chExt cx="1767609" cy="1562100"/>
          </a:xfrm>
          <a:solidFill>
            <a:schemeClr val="bg2">
              <a:lumMod val="75000"/>
            </a:schemeClr>
          </a:solidFill>
        </p:grpSpPr>
        <p:sp>
          <p:nvSpPr>
            <p:cNvPr id="30" name="Flowchart: Magnetic Disk 29"/>
            <p:cNvSpPr/>
            <p:nvPr/>
          </p:nvSpPr>
          <p:spPr>
            <a:xfrm>
              <a:off x="670790" y="4076700"/>
              <a:ext cx="1767609" cy="15621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en-US" sz="1600" b="1" dirty="0" smtClean="0"/>
                <a:t>Storage Unit 2</a:t>
              </a:r>
              <a:endParaRPr lang="en-US" sz="1600" b="1" dirty="0"/>
            </a:p>
          </p:txBody>
        </p:sp>
        <p:pic>
          <p:nvPicPr>
            <p:cNvPr id="31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1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32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3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6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3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5029200"/>
              <a:ext cx="383310" cy="465128"/>
            </a:xfrm>
            <a:prstGeom prst="rect">
              <a:avLst/>
            </a:prstGeom>
            <a:grpFill/>
            <a:extLst/>
          </p:spPr>
        </p:pic>
      </p:grpSp>
      <p:grpSp>
        <p:nvGrpSpPr>
          <p:cNvPr id="41" name="Group 40"/>
          <p:cNvGrpSpPr/>
          <p:nvPr/>
        </p:nvGrpSpPr>
        <p:grpSpPr>
          <a:xfrm>
            <a:off x="6080991" y="4273550"/>
            <a:ext cx="1767609" cy="1562100"/>
            <a:chOff x="670790" y="4076700"/>
            <a:chExt cx="1767609" cy="1562100"/>
          </a:xfrm>
          <a:solidFill>
            <a:schemeClr val="bg2">
              <a:lumMod val="75000"/>
            </a:schemeClr>
          </a:solidFill>
        </p:grpSpPr>
        <p:sp>
          <p:nvSpPr>
            <p:cNvPr id="42" name="Flowchart: Magnetic Disk 41"/>
            <p:cNvSpPr/>
            <p:nvPr/>
          </p:nvSpPr>
          <p:spPr>
            <a:xfrm>
              <a:off x="670790" y="4076700"/>
              <a:ext cx="1767609" cy="1562100"/>
            </a:xfrm>
            <a:prstGeom prst="flowChartMagneticDisk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en-US" sz="1600" b="1" dirty="0" smtClean="0"/>
                <a:t>Storage Unit N</a:t>
              </a:r>
              <a:endParaRPr lang="en-US" sz="1600" b="1" dirty="0"/>
            </a:p>
          </p:txBody>
        </p:sp>
        <p:pic>
          <p:nvPicPr>
            <p:cNvPr id="4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1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44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4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690" y="5029200"/>
              <a:ext cx="383310" cy="465128"/>
            </a:xfrm>
            <a:prstGeom prst="rect">
              <a:avLst/>
            </a:prstGeom>
            <a:grpFill/>
            <a:extLst/>
          </p:spPr>
        </p:pic>
        <p:pic>
          <p:nvPicPr>
            <p:cNvPr id="46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5029200"/>
              <a:ext cx="383310" cy="465128"/>
            </a:xfrm>
            <a:prstGeom prst="rect">
              <a:avLst/>
            </a:prstGeom>
            <a:grpFill/>
            <a:extLst/>
          </p:spPr>
        </p:pic>
      </p:grpSp>
      <p:sp>
        <p:nvSpPr>
          <p:cNvPr id="23" name="Rounded Rectangle 22"/>
          <p:cNvSpPr/>
          <p:nvPr/>
        </p:nvSpPr>
        <p:spPr>
          <a:xfrm>
            <a:off x="357908" y="1752600"/>
            <a:ext cx="7856394" cy="4267200"/>
          </a:xfrm>
          <a:prstGeom prst="roundRect">
            <a:avLst>
              <a:gd name="adj" fmla="val 11012"/>
            </a:avLst>
          </a:prstGeom>
          <a:noFill/>
          <a:ln w="19050" cap="sq">
            <a:solidFill>
              <a:schemeClr val="tx1"/>
            </a:solidFill>
            <a:prstDash val="solid"/>
            <a:round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059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Routers</a:t>
            </a:r>
            <a:endParaRPr lang="en-US" b="1" dirty="0"/>
          </a:p>
        </p:txBody>
      </p:sp>
      <p:pic>
        <p:nvPicPr>
          <p:cNvPr id="2056" name="Picture 8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9346"/>
            <a:ext cx="537566" cy="32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2049" name="Group 2048"/>
          <p:cNvGrpSpPr/>
          <p:nvPr/>
        </p:nvGrpSpPr>
        <p:grpSpPr>
          <a:xfrm>
            <a:off x="6785263" y="2044700"/>
            <a:ext cx="1272309" cy="1981200"/>
            <a:chOff x="7543800" y="2057400"/>
            <a:chExt cx="1272309" cy="1981200"/>
          </a:xfrm>
        </p:grpSpPr>
        <p:sp>
          <p:nvSpPr>
            <p:cNvPr id="62" name="Rounded Rectangle 61"/>
            <p:cNvSpPr/>
            <p:nvPr/>
          </p:nvSpPr>
          <p:spPr>
            <a:xfrm>
              <a:off x="7612496" y="21336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</p:txBody>
        </p:sp>
        <p:sp>
          <p:nvSpPr>
            <p:cNvPr id="2048" name="Rounded Rectangle 2047"/>
            <p:cNvSpPr/>
            <p:nvPr/>
          </p:nvSpPr>
          <p:spPr>
            <a:xfrm>
              <a:off x="7543800" y="2057400"/>
              <a:ext cx="1203613" cy="1905000"/>
            </a:xfrm>
            <a:prstGeom prst="roundRect">
              <a:avLst>
                <a:gd name="adj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  <a:p>
              <a:pPr algn="ctr"/>
              <a:r>
                <a:rPr lang="en-US" sz="1600" b="1" dirty="0" smtClean="0"/>
                <a:t>Message Broker</a:t>
              </a:r>
              <a:endParaRPr lang="en-US" sz="1600" b="1" dirty="0"/>
            </a:p>
          </p:txBody>
        </p:sp>
        <p:pic>
          <p:nvPicPr>
            <p:cNvPr id="2057" name="Picture 9" descr="D:\CS 848\CS 848 Presentation - PNUTS\msg1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3059" y="2057400"/>
              <a:ext cx="531678" cy="449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sp>
        <p:nvSpPr>
          <p:cNvPr id="64" name="TextBox 63"/>
          <p:cNvSpPr txBox="1"/>
          <p:nvPr/>
        </p:nvSpPr>
        <p:spPr>
          <a:xfrm>
            <a:off x="4739757" y="547274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. . . . . . . .</a:t>
            </a:r>
            <a:endParaRPr lang="en-US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6629400" y="1964684"/>
            <a:ext cx="3276600" cy="2150116"/>
          </a:xfrm>
          <a:prstGeom prst="roundRect">
            <a:avLst>
              <a:gd name="adj" fmla="val 11012"/>
            </a:avLst>
          </a:prstGeom>
          <a:noFill/>
          <a:ln w="3175" cap="sq">
            <a:solidFill>
              <a:schemeClr val="tx1">
                <a:lumMod val="95000"/>
                <a:lumOff val="5000"/>
              </a:schemeClr>
            </a:solidFill>
            <a:prstDash val="dash"/>
            <a:round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9" name="Picture 11" descr="D:\CS 848\CS 848 Presentation - PNUTS\YMB1.pn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xmlns:mc="http://schemas.openxmlformats.org/markup-compatibility/2006" xmlns:a14="http://schemas.microsoft.com/office/drawing/2010/main" val="D9C3A5" mc:Ignorable="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000723"/>
            <a:ext cx="1371600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544853" y="610555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Region</a:t>
            </a:r>
            <a:endParaRPr lang="en-US" sz="2000" b="1" i="1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096731"/>
              </p:ext>
            </p:extLst>
          </p:nvPr>
        </p:nvGraphicFramePr>
        <p:xfrm>
          <a:off x="4267200" y="1905000"/>
          <a:ext cx="442654" cy="59276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0315"/>
                <a:gridCol w="242339"/>
              </a:tblGrid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T1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SU1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T2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SU2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T3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SU3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  <a:tr h="1481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T4</a:t>
                      </a:r>
                      <a:endParaRPr lang="en-US" sz="9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SU1</a:t>
                      </a:r>
                      <a:endParaRPr lang="en-US" sz="9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7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Architecture – Data Storage and Retrieval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610600" cy="4800598"/>
          </a:xfrm>
        </p:spPr>
        <p:txBody>
          <a:bodyPr>
            <a:normAutofit/>
          </a:bodyPr>
          <a:lstStyle/>
          <a:p>
            <a:r>
              <a:rPr lang="en-US" dirty="0" smtClean="0"/>
              <a:t>Regions with full complement of system and data</a:t>
            </a:r>
          </a:p>
          <a:p>
            <a:r>
              <a:rPr lang="en-US" dirty="0" smtClean="0"/>
              <a:t>Tables are partitioned into tablets</a:t>
            </a:r>
          </a:p>
          <a:p>
            <a:r>
              <a:rPr lang="en-US" dirty="0"/>
              <a:t>Tablet is just a group of records of a certain table</a:t>
            </a:r>
          </a:p>
          <a:p>
            <a:endParaRPr lang="en-US" dirty="0" smtClean="0"/>
          </a:p>
          <a:p>
            <a:r>
              <a:rPr lang="en-US" dirty="0" smtClean="0"/>
              <a:t>Tablets are stored on storage units servers</a:t>
            </a:r>
          </a:p>
          <a:p>
            <a:r>
              <a:rPr lang="en-US" dirty="0" smtClean="0"/>
              <a:t>Storage units respond to: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get()    scan()    set()</a:t>
            </a:r>
          </a:p>
        </p:txBody>
      </p:sp>
    </p:spTree>
    <p:extLst>
      <p:ext uri="{BB962C8B-B14F-4D97-AF65-F5344CB8AC3E}">
        <p14:creationId xmlns:p14="http://schemas.microsoft.com/office/powerpoint/2010/main" val="391408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ocument 12"/>
          <p:cNvSpPr/>
          <p:nvPr/>
        </p:nvSpPr>
        <p:spPr>
          <a:xfrm>
            <a:off x="381000" y="2286000"/>
            <a:ext cx="1752600" cy="2819400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Tablet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2628900" y="2286000"/>
            <a:ext cx="1752600" cy="2819400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Tablet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4953000" y="2286000"/>
            <a:ext cx="1752600" cy="2819400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Tablet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7086600" y="2286000"/>
            <a:ext cx="1752600" cy="2819400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Tablet 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Routers’ Mapping – Ordered Table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Mina Farid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DAE-3311-423C-AFC5-38222B6C67D5}" type="slidenum">
              <a:rPr lang="en-US" smtClean="0"/>
              <a:t>9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Routers decide:</a:t>
            </a:r>
          </a:p>
          <a:p>
            <a:pPr lvl="1"/>
            <a:r>
              <a:rPr lang="en-US" dirty="0" smtClean="0"/>
              <a:t>Which tablets contain which records</a:t>
            </a:r>
          </a:p>
          <a:p>
            <a:pPr lvl="1"/>
            <a:r>
              <a:rPr lang="en-US" dirty="0" smtClean="0"/>
              <a:t>Which SU holds which tablets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79015"/>
              </p:ext>
            </p:extLst>
          </p:nvPr>
        </p:nvGraphicFramePr>
        <p:xfrm>
          <a:off x="7124700" y="2240280"/>
          <a:ext cx="1714500" cy="1112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4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Banana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. . . .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. . . .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16760"/>
              </p:ext>
            </p:extLst>
          </p:nvPr>
        </p:nvGraphicFramePr>
        <p:xfrm>
          <a:off x="7124700" y="3368040"/>
          <a:ext cx="1714500" cy="1112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714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Grape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.</a:t>
                      </a:r>
                      <a:r>
                        <a:rPr lang="en-US" baseline="0" dirty="0" smtClean="0">
                          <a:latin typeface="Courier" pitchFamily="49" charset="0"/>
                        </a:rPr>
                        <a:t> . . .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. . . .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16045"/>
              </p:ext>
            </p:extLst>
          </p:nvPr>
        </p:nvGraphicFramePr>
        <p:xfrm>
          <a:off x="7124700" y="4470400"/>
          <a:ext cx="1714500" cy="1112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714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Lemon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. . . .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MAX_STRING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51834"/>
              </p:ext>
            </p:extLst>
          </p:nvPr>
        </p:nvGraphicFramePr>
        <p:xfrm>
          <a:off x="7124700" y="1485900"/>
          <a:ext cx="1714500" cy="74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4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MIN_STRING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 pitchFamily="49" charset="0"/>
                        </a:rPr>
                        <a:t>. . . .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676400" y="5791200"/>
            <a:ext cx="1164082" cy="762000"/>
            <a:chOff x="230609" y="5181600"/>
            <a:chExt cx="1164082" cy="762000"/>
          </a:xfrm>
          <a:solidFill>
            <a:schemeClr val="bg2">
              <a:lumMod val="75000"/>
            </a:schemeClr>
          </a:solidFill>
        </p:grpSpPr>
        <p:sp>
          <p:nvSpPr>
            <p:cNvPr id="15" name="Flowchart: Magnetic Disk 14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16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17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18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grpFill/>
            <a:extLst/>
          </p:spPr>
        </p:pic>
      </p:grpSp>
      <p:grpSp>
        <p:nvGrpSpPr>
          <p:cNvPr id="19" name="Group 18"/>
          <p:cNvGrpSpPr/>
          <p:nvPr/>
        </p:nvGrpSpPr>
        <p:grpSpPr>
          <a:xfrm>
            <a:off x="6248400" y="5791200"/>
            <a:ext cx="1164082" cy="762000"/>
            <a:chOff x="230609" y="5181600"/>
            <a:chExt cx="1164082" cy="762000"/>
          </a:xfrm>
          <a:solidFill>
            <a:schemeClr val="bg2">
              <a:lumMod val="75000"/>
            </a:schemeClr>
          </a:solidFill>
        </p:grpSpPr>
        <p:sp>
          <p:nvSpPr>
            <p:cNvPr id="20" name="Flowchart: Magnetic Disk 19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21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22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23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grpFill/>
            <a:extLst/>
          </p:spPr>
        </p:pic>
      </p:grpSp>
      <p:cxnSp>
        <p:nvCxnSpPr>
          <p:cNvPr id="4" name="Straight Arrow Connector 3"/>
          <p:cNvCxnSpPr/>
          <p:nvPr/>
        </p:nvCxnSpPr>
        <p:spPr>
          <a:xfrm>
            <a:off x="1447800" y="5105400"/>
            <a:ext cx="6858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81400" y="5029200"/>
            <a:ext cx="8001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81700" y="5105400"/>
            <a:ext cx="533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628900" y="5105400"/>
            <a:ext cx="4783582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025900" y="5791200"/>
            <a:ext cx="1164082" cy="762000"/>
            <a:chOff x="230609" y="5181600"/>
            <a:chExt cx="1164082" cy="762000"/>
          </a:xfrm>
          <a:solidFill>
            <a:schemeClr val="bg2">
              <a:lumMod val="75000"/>
            </a:schemeClr>
          </a:solidFill>
        </p:grpSpPr>
        <p:sp>
          <p:nvSpPr>
            <p:cNvPr id="34" name="Flowchart: Magnetic Disk 33"/>
            <p:cNvSpPr/>
            <p:nvPr/>
          </p:nvSpPr>
          <p:spPr>
            <a:xfrm>
              <a:off x="230609" y="5181600"/>
              <a:ext cx="1164082" cy="762000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endParaRPr lang="en-US" sz="1600" b="1" dirty="0"/>
            </a:p>
          </p:txBody>
        </p:sp>
        <p:pic>
          <p:nvPicPr>
            <p:cNvPr id="35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92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36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48" y="5477907"/>
              <a:ext cx="279500" cy="376830"/>
            </a:xfrm>
            <a:prstGeom prst="rect">
              <a:avLst/>
            </a:prstGeom>
            <a:grpFill/>
            <a:extLst/>
          </p:spPr>
        </p:pic>
        <p:pic>
          <p:nvPicPr>
            <p:cNvPr id="37" name="Picture 4" descr="D:\CS 848\CS 848 Presentation - PNUTS\tablet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992" y="5477907"/>
              <a:ext cx="279500" cy="376830"/>
            </a:xfrm>
            <a:prstGeom prst="rect">
              <a:avLst/>
            </a:prstGeom>
            <a:grpFill/>
            <a:extLst/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05542"/>
              </p:ext>
            </p:extLst>
          </p:nvPr>
        </p:nvGraphicFramePr>
        <p:xfrm>
          <a:off x="7848600" y="5057140"/>
          <a:ext cx="1104900" cy="1483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00571"/>
                <a:gridCol w="6043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SU1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SU2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SU3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SU1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13406"/>
              </p:ext>
            </p:extLst>
          </p:nvPr>
        </p:nvGraphicFramePr>
        <p:xfrm>
          <a:off x="84730" y="5112224"/>
          <a:ext cx="1286870" cy="1483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867770"/>
                <a:gridCol w="41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T1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Banana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T2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Grape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T3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Lemon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T4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62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3125 -0.094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-472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73959 0.207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79" y="10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48959 0.0590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79" y="29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00208 -0.25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  <p:bldP spid="10" grpId="0" animBg="1"/>
      <p:bldP spid="2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929</TotalTime>
  <Words>919</Words>
  <Application>Microsoft Office PowerPoint</Application>
  <PresentationFormat>On-screen Show (4:3)</PresentationFormat>
  <Paragraphs>334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PNUTS: Yahoo!’s Hosted Data Serving Platform</vt:lpstr>
      <vt:lpstr>Outline</vt:lpstr>
      <vt:lpstr>Motivation</vt:lpstr>
      <vt:lpstr>Data and Query Model</vt:lpstr>
      <vt:lpstr>Consistency</vt:lpstr>
      <vt:lpstr>Consistency (cont’d)</vt:lpstr>
      <vt:lpstr>System Architecture</vt:lpstr>
      <vt:lpstr>System Architecture – Data Storage and Retrieval</vt:lpstr>
      <vt:lpstr>Routers’ Mapping – Ordered Table</vt:lpstr>
      <vt:lpstr>System Architecture</vt:lpstr>
      <vt:lpstr>System Architecture</vt:lpstr>
      <vt:lpstr>System Architecture – Replication and Consistency</vt:lpstr>
      <vt:lpstr>System Architecture – Replication and Consistency</vt:lpstr>
      <vt:lpstr>Query Processing</vt:lpstr>
      <vt:lpstr>Applications</vt:lpstr>
      <vt:lpstr>Experiments</vt:lpstr>
      <vt:lpstr>Future Enhancements</vt:lpstr>
      <vt:lpstr>Conclusion</vt:lpstr>
      <vt:lpstr>PowerPoint Presentation</vt:lpstr>
      <vt:lpstr>PowerPoint Presentation</vt:lpstr>
      <vt:lpstr>Google BigTable</vt:lpstr>
      <vt:lpstr>Dynamo</vt:lpstr>
      <vt:lpstr>Boxwood</vt:lpstr>
    </vt:vector>
  </TitlesOfParts>
  <Company>DRC School of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 Farid</dc:creator>
  <cp:lastModifiedBy>Mina Farid</cp:lastModifiedBy>
  <cp:revision>199</cp:revision>
  <dcterms:created xsi:type="dcterms:W3CDTF">2010-02-02T19:39:09Z</dcterms:created>
  <dcterms:modified xsi:type="dcterms:W3CDTF">2010-02-08T16:59:53Z</dcterms:modified>
</cp:coreProperties>
</file>