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6"/>
  </p:notesMasterIdLst>
  <p:sldIdLst>
    <p:sldId id="1007" r:id="rId2"/>
    <p:sldId id="1411" r:id="rId3"/>
    <p:sldId id="1215" r:id="rId4"/>
    <p:sldId id="1216" r:id="rId5"/>
    <p:sldId id="1217" r:id="rId6"/>
    <p:sldId id="1221" r:id="rId7"/>
    <p:sldId id="1218" r:id="rId8"/>
    <p:sldId id="1340" r:id="rId9"/>
    <p:sldId id="1190" r:id="rId10"/>
    <p:sldId id="1222" r:id="rId11"/>
    <p:sldId id="1224" r:id="rId12"/>
    <p:sldId id="1360" r:id="rId13"/>
    <p:sldId id="1361" r:id="rId14"/>
    <p:sldId id="1362" r:id="rId15"/>
    <p:sldId id="1248" r:id="rId16"/>
    <p:sldId id="1368" r:id="rId17"/>
    <p:sldId id="1352" r:id="rId18"/>
    <p:sldId id="1353" r:id="rId19"/>
    <p:sldId id="1223" r:id="rId20"/>
    <p:sldId id="1225" r:id="rId21"/>
    <p:sldId id="1350" r:id="rId22"/>
    <p:sldId id="1280" r:id="rId23"/>
    <p:sldId id="1278" r:id="rId24"/>
    <p:sldId id="1273" r:id="rId25"/>
    <p:sldId id="1272" r:id="rId26"/>
    <p:sldId id="1281" r:id="rId27"/>
    <p:sldId id="1103" r:id="rId28"/>
    <p:sldId id="1330" r:id="rId29"/>
    <p:sldId id="1184" r:id="rId30"/>
    <p:sldId id="1287" r:id="rId31"/>
    <p:sldId id="1092" r:id="rId32"/>
    <p:sldId id="1274" r:id="rId33"/>
    <p:sldId id="1347" r:id="rId34"/>
    <p:sldId id="1088" r:id="rId35"/>
    <p:sldId id="1279" r:id="rId36"/>
    <p:sldId id="1289" r:id="rId37"/>
    <p:sldId id="1348" r:id="rId38"/>
    <p:sldId id="1271" r:id="rId39"/>
    <p:sldId id="1275" r:id="rId40"/>
    <p:sldId id="1316" r:id="rId41"/>
    <p:sldId id="1349" r:id="rId42"/>
    <p:sldId id="1331" r:id="rId43"/>
    <p:sldId id="1201" r:id="rId44"/>
    <p:sldId id="1226" r:id="rId45"/>
    <p:sldId id="1291" r:id="rId46"/>
    <p:sldId id="1292" r:id="rId47"/>
    <p:sldId id="1288" r:id="rId48"/>
    <p:sldId id="1293" r:id="rId49"/>
    <p:sldId id="1294" r:id="rId50"/>
    <p:sldId id="1295" r:id="rId51"/>
    <p:sldId id="1296" r:id="rId52"/>
    <p:sldId id="1297" r:id="rId53"/>
    <p:sldId id="1344" r:id="rId54"/>
    <p:sldId id="1401" r:id="rId55"/>
    <p:sldId id="1409" r:id="rId56"/>
    <p:sldId id="1345" r:id="rId57"/>
    <p:sldId id="1165" r:id="rId58"/>
    <p:sldId id="1336" r:id="rId59"/>
    <p:sldId id="1346" r:id="rId60"/>
    <p:sldId id="1337" r:id="rId61"/>
    <p:sldId id="1298" r:id="rId62"/>
    <p:sldId id="1227" r:id="rId63"/>
    <p:sldId id="1299" r:id="rId64"/>
    <p:sldId id="1300" r:id="rId65"/>
    <p:sldId id="1302" r:id="rId66"/>
    <p:sldId id="1303" r:id="rId67"/>
    <p:sldId id="1314" r:id="rId68"/>
    <p:sldId id="1341" r:id="rId69"/>
    <p:sldId id="1322" r:id="rId70"/>
    <p:sldId id="1323" r:id="rId71"/>
    <p:sldId id="1342" r:id="rId72"/>
    <p:sldId id="1324" r:id="rId73"/>
    <p:sldId id="1327" r:id="rId74"/>
    <p:sldId id="1343" r:id="rId75"/>
    <p:sldId id="1326" r:id="rId76"/>
    <p:sldId id="1328" r:id="rId77"/>
    <p:sldId id="1329" r:id="rId78"/>
    <p:sldId id="1338" r:id="rId79"/>
    <p:sldId id="1335" r:id="rId80"/>
    <p:sldId id="1301" r:id="rId81"/>
    <p:sldId id="1125" r:id="rId82"/>
    <p:sldId id="1402" r:id="rId83"/>
    <p:sldId id="1403" r:id="rId84"/>
    <p:sldId id="1109" r:id="rId8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25E"/>
    <a:srgbClr val="90D357"/>
    <a:srgbClr val="FF6C62"/>
    <a:srgbClr val="90D457"/>
    <a:srgbClr val="BD6DFC"/>
    <a:srgbClr val="AF4BFC"/>
    <a:srgbClr val="1C7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2"/>
    <p:restoredTop sz="90967"/>
  </p:normalViewPr>
  <p:slideViewPr>
    <p:cSldViewPr snapToGrid="0" snapToObjects="1">
      <p:cViewPr varScale="1">
        <p:scale>
          <a:sx n="131" d="100"/>
          <a:sy n="131" d="100"/>
        </p:scale>
        <p:origin x="856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1%20OBHDP%20Moral%20Effectiveness/Data/Moral%20Effectiveness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Under%20review/OBHDP%20Volunteering/Data/Volunteering%20Figur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Under%20review/OBHDP%20Volunteering/Data/Volunteering%20Figur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Under%20review/OBHDP%20Volunteering/Data/Bar%20Charts%20-%20Volunteering%20Paper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Published/2020/Johnson%20&amp;%20Ahn%202020/Data/Moral%20Offsetting%20Figur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Published/2020/Johnson%20&amp;%20Ahn%202020/Data/Moral%20Offsetting%20Figur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Published/2020/Johnson%20&amp;%20Ahn%202020/Data/Moral%20Offsetting%20Figur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Published/2020/Johnson%20&amp;%20Ahn%202020/Data/Moral%20Offsetting%20Figur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Published/2020/Johnson%20&amp;%20Ahn%202020/Data/Moral%20Offsetting%20Figur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Published/2020/Johnson%20&amp;%20Ahn%202020/Data/Moral%20Offsetting%20Figur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Published/2020/Johnson%20&amp;%20Ahn%202020/Data/Moral%20Offsetting%20Figur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0%20JPSP%20Moral%20Effectiveness/Data/Moral%20Effectiveness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Projects/CSR%20Effectiveness/CSR%20Effectiveness%20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0%20JPSP%20Moral%20Effectiveness/Data/Moral%20Effectiveness%20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0%20JPSP%20Moral%20Effectiveness/Data/Moral%20Effectiveness%20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0%20JPSP%20Moral%20Effectiveness/Data/Moral%20Effectiveness%20Figu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0%20JPSP%20Moral%20Effectiveness/Data/Moral%20Effectiveness%20Figu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Under%20review/OBHDP%20Volunteering/Data/Volunteering%20Figur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gbjohnson/Dropbox/Manuscripts/-Out%20of%20sight,%20out%20of%20mind/Under%20review/OBHDP%20Volunteering/Data/Volunteering%20Figur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08892278517505E-2"/>
          <c:y val="9.6408464224744056E-2"/>
          <c:w val="0.91009110772148205"/>
          <c:h val="0.67188805346700087"/>
        </c:manualLayout>
      </c:layout>
      <c:lineChart>
        <c:grouping val="standard"/>
        <c:varyColors val="0"/>
        <c:ser>
          <c:idx val="0"/>
          <c:order val="0"/>
          <c:tx>
            <c:strRef>
              <c:f>'S1 - Relabel'!$D$1:$D$2</c:f>
              <c:strCache>
                <c:ptCount val="2"/>
                <c:pt idx="0">
                  <c:v>Benefit</c:v>
                </c:pt>
                <c:pt idx="1">
                  <c:v>Low</c:v>
                </c:pt>
              </c:strCache>
            </c:strRef>
          </c:tx>
          <c:spPr>
            <a:ln w="28575" cap="rnd">
              <a:solidFill>
                <a:srgbClr val="FF6C6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'S1 - Relabel'!$D$14:$D$20</c:f>
                <c:numCache>
                  <c:formatCode>General</c:formatCode>
                  <c:ptCount val="7"/>
                  <c:pt idx="0">
                    <c:v>0.26100000000000001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4">
                    <c:v>0.27600000000000002</c:v>
                  </c:pt>
                  <c:pt idx="5">
                    <c:v>0.12</c:v>
                  </c:pt>
                  <c:pt idx="6">
                    <c:v>0.14399999999999999</c:v>
                  </c:pt>
                </c:numCache>
              </c:numRef>
            </c:plus>
            <c:minus>
              <c:numRef>
                <c:f>'S1 - Relabel'!$D$14:$D$20</c:f>
                <c:numCache>
                  <c:formatCode>General</c:formatCode>
                  <c:ptCount val="7"/>
                  <c:pt idx="0">
                    <c:v>0.26100000000000001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4">
                    <c:v>0.27600000000000002</c:v>
                  </c:pt>
                  <c:pt idx="5">
                    <c:v>0.12</c:v>
                  </c:pt>
                  <c:pt idx="6">
                    <c:v>0.14399999999999999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'S1 - Relabel'!$A$3:$C$9</c:f>
              <c:multiLvlStrCache>
                <c:ptCount val="7"/>
                <c:lvl>
                  <c:pt idx="0">
                    <c:v>Low</c:v>
                  </c:pt>
                  <c:pt idx="1">
                    <c:v>Medium</c:v>
                  </c:pt>
                  <c:pt idx="2">
                    <c:v>High</c:v>
                  </c:pt>
                  <c:pt idx="4">
                    <c:v>Low</c:v>
                  </c:pt>
                  <c:pt idx="5">
                    <c:v>Medium</c:v>
                  </c:pt>
                  <c:pt idx="6">
                    <c:v>High</c:v>
                  </c:pt>
                </c:lvl>
                <c:lvl>
                  <c:pt idx="3">
                    <c:v>  </c:v>
                  </c:pt>
                </c:lvl>
              </c:multiLvlStrCache>
            </c:multiLvlStrRef>
          </c:cat>
          <c:val>
            <c:numRef>
              <c:f>'S1 - Relabel'!$D$3:$D$9</c:f>
              <c:numCache>
                <c:formatCode>General</c:formatCode>
                <c:ptCount val="7"/>
                <c:pt idx="0">
                  <c:v>7.3810000000000002</c:v>
                </c:pt>
                <c:pt idx="1">
                  <c:v>7.8040000000000003</c:v>
                </c:pt>
                <c:pt idx="2">
                  <c:v>8.3330000000000002</c:v>
                </c:pt>
                <c:pt idx="4">
                  <c:v>7.9249999999999998</c:v>
                </c:pt>
                <c:pt idx="5">
                  <c:v>8.3369999999999997</c:v>
                </c:pt>
                <c:pt idx="6">
                  <c:v>9.0399999999999991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BC-3C4E-B41E-2D7B4CA2D245}"/>
            </c:ext>
          </c:extLst>
        </c:ser>
        <c:ser>
          <c:idx val="1"/>
          <c:order val="1"/>
          <c:tx>
            <c:strRef>
              <c:f>'S1 - Relabel'!$E$1:$E$2</c:f>
              <c:strCache>
                <c:ptCount val="2"/>
                <c:pt idx="0">
                  <c:v>Benefit</c:v>
                </c:pt>
                <c:pt idx="1">
                  <c:v>High</c:v>
                </c:pt>
              </c:strCache>
            </c:strRef>
          </c:tx>
          <c:spPr>
            <a:ln w="28575" cap="rnd">
              <a:solidFill>
                <a:srgbClr val="90D457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'S1 - Relabel'!$E$14:$E$20</c:f>
                <c:numCache>
                  <c:formatCode>General</c:formatCode>
                  <c:ptCount val="7"/>
                  <c:pt idx="0">
                    <c:v>0.27</c:v>
                  </c:pt>
                  <c:pt idx="1">
                    <c:v>0.16500000000000001</c:v>
                  </c:pt>
                  <c:pt idx="2">
                    <c:v>0.28000000000000003</c:v>
                  </c:pt>
                  <c:pt idx="4">
                    <c:v>0.20699999999999999</c:v>
                  </c:pt>
                  <c:pt idx="5">
                    <c:v>0.14799999999999999</c:v>
                  </c:pt>
                  <c:pt idx="6">
                    <c:v>0.214</c:v>
                  </c:pt>
                </c:numCache>
              </c:numRef>
            </c:plus>
            <c:minus>
              <c:numRef>
                <c:f>'S1 - Relabel'!$E$14:$E$20</c:f>
                <c:numCache>
                  <c:formatCode>General</c:formatCode>
                  <c:ptCount val="7"/>
                  <c:pt idx="0">
                    <c:v>0.27</c:v>
                  </c:pt>
                  <c:pt idx="1">
                    <c:v>0.16500000000000001</c:v>
                  </c:pt>
                  <c:pt idx="2">
                    <c:v>0.28000000000000003</c:v>
                  </c:pt>
                  <c:pt idx="4">
                    <c:v>0.20699999999999999</c:v>
                  </c:pt>
                  <c:pt idx="5">
                    <c:v>0.14799999999999999</c:v>
                  </c:pt>
                  <c:pt idx="6">
                    <c:v>0.214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'S1 - Relabel'!$A$3:$C$9</c:f>
              <c:multiLvlStrCache>
                <c:ptCount val="7"/>
                <c:lvl>
                  <c:pt idx="0">
                    <c:v>Low</c:v>
                  </c:pt>
                  <c:pt idx="1">
                    <c:v>Medium</c:v>
                  </c:pt>
                  <c:pt idx="2">
                    <c:v>High</c:v>
                  </c:pt>
                  <c:pt idx="4">
                    <c:v>Low</c:v>
                  </c:pt>
                  <c:pt idx="5">
                    <c:v>Medium</c:v>
                  </c:pt>
                  <c:pt idx="6">
                    <c:v>High</c:v>
                  </c:pt>
                </c:lvl>
                <c:lvl>
                  <c:pt idx="3">
                    <c:v>  </c:v>
                  </c:pt>
                </c:lvl>
              </c:multiLvlStrCache>
            </c:multiLvlStrRef>
          </c:cat>
          <c:val>
            <c:numRef>
              <c:f>'S1 - Relabel'!$E$3:$E$9</c:f>
              <c:numCache>
                <c:formatCode>General</c:formatCode>
                <c:ptCount val="7"/>
                <c:pt idx="0">
                  <c:v>7.4889999999999999</c:v>
                </c:pt>
                <c:pt idx="1">
                  <c:v>7.8150000000000004</c:v>
                </c:pt>
                <c:pt idx="2">
                  <c:v>8.3510000000000009</c:v>
                </c:pt>
                <c:pt idx="4">
                  <c:v>8.4030000000000005</c:v>
                </c:pt>
                <c:pt idx="5">
                  <c:v>8.4830000000000005</c:v>
                </c:pt>
                <c:pt idx="6">
                  <c:v>8.9019999999999992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BC-3C4E-B41E-2D7B4CA2D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83408"/>
        <c:axId val="-20785824"/>
      </c:lineChart>
      <c:catAx>
        <c:axId val="-2048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785824"/>
        <c:crosses val="autoZero"/>
        <c:auto val="1"/>
        <c:lblAlgn val="ctr"/>
        <c:lblOffset val="100"/>
        <c:noMultiLvlLbl val="0"/>
      </c:catAx>
      <c:valAx>
        <c:axId val="-20785824"/>
        <c:scaling>
          <c:orientation val="minMax"/>
          <c:max val="9.5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Judgments (0–10)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4834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502449693788279"/>
          <c:y val="0.59803312629399585"/>
          <c:w val="0.22778269903762"/>
          <c:h val="0.1578656167979000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90D45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Sheet5!$B$3:$E$3</c:f>
                <c:numCache>
                  <c:formatCode>General</c:formatCode>
                  <c:ptCount val="4"/>
                  <c:pt idx="0">
                    <c:v>0.154576522360059</c:v>
                  </c:pt>
                  <c:pt idx="1">
                    <c:v>0.13846713627988499</c:v>
                  </c:pt>
                  <c:pt idx="2">
                    <c:v>0.12697901848271301</c:v>
                  </c:pt>
                  <c:pt idx="3">
                    <c:v>0.15160664857841699</c:v>
                  </c:pt>
                </c:numCache>
              </c:numRef>
            </c:plus>
            <c:minus>
              <c:numRef>
                <c:f>Sheet5!$B$3:$E$3</c:f>
                <c:numCache>
                  <c:formatCode>General</c:formatCode>
                  <c:ptCount val="4"/>
                  <c:pt idx="0">
                    <c:v>0.154576522360059</c:v>
                  </c:pt>
                  <c:pt idx="1">
                    <c:v>0.13846713627988499</c:v>
                  </c:pt>
                  <c:pt idx="2">
                    <c:v>0.12697901848271301</c:v>
                  </c:pt>
                  <c:pt idx="3">
                    <c:v>0.15160664857841699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Sheet5!$B$1:$E$1</c:f>
              <c:strCache>
                <c:ptCount val="4"/>
                <c:pt idx="0">
                  <c:v>Praise</c:v>
                </c:pt>
                <c:pt idx="1">
                  <c:v>Care</c:v>
                </c:pt>
                <c:pt idx="2">
                  <c:v>Char</c:v>
                </c:pt>
                <c:pt idx="3">
                  <c:v>Benefit</c:v>
                </c:pt>
              </c:strCache>
            </c:strRef>
          </c:cat>
          <c:val>
            <c:numRef>
              <c:f>Sheet5!$B$2:$E$2</c:f>
              <c:numCache>
                <c:formatCode>General</c:formatCode>
                <c:ptCount val="4"/>
                <c:pt idx="0">
                  <c:v>0.84491978609625595</c:v>
                </c:pt>
                <c:pt idx="1">
                  <c:v>0.59385026737967905</c:v>
                </c:pt>
                <c:pt idx="2">
                  <c:v>0.79411764705882404</c:v>
                </c:pt>
                <c:pt idx="3">
                  <c:v>-0.29839572192513403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01-3549-B976-73C3D342D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4496384"/>
        <c:axId val="-92410448"/>
      </c:barChart>
      <c:catAx>
        <c:axId val="-2449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92410448"/>
        <c:crosses val="autoZero"/>
        <c:auto val="1"/>
        <c:lblAlgn val="ctr"/>
        <c:lblOffset val="100"/>
        <c:noMultiLvlLbl val="0"/>
      </c:catAx>
      <c:valAx>
        <c:axId val="-92410448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Money                            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44963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90D45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Sheet5!$B$3:$E$3</c:f>
                <c:numCache>
                  <c:formatCode>General</c:formatCode>
                  <c:ptCount val="4"/>
                  <c:pt idx="0">
                    <c:v>0.154576522360059</c:v>
                  </c:pt>
                  <c:pt idx="1">
                    <c:v>0.13846713627988499</c:v>
                  </c:pt>
                  <c:pt idx="2">
                    <c:v>0.12697901848271301</c:v>
                  </c:pt>
                  <c:pt idx="3">
                    <c:v>0.15160664857841699</c:v>
                  </c:pt>
                </c:numCache>
              </c:numRef>
            </c:plus>
            <c:minus>
              <c:numRef>
                <c:f>Sheet5!$B$3:$E$3</c:f>
                <c:numCache>
                  <c:formatCode>General</c:formatCode>
                  <c:ptCount val="4"/>
                  <c:pt idx="0">
                    <c:v>0.154576522360059</c:v>
                  </c:pt>
                  <c:pt idx="1">
                    <c:v>0.13846713627988499</c:v>
                  </c:pt>
                  <c:pt idx="2">
                    <c:v>0.12697901848271301</c:v>
                  </c:pt>
                  <c:pt idx="3">
                    <c:v>0.15160664857841699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Sheet5!$B$1:$E$1</c:f>
              <c:strCache>
                <c:ptCount val="4"/>
                <c:pt idx="0">
                  <c:v>Praise</c:v>
                </c:pt>
                <c:pt idx="1">
                  <c:v>Care</c:v>
                </c:pt>
                <c:pt idx="2">
                  <c:v>Char</c:v>
                </c:pt>
                <c:pt idx="3">
                  <c:v>Benefit</c:v>
                </c:pt>
              </c:strCache>
            </c:strRef>
          </c:cat>
          <c:val>
            <c:numRef>
              <c:f>Sheet5!$B$2:$E$2</c:f>
              <c:numCache>
                <c:formatCode>General</c:formatCode>
                <c:ptCount val="4"/>
                <c:pt idx="0">
                  <c:v>0.84491978609625595</c:v>
                </c:pt>
                <c:pt idx="1">
                  <c:v>0.59385026737967905</c:v>
                </c:pt>
                <c:pt idx="2">
                  <c:v>0.79411764705882404</c:v>
                </c:pt>
                <c:pt idx="3">
                  <c:v>-0.29839572192513403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8-4A45-9B30-4E91F7657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32930512"/>
        <c:axId val="-130343824"/>
      </c:barChart>
      <c:catAx>
        <c:axId val="-13293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30343824"/>
        <c:crosses val="autoZero"/>
        <c:auto val="1"/>
        <c:lblAlgn val="ctr"/>
        <c:lblOffset val="100"/>
        <c:noMultiLvlLbl val="0"/>
      </c:catAx>
      <c:valAx>
        <c:axId val="-130343824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Money                            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3293051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63433725087034"/>
          <c:y val="9.8639510612354556E-2"/>
          <c:w val="0.82784971611486247"/>
          <c:h val="0.80472668278669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90D35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Sheet1!$C$11:$E$11</c:f>
                <c:numCache>
                  <c:formatCode>General</c:formatCode>
                  <c:ptCount val="3"/>
                  <c:pt idx="0">
                    <c:v>0.14362649974350633</c:v>
                  </c:pt>
                  <c:pt idx="1">
                    <c:v>0.13228756555322954</c:v>
                  </c:pt>
                  <c:pt idx="2">
                    <c:v>0.12472827609304499</c:v>
                  </c:pt>
                </c:numCache>
              </c:numRef>
            </c:plus>
            <c:minus>
              <c:numRef>
                <c:f>Sheet1!$C$11:$E$11</c:f>
                <c:numCache>
                  <c:formatCode>General</c:formatCode>
                  <c:ptCount val="3"/>
                  <c:pt idx="0">
                    <c:v>0.14362649974350633</c:v>
                  </c:pt>
                  <c:pt idx="1">
                    <c:v>0.13228756555322954</c:v>
                  </c:pt>
                  <c:pt idx="2">
                    <c:v>0.12472827609304499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Sheet1!$C$2:$E$2</c:f>
              <c:strCache>
                <c:ptCount val="3"/>
                <c:pt idx="0">
                  <c:v>Praise</c:v>
                </c:pt>
                <c:pt idx="1">
                  <c:v>Emotional Investment</c:v>
                </c:pt>
                <c:pt idx="2">
                  <c:v>Character</c:v>
                </c:pt>
              </c:strCache>
            </c:strRef>
          </c:cat>
          <c:val>
            <c:numRef>
              <c:f>Sheet1!$C$3:$E$3</c:f>
              <c:numCache>
                <c:formatCode>General</c:formatCode>
                <c:ptCount val="3"/>
                <c:pt idx="0">
                  <c:v>-1.31</c:v>
                </c:pt>
                <c:pt idx="1">
                  <c:v>-0.85</c:v>
                </c:pt>
                <c:pt idx="2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FD-4C46-A380-7E9E69AB5D37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Money-Donation Reframed</c:v>
                </c:pt>
              </c:strCache>
            </c:strRef>
          </c:tx>
          <c:spPr>
            <a:pattFill prst="wdDnDiag">
              <a:fgClr>
                <a:srgbClr val="FF0000"/>
              </a:fgClr>
              <a:bgClr>
                <a:srgbClr val="90D357"/>
              </a:bgClr>
            </a:patt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Sheet1!$C$12:$E$12</c:f>
                <c:numCache>
                  <c:formatCode>General</c:formatCode>
                  <c:ptCount val="3"/>
                  <c:pt idx="0">
                    <c:v>0.15572136287980162</c:v>
                  </c:pt>
                  <c:pt idx="1">
                    <c:v>0.13379942344526644</c:v>
                  </c:pt>
                  <c:pt idx="2">
                    <c:v>0.13379942344526644</c:v>
                  </c:pt>
                </c:numCache>
              </c:numRef>
            </c:plus>
            <c:minus>
              <c:numRef>
                <c:f>Sheet1!$C$12:$E$12</c:f>
                <c:numCache>
                  <c:formatCode>General</c:formatCode>
                  <c:ptCount val="3"/>
                  <c:pt idx="0">
                    <c:v>0.15572136287980162</c:v>
                  </c:pt>
                  <c:pt idx="1">
                    <c:v>0.13379942344526644</c:v>
                  </c:pt>
                  <c:pt idx="2">
                    <c:v>0.13379942344526644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Sheet1!$C$2:$E$2</c:f>
              <c:strCache>
                <c:ptCount val="3"/>
                <c:pt idx="0">
                  <c:v>Praise</c:v>
                </c:pt>
                <c:pt idx="1">
                  <c:v>Emotional Investment</c:v>
                </c:pt>
                <c:pt idx="2">
                  <c:v>Character</c:v>
                </c:pt>
              </c:strCache>
            </c:strRef>
          </c:cat>
          <c:val>
            <c:numRef>
              <c:f>Sheet1!$C$4:$E$4</c:f>
              <c:numCache>
                <c:formatCode>General</c:formatCode>
                <c:ptCount val="3"/>
                <c:pt idx="0">
                  <c:v>-0.86</c:v>
                </c:pt>
                <c:pt idx="1">
                  <c:v>-0.66</c:v>
                </c:pt>
                <c:pt idx="2">
                  <c:v>-0.56000000000000005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FD-4C46-A380-7E9E69AB5D37}"/>
            </c:ext>
          </c:extLst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Time-Donation Reframed</c:v>
                </c:pt>
              </c:strCache>
            </c:strRef>
          </c:tx>
          <c:spPr>
            <a:pattFill prst="wdDnDiag">
              <a:fgClr>
                <a:srgbClr val="002060"/>
              </a:fgClr>
              <a:bgClr>
                <a:srgbClr val="90D357"/>
              </a:bgClr>
            </a:patt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Sheet1!$C$13:$E$13</c:f>
                <c:numCache>
                  <c:formatCode>General</c:formatCode>
                  <c:ptCount val="3"/>
                  <c:pt idx="0">
                    <c:v>0.14287057079748788</c:v>
                  </c:pt>
                  <c:pt idx="1">
                    <c:v>0.13304349449924799</c:v>
                  </c:pt>
                  <c:pt idx="2">
                    <c:v>0.1277519918771188</c:v>
                  </c:pt>
                </c:numCache>
              </c:numRef>
            </c:plus>
            <c:minus>
              <c:numRef>
                <c:f>Sheet1!$C$13:$E$13</c:f>
                <c:numCache>
                  <c:formatCode>General</c:formatCode>
                  <c:ptCount val="3"/>
                  <c:pt idx="0">
                    <c:v>0.14287057079748788</c:v>
                  </c:pt>
                  <c:pt idx="1">
                    <c:v>0.13304349449924799</c:v>
                  </c:pt>
                  <c:pt idx="2">
                    <c:v>0.1277519918771188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Sheet1!$C$2:$E$2</c:f>
              <c:strCache>
                <c:ptCount val="3"/>
                <c:pt idx="0">
                  <c:v>Praise</c:v>
                </c:pt>
                <c:pt idx="1">
                  <c:v>Emotional Investment</c:v>
                </c:pt>
                <c:pt idx="2">
                  <c:v>Character</c:v>
                </c:pt>
              </c:strCache>
            </c:strRef>
          </c:cat>
          <c:val>
            <c:numRef>
              <c:f>Sheet1!$C$5:$E$5</c:f>
              <c:numCache>
                <c:formatCode>General</c:formatCode>
                <c:ptCount val="3"/>
                <c:pt idx="0">
                  <c:v>-1.19</c:v>
                </c:pt>
                <c:pt idx="1">
                  <c:v>-0.94</c:v>
                </c:pt>
                <c:pt idx="2">
                  <c:v>-0.86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FD-4C46-A380-7E9E69AB5D37}"/>
            </c:ext>
          </c:extLst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Both Reframed</c:v>
                </c:pt>
              </c:strCache>
            </c:strRef>
          </c:tx>
          <c:spPr>
            <a:pattFill prst="wdDnDiag">
              <a:fgClr>
                <a:srgbClr val="FF6C62"/>
              </a:fgClr>
              <a:bgClr>
                <a:schemeClr val="bg2">
                  <a:lumMod val="75000"/>
                </a:schemeClr>
              </a:bgClr>
            </a:patt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Sheet1!$C$14:$E$14</c:f>
                <c:numCache>
                  <c:formatCode>General</c:formatCode>
                  <c:ptCount val="3"/>
                  <c:pt idx="0">
                    <c:v>0.15269764709572781</c:v>
                  </c:pt>
                  <c:pt idx="1">
                    <c:v>0.13304349449924799</c:v>
                  </c:pt>
                  <c:pt idx="2">
                    <c:v>0.13077570766119262</c:v>
                  </c:pt>
                </c:numCache>
              </c:numRef>
            </c:plus>
            <c:minus>
              <c:numRef>
                <c:f>Sheet1!$C$14:$E$14</c:f>
                <c:numCache>
                  <c:formatCode>General</c:formatCode>
                  <c:ptCount val="3"/>
                  <c:pt idx="0">
                    <c:v>0.15269764709572781</c:v>
                  </c:pt>
                  <c:pt idx="1">
                    <c:v>0.13304349449924799</c:v>
                  </c:pt>
                  <c:pt idx="2">
                    <c:v>0.13077570766119262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Sheet1!$C$2:$E$2</c:f>
              <c:strCache>
                <c:ptCount val="3"/>
                <c:pt idx="0">
                  <c:v>Praise</c:v>
                </c:pt>
                <c:pt idx="1">
                  <c:v>Emotional Investment</c:v>
                </c:pt>
                <c:pt idx="2">
                  <c:v>Character</c:v>
                </c:pt>
              </c:strCache>
            </c:strRef>
          </c:cat>
          <c:val>
            <c:numRef>
              <c:f>Sheet1!$C$6:$E$6</c:f>
              <c:numCache>
                <c:formatCode>General</c:formatCode>
                <c:ptCount val="3"/>
                <c:pt idx="0">
                  <c:v>-0.89</c:v>
                </c:pt>
                <c:pt idx="1">
                  <c:v>-0.64</c:v>
                </c:pt>
                <c:pt idx="2">
                  <c:v>-0.66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FD-4C46-A380-7E9E69AB5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108416"/>
        <c:axId val="210221296"/>
      </c:barChart>
      <c:catAx>
        <c:axId val="21010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221296"/>
        <c:crosses val="autoZero"/>
        <c:auto val="1"/>
        <c:lblAlgn val="ctr"/>
        <c:lblOffset val="100"/>
        <c:noMultiLvlLbl val="0"/>
      </c:catAx>
      <c:valAx>
        <c:axId val="210221296"/>
        <c:scaling>
          <c:orientation val="minMax"/>
          <c:max val="0"/>
          <c:min val="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Preference (–5 to 5)</a:t>
                </a:r>
              </a:p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Time                          Money</a:t>
                </a:r>
              </a:p>
            </c:rich>
          </c:tx>
          <c:layout>
            <c:manualLayout>
              <c:xMode val="edge"/>
              <c:yMode val="edge"/>
              <c:x val="5.7247832893291906E-3"/>
              <c:y val="0.139762482016339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10841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61316128881515908"/>
          <c:y val="0.66688289915834809"/>
          <c:w val="0.37025584709923126"/>
          <c:h val="0.2574201748403496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22171571465412E-2"/>
          <c:y val="7.5343526826805091E-2"/>
          <c:w val="0.9158778284285346"/>
          <c:h val="0.61642385212825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 (2)'!$C$2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FF6C6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1 (2)'!$E$3:$E$11</c:f>
                <c:numCache>
                  <c:formatCode>General</c:formatCode>
                  <c:ptCount val="9"/>
                  <c:pt idx="0">
                    <c:v>0.15670000000000001</c:v>
                  </c:pt>
                  <c:pt idx="1">
                    <c:v>0.1234</c:v>
                  </c:pt>
                  <c:pt idx="2">
                    <c:v>0.1237</c:v>
                  </c:pt>
                  <c:pt idx="3">
                    <c:v>0.1283</c:v>
                  </c:pt>
                  <c:pt idx="4">
                    <c:v>0.1424</c:v>
                  </c:pt>
                  <c:pt idx="5">
                    <c:v>0.1492</c:v>
                  </c:pt>
                  <c:pt idx="6">
                    <c:v>0.1152</c:v>
                  </c:pt>
                  <c:pt idx="7">
                    <c:v>0.12089999999999999</c:v>
                  </c:pt>
                  <c:pt idx="8">
                    <c:v>0.114</c:v>
                  </c:pt>
                </c:numCache>
              </c:numRef>
            </c:plus>
            <c:minus>
              <c:numRef>
                <c:f>'Fig 1 (2)'!$E$3:$E$11</c:f>
                <c:numCache>
                  <c:formatCode>General</c:formatCode>
                  <c:ptCount val="9"/>
                  <c:pt idx="0">
                    <c:v>0.15670000000000001</c:v>
                  </c:pt>
                  <c:pt idx="1">
                    <c:v>0.1234</c:v>
                  </c:pt>
                  <c:pt idx="2">
                    <c:v>0.1237</c:v>
                  </c:pt>
                  <c:pt idx="3">
                    <c:v>0.1283</c:v>
                  </c:pt>
                  <c:pt idx="4">
                    <c:v>0.1424</c:v>
                  </c:pt>
                  <c:pt idx="5">
                    <c:v>0.1492</c:v>
                  </c:pt>
                  <c:pt idx="6">
                    <c:v>0.1152</c:v>
                  </c:pt>
                  <c:pt idx="7">
                    <c:v>0.12089999999999999</c:v>
                  </c:pt>
                  <c:pt idx="8">
                    <c:v>0.114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1 (2)'!$A$3:$B$11</c:f>
              <c:multiLvlStrCache>
                <c:ptCount val="9"/>
                <c:lvl>
                  <c:pt idx="0">
                    <c:v>Offset</c:v>
                  </c:pt>
                  <c:pt idx="1">
                    <c:v>Harm-Only</c:v>
                  </c:pt>
                  <c:pt idx="2">
                    <c:v>Single-Offset</c:v>
                  </c:pt>
                  <c:pt idx="3">
                    <c:v>Double-Offset</c:v>
                  </c:pt>
                  <c:pt idx="4">
                    <c:v>Offset</c:v>
                  </c:pt>
                  <c:pt idx="5">
                    <c:v>Licensing</c:v>
                  </c:pt>
                  <c:pt idx="6">
                    <c:v>High Congruency</c:v>
                  </c:pt>
                  <c:pt idx="7">
                    <c:v>Medium Congruency</c:v>
                  </c:pt>
                  <c:pt idx="8">
                    <c:v>Low Congruency</c:v>
                  </c:pt>
                </c:lvl>
                <c:lvl>
                  <c:pt idx="0">
                    <c:v>Rule 1</c:v>
                  </c:pt>
                  <c:pt idx="2">
                    <c:v>Rule 2</c:v>
                  </c:pt>
                  <c:pt idx="4">
                    <c:v>Rule 3</c:v>
                  </c:pt>
                  <c:pt idx="6">
                    <c:v>Rule 4</c:v>
                  </c:pt>
                </c:lvl>
              </c:multiLvlStrCache>
            </c:multiLvlStrRef>
          </c:cat>
          <c:val>
            <c:numRef>
              <c:f>'Fig 1 (2)'!$C$3:$C$11</c:f>
              <c:numCache>
                <c:formatCode>General</c:formatCode>
                <c:ptCount val="9"/>
                <c:pt idx="0">
                  <c:v>-0.94389999999999996</c:v>
                </c:pt>
                <c:pt idx="1">
                  <c:v>-2.6351</c:v>
                </c:pt>
                <c:pt idx="2">
                  <c:v>-0.48099999999999998</c:v>
                </c:pt>
                <c:pt idx="3">
                  <c:v>-0.21659999999999999</c:v>
                </c:pt>
                <c:pt idx="4">
                  <c:v>-0.62990000000000002</c:v>
                </c:pt>
                <c:pt idx="5">
                  <c:v>-1.3913</c:v>
                </c:pt>
                <c:pt idx="6">
                  <c:v>-0.3543</c:v>
                </c:pt>
                <c:pt idx="7">
                  <c:v>-0.66539999999999999</c:v>
                </c:pt>
                <c:pt idx="8">
                  <c:v>-0.84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C-7B46-A4E7-5620BE837FD2}"/>
            </c:ext>
          </c:extLst>
        </c:ser>
        <c:ser>
          <c:idx val="1"/>
          <c:order val="1"/>
          <c:tx>
            <c:strRef>
              <c:f>'Fig 1 (2)'!$D$2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1 (2)'!$H$3:$H$9</c:f>
                <c:numCache>
                  <c:formatCode>General</c:formatCode>
                  <c:ptCount val="7"/>
                </c:numCache>
              </c:numRef>
            </c:plus>
            <c:minus>
              <c:numRef>
                <c:f>'Fig 1 (2)'!$H$3:$H$9</c:f>
                <c:numCache>
                  <c:formatCode>General</c:formatCode>
                  <c:ptCount val="7"/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1 (2)'!$A$3:$B$11</c:f>
              <c:multiLvlStrCache>
                <c:ptCount val="9"/>
                <c:lvl>
                  <c:pt idx="0">
                    <c:v>Offset</c:v>
                  </c:pt>
                  <c:pt idx="1">
                    <c:v>Harm-Only</c:v>
                  </c:pt>
                  <c:pt idx="2">
                    <c:v>Single-Offset</c:v>
                  </c:pt>
                  <c:pt idx="3">
                    <c:v>Double-Offset</c:v>
                  </c:pt>
                  <c:pt idx="4">
                    <c:v>Offset</c:v>
                  </c:pt>
                  <c:pt idx="5">
                    <c:v>Licensing</c:v>
                  </c:pt>
                  <c:pt idx="6">
                    <c:v>High Congruency</c:v>
                  </c:pt>
                  <c:pt idx="7">
                    <c:v>Medium Congruency</c:v>
                  </c:pt>
                  <c:pt idx="8">
                    <c:v>Low Congruency</c:v>
                  </c:pt>
                </c:lvl>
                <c:lvl>
                  <c:pt idx="0">
                    <c:v>Rule 1</c:v>
                  </c:pt>
                  <c:pt idx="2">
                    <c:v>Rule 2</c:v>
                  </c:pt>
                  <c:pt idx="4">
                    <c:v>Rule 3</c:v>
                  </c:pt>
                  <c:pt idx="6">
                    <c:v>Rule 4</c:v>
                  </c:pt>
                </c:lvl>
              </c:multiLvlStrCache>
            </c:multiLvlStrRef>
          </c:cat>
          <c:val>
            <c:numRef>
              <c:f>'Fig 1 (2)'!$D$3:$D$11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AEEC-7B46-A4E7-5620BE837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4030544"/>
        <c:axId val="-281687056"/>
      </c:barChart>
      <c:catAx>
        <c:axId val="-15403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81687056"/>
        <c:crosses val="autoZero"/>
        <c:auto val="1"/>
        <c:lblAlgn val="ctr"/>
        <c:lblOffset val="100"/>
        <c:noMultiLvlLbl val="0"/>
      </c:catAx>
      <c:valAx>
        <c:axId val="-281687056"/>
        <c:scaling>
          <c:orientation val="minMax"/>
          <c:max val="0"/>
          <c:min val="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sz="1400" dirty="0"/>
                  <a:t>Blame </a:t>
                </a:r>
                <a:r>
                  <a:rPr lang="en-US" sz="1400" baseline="0" dirty="0"/>
                  <a:t>/ Praise (–5 to 5)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540305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22171571465412E-2"/>
          <c:y val="7.5343526826805091E-2"/>
          <c:w val="0.9158778284285346"/>
          <c:h val="0.61642385212825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 (2)'!$C$2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FF6C6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1 (2)'!$E$3:$E$11</c:f>
                <c:numCache>
                  <c:formatCode>General</c:formatCode>
                  <c:ptCount val="9"/>
                  <c:pt idx="0">
                    <c:v>0.15670000000000001</c:v>
                  </c:pt>
                  <c:pt idx="1">
                    <c:v>0.1234</c:v>
                  </c:pt>
                  <c:pt idx="2">
                    <c:v>0.1237</c:v>
                  </c:pt>
                  <c:pt idx="3">
                    <c:v>0.1283</c:v>
                  </c:pt>
                  <c:pt idx="4">
                    <c:v>0.1424</c:v>
                  </c:pt>
                  <c:pt idx="5">
                    <c:v>0.1492</c:v>
                  </c:pt>
                  <c:pt idx="6">
                    <c:v>0.1152</c:v>
                  </c:pt>
                  <c:pt idx="7">
                    <c:v>0.12089999999999999</c:v>
                  </c:pt>
                  <c:pt idx="8">
                    <c:v>0.114</c:v>
                  </c:pt>
                </c:numCache>
              </c:numRef>
            </c:plus>
            <c:minus>
              <c:numRef>
                <c:f>'Fig 1 (2)'!$E$3:$E$11</c:f>
                <c:numCache>
                  <c:formatCode>General</c:formatCode>
                  <c:ptCount val="9"/>
                  <c:pt idx="0">
                    <c:v>0.15670000000000001</c:v>
                  </c:pt>
                  <c:pt idx="1">
                    <c:v>0.1234</c:v>
                  </c:pt>
                  <c:pt idx="2">
                    <c:v>0.1237</c:v>
                  </c:pt>
                  <c:pt idx="3">
                    <c:v>0.1283</c:v>
                  </c:pt>
                  <c:pt idx="4">
                    <c:v>0.1424</c:v>
                  </c:pt>
                  <c:pt idx="5">
                    <c:v>0.1492</c:v>
                  </c:pt>
                  <c:pt idx="6">
                    <c:v>0.1152</c:v>
                  </c:pt>
                  <c:pt idx="7">
                    <c:v>0.12089999999999999</c:v>
                  </c:pt>
                  <c:pt idx="8">
                    <c:v>0.114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1 (2)'!$A$3:$B$11</c:f>
              <c:multiLvlStrCache>
                <c:ptCount val="9"/>
                <c:lvl>
                  <c:pt idx="0">
                    <c:v>Offset</c:v>
                  </c:pt>
                  <c:pt idx="1">
                    <c:v>Harm-Only</c:v>
                  </c:pt>
                  <c:pt idx="2">
                    <c:v>Single-Offset</c:v>
                  </c:pt>
                  <c:pt idx="3">
                    <c:v>Double-Offset</c:v>
                  </c:pt>
                  <c:pt idx="4">
                    <c:v>Offset</c:v>
                  </c:pt>
                  <c:pt idx="5">
                    <c:v>Licensing</c:v>
                  </c:pt>
                  <c:pt idx="6">
                    <c:v>High Congruency</c:v>
                  </c:pt>
                  <c:pt idx="7">
                    <c:v>Medium Congruency</c:v>
                  </c:pt>
                  <c:pt idx="8">
                    <c:v>Low Congruency</c:v>
                  </c:pt>
                </c:lvl>
                <c:lvl>
                  <c:pt idx="0">
                    <c:v>Rule 1</c:v>
                  </c:pt>
                  <c:pt idx="2">
                    <c:v>Rule 2</c:v>
                  </c:pt>
                  <c:pt idx="4">
                    <c:v>Rule 3</c:v>
                  </c:pt>
                  <c:pt idx="6">
                    <c:v>Rule 4</c:v>
                  </c:pt>
                </c:lvl>
              </c:multiLvlStrCache>
            </c:multiLvlStrRef>
          </c:cat>
          <c:val>
            <c:numRef>
              <c:f>'Fig 1 (2)'!$C$3:$C$11</c:f>
              <c:numCache>
                <c:formatCode>General</c:formatCode>
                <c:ptCount val="9"/>
                <c:pt idx="0">
                  <c:v>-0.94389999999999996</c:v>
                </c:pt>
                <c:pt idx="1">
                  <c:v>-2.6351</c:v>
                </c:pt>
                <c:pt idx="2">
                  <c:v>-0.48099999999999998</c:v>
                </c:pt>
                <c:pt idx="3">
                  <c:v>-0.21659999999999999</c:v>
                </c:pt>
                <c:pt idx="4">
                  <c:v>-0.62990000000000002</c:v>
                </c:pt>
                <c:pt idx="5">
                  <c:v>-1.3913</c:v>
                </c:pt>
                <c:pt idx="6">
                  <c:v>-0.3543</c:v>
                </c:pt>
                <c:pt idx="7">
                  <c:v>-0.66539999999999999</c:v>
                </c:pt>
                <c:pt idx="8">
                  <c:v>-0.84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0-A74B-BEEC-43701A6D18ED}"/>
            </c:ext>
          </c:extLst>
        </c:ser>
        <c:ser>
          <c:idx val="1"/>
          <c:order val="1"/>
          <c:tx>
            <c:strRef>
              <c:f>'Fig 1 (2)'!$D$2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1 (2)'!$H$3:$H$9</c:f>
                <c:numCache>
                  <c:formatCode>General</c:formatCode>
                  <c:ptCount val="7"/>
                </c:numCache>
              </c:numRef>
            </c:plus>
            <c:minus>
              <c:numRef>
                <c:f>'Fig 1 (2)'!$H$3:$H$9</c:f>
                <c:numCache>
                  <c:formatCode>General</c:formatCode>
                  <c:ptCount val="7"/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1 (2)'!$A$3:$B$11</c:f>
              <c:multiLvlStrCache>
                <c:ptCount val="9"/>
                <c:lvl>
                  <c:pt idx="0">
                    <c:v>Offset</c:v>
                  </c:pt>
                  <c:pt idx="1">
                    <c:v>Harm-Only</c:v>
                  </c:pt>
                  <c:pt idx="2">
                    <c:v>Single-Offset</c:v>
                  </c:pt>
                  <c:pt idx="3">
                    <c:v>Double-Offset</c:v>
                  </c:pt>
                  <c:pt idx="4">
                    <c:v>Offset</c:v>
                  </c:pt>
                  <c:pt idx="5">
                    <c:v>Licensing</c:v>
                  </c:pt>
                  <c:pt idx="6">
                    <c:v>High Congruency</c:v>
                  </c:pt>
                  <c:pt idx="7">
                    <c:v>Medium Congruency</c:v>
                  </c:pt>
                  <c:pt idx="8">
                    <c:v>Low Congruency</c:v>
                  </c:pt>
                </c:lvl>
                <c:lvl>
                  <c:pt idx="0">
                    <c:v>Rule 1</c:v>
                  </c:pt>
                  <c:pt idx="2">
                    <c:v>Rule 2</c:v>
                  </c:pt>
                  <c:pt idx="4">
                    <c:v>Rule 3</c:v>
                  </c:pt>
                  <c:pt idx="6">
                    <c:v>Rule 4</c:v>
                  </c:pt>
                </c:lvl>
              </c:multiLvlStrCache>
            </c:multiLvlStrRef>
          </c:cat>
          <c:val>
            <c:numRef>
              <c:f>'Fig 1 (2)'!$D$3:$D$11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10C0-A74B-BEEC-43701A6D1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4030544"/>
        <c:axId val="-281687056"/>
      </c:barChart>
      <c:catAx>
        <c:axId val="-15403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81687056"/>
        <c:crosses val="autoZero"/>
        <c:auto val="1"/>
        <c:lblAlgn val="ctr"/>
        <c:lblOffset val="100"/>
        <c:noMultiLvlLbl val="0"/>
      </c:catAx>
      <c:valAx>
        <c:axId val="-281687056"/>
        <c:scaling>
          <c:orientation val="minMax"/>
          <c:max val="0"/>
          <c:min val="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sz="1800" dirty="0"/>
                  <a:t>Blame </a:t>
                </a:r>
                <a:r>
                  <a:rPr lang="en-US" sz="1800" baseline="0" dirty="0"/>
                  <a:t>/ Praise (–5 to 5)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6.6790563715354639E-3"/>
              <c:y val="6.83543398194097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540305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3411101390104"/>
          <c:y val="4.6932984064614713E-2"/>
          <c:w val="0.86468358121901434"/>
          <c:h val="0.67094216366372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2 (2)'!$C$2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2 (2)'!$F$3:$F$9</c:f>
                <c:numCache>
                  <c:formatCode>General</c:formatCode>
                  <c:ptCount val="7"/>
                  <c:pt idx="0">
                    <c:v>9.4200000000000006E-2</c:v>
                  </c:pt>
                  <c:pt idx="1">
                    <c:v>0.1009</c:v>
                  </c:pt>
                  <c:pt idx="2">
                    <c:v>0.1298</c:v>
                  </c:pt>
                  <c:pt idx="3">
                    <c:v>0.12920000000000001</c:v>
                  </c:pt>
                  <c:pt idx="4">
                    <c:v>9.0999999999999998E-2</c:v>
                  </c:pt>
                  <c:pt idx="5">
                    <c:v>0.115</c:v>
                  </c:pt>
                  <c:pt idx="6">
                    <c:v>0.1118</c:v>
                  </c:pt>
                </c:numCache>
              </c:numRef>
            </c:plus>
            <c:minus>
              <c:numRef>
                <c:f>'Fig 2 (2)'!$F$3:$F$9</c:f>
                <c:numCache>
                  <c:formatCode>General</c:formatCode>
                  <c:ptCount val="7"/>
                  <c:pt idx="0">
                    <c:v>9.4200000000000006E-2</c:v>
                  </c:pt>
                  <c:pt idx="1">
                    <c:v>0.1009</c:v>
                  </c:pt>
                  <c:pt idx="2">
                    <c:v>0.1298</c:v>
                  </c:pt>
                  <c:pt idx="3">
                    <c:v>0.12920000000000001</c:v>
                  </c:pt>
                  <c:pt idx="4">
                    <c:v>9.0999999999999998E-2</c:v>
                  </c:pt>
                  <c:pt idx="5">
                    <c:v>0.115</c:v>
                  </c:pt>
                  <c:pt idx="6">
                    <c:v>0.1118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2 (2)'!$A$3:$B$9</c:f>
              <c:multiLvlStrCache>
                <c:ptCount val="7"/>
                <c:lvl>
                  <c:pt idx="0">
                    <c:v>Single-Offset</c:v>
                  </c:pt>
                  <c:pt idx="1">
                    <c:v>Double-Offset</c:v>
                  </c:pt>
                  <c:pt idx="2">
                    <c:v>Offsetting</c:v>
                  </c:pt>
                  <c:pt idx="3">
                    <c:v>Licensing</c:v>
                  </c:pt>
                  <c:pt idx="4">
                    <c:v>High Congruency</c:v>
                  </c:pt>
                  <c:pt idx="5">
                    <c:v>Medium Congruency</c:v>
                  </c:pt>
                  <c:pt idx="6">
                    <c:v>Low Congruency</c:v>
                  </c:pt>
                </c:lvl>
                <c:lvl>
                  <c:pt idx="0">
                    <c:v>Rule 2</c:v>
                  </c:pt>
                  <c:pt idx="2">
                    <c:v>Rule 3</c:v>
                  </c:pt>
                  <c:pt idx="4">
                    <c:v>Rule 4</c:v>
                  </c:pt>
                </c:lvl>
              </c:multiLvlStrCache>
            </c:multiLvlStrRef>
          </c:cat>
          <c:val>
            <c:numRef>
              <c:f>'Fig 2 (2)'!$C$3:$C$9</c:f>
              <c:numCache>
                <c:formatCode>General</c:formatCode>
                <c:ptCount val="7"/>
                <c:pt idx="0">
                  <c:v>-1.7456</c:v>
                </c:pt>
                <c:pt idx="1">
                  <c:v>-1.6640999999999999</c:v>
                </c:pt>
                <c:pt idx="2">
                  <c:v>-2.0752000000000002</c:v>
                </c:pt>
                <c:pt idx="3">
                  <c:v>2.3485</c:v>
                </c:pt>
                <c:pt idx="4">
                  <c:v>-1.8572</c:v>
                </c:pt>
                <c:pt idx="5">
                  <c:v>-1.7484999999999999</c:v>
                </c:pt>
                <c:pt idx="6">
                  <c:v>-1.7445999999999999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70-9849-B5AC-AC691A186EAB}"/>
            </c:ext>
          </c:extLst>
        </c:ser>
        <c:ser>
          <c:idx val="1"/>
          <c:order val="1"/>
          <c:tx>
            <c:strRef>
              <c:f>'Fig 2 (2)'!$D$2</c:f>
              <c:strCache>
                <c:ptCount val="1"/>
                <c:pt idx="0">
                  <c:v>T2</c:v>
                </c:pt>
              </c:strCache>
            </c:strRef>
          </c:tx>
          <c:spPr>
            <a:solidFill>
              <a:srgbClr val="90D45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2 (2)'!$G$3:$G$9</c:f>
                <c:numCache>
                  <c:formatCode>General</c:formatCode>
                  <c:ptCount val="7"/>
                  <c:pt idx="0">
                    <c:v>0.1211</c:v>
                  </c:pt>
                  <c:pt idx="1">
                    <c:v>0.12770000000000001</c:v>
                  </c:pt>
                  <c:pt idx="2">
                    <c:v>0.15459999999999999</c:v>
                  </c:pt>
                  <c:pt idx="3">
                    <c:v>0.14149999999999999</c:v>
                  </c:pt>
                  <c:pt idx="4">
                    <c:v>0.13100000000000001</c:v>
                  </c:pt>
                  <c:pt idx="5">
                    <c:v>0.1229</c:v>
                  </c:pt>
                  <c:pt idx="6">
                    <c:v>0.124</c:v>
                  </c:pt>
                </c:numCache>
              </c:numRef>
            </c:plus>
            <c:minus>
              <c:numRef>
                <c:f>'Fig 2 (2)'!$G$3:$G$9</c:f>
                <c:numCache>
                  <c:formatCode>General</c:formatCode>
                  <c:ptCount val="7"/>
                  <c:pt idx="0">
                    <c:v>0.1211</c:v>
                  </c:pt>
                  <c:pt idx="1">
                    <c:v>0.12770000000000001</c:v>
                  </c:pt>
                  <c:pt idx="2">
                    <c:v>0.15459999999999999</c:v>
                  </c:pt>
                  <c:pt idx="3">
                    <c:v>0.14149999999999999</c:v>
                  </c:pt>
                  <c:pt idx="4">
                    <c:v>0.13100000000000001</c:v>
                  </c:pt>
                  <c:pt idx="5">
                    <c:v>0.1229</c:v>
                  </c:pt>
                  <c:pt idx="6">
                    <c:v>0.124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2 (2)'!$A$3:$B$9</c:f>
              <c:multiLvlStrCache>
                <c:ptCount val="7"/>
                <c:lvl>
                  <c:pt idx="0">
                    <c:v>Single-Offset</c:v>
                  </c:pt>
                  <c:pt idx="1">
                    <c:v>Double-Offset</c:v>
                  </c:pt>
                  <c:pt idx="2">
                    <c:v>Offsetting</c:v>
                  </c:pt>
                  <c:pt idx="3">
                    <c:v>Licensing</c:v>
                  </c:pt>
                  <c:pt idx="4">
                    <c:v>High Congruency</c:v>
                  </c:pt>
                  <c:pt idx="5">
                    <c:v>Medium Congruency</c:v>
                  </c:pt>
                  <c:pt idx="6">
                    <c:v>Low Congruency</c:v>
                  </c:pt>
                </c:lvl>
                <c:lvl>
                  <c:pt idx="0">
                    <c:v>Rule 2</c:v>
                  </c:pt>
                  <c:pt idx="2">
                    <c:v>Rule 3</c:v>
                  </c:pt>
                  <c:pt idx="4">
                    <c:v>Rule 4</c:v>
                  </c:pt>
                </c:lvl>
              </c:multiLvlStrCache>
            </c:multiLvlStrRef>
          </c:cat>
          <c:val>
            <c:numRef>
              <c:f>'Fig 2 (2)'!$D$3:$D$9</c:f>
              <c:numCache>
                <c:formatCode>General</c:formatCode>
                <c:ptCount val="7"/>
                <c:pt idx="0">
                  <c:v>-8.5900000000000004E-2</c:v>
                </c:pt>
                <c:pt idx="1">
                  <c:v>0.24510000000000001</c:v>
                </c:pt>
                <c:pt idx="2">
                  <c:v>-6.9000000000000006E-2</c:v>
                </c:pt>
                <c:pt idx="3">
                  <c:v>-1.4502999999999999</c:v>
                </c:pt>
                <c:pt idx="4">
                  <c:v>0.1341</c:v>
                </c:pt>
                <c:pt idx="5">
                  <c:v>-0.26279999999999998</c:v>
                </c:pt>
                <c:pt idx="6">
                  <c:v>-0.49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70-9849-B5AC-AC691A186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956304"/>
        <c:axId val="-151953984"/>
      </c:barChart>
      <c:catAx>
        <c:axId val="-15195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51953984"/>
        <c:crosses val="autoZero"/>
        <c:auto val="1"/>
        <c:lblAlgn val="ctr"/>
        <c:lblOffset val="100"/>
        <c:noMultiLvlLbl val="0"/>
      </c:catAx>
      <c:valAx>
        <c:axId val="-151953984"/>
        <c:scaling>
          <c:orientation val="minMax"/>
          <c:max val="2.5"/>
          <c:min val="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dirty="0"/>
                  <a:t>Character (–5</a:t>
                </a:r>
                <a:r>
                  <a:rPr lang="en-US" baseline="0" dirty="0"/>
                  <a:t> to 5)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519563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76018275493341"/>
          <c:y val="0.64186721257092372"/>
          <c:w val="0.14479634490133178"/>
          <c:h val="7.2546152319195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1 (3)'!$C$2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FF6C6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1 (3)'!$E$3:$E$11</c:f>
                <c:numCache>
                  <c:formatCode>General</c:formatCode>
                  <c:ptCount val="9"/>
                  <c:pt idx="0">
                    <c:v>0.1424</c:v>
                  </c:pt>
                  <c:pt idx="1">
                    <c:v>0.1492</c:v>
                  </c:pt>
                </c:numCache>
              </c:numRef>
            </c:plus>
            <c:minus>
              <c:numRef>
                <c:f>'Fig 1 (3)'!$E$3:$E$11</c:f>
                <c:numCache>
                  <c:formatCode>General</c:formatCode>
                  <c:ptCount val="9"/>
                  <c:pt idx="0">
                    <c:v>0.1424</c:v>
                  </c:pt>
                  <c:pt idx="1">
                    <c:v>0.1492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1 (3)'!$A$3:$B$4</c:f>
              <c:multiLvlStrCache>
                <c:ptCount val="2"/>
                <c:lvl>
                  <c:pt idx="0">
                    <c:v>Offset</c:v>
                  </c:pt>
                  <c:pt idx="1">
                    <c:v>Licensing</c:v>
                  </c:pt>
                </c:lvl>
                <c:lvl>
                  <c:pt idx="0">
                    <c:v>Rule 3</c:v>
                  </c:pt>
                </c:lvl>
              </c:multiLvlStrCache>
            </c:multiLvlStrRef>
          </c:cat>
          <c:val>
            <c:numRef>
              <c:f>'Fig 1 (3)'!$C$3:$C$4</c:f>
              <c:numCache>
                <c:formatCode>General</c:formatCode>
                <c:ptCount val="2"/>
                <c:pt idx="0">
                  <c:v>-0.62990000000000002</c:v>
                </c:pt>
                <c:pt idx="1">
                  <c:v>-1.3913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D8-0B4D-BD9D-08BCC62ECAD1}"/>
            </c:ext>
          </c:extLst>
        </c:ser>
        <c:ser>
          <c:idx val="1"/>
          <c:order val="1"/>
          <c:tx>
            <c:strRef>
              <c:f>'Fig 1 (3)'!$D$2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1 (3)'!$H$3:$H$9</c:f>
                <c:numCache>
                  <c:formatCode>General</c:formatCode>
                  <c:ptCount val="7"/>
                </c:numCache>
              </c:numRef>
            </c:plus>
            <c:minus>
              <c:numRef>
                <c:f>'Fig 1 (3)'!$H$3:$H$9</c:f>
                <c:numCache>
                  <c:formatCode>General</c:formatCode>
                  <c:ptCount val="7"/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1 (3)'!$A$3:$B$4</c:f>
              <c:multiLvlStrCache>
                <c:ptCount val="2"/>
                <c:lvl>
                  <c:pt idx="0">
                    <c:v>Offset</c:v>
                  </c:pt>
                  <c:pt idx="1">
                    <c:v>Licensing</c:v>
                  </c:pt>
                </c:lvl>
                <c:lvl>
                  <c:pt idx="0">
                    <c:v>Rule 3</c:v>
                  </c:pt>
                </c:lvl>
              </c:multiLvlStrCache>
            </c:multiLvlStrRef>
          </c:cat>
          <c:val>
            <c:numRef>
              <c:f>'Fig 1 (3)'!$D$3:$D$4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84D8-0B4D-BD9D-08BCC62EC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4030544"/>
        <c:axId val="-281687056"/>
      </c:barChart>
      <c:catAx>
        <c:axId val="-15403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81687056"/>
        <c:crosses val="autoZero"/>
        <c:auto val="1"/>
        <c:lblAlgn val="ctr"/>
        <c:lblOffset val="100"/>
        <c:noMultiLvlLbl val="0"/>
      </c:catAx>
      <c:valAx>
        <c:axId val="-281687056"/>
        <c:scaling>
          <c:orientation val="minMax"/>
          <c:max val="0"/>
          <c:min val="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sz="1800" b="0" i="0" baseline="0" dirty="0">
                    <a:effectLst/>
                  </a:rPr>
                  <a:t>Blame / Praise (–5 to 5)</a:t>
                </a:r>
                <a:endParaRPr lang="en-US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540305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 2 (3)'!$C$2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2 (3)'!$F$3:$F$9</c:f>
                <c:numCache>
                  <c:formatCode>General</c:formatCode>
                  <c:ptCount val="7"/>
                  <c:pt idx="0">
                    <c:v>0.1298</c:v>
                  </c:pt>
                  <c:pt idx="1">
                    <c:v>0.12920000000000001</c:v>
                  </c:pt>
                </c:numCache>
              </c:numRef>
            </c:plus>
            <c:minus>
              <c:numRef>
                <c:f>'Fig 2 (3)'!$F$3:$F$9</c:f>
                <c:numCache>
                  <c:formatCode>General</c:formatCode>
                  <c:ptCount val="7"/>
                  <c:pt idx="0">
                    <c:v>0.1298</c:v>
                  </c:pt>
                  <c:pt idx="1">
                    <c:v>0.12920000000000001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2 (3)'!$A$3:$B$4</c:f>
              <c:multiLvlStrCache>
                <c:ptCount val="2"/>
                <c:lvl>
                  <c:pt idx="0">
                    <c:v>Offset</c:v>
                  </c:pt>
                  <c:pt idx="1">
                    <c:v>Licensing</c:v>
                  </c:pt>
                </c:lvl>
                <c:lvl>
                  <c:pt idx="0">
                    <c:v>Rule 3</c:v>
                  </c:pt>
                </c:lvl>
              </c:multiLvlStrCache>
            </c:multiLvlStrRef>
          </c:cat>
          <c:val>
            <c:numRef>
              <c:f>'Fig 2 (3)'!$C$3:$C$4</c:f>
              <c:numCache>
                <c:formatCode>General</c:formatCode>
                <c:ptCount val="2"/>
                <c:pt idx="0">
                  <c:v>-2.0752000000000002</c:v>
                </c:pt>
                <c:pt idx="1">
                  <c:v>2.3485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F-6E4A-8D6A-D8B16ECBF9E5}"/>
            </c:ext>
          </c:extLst>
        </c:ser>
        <c:ser>
          <c:idx val="1"/>
          <c:order val="1"/>
          <c:tx>
            <c:strRef>
              <c:f>'Fig 2 (3)'!$D$2</c:f>
              <c:strCache>
                <c:ptCount val="1"/>
                <c:pt idx="0">
                  <c:v>T2</c:v>
                </c:pt>
              </c:strCache>
            </c:strRef>
          </c:tx>
          <c:spPr>
            <a:solidFill>
              <a:srgbClr val="90D45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2 (3)'!$G$3:$G$9</c:f>
                <c:numCache>
                  <c:formatCode>General</c:formatCode>
                  <c:ptCount val="7"/>
                  <c:pt idx="0">
                    <c:v>0.15459999999999999</c:v>
                  </c:pt>
                  <c:pt idx="1">
                    <c:v>0.14149999999999999</c:v>
                  </c:pt>
                </c:numCache>
              </c:numRef>
            </c:plus>
            <c:minus>
              <c:numRef>
                <c:f>'Fig 2 (3)'!$G$3:$G$9</c:f>
                <c:numCache>
                  <c:formatCode>General</c:formatCode>
                  <c:ptCount val="7"/>
                  <c:pt idx="0">
                    <c:v>0.15459999999999999</c:v>
                  </c:pt>
                  <c:pt idx="1">
                    <c:v>0.14149999999999999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2 (3)'!$A$3:$B$4</c:f>
              <c:multiLvlStrCache>
                <c:ptCount val="2"/>
                <c:lvl>
                  <c:pt idx="0">
                    <c:v>Offset</c:v>
                  </c:pt>
                  <c:pt idx="1">
                    <c:v>Licensing</c:v>
                  </c:pt>
                </c:lvl>
                <c:lvl>
                  <c:pt idx="0">
                    <c:v>Rule 3</c:v>
                  </c:pt>
                </c:lvl>
              </c:multiLvlStrCache>
            </c:multiLvlStrRef>
          </c:cat>
          <c:val>
            <c:numRef>
              <c:f>'Fig 2 (3)'!$D$3:$D$4</c:f>
              <c:numCache>
                <c:formatCode>General</c:formatCode>
                <c:ptCount val="2"/>
                <c:pt idx="0">
                  <c:v>-6.9000000000000006E-2</c:v>
                </c:pt>
                <c:pt idx="1">
                  <c:v>-1.4502999999999999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F-6E4A-8D6A-D8B16ECBF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956304"/>
        <c:axId val="-151953984"/>
      </c:barChart>
      <c:catAx>
        <c:axId val="-15195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51953984"/>
        <c:crosses val="autoZero"/>
        <c:auto val="1"/>
        <c:lblAlgn val="ctr"/>
        <c:lblOffset val="100"/>
        <c:noMultiLvlLbl val="0"/>
      </c:catAx>
      <c:valAx>
        <c:axId val="-151953984"/>
        <c:scaling>
          <c:orientation val="minMax"/>
          <c:max val="2.5"/>
          <c:min val="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dirty="0"/>
                  <a:t>Moral Character</a:t>
                </a:r>
                <a:r>
                  <a:rPr lang="en-US" baseline="0" dirty="0"/>
                  <a:t> (–5 to 5)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519563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407847895490658"/>
          <c:y val="0.66592795668216664"/>
          <c:w val="0.30400492279307278"/>
          <c:h val="7.8018068705484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1464732162716"/>
          <c:y val="4.8554652213188797E-2"/>
          <c:w val="0.77884120417151248"/>
          <c:h val="0.7328578338276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2 (4)'!$C$2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2 (4)'!$F$3:$F$9</c:f>
                <c:numCache>
                  <c:formatCode>General</c:formatCode>
                  <c:ptCount val="7"/>
                  <c:pt idx="0">
                    <c:v>9.0999999999999998E-2</c:v>
                  </c:pt>
                  <c:pt idx="1">
                    <c:v>0.115</c:v>
                  </c:pt>
                  <c:pt idx="2">
                    <c:v>0.1118</c:v>
                  </c:pt>
                </c:numCache>
              </c:numRef>
            </c:plus>
            <c:minus>
              <c:numRef>
                <c:f>'Fig 2 (4)'!$F$3:$F$9</c:f>
                <c:numCache>
                  <c:formatCode>General</c:formatCode>
                  <c:ptCount val="7"/>
                  <c:pt idx="0">
                    <c:v>9.0999999999999998E-2</c:v>
                  </c:pt>
                  <c:pt idx="1">
                    <c:v>0.115</c:v>
                  </c:pt>
                  <c:pt idx="2">
                    <c:v>0.1118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2 (4)'!$A$3:$B$5</c:f>
              <c:multiLvlStrCache>
                <c:ptCount val="3"/>
                <c:lvl>
                  <c:pt idx="0">
                    <c:v>High Congruency</c:v>
                  </c:pt>
                  <c:pt idx="1">
                    <c:v>Medium Congruency</c:v>
                  </c:pt>
                  <c:pt idx="2">
                    <c:v>Low Congruency</c:v>
                  </c:pt>
                </c:lvl>
                <c:lvl>
                  <c:pt idx="0">
                    <c:v>Rule 4</c:v>
                  </c:pt>
                </c:lvl>
              </c:multiLvlStrCache>
            </c:multiLvlStrRef>
          </c:cat>
          <c:val>
            <c:numRef>
              <c:f>'Fig 2 (4)'!$C$3:$C$5</c:f>
              <c:numCache>
                <c:formatCode>General</c:formatCode>
                <c:ptCount val="3"/>
                <c:pt idx="0">
                  <c:v>-1.8572</c:v>
                </c:pt>
                <c:pt idx="1">
                  <c:v>-1.7484999999999999</c:v>
                </c:pt>
                <c:pt idx="2">
                  <c:v>-1.7445999999999999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5F-C443-A896-3F5E7C339438}"/>
            </c:ext>
          </c:extLst>
        </c:ser>
        <c:ser>
          <c:idx val="1"/>
          <c:order val="1"/>
          <c:tx>
            <c:strRef>
              <c:f>'Fig 2 (4)'!$D$2</c:f>
              <c:strCache>
                <c:ptCount val="1"/>
                <c:pt idx="0">
                  <c:v>T2</c:v>
                </c:pt>
              </c:strCache>
            </c:strRef>
          </c:tx>
          <c:spPr>
            <a:solidFill>
              <a:srgbClr val="90D35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2 (4)'!$G$3:$G$9</c:f>
                <c:numCache>
                  <c:formatCode>General</c:formatCode>
                  <c:ptCount val="7"/>
                  <c:pt idx="0">
                    <c:v>0.13100000000000001</c:v>
                  </c:pt>
                  <c:pt idx="1">
                    <c:v>0.1229</c:v>
                  </c:pt>
                  <c:pt idx="2">
                    <c:v>0.124</c:v>
                  </c:pt>
                </c:numCache>
              </c:numRef>
            </c:plus>
            <c:minus>
              <c:numRef>
                <c:f>'Fig 2 (4)'!$G$3:$G$9</c:f>
                <c:numCache>
                  <c:formatCode>General</c:formatCode>
                  <c:ptCount val="7"/>
                  <c:pt idx="0">
                    <c:v>0.13100000000000001</c:v>
                  </c:pt>
                  <c:pt idx="1">
                    <c:v>0.1229</c:v>
                  </c:pt>
                  <c:pt idx="2">
                    <c:v>0.124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2 (4)'!$A$3:$B$5</c:f>
              <c:multiLvlStrCache>
                <c:ptCount val="3"/>
                <c:lvl>
                  <c:pt idx="0">
                    <c:v>High Congruency</c:v>
                  </c:pt>
                  <c:pt idx="1">
                    <c:v>Medium Congruency</c:v>
                  </c:pt>
                  <c:pt idx="2">
                    <c:v>Low Congruency</c:v>
                  </c:pt>
                </c:lvl>
                <c:lvl>
                  <c:pt idx="0">
                    <c:v>Rule 4</c:v>
                  </c:pt>
                </c:lvl>
              </c:multiLvlStrCache>
            </c:multiLvlStrRef>
          </c:cat>
          <c:val>
            <c:numRef>
              <c:f>'Fig 2 (4)'!$D$3:$D$5</c:f>
              <c:numCache>
                <c:formatCode>General</c:formatCode>
                <c:ptCount val="3"/>
                <c:pt idx="0">
                  <c:v>0.1341</c:v>
                </c:pt>
                <c:pt idx="1">
                  <c:v>-0.26279999999999998</c:v>
                </c:pt>
                <c:pt idx="2">
                  <c:v>-0.49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5F-C443-A896-3F5E7C339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956304"/>
        <c:axId val="-151953984"/>
      </c:barChart>
      <c:catAx>
        <c:axId val="-15195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51953984"/>
        <c:crosses val="autoZero"/>
        <c:auto val="1"/>
        <c:lblAlgn val="ctr"/>
        <c:lblOffset val="100"/>
        <c:noMultiLvlLbl val="0"/>
      </c:catAx>
      <c:valAx>
        <c:axId val="-151953984"/>
        <c:scaling>
          <c:orientation val="minMax"/>
          <c:max val="2.5"/>
          <c:min val="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dirty="0"/>
                  <a:t>Moral Character (–5 to 5)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519563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229515802050158"/>
          <c:y val="0.6809298736031979"/>
          <c:w val="0.236652621812104"/>
          <c:h val="8.3555866492298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46132374016221"/>
          <c:y val="5.0625471629897306E-2"/>
          <c:w val="0.75945795931048143"/>
          <c:h val="0.74226421021377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 (4)'!$C$2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FF6C6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1 (4)'!$E$3:$E$11</c:f>
                <c:numCache>
                  <c:formatCode>General</c:formatCode>
                  <c:ptCount val="9"/>
                  <c:pt idx="0">
                    <c:v>0.1152</c:v>
                  </c:pt>
                  <c:pt idx="1">
                    <c:v>0.12089999999999999</c:v>
                  </c:pt>
                  <c:pt idx="2">
                    <c:v>0.114</c:v>
                  </c:pt>
                </c:numCache>
              </c:numRef>
            </c:plus>
            <c:minus>
              <c:numRef>
                <c:f>'Fig 1 (4)'!$E$3:$E$11</c:f>
                <c:numCache>
                  <c:formatCode>General</c:formatCode>
                  <c:ptCount val="9"/>
                  <c:pt idx="0">
                    <c:v>0.1152</c:v>
                  </c:pt>
                  <c:pt idx="1">
                    <c:v>0.12089999999999999</c:v>
                  </c:pt>
                  <c:pt idx="2">
                    <c:v>0.114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1 (4)'!$A$3:$B$5</c:f>
              <c:multiLvlStrCache>
                <c:ptCount val="3"/>
                <c:lvl>
                  <c:pt idx="0">
                    <c:v>High Congruency</c:v>
                  </c:pt>
                  <c:pt idx="1">
                    <c:v>Medium Congruency</c:v>
                  </c:pt>
                  <c:pt idx="2">
                    <c:v>Low Congruency</c:v>
                  </c:pt>
                </c:lvl>
                <c:lvl>
                  <c:pt idx="0">
                    <c:v>Rule 4</c:v>
                  </c:pt>
                </c:lvl>
              </c:multiLvlStrCache>
            </c:multiLvlStrRef>
          </c:cat>
          <c:val>
            <c:numRef>
              <c:f>'Fig 1 (4)'!$C$3:$C$5</c:f>
              <c:numCache>
                <c:formatCode>General</c:formatCode>
                <c:ptCount val="3"/>
                <c:pt idx="0">
                  <c:v>-0.3543</c:v>
                </c:pt>
                <c:pt idx="1">
                  <c:v>-0.66539999999999999</c:v>
                </c:pt>
                <c:pt idx="2">
                  <c:v>-0.84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3-6440-A2E7-AD11B21FDB11}"/>
            </c:ext>
          </c:extLst>
        </c:ser>
        <c:ser>
          <c:idx val="1"/>
          <c:order val="1"/>
          <c:tx>
            <c:strRef>
              <c:f>'Fig 1 (4)'!$D$2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 1 (4)'!$H$3:$H$9</c:f>
                <c:numCache>
                  <c:formatCode>General</c:formatCode>
                  <c:ptCount val="7"/>
                </c:numCache>
              </c:numRef>
            </c:plus>
            <c:minus>
              <c:numRef>
                <c:f>'Fig 1 (4)'!$H$3:$H$9</c:f>
                <c:numCache>
                  <c:formatCode>General</c:formatCode>
                  <c:ptCount val="7"/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'Fig 1 (4)'!$A$3:$B$5</c:f>
              <c:multiLvlStrCache>
                <c:ptCount val="3"/>
                <c:lvl>
                  <c:pt idx="0">
                    <c:v>High Congruency</c:v>
                  </c:pt>
                  <c:pt idx="1">
                    <c:v>Medium Congruency</c:v>
                  </c:pt>
                  <c:pt idx="2">
                    <c:v>Low Congruency</c:v>
                  </c:pt>
                </c:lvl>
                <c:lvl>
                  <c:pt idx="0">
                    <c:v>Rule 4</c:v>
                  </c:pt>
                </c:lvl>
              </c:multiLvlStrCache>
            </c:multiLvlStrRef>
          </c:cat>
          <c:val>
            <c:numRef>
              <c:f>'Fig 1 (4)'!$D$3:$D$5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62F3-6440-A2E7-AD11B21FD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4030544"/>
        <c:axId val="-281687056"/>
      </c:barChart>
      <c:catAx>
        <c:axId val="-15403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81687056"/>
        <c:crosses val="autoZero"/>
        <c:auto val="1"/>
        <c:lblAlgn val="ctr"/>
        <c:lblOffset val="100"/>
        <c:noMultiLvlLbl val="0"/>
      </c:catAx>
      <c:valAx>
        <c:axId val="-281687056"/>
        <c:scaling>
          <c:orientation val="minMax"/>
          <c:max val="0"/>
          <c:min val="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 sz="1800" b="0" i="0" baseline="0" dirty="0">
                    <a:effectLst/>
                  </a:rPr>
                  <a:t>Blame / Praise (–5 to 5)</a:t>
                </a:r>
                <a:endParaRPr lang="en-US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540305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3344269466317"/>
          <c:y val="4.8470209339774556E-2"/>
          <c:w val="0.86988877952755905"/>
          <c:h val="0.84823588146919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'S1 Fixed Effects'!$C$1</c:f>
              <c:strCache>
                <c:ptCount val="1"/>
                <c:pt idx="0">
                  <c:v>Effect of 10x 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'S1 Fixed Effects'!$D$2:$D$5</c:f>
                <c:numCache>
                  <c:formatCode>General</c:formatCode>
                  <c:ptCount val="4"/>
                  <c:pt idx="0">
                    <c:v>0.12</c:v>
                  </c:pt>
                  <c:pt idx="1">
                    <c:v>0.16</c:v>
                  </c:pt>
                  <c:pt idx="2">
                    <c:v>0.11</c:v>
                  </c:pt>
                  <c:pt idx="3">
                    <c:v>0.14000000000000001</c:v>
                  </c:pt>
                </c:numCache>
              </c:numRef>
            </c:plus>
            <c:minus>
              <c:numRef>
                <c:f>'S1 Fixed Effects'!$D$2:$D$5</c:f>
                <c:numCache>
                  <c:formatCode>General</c:formatCode>
                  <c:ptCount val="4"/>
                  <c:pt idx="0">
                    <c:v>0.12</c:v>
                  </c:pt>
                  <c:pt idx="1">
                    <c:v>0.16</c:v>
                  </c:pt>
                  <c:pt idx="2">
                    <c:v>0.11</c:v>
                  </c:pt>
                  <c:pt idx="3">
                    <c:v>0.14000000000000001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'S1 Fixed Effects'!$A$2:$B$5</c:f>
              <c:multiLvlStrCache>
                <c:ptCount val="4"/>
                <c:lvl>
                  <c:pt idx="0">
                    <c:v>Cost</c:v>
                  </c:pt>
                  <c:pt idx="1">
                    <c:v>Benefit</c:v>
                  </c:pt>
                  <c:pt idx="2">
                    <c:v>Cost</c:v>
                  </c:pt>
                  <c:pt idx="3">
                    <c:v>Benefit</c:v>
                  </c:pt>
                </c:lvl>
                <c:lvl>
                  <c:pt idx="0">
                    <c:v>Character</c:v>
                  </c:pt>
                  <c:pt idx="2">
                    <c:v>Praise</c:v>
                  </c:pt>
                </c:lvl>
              </c:multiLvlStrCache>
            </c:multiLvlStrRef>
          </c:cat>
          <c:val>
            <c:numRef>
              <c:f>'S1 Fixed Effects'!$C$2:$C$5</c:f>
              <c:numCache>
                <c:formatCode>General</c:formatCode>
                <c:ptCount val="4"/>
                <c:pt idx="0">
                  <c:v>0.45</c:v>
                </c:pt>
                <c:pt idx="1">
                  <c:v>0.04</c:v>
                </c:pt>
                <c:pt idx="2">
                  <c:v>0.4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6-F542-914C-4EB01AEBF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508000"/>
        <c:axId val="1527969056"/>
      </c:barChart>
      <c:catAx>
        <c:axId val="15425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7969056"/>
        <c:crosses val="autoZero"/>
        <c:auto val="1"/>
        <c:lblAlgn val="ctr"/>
        <c:lblOffset val="100"/>
        <c:noMultiLvlLbl val="0"/>
      </c:catAx>
      <c:valAx>
        <c:axId val="15279690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Effect of 10x Increase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2508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37773403324585E-2"/>
          <c:y val="4.1413332623962545E-2"/>
          <c:w val="0.92056223235253498"/>
          <c:h val="0.6350285010385972"/>
        </c:manualLayout>
      </c:layout>
      <c:lineChart>
        <c:grouping val="standard"/>
        <c:varyColors val="0"/>
        <c:ser>
          <c:idx val="0"/>
          <c:order val="0"/>
          <c:tx>
            <c:strRef>
              <c:f>'S1'!$D$1:$D$2</c:f>
              <c:strCache>
                <c:ptCount val="2"/>
                <c:pt idx="0">
                  <c:v>Benefit</c:v>
                </c:pt>
                <c:pt idx="1">
                  <c:v>Low</c:v>
                </c:pt>
              </c:strCache>
            </c:strRef>
          </c:tx>
          <c:spPr>
            <a:ln w="28575" cap="rnd">
              <a:solidFill>
                <a:srgbClr val="FF6C62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'S1'!$D$19:$D$26</c:f>
                <c:numCache>
                  <c:formatCode>General</c:formatCode>
                  <c:ptCount val="8"/>
                  <c:pt idx="0">
                    <c:v>0.17799999999999999</c:v>
                  </c:pt>
                  <c:pt idx="1">
                    <c:v>0.13500000000000001</c:v>
                  </c:pt>
                  <c:pt idx="3">
                    <c:v>0.17299999999999999</c:v>
                  </c:pt>
                  <c:pt idx="4">
                    <c:v>0.125</c:v>
                  </c:pt>
                  <c:pt idx="6">
                    <c:v>0.36199999999999999</c:v>
                  </c:pt>
                  <c:pt idx="7">
                    <c:v>0.28999999999999998</c:v>
                  </c:pt>
                </c:numCache>
              </c:numRef>
            </c:plus>
            <c:minus>
              <c:numRef>
                <c:f>'S1'!$D$19:$D$26</c:f>
                <c:numCache>
                  <c:formatCode>General</c:formatCode>
                  <c:ptCount val="8"/>
                  <c:pt idx="0">
                    <c:v>0.17799999999999999</c:v>
                  </c:pt>
                  <c:pt idx="1">
                    <c:v>0.13500000000000001</c:v>
                  </c:pt>
                  <c:pt idx="3">
                    <c:v>0.17299999999999999</c:v>
                  </c:pt>
                  <c:pt idx="4">
                    <c:v>0.125</c:v>
                  </c:pt>
                  <c:pt idx="6">
                    <c:v>0.36199999999999999</c:v>
                  </c:pt>
                  <c:pt idx="7">
                    <c:v>0.28999999999999998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'S1'!$A$3:$C$10</c:f>
              <c:multiLvlStrCache>
                <c:ptCount val="8"/>
                <c:lvl>
                  <c:pt idx="0">
                    <c:v>Low</c:v>
                  </c:pt>
                  <c:pt idx="1">
                    <c:v>High</c:v>
                  </c:pt>
                  <c:pt idx="3">
                    <c:v>Low</c:v>
                  </c:pt>
                  <c:pt idx="4">
                    <c:v>High</c:v>
                  </c:pt>
                  <c:pt idx="6">
                    <c:v>Low</c:v>
                  </c:pt>
                  <c:pt idx="7">
                    <c:v>High</c:v>
                  </c:pt>
                </c:lvl>
                <c:lvl>
                  <c:pt idx="0">
                    <c:v>Character</c:v>
                  </c:pt>
                  <c:pt idx="2">
                    <c:v>Praise</c:v>
                  </c:pt>
                  <c:pt idx="6">
                    <c:v>Purch. Intent.</c:v>
                  </c:pt>
                </c:lvl>
                <c:lvl>
                  <c:pt idx="0">
                    <c:v>Costs</c:v>
                  </c:pt>
                </c:lvl>
              </c:multiLvlStrCache>
            </c:multiLvlStrRef>
          </c:cat>
          <c:val>
            <c:numRef>
              <c:f>'S1'!$D$3:$D$10</c:f>
              <c:numCache>
                <c:formatCode>General</c:formatCode>
                <c:ptCount val="8"/>
                <c:pt idx="0">
                  <c:v>8.2940000000000005</c:v>
                </c:pt>
                <c:pt idx="1">
                  <c:v>8.9870000000000001</c:v>
                </c:pt>
                <c:pt idx="3">
                  <c:v>8.3829999999999991</c:v>
                </c:pt>
                <c:pt idx="4">
                  <c:v>9.0879999999999992</c:v>
                </c:pt>
                <c:pt idx="6">
                  <c:v>6.0129999999999999</c:v>
                </c:pt>
                <c:pt idx="7">
                  <c:v>7.3280000000000003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E0-AC46-AB91-939F4C3BEF8F}"/>
            </c:ext>
          </c:extLst>
        </c:ser>
        <c:ser>
          <c:idx val="1"/>
          <c:order val="1"/>
          <c:tx>
            <c:strRef>
              <c:f>'S1'!$E$1:$E$2</c:f>
              <c:strCache>
                <c:ptCount val="2"/>
                <c:pt idx="0">
                  <c:v>Benefit</c:v>
                </c:pt>
                <c:pt idx="1">
                  <c:v>High</c:v>
                </c:pt>
              </c:strCache>
            </c:strRef>
          </c:tx>
          <c:spPr>
            <a:ln w="28575" cap="rnd">
              <a:solidFill>
                <a:srgbClr val="90D357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'S1'!$E$19:$E$26</c:f>
                <c:numCache>
                  <c:formatCode>General</c:formatCode>
                  <c:ptCount val="8"/>
                  <c:pt idx="0">
                    <c:v>0.219</c:v>
                  </c:pt>
                  <c:pt idx="1">
                    <c:v>0.191</c:v>
                  </c:pt>
                  <c:pt idx="3">
                    <c:v>0.26600000000000001</c:v>
                  </c:pt>
                  <c:pt idx="4">
                    <c:v>0.156</c:v>
                  </c:pt>
                  <c:pt idx="6">
                    <c:v>0.39900000000000002</c:v>
                  </c:pt>
                  <c:pt idx="7">
                    <c:v>0.28999999999999998</c:v>
                  </c:pt>
                </c:numCache>
              </c:numRef>
            </c:plus>
            <c:minus>
              <c:numRef>
                <c:f>'S1'!$E$19:$E$26</c:f>
                <c:numCache>
                  <c:formatCode>General</c:formatCode>
                  <c:ptCount val="8"/>
                  <c:pt idx="0">
                    <c:v>0.219</c:v>
                  </c:pt>
                  <c:pt idx="1">
                    <c:v>0.191</c:v>
                  </c:pt>
                  <c:pt idx="3">
                    <c:v>0.26600000000000001</c:v>
                  </c:pt>
                  <c:pt idx="4">
                    <c:v>0.156</c:v>
                  </c:pt>
                  <c:pt idx="6">
                    <c:v>0.39900000000000002</c:v>
                  </c:pt>
                  <c:pt idx="7">
                    <c:v>0.28999999999999998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'S1'!$A$3:$C$10</c:f>
              <c:multiLvlStrCache>
                <c:ptCount val="8"/>
                <c:lvl>
                  <c:pt idx="0">
                    <c:v>Low</c:v>
                  </c:pt>
                  <c:pt idx="1">
                    <c:v>High</c:v>
                  </c:pt>
                  <c:pt idx="3">
                    <c:v>Low</c:v>
                  </c:pt>
                  <c:pt idx="4">
                    <c:v>High</c:v>
                  </c:pt>
                  <c:pt idx="6">
                    <c:v>Low</c:v>
                  </c:pt>
                  <c:pt idx="7">
                    <c:v>High</c:v>
                  </c:pt>
                </c:lvl>
                <c:lvl>
                  <c:pt idx="0">
                    <c:v>Character</c:v>
                  </c:pt>
                  <c:pt idx="2">
                    <c:v>Praise</c:v>
                  </c:pt>
                  <c:pt idx="6">
                    <c:v>Purch. Intent.</c:v>
                  </c:pt>
                </c:lvl>
                <c:lvl>
                  <c:pt idx="0">
                    <c:v>Costs</c:v>
                  </c:pt>
                </c:lvl>
              </c:multiLvlStrCache>
            </c:multiLvlStrRef>
          </c:cat>
          <c:val>
            <c:numRef>
              <c:f>'S1'!$E$3:$E$10</c:f>
              <c:numCache>
                <c:formatCode>General</c:formatCode>
                <c:ptCount val="8"/>
                <c:pt idx="0">
                  <c:v>8.1080000000000005</c:v>
                </c:pt>
                <c:pt idx="1">
                  <c:v>8.3759999999999994</c:v>
                </c:pt>
                <c:pt idx="3">
                  <c:v>8.0079999999999991</c:v>
                </c:pt>
                <c:pt idx="4">
                  <c:v>8.7490000000000006</c:v>
                </c:pt>
                <c:pt idx="6">
                  <c:v>5.9980000000000002</c:v>
                </c:pt>
                <c:pt idx="7">
                  <c:v>6.6589999999999998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E0-AC46-AB91-939F4C3BE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13517200"/>
        <c:axId val="-1300215600"/>
      </c:lineChart>
      <c:catAx>
        <c:axId val="-181351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300215600"/>
        <c:crosses val="autoZero"/>
        <c:auto val="1"/>
        <c:lblAlgn val="ctr"/>
        <c:lblOffset val="100"/>
        <c:noMultiLvlLbl val="0"/>
      </c:catAx>
      <c:valAx>
        <c:axId val="-1300215600"/>
        <c:scaling>
          <c:orientation val="minMax"/>
          <c:max val="9.5"/>
          <c:min val="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8135172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597123797025372"/>
          <c:y val="0.51855031157915077"/>
          <c:w val="0.22361603237095359"/>
          <c:h val="0.18008783902012199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55446194225719"/>
          <c:y val="3.8808373590982291E-2"/>
          <c:w val="0.86916776027996501"/>
          <c:h val="0.7455716586151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'S3 Fixed Effects'!$C$1</c:f>
              <c:strCache>
                <c:ptCount val="1"/>
                <c:pt idx="0">
                  <c:v>Effect of 10x 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'S3 Fixed Effects'!$D$2:$D$5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0.15</c:v>
                  </c:pt>
                  <c:pt idx="2">
                    <c:v>0.11</c:v>
                  </c:pt>
                  <c:pt idx="3">
                    <c:v>0.13</c:v>
                  </c:pt>
                </c:numCache>
              </c:numRef>
            </c:plus>
            <c:minus>
              <c:numRef>
                <c:f>'S3 Fixed Effects'!$D$2:$D$5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0.15</c:v>
                  </c:pt>
                  <c:pt idx="2">
                    <c:v>0.11</c:v>
                  </c:pt>
                  <c:pt idx="3">
                    <c:v>0.13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'S3 Fixed Effects'!$A$2:$B$5</c:f>
              <c:multiLvlStrCache>
                <c:ptCount val="4"/>
                <c:lvl>
                  <c:pt idx="0">
                    <c:v>Cost</c:v>
                  </c:pt>
                  <c:pt idx="1">
                    <c:v>Benefit</c:v>
                  </c:pt>
                  <c:pt idx="2">
                    <c:v>Cost</c:v>
                  </c:pt>
                  <c:pt idx="3">
                    <c:v>Benefit</c:v>
                  </c:pt>
                </c:lvl>
                <c:lvl>
                  <c:pt idx="0">
                    <c:v>Character</c:v>
                  </c:pt>
                  <c:pt idx="2">
                    <c:v>Praise</c:v>
                  </c:pt>
                </c:lvl>
              </c:multiLvlStrCache>
            </c:multiLvlStrRef>
          </c:cat>
          <c:val>
            <c:numRef>
              <c:f>'S3 Fixed Effects'!$C$2:$C$5</c:f>
              <c:numCache>
                <c:formatCode>General</c:formatCode>
                <c:ptCount val="4"/>
                <c:pt idx="0">
                  <c:v>0.37</c:v>
                </c:pt>
                <c:pt idx="1">
                  <c:v>-0.01</c:v>
                </c:pt>
                <c:pt idx="2">
                  <c:v>0.37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A-184C-8D60-539C986FF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508000"/>
        <c:axId val="1527969056"/>
      </c:barChart>
      <c:catAx>
        <c:axId val="15425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7969056"/>
        <c:crosses val="autoZero"/>
        <c:auto val="1"/>
        <c:lblAlgn val="ctr"/>
        <c:lblOffset val="100"/>
        <c:noMultiLvlLbl val="0"/>
      </c:catAx>
      <c:valAx>
        <c:axId val="1527969056"/>
        <c:scaling>
          <c:orientation val="minMax"/>
          <c:max val="0.8"/>
          <c:min val="-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Effect of 10x Increase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2508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9462117938069"/>
          <c:y val="5.6509310207094862E-2"/>
          <c:w val="0.88445437480455502"/>
          <c:h val="0.88698137958581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'S2 Fixed Effects'!$D$2</c:f>
              <c:strCache>
                <c:ptCount val="1"/>
                <c:pt idx="0">
                  <c:v>Original (No Cue)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'S2 Fixed Effects'!$G$3:$G$6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0.13</c:v>
                  </c:pt>
                  <c:pt idx="2">
                    <c:v>0.1</c:v>
                  </c:pt>
                  <c:pt idx="3">
                    <c:v>0.13</c:v>
                  </c:pt>
                </c:numCache>
              </c:numRef>
            </c:plus>
            <c:minus>
              <c:numRef>
                <c:f>'S2 Fixed Effects'!$G$3:$G$6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0.13</c:v>
                  </c:pt>
                  <c:pt idx="2">
                    <c:v>0.1</c:v>
                  </c:pt>
                  <c:pt idx="3">
                    <c:v>0.13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'S2 Fixed Effects'!$B$3:$C$6</c:f>
              <c:multiLvlStrCache>
                <c:ptCount val="4"/>
                <c:lvl>
                  <c:pt idx="0">
                    <c:v>Cost</c:v>
                  </c:pt>
                  <c:pt idx="1">
                    <c:v>Benefit</c:v>
                  </c:pt>
                  <c:pt idx="2">
                    <c:v>Cost</c:v>
                  </c:pt>
                  <c:pt idx="3">
                    <c:v>Benefit</c:v>
                  </c:pt>
                </c:lvl>
                <c:lvl>
                  <c:pt idx="0">
                    <c:v>Character</c:v>
                  </c:pt>
                  <c:pt idx="2">
                    <c:v>Praise</c:v>
                  </c:pt>
                </c:lvl>
              </c:multiLvlStrCache>
            </c:multiLvlStrRef>
          </c:cat>
          <c:val>
            <c:numRef>
              <c:f>'S2 Fixed Effects'!$D$3:$D$6</c:f>
              <c:numCache>
                <c:formatCode>General</c:formatCode>
                <c:ptCount val="4"/>
                <c:pt idx="0">
                  <c:v>0.45</c:v>
                </c:pt>
                <c:pt idx="1">
                  <c:v>0.04</c:v>
                </c:pt>
                <c:pt idx="2">
                  <c:v>0.4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7-D849-9A52-DFE748C7CBBB}"/>
            </c:ext>
          </c:extLst>
        </c:ser>
        <c:ser>
          <c:idx val="1"/>
          <c:order val="1"/>
          <c:tx>
            <c:strRef>
              <c:f>'S2 Fixed Effects'!$E$2</c:f>
              <c:strCache>
                <c:ptCount val="1"/>
                <c:pt idx="0">
                  <c:v>With Reputational Cue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'S2 Fixed Effects'!$G$3:$G$6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0.13</c:v>
                  </c:pt>
                  <c:pt idx="2">
                    <c:v>0.1</c:v>
                  </c:pt>
                  <c:pt idx="3">
                    <c:v>0.13</c:v>
                  </c:pt>
                </c:numCache>
              </c:numRef>
            </c:plus>
            <c:minus>
              <c:numRef>
                <c:f>'S2 Fixed Effects'!$G$3:$G$6</c:f>
                <c:numCache>
                  <c:formatCode>General</c:formatCode>
                  <c:ptCount val="4"/>
                  <c:pt idx="0">
                    <c:v>0.1</c:v>
                  </c:pt>
                  <c:pt idx="1">
                    <c:v>0.13</c:v>
                  </c:pt>
                  <c:pt idx="2">
                    <c:v>0.1</c:v>
                  </c:pt>
                  <c:pt idx="3">
                    <c:v>0.13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'S2 Fixed Effects'!$B$3:$C$6</c:f>
              <c:multiLvlStrCache>
                <c:ptCount val="4"/>
                <c:lvl>
                  <c:pt idx="0">
                    <c:v>Cost</c:v>
                  </c:pt>
                  <c:pt idx="1">
                    <c:v>Benefit</c:v>
                  </c:pt>
                  <c:pt idx="2">
                    <c:v>Cost</c:v>
                  </c:pt>
                  <c:pt idx="3">
                    <c:v>Benefit</c:v>
                  </c:pt>
                </c:lvl>
                <c:lvl>
                  <c:pt idx="0">
                    <c:v>Character</c:v>
                  </c:pt>
                  <c:pt idx="2">
                    <c:v>Praise</c:v>
                  </c:pt>
                </c:lvl>
              </c:multiLvlStrCache>
            </c:multiLvlStrRef>
          </c:cat>
          <c:val>
            <c:numRef>
              <c:f>'S2 Fixed Effects'!$E$3:$E$6</c:f>
              <c:numCache>
                <c:formatCode>General</c:formatCode>
                <c:ptCount val="4"/>
                <c:pt idx="0">
                  <c:v>0.08</c:v>
                </c:pt>
                <c:pt idx="1">
                  <c:v>0.22</c:v>
                </c:pt>
                <c:pt idx="2">
                  <c:v>0.24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47-D849-9A52-DFE748C7C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508000"/>
        <c:axId val="1527969056"/>
      </c:barChart>
      <c:catAx>
        <c:axId val="15425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7969056"/>
        <c:crosses val="autoZero"/>
        <c:auto val="1"/>
        <c:lblAlgn val="ctr"/>
        <c:lblOffset val="100"/>
        <c:noMultiLvlLbl val="0"/>
      </c:catAx>
      <c:valAx>
        <c:axId val="15279690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Effect of 10x Increase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2508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649821508255244"/>
          <c:y val="5.0928924743846422E-2"/>
          <c:w val="0.28472222222222221"/>
          <c:h val="0.19448947377913015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3344269466317"/>
          <c:y val="3.5633094290413281E-2"/>
          <c:w val="0.86988877952755905"/>
          <c:h val="0.91673829951118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'S5 Fixed Effects'!$C$1</c:f>
              <c:strCache>
                <c:ptCount val="1"/>
                <c:pt idx="0">
                  <c:v>Effect of 10x Benefit 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'S5 Fixed Effects'!$D$2:$D$5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0.17</c:v>
                  </c:pt>
                  <c:pt idx="2">
                    <c:v>0.11</c:v>
                  </c:pt>
                  <c:pt idx="3">
                    <c:v>0.13</c:v>
                  </c:pt>
                </c:numCache>
              </c:numRef>
            </c:plus>
            <c:minus>
              <c:numRef>
                <c:f>'S5 Fixed Effects'!$D$2:$D$5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0.17</c:v>
                  </c:pt>
                  <c:pt idx="2">
                    <c:v>0.11</c:v>
                  </c:pt>
                  <c:pt idx="3">
                    <c:v>0.13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'S5 Fixed Effects'!$A$2:$B$5</c:f>
              <c:multiLvlStrCache>
                <c:ptCount val="4"/>
                <c:lvl>
                  <c:pt idx="0">
                    <c:v>Benefit</c:v>
                  </c:pt>
                  <c:pt idx="1">
                    <c:v>Cost</c:v>
                  </c:pt>
                  <c:pt idx="2">
                    <c:v>Character</c:v>
                  </c:pt>
                  <c:pt idx="3">
                    <c:v>Praise</c:v>
                  </c:pt>
                </c:lvl>
                <c:lvl>
                  <c:pt idx="0">
                    <c:v>DV</c:v>
                  </c:pt>
                </c:lvl>
              </c:multiLvlStrCache>
            </c:multiLvlStrRef>
          </c:cat>
          <c:val>
            <c:numRef>
              <c:f>'S5 Fixed Effects'!$C$2:$C$5</c:f>
              <c:numCache>
                <c:formatCode>General</c:formatCode>
                <c:ptCount val="4"/>
                <c:pt idx="0">
                  <c:v>0.45</c:v>
                </c:pt>
                <c:pt idx="1">
                  <c:v>0.47</c:v>
                </c:pt>
                <c:pt idx="2">
                  <c:v>0.27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E-014C-9AFA-553D63907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508000"/>
        <c:axId val="1527969056"/>
      </c:barChart>
      <c:catAx>
        <c:axId val="15425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7969056"/>
        <c:crosses val="autoZero"/>
        <c:auto val="1"/>
        <c:lblAlgn val="ctr"/>
        <c:lblOffset val="100"/>
        <c:noMultiLvlLbl val="0"/>
      </c:catAx>
      <c:valAx>
        <c:axId val="1527969056"/>
        <c:scaling>
          <c:orientation val="minMax"/>
          <c:max val="0.60000000000000009"/>
          <c:min val="-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Effect of 10x Benefit Increase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2508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3344269466317"/>
          <c:y val="3.5633094290413281E-2"/>
          <c:w val="0.86988877952755905"/>
          <c:h val="0.91673829951118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'S5 Fixed Effects'!$C$1</c:f>
              <c:strCache>
                <c:ptCount val="1"/>
                <c:pt idx="0">
                  <c:v>Effect of 10x Benefit 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'S5 Fixed Effects'!$D$2:$D$5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0.17</c:v>
                  </c:pt>
                  <c:pt idx="2">
                    <c:v>0.11</c:v>
                  </c:pt>
                  <c:pt idx="3">
                    <c:v>0.13</c:v>
                  </c:pt>
                </c:numCache>
              </c:numRef>
            </c:plus>
            <c:minus>
              <c:numRef>
                <c:f>'S5 Fixed Effects'!$D$2:$D$5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0.17</c:v>
                  </c:pt>
                  <c:pt idx="2">
                    <c:v>0.11</c:v>
                  </c:pt>
                  <c:pt idx="3">
                    <c:v>0.13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'S5 Fixed Effects'!$A$2:$B$5</c:f>
              <c:multiLvlStrCache>
                <c:ptCount val="4"/>
                <c:lvl>
                  <c:pt idx="0">
                    <c:v>Benefit</c:v>
                  </c:pt>
                  <c:pt idx="1">
                    <c:v>Cost</c:v>
                  </c:pt>
                  <c:pt idx="2">
                    <c:v>Character</c:v>
                  </c:pt>
                  <c:pt idx="3">
                    <c:v>Praise</c:v>
                  </c:pt>
                </c:lvl>
                <c:lvl>
                  <c:pt idx="0">
                    <c:v>DV</c:v>
                  </c:pt>
                </c:lvl>
              </c:multiLvlStrCache>
            </c:multiLvlStrRef>
          </c:cat>
          <c:val>
            <c:numRef>
              <c:f>'S5 Fixed Effects'!$C$2:$C$5</c:f>
              <c:numCache>
                <c:formatCode>General</c:formatCode>
                <c:ptCount val="4"/>
                <c:pt idx="0">
                  <c:v>0.45</c:v>
                </c:pt>
                <c:pt idx="1">
                  <c:v>0.47</c:v>
                </c:pt>
                <c:pt idx="2">
                  <c:v>0.27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E-014C-9AFA-553D63907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508000"/>
        <c:axId val="1527969056"/>
      </c:barChart>
      <c:catAx>
        <c:axId val="154250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27969056"/>
        <c:crosses val="autoZero"/>
        <c:auto val="1"/>
        <c:lblAlgn val="ctr"/>
        <c:lblOffset val="100"/>
        <c:noMultiLvlLbl val="0"/>
      </c:catAx>
      <c:valAx>
        <c:axId val="1527969056"/>
        <c:scaling>
          <c:orientation val="minMax"/>
          <c:max val="0.60000000000000009"/>
          <c:min val="-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Effect of 10x Benefit Increase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2508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90D45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Sheet5!$B$3:$E$3</c:f>
                <c:numCache>
                  <c:formatCode>General</c:formatCode>
                  <c:ptCount val="4"/>
                  <c:pt idx="0">
                    <c:v>0.154576522360059</c:v>
                  </c:pt>
                  <c:pt idx="1">
                    <c:v>0.13846713627988499</c:v>
                  </c:pt>
                  <c:pt idx="2">
                    <c:v>0.12697901848271301</c:v>
                  </c:pt>
                  <c:pt idx="3">
                    <c:v>0.15160664857841699</c:v>
                  </c:pt>
                </c:numCache>
              </c:numRef>
            </c:plus>
            <c:minus>
              <c:numRef>
                <c:f>Sheet5!$B$3:$E$3</c:f>
                <c:numCache>
                  <c:formatCode>General</c:formatCode>
                  <c:ptCount val="4"/>
                  <c:pt idx="0">
                    <c:v>0.154576522360059</c:v>
                  </c:pt>
                  <c:pt idx="1">
                    <c:v>0.13846713627988499</c:v>
                  </c:pt>
                  <c:pt idx="2">
                    <c:v>0.12697901848271301</c:v>
                  </c:pt>
                  <c:pt idx="3">
                    <c:v>0.15160664857841699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Sheet5!$B$1:$E$1</c:f>
              <c:strCache>
                <c:ptCount val="4"/>
                <c:pt idx="0">
                  <c:v>Praise</c:v>
                </c:pt>
                <c:pt idx="1">
                  <c:v>Care</c:v>
                </c:pt>
                <c:pt idx="2">
                  <c:v>Char</c:v>
                </c:pt>
                <c:pt idx="3">
                  <c:v>Benefit</c:v>
                </c:pt>
              </c:strCache>
            </c:strRef>
          </c:cat>
          <c:val>
            <c:numRef>
              <c:f>Sheet5!$B$2:$E$2</c:f>
              <c:numCache>
                <c:formatCode>General</c:formatCode>
                <c:ptCount val="4"/>
                <c:pt idx="0">
                  <c:v>0.84491978609625595</c:v>
                </c:pt>
                <c:pt idx="1">
                  <c:v>0.59385026737967905</c:v>
                </c:pt>
                <c:pt idx="2">
                  <c:v>0.79411764705882404</c:v>
                </c:pt>
                <c:pt idx="3">
                  <c:v>-0.29839572192513403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F-2D4B-8FEA-EA610C3D1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4142976"/>
        <c:axId val="-24160176"/>
      </c:barChart>
      <c:catAx>
        <c:axId val="-2414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4160176"/>
        <c:crosses val="autoZero"/>
        <c:auto val="1"/>
        <c:lblAlgn val="ctr"/>
        <c:lblOffset val="100"/>
        <c:noMultiLvlLbl val="0"/>
      </c:catAx>
      <c:valAx>
        <c:axId val="-24160176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Money                            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41429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90D457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Sheet5!$B$3:$E$3</c:f>
                <c:numCache>
                  <c:formatCode>General</c:formatCode>
                  <c:ptCount val="4"/>
                  <c:pt idx="0">
                    <c:v>0.154576522360059</c:v>
                  </c:pt>
                  <c:pt idx="1">
                    <c:v>0.13846713627988499</c:v>
                  </c:pt>
                  <c:pt idx="2">
                    <c:v>0.12697901848271301</c:v>
                  </c:pt>
                  <c:pt idx="3">
                    <c:v>0.15160664857841699</c:v>
                  </c:pt>
                </c:numCache>
              </c:numRef>
            </c:plus>
            <c:minus>
              <c:numRef>
                <c:f>Sheet5!$B$3:$E$3</c:f>
                <c:numCache>
                  <c:formatCode>General</c:formatCode>
                  <c:ptCount val="4"/>
                  <c:pt idx="0">
                    <c:v>0.154576522360059</c:v>
                  </c:pt>
                  <c:pt idx="1">
                    <c:v>0.13846713627988499</c:v>
                  </c:pt>
                  <c:pt idx="2">
                    <c:v>0.12697901848271301</c:v>
                  </c:pt>
                  <c:pt idx="3">
                    <c:v>0.15160664857841699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Sheet5!$B$1:$E$1</c:f>
              <c:strCache>
                <c:ptCount val="4"/>
                <c:pt idx="0">
                  <c:v>Praise</c:v>
                </c:pt>
                <c:pt idx="1">
                  <c:v>Care</c:v>
                </c:pt>
                <c:pt idx="2">
                  <c:v>Char</c:v>
                </c:pt>
                <c:pt idx="3">
                  <c:v>Benefit</c:v>
                </c:pt>
              </c:strCache>
            </c:strRef>
          </c:cat>
          <c:val>
            <c:numRef>
              <c:f>Sheet5!$B$2:$E$2</c:f>
              <c:numCache>
                <c:formatCode>General</c:formatCode>
                <c:ptCount val="4"/>
                <c:pt idx="0">
                  <c:v>0.84491978609625595</c:v>
                </c:pt>
                <c:pt idx="1">
                  <c:v>0.59385026737967905</c:v>
                </c:pt>
                <c:pt idx="2">
                  <c:v>0.79411764705882404</c:v>
                </c:pt>
                <c:pt idx="3">
                  <c:v>-0.29839572192513403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3E-B443-BD5A-ABE98BFB4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7568144"/>
        <c:axId val="-94072112"/>
      </c:barChart>
      <c:catAx>
        <c:axId val="-9756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94072112"/>
        <c:crosses val="autoZero"/>
        <c:auto val="1"/>
        <c:lblAlgn val="ctr"/>
        <c:lblOffset val="100"/>
        <c:noMultiLvlLbl val="0"/>
      </c:catAx>
      <c:valAx>
        <c:axId val="-94072112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n-US"/>
                  <a:t>Money                            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975681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Arial" charset="0"/>
          <a:ea typeface="Arial" charset="0"/>
          <a:cs typeface="Arial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0.12083</cdr:x>
      <cdr:y>0.80923</cdr:y>
    </cdr:from>
    <cdr:to>
      <cdr:x>0.96806</cdr:x>
      <cdr:y>0.99164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C5925C55-8230-C74C-941C-837B5BEAD4BE}"/>
            </a:ext>
          </a:extLst>
        </cdr:cNvPr>
        <cdr:cNvSpPr/>
      </cdr:nvSpPr>
      <cdr:spPr>
        <a:xfrm xmlns:a="http://schemas.openxmlformats.org/drawingml/2006/main">
          <a:off x="1104900" y="3686740"/>
          <a:ext cx="7747000" cy="8309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latin typeface="Arial" charset="0"/>
              <a:ea typeface="Arial" charset="0"/>
              <a:cs typeface="Arial" charset="0"/>
            </a:rPr>
            <a:t>Cost</a:t>
          </a:r>
        </a:p>
        <a:p xmlns:a="http://schemas.openxmlformats.org/drawingml/2006/main">
          <a:pPr algn="ctr"/>
          <a:endParaRPr lang="en-US" sz="2400" dirty="0">
            <a:latin typeface="Arial" charset="0"/>
            <a:cs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7E40F-A2A2-9D47-8922-EC90F90B3595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1DEF9-28E2-FF49-A9FC-C5839C30C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3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1DEF9-28E2-FF49-A9FC-C5839C30C8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2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1DEF9-28E2-FF49-A9FC-C5839C30C8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51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1DEF9-28E2-FF49-A9FC-C5839C30C8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1DEF9-28E2-FF49-A9FC-C5839C30C8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3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1DEF9-28E2-FF49-A9FC-C5839C30C8D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16FD5-BFAE-FD47-BB78-DA1CA5F84CC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7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1DEF9-28E2-FF49-A9FC-C5839C30C8D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8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1DEF9-28E2-FF49-A9FC-C5839C30C8D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3B04-9D9B-064F-B3D0-C49104831646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A04-8637-1941-8124-3D880B60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4815-9A90-344A-A033-65541ED075BB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A04-8637-1941-8124-3D880B60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C726-4091-C24C-AFAA-5B199F6EB4E8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A04-8637-1941-8124-3D880B60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DC1F-DEDB-2445-B609-1CE06246692D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A04-8637-1941-8124-3D880B60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9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99E7-4980-B94C-9AB5-6FDDD044F471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A04-8637-1941-8124-3D880B60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6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D58A-5912-FA40-AAC9-CAF5DC0ADDA6}" type="datetime1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A04-8637-1941-8124-3D880B60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1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84AB-D7BC-BE45-A9C3-633D61C89A9B}" type="datetime1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A04-8637-1941-8124-3D880B60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9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64E2-1319-BC46-8CEB-D03D1C500EEE}" type="datetime1">
              <a:rPr lang="en-US" smtClean="0"/>
              <a:t>11/1/22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A04-8637-1941-8124-3D880B60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E827-8CB4-A741-85B9-7F67C45B06FB}" type="datetime1">
              <a:rPr lang="en-US" smtClean="0"/>
              <a:t>11/1/22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A04-8637-1941-8124-3D880B60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4E0C-E137-A242-8503-B66E95BB6CB5}" type="datetime1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A04-8637-1941-8124-3D880B60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252E-EF52-1A48-B2ED-CBEAAAB7E6EB}" type="datetime1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AEA04-8637-1941-8124-3D880B60D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7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68D2244-ECE2-574A-890D-78CA23C7322C}" type="datetime1">
              <a:rPr lang="en-US" smtClean="0"/>
              <a:pPr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F6AEA04-8637-1941-8124-3D880B60DE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58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63443"/>
            <a:ext cx="9144000" cy="1790700"/>
          </a:xfrm>
        </p:spPr>
        <p:txBody>
          <a:bodyPr>
            <a:noAutofit/>
          </a:bodyPr>
          <a:lstStyle/>
          <a:p>
            <a:br>
              <a:rPr lang="en-US" sz="5200" dirty="0"/>
            </a:br>
            <a:r>
              <a:rPr lang="en-US" sz="5400" i="1" dirty="0"/>
              <a:t>Anatomy of a Market Failure:</a:t>
            </a:r>
            <a:br>
              <a:rPr lang="en-US" sz="5200" dirty="0"/>
            </a:br>
            <a:r>
              <a:rPr lang="en-US" sz="4000" i="1" dirty="0"/>
              <a:t>The Psychology of Ineffective Altruism</a:t>
            </a:r>
            <a:br>
              <a:rPr lang="en-US" sz="4000" i="1" dirty="0"/>
            </a:b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557" y="3278222"/>
            <a:ext cx="8682021" cy="1359440"/>
          </a:xfrm>
        </p:spPr>
        <p:txBody>
          <a:bodyPr>
            <a:no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November 2, 2022</a:t>
            </a:r>
          </a:p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Sam Johnson</a:t>
            </a:r>
          </a:p>
          <a:p>
            <a:r>
              <a:rPr lang="en-US" sz="2200" dirty="0">
                <a:solidFill>
                  <a:srgbClr val="FCE25E"/>
                </a:solidFill>
                <a:latin typeface="Arial" charset="0"/>
                <a:ea typeface="Arial" charset="0"/>
                <a:cs typeface="Arial" charset="0"/>
              </a:rPr>
              <a:t>University of Waterloo, Dept of Psychology</a:t>
            </a:r>
            <a:endParaRPr lang="en-US" sz="2200" dirty="0">
              <a:solidFill>
                <a:srgbClr val="FCE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84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EE9-B1AD-9D49-A61F-AC5A22A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$700,000,000,000 question:</a:t>
            </a:r>
            <a:br>
              <a:rPr lang="en-US" dirty="0"/>
            </a:br>
            <a:r>
              <a:rPr lang="en-US" dirty="0"/>
              <a:t>Does doing the most good </a:t>
            </a:r>
            <a:r>
              <a:rPr lang="en-US" i="1" dirty="0"/>
              <a:t>look </a:t>
            </a:r>
            <a:r>
              <a:rPr lang="en-US" dirty="0"/>
              <a:t>the most good?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8D2A-B7D0-B347-BA57-A58809C5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8810"/>
            <a:ext cx="8554720" cy="3394472"/>
          </a:xfrm>
        </p:spPr>
        <p:txBody>
          <a:bodyPr>
            <a:normAutofit/>
          </a:bodyPr>
          <a:lstStyle/>
          <a:p>
            <a:r>
              <a:rPr lang="en-US" dirty="0"/>
              <a:t>If so, then signaling motives are aligned with utilitarianism</a:t>
            </a:r>
          </a:p>
          <a:p>
            <a:pPr lvl="1"/>
            <a:r>
              <a:rPr lang="en-US" dirty="0"/>
              <a:t>Fabulous news! We can all go home.</a:t>
            </a:r>
          </a:p>
          <a:p>
            <a:pPr lvl="1"/>
            <a:endParaRPr lang="en-US" dirty="0"/>
          </a:p>
          <a:p>
            <a:r>
              <a:rPr lang="en-US" dirty="0"/>
              <a:t>If not, this will produce market failures</a:t>
            </a:r>
          </a:p>
          <a:p>
            <a:pPr lvl="1"/>
            <a:r>
              <a:rPr lang="en-US" i="1" dirty="0"/>
              <a:t>We need to understand the reputational incentives</a:t>
            </a:r>
          </a:p>
        </p:txBody>
      </p:sp>
    </p:spTree>
    <p:extLst>
      <p:ext uri="{BB962C8B-B14F-4D97-AF65-F5344CB8AC3E}">
        <p14:creationId xmlns:p14="http://schemas.microsoft.com/office/powerpoint/2010/main" val="13358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5C289-EDF6-164A-AEB3-E6ADA97B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moral judgment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54D4C-4987-1349-B133-23C39C0E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40496" cy="3394472"/>
          </a:xfrm>
        </p:spPr>
        <p:txBody>
          <a:bodyPr>
            <a:normAutofit/>
          </a:bodyPr>
          <a:lstStyle/>
          <a:p>
            <a:r>
              <a:rPr lang="en-US" dirty="0"/>
              <a:t>Traditional dichotomy: Utilitarianism vs. deontology</a:t>
            </a:r>
          </a:p>
          <a:p>
            <a:pPr marL="342900" lvl="1" indent="0">
              <a:buNone/>
            </a:pPr>
            <a:r>
              <a:rPr lang="en-US" sz="1500" dirty="0"/>
              <a:t>(Baron &amp; </a:t>
            </a:r>
            <a:r>
              <a:rPr lang="en-US" sz="1500" dirty="0" err="1"/>
              <a:t>Ritov</a:t>
            </a:r>
            <a:r>
              <a:rPr lang="en-US" sz="1500" dirty="0"/>
              <a:t>, 2009; Conway &amp; Gawronski, 2013; Greene et al., 2008; among many others)</a:t>
            </a:r>
          </a:p>
          <a:p>
            <a:endParaRPr lang="en-US" dirty="0"/>
          </a:p>
          <a:p>
            <a:r>
              <a:rPr lang="en-US" dirty="0"/>
              <a:t>Newer approach: Character-based accounts</a:t>
            </a:r>
            <a:br>
              <a:rPr lang="en-US" dirty="0"/>
            </a:br>
            <a:r>
              <a:rPr lang="en-US" sz="1500" dirty="0"/>
              <a:t>(Goodwin et al., 2014; Uhlmann et al., 2015)</a:t>
            </a:r>
          </a:p>
          <a:p>
            <a:pPr lvl="1"/>
            <a:r>
              <a:rPr lang="en-US" dirty="0"/>
              <a:t>Acts are </a:t>
            </a:r>
            <a:r>
              <a:rPr lang="en-US" dirty="0">
                <a:solidFill>
                  <a:srgbClr val="90D457"/>
                </a:solidFill>
              </a:rPr>
              <a:t>praiseworthy</a:t>
            </a:r>
            <a:r>
              <a:rPr lang="en-US" dirty="0"/>
              <a:t>/</a:t>
            </a:r>
            <a:r>
              <a:rPr lang="en-US" dirty="0">
                <a:solidFill>
                  <a:srgbClr val="FF6C62"/>
                </a:solidFill>
              </a:rPr>
              <a:t>blameworthy</a:t>
            </a:r>
            <a:r>
              <a:rPr lang="en-US" dirty="0"/>
              <a:t> to the extent they provide </a:t>
            </a:r>
            <a:r>
              <a:rPr lang="en-US" dirty="0">
                <a:solidFill>
                  <a:srgbClr val="90D457"/>
                </a:solidFill>
              </a:rPr>
              <a:t>positive</a:t>
            </a:r>
            <a:r>
              <a:rPr lang="en-US" dirty="0"/>
              <a:t>/</a:t>
            </a:r>
            <a:r>
              <a:rPr lang="en-US" dirty="0">
                <a:solidFill>
                  <a:srgbClr val="FF6C62"/>
                </a:solidFill>
              </a:rPr>
              <a:t>negative</a:t>
            </a:r>
            <a:r>
              <a:rPr lang="en-US" dirty="0"/>
              <a:t> diagnostic information about </a:t>
            </a:r>
            <a:r>
              <a:rPr lang="en-US" i="1" dirty="0"/>
              <a:t>moral character</a:t>
            </a:r>
            <a:endParaRPr lang="en-US" dirty="0"/>
          </a:p>
          <a:p>
            <a:pPr lvl="1"/>
            <a:r>
              <a:rPr lang="en-US" dirty="0"/>
              <a:t>Evolutionary grounding: </a:t>
            </a:r>
            <a:r>
              <a:rPr lang="en-US" i="1" dirty="0"/>
              <a:t>Reputation-tracking </a:t>
            </a:r>
            <a:r>
              <a:rPr lang="en-US" sz="1500" dirty="0"/>
              <a:t>(Nowak &amp; Sigmund, 2005)</a:t>
            </a:r>
          </a:p>
          <a:p>
            <a:pPr lvl="1"/>
            <a:r>
              <a:rPr lang="en-US" dirty="0"/>
              <a:t>Cognitive grounding: </a:t>
            </a:r>
            <a:r>
              <a:rPr lang="en-US" i="1" dirty="0"/>
              <a:t>Sense-making</a:t>
            </a:r>
          </a:p>
        </p:txBody>
      </p:sp>
    </p:spTree>
    <p:extLst>
      <p:ext uri="{BB962C8B-B14F-4D97-AF65-F5344CB8AC3E}">
        <p14:creationId xmlns:p14="http://schemas.microsoft.com/office/powerpoint/2010/main" val="4109106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49B451-3ACB-AD40-A212-EAEAA9C0E86A}"/>
              </a:ext>
            </a:extLst>
          </p:cNvPr>
          <p:cNvCxnSpPr/>
          <p:nvPr/>
        </p:nvCxnSpPr>
        <p:spPr>
          <a:xfrm flipH="1">
            <a:off x="3107380" y="2245796"/>
            <a:ext cx="1918" cy="68605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F59FCE-7D86-9844-86AC-193D903858DB}"/>
              </a:ext>
            </a:extLst>
          </p:cNvPr>
          <p:cNvCxnSpPr/>
          <p:nvPr/>
        </p:nvCxnSpPr>
        <p:spPr>
          <a:xfrm flipH="1">
            <a:off x="5506532" y="2252824"/>
            <a:ext cx="8202" cy="686052"/>
          </a:xfrm>
          <a:prstGeom prst="straightConnector1">
            <a:avLst/>
          </a:prstGeom>
          <a:ln w="101600">
            <a:solidFill>
              <a:srgbClr val="FF7E6C"/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0400C5A-BB87-6E47-8BC7-A7D988D78146}"/>
              </a:ext>
            </a:extLst>
          </p:cNvPr>
          <p:cNvSpPr/>
          <p:nvPr/>
        </p:nvSpPr>
        <p:spPr>
          <a:xfrm>
            <a:off x="2118952" y="1141730"/>
            <a:ext cx="1939525" cy="1191473"/>
          </a:xfrm>
          <a:prstGeom prst="ellipse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Just a Rough Patch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674662-849B-CD49-A4A2-D4D17321552E}"/>
              </a:ext>
            </a:extLst>
          </p:cNvPr>
          <p:cNvSpPr/>
          <p:nvPr/>
        </p:nvSpPr>
        <p:spPr>
          <a:xfrm>
            <a:off x="4520650" y="1141730"/>
            <a:ext cx="1967054" cy="1191473"/>
          </a:xfrm>
          <a:prstGeom prst="ellipse">
            <a:avLst/>
          </a:prstGeom>
          <a:solidFill>
            <a:srgbClr val="FF7E6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Deep Differences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5FC4EF-E478-5746-91A0-ADA699A1C5D2}"/>
              </a:ext>
            </a:extLst>
          </p:cNvPr>
          <p:cNvCxnSpPr/>
          <p:nvPr/>
        </p:nvCxnSpPr>
        <p:spPr>
          <a:xfrm flipH="1">
            <a:off x="3360777" y="2245796"/>
            <a:ext cx="1735151" cy="686052"/>
          </a:xfrm>
          <a:prstGeom prst="straightConnector1">
            <a:avLst/>
          </a:prstGeom>
          <a:ln>
            <a:solidFill>
              <a:srgbClr val="FF7E6C"/>
            </a:solidFill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5085D3B-04CB-9244-AF20-55C0F14F52F2}"/>
              </a:ext>
            </a:extLst>
          </p:cNvPr>
          <p:cNvSpPr/>
          <p:nvPr/>
        </p:nvSpPr>
        <p:spPr>
          <a:xfrm>
            <a:off x="2118952" y="2931848"/>
            <a:ext cx="1939525" cy="9943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2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Spousal Arguments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91BC6A-8B3A-4A44-ABB4-E4E57A9E2D91}"/>
              </a:ext>
            </a:extLst>
          </p:cNvPr>
          <p:cNvCxnSpPr/>
          <p:nvPr/>
        </p:nvCxnSpPr>
        <p:spPr>
          <a:xfrm>
            <a:off x="3639669" y="2245796"/>
            <a:ext cx="1875067" cy="693081"/>
          </a:xfrm>
          <a:prstGeom prst="straightConnector1">
            <a:avLst/>
          </a:prstGeom>
          <a:ln w="25400">
            <a:solidFill>
              <a:srgbClr val="92D050"/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0A018B1-D579-5346-9521-184AFAE26A17}"/>
              </a:ext>
            </a:extLst>
          </p:cNvPr>
          <p:cNvSpPr/>
          <p:nvPr/>
        </p:nvSpPr>
        <p:spPr>
          <a:xfrm>
            <a:off x="4520650" y="2931848"/>
            <a:ext cx="1939525" cy="994365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things get better?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523DE-9ADA-FB48-8E61-7E07E8E7244F}"/>
              </a:ext>
            </a:extLst>
          </p:cNvPr>
          <p:cNvSpPr txBox="1"/>
          <p:nvPr/>
        </p:nvSpPr>
        <p:spPr>
          <a:xfrm>
            <a:off x="2634320" y="416342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41E55-14A2-304A-927E-1E4687BBADC2}"/>
              </a:ext>
            </a:extLst>
          </p:cNvPr>
          <p:cNvSpPr txBox="1"/>
          <p:nvPr/>
        </p:nvSpPr>
        <p:spPr>
          <a:xfrm>
            <a:off x="4849491" y="416342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6AF93F-E382-7F4C-9D83-EA3CF037A472}"/>
              </a:ext>
            </a:extLst>
          </p:cNvPr>
          <p:cNvSpPr txBox="1"/>
          <p:nvPr/>
        </p:nvSpPr>
        <p:spPr>
          <a:xfrm>
            <a:off x="7373536" y="173746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440293-201F-8A4A-911C-1DFF2940070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6460175" y="2750006"/>
            <a:ext cx="430631" cy="6860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888274-41FE-114F-A957-07E5C526947C}"/>
              </a:ext>
            </a:extLst>
          </p:cNvPr>
          <p:cNvSpPr/>
          <p:nvPr/>
        </p:nvSpPr>
        <p:spPr>
          <a:xfrm>
            <a:off x="6890806" y="2252824"/>
            <a:ext cx="1939524" cy="9943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A3C1DA1-2223-B042-BBAC-785E8D71AB80}"/>
              </a:ext>
            </a:extLst>
          </p:cNvPr>
          <p:cNvCxnSpPr>
            <a:cxnSpLocks/>
          </p:cNvCxnSpPr>
          <p:nvPr/>
        </p:nvCxnSpPr>
        <p:spPr>
          <a:xfrm>
            <a:off x="6460175" y="3429030"/>
            <a:ext cx="430631" cy="6930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C334077-D768-B14C-93E7-61CD16BC7E29}"/>
              </a:ext>
            </a:extLst>
          </p:cNvPr>
          <p:cNvSpPr/>
          <p:nvPr/>
        </p:nvSpPr>
        <p:spPr>
          <a:xfrm>
            <a:off x="6890806" y="3624929"/>
            <a:ext cx="1939524" cy="9943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 Counseling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4CACE6-273D-6A49-984D-76A5BC1E7D66}"/>
              </a:ext>
            </a:extLst>
          </p:cNvPr>
          <p:cNvSpPr txBox="1"/>
          <p:nvPr/>
        </p:nvSpPr>
        <p:spPr>
          <a:xfrm>
            <a:off x="425685" y="139121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1509E70-924A-7445-B920-F139D9C1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60" y="97723"/>
            <a:ext cx="8904684" cy="994172"/>
          </a:xfrm>
        </p:spPr>
        <p:txBody>
          <a:bodyPr>
            <a:noAutofit/>
          </a:bodyPr>
          <a:lstStyle/>
          <a:p>
            <a:pPr algn="l"/>
            <a:r>
              <a:rPr lang="en-US" sz="3400" dirty="0"/>
              <a:t>Sense-making problems are ubiquitous in everyday life…</a:t>
            </a:r>
          </a:p>
        </p:txBody>
      </p:sp>
    </p:spTree>
    <p:extLst>
      <p:ext uri="{BB962C8B-B14F-4D97-AF65-F5344CB8AC3E}">
        <p14:creationId xmlns:p14="http://schemas.microsoft.com/office/powerpoint/2010/main" val="216732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49B451-3ACB-AD40-A212-EAEAA9C0E86A}"/>
              </a:ext>
            </a:extLst>
          </p:cNvPr>
          <p:cNvCxnSpPr/>
          <p:nvPr/>
        </p:nvCxnSpPr>
        <p:spPr>
          <a:xfrm flipH="1">
            <a:off x="3107380" y="2245796"/>
            <a:ext cx="1918" cy="68605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F59FCE-7D86-9844-86AC-193D903858DB}"/>
              </a:ext>
            </a:extLst>
          </p:cNvPr>
          <p:cNvCxnSpPr/>
          <p:nvPr/>
        </p:nvCxnSpPr>
        <p:spPr>
          <a:xfrm flipH="1">
            <a:off x="5506532" y="2252824"/>
            <a:ext cx="8202" cy="686052"/>
          </a:xfrm>
          <a:prstGeom prst="straightConnector1">
            <a:avLst/>
          </a:prstGeom>
          <a:ln w="101600">
            <a:solidFill>
              <a:srgbClr val="FF7E6C"/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0400C5A-BB87-6E47-8BC7-A7D988D78146}"/>
              </a:ext>
            </a:extLst>
          </p:cNvPr>
          <p:cNvSpPr/>
          <p:nvPr/>
        </p:nvSpPr>
        <p:spPr>
          <a:xfrm>
            <a:off x="2118952" y="1141730"/>
            <a:ext cx="1939525" cy="1191473"/>
          </a:xfrm>
          <a:prstGeom prst="ellipse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50" dirty="0">
                <a:latin typeface="Arial" charset="0"/>
                <a:ea typeface="Arial" charset="0"/>
                <a:cs typeface="Arial" charset="0"/>
              </a:rPr>
              <a:t>Like a Nasty Flu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674662-849B-CD49-A4A2-D4D17321552E}"/>
              </a:ext>
            </a:extLst>
          </p:cNvPr>
          <p:cNvSpPr/>
          <p:nvPr/>
        </p:nvSpPr>
        <p:spPr>
          <a:xfrm>
            <a:off x="4520650" y="1141730"/>
            <a:ext cx="1967054" cy="1191473"/>
          </a:xfrm>
          <a:prstGeom prst="ellipse">
            <a:avLst/>
          </a:prstGeom>
          <a:solidFill>
            <a:srgbClr val="FF7E6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50" dirty="0">
                <a:latin typeface="Arial" charset="0"/>
                <a:ea typeface="Arial" charset="0"/>
                <a:cs typeface="Arial" charset="0"/>
              </a:rPr>
              <a:t>Like the Bubonic Plague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5FC4EF-E478-5746-91A0-ADA699A1C5D2}"/>
              </a:ext>
            </a:extLst>
          </p:cNvPr>
          <p:cNvCxnSpPr/>
          <p:nvPr/>
        </p:nvCxnSpPr>
        <p:spPr>
          <a:xfrm flipH="1">
            <a:off x="3360777" y="2245796"/>
            <a:ext cx="1735151" cy="686052"/>
          </a:xfrm>
          <a:prstGeom prst="straightConnector1">
            <a:avLst/>
          </a:prstGeom>
          <a:ln>
            <a:solidFill>
              <a:srgbClr val="FF7E6C"/>
            </a:solidFill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5085D3B-04CB-9244-AF20-55C0F14F52F2}"/>
              </a:ext>
            </a:extLst>
          </p:cNvPr>
          <p:cNvSpPr/>
          <p:nvPr/>
        </p:nvSpPr>
        <p:spPr>
          <a:xfrm>
            <a:off x="2118952" y="2931848"/>
            <a:ext cx="1939525" cy="9943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Epidemiological&amp; Virological Data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991BC6A-8B3A-4A44-ABB4-E4E57A9E2D91}"/>
              </a:ext>
            </a:extLst>
          </p:cNvPr>
          <p:cNvCxnSpPr/>
          <p:nvPr/>
        </p:nvCxnSpPr>
        <p:spPr>
          <a:xfrm>
            <a:off x="3639669" y="2245796"/>
            <a:ext cx="1875067" cy="693081"/>
          </a:xfrm>
          <a:prstGeom prst="straightConnector1">
            <a:avLst/>
          </a:prstGeom>
          <a:ln w="25400">
            <a:solidFill>
              <a:srgbClr val="92D050"/>
            </a:solidFill>
            <a:prstDash val="sysDot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0A018B1-D579-5346-9521-184AFAE26A17}"/>
              </a:ext>
            </a:extLst>
          </p:cNvPr>
          <p:cNvSpPr/>
          <p:nvPr/>
        </p:nvSpPr>
        <p:spPr>
          <a:xfrm>
            <a:off x="4520650" y="2931848"/>
            <a:ext cx="1939525" cy="994365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523DE-9ADA-FB48-8E61-7E07E8E7244F}"/>
              </a:ext>
            </a:extLst>
          </p:cNvPr>
          <p:cNvSpPr txBox="1"/>
          <p:nvPr/>
        </p:nvSpPr>
        <p:spPr>
          <a:xfrm>
            <a:off x="2634320" y="416342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7DA73B-BC67-4F41-AC73-8E3427A72D68}"/>
              </a:ext>
            </a:extLst>
          </p:cNvPr>
          <p:cNvSpPr txBox="1"/>
          <p:nvPr/>
        </p:nvSpPr>
        <p:spPr>
          <a:xfrm>
            <a:off x="425685" y="139121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41E55-14A2-304A-927E-1E4687BBADC2}"/>
              </a:ext>
            </a:extLst>
          </p:cNvPr>
          <p:cNvSpPr txBox="1"/>
          <p:nvPr/>
        </p:nvSpPr>
        <p:spPr>
          <a:xfrm>
            <a:off x="4849491" y="416342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6AF93F-E382-7F4C-9D83-EA3CF037A472}"/>
              </a:ext>
            </a:extLst>
          </p:cNvPr>
          <p:cNvSpPr txBox="1"/>
          <p:nvPr/>
        </p:nvSpPr>
        <p:spPr>
          <a:xfrm>
            <a:off x="7373536" y="173746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440293-201F-8A4A-911C-1DFF2940070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6460175" y="2750006"/>
            <a:ext cx="430631" cy="6860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D888274-41FE-114F-A957-07E5C526947C}"/>
              </a:ext>
            </a:extLst>
          </p:cNvPr>
          <p:cNvSpPr/>
          <p:nvPr/>
        </p:nvSpPr>
        <p:spPr>
          <a:xfrm>
            <a:off x="6890806" y="2252824"/>
            <a:ext cx="1939524" cy="9943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A3C1DA1-2223-B042-BBAC-785E8D71AB80}"/>
              </a:ext>
            </a:extLst>
          </p:cNvPr>
          <p:cNvCxnSpPr>
            <a:cxnSpLocks/>
          </p:cNvCxnSpPr>
          <p:nvPr/>
        </p:nvCxnSpPr>
        <p:spPr>
          <a:xfrm>
            <a:off x="6460175" y="3429030"/>
            <a:ext cx="430631" cy="6930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C334077-D768-B14C-93E7-61CD16BC7E29}"/>
              </a:ext>
            </a:extLst>
          </p:cNvPr>
          <p:cNvSpPr/>
          <p:nvPr/>
        </p:nvSpPr>
        <p:spPr>
          <a:xfrm>
            <a:off x="6890806" y="3624929"/>
            <a:ext cx="1939524" cy="9943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Herd Immunity Strategy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B5DD208-C887-024D-AB3F-F8623B6AB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60" y="97723"/>
            <a:ext cx="8904684" cy="994172"/>
          </a:xfrm>
        </p:spPr>
        <p:txBody>
          <a:bodyPr>
            <a:noAutofit/>
          </a:bodyPr>
          <a:lstStyle/>
          <a:p>
            <a:pPr algn="l"/>
            <a:r>
              <a:rPr lang="en-US" sz="3400" dirty="0"/>
              <a:t>Sense-making problems are ubiquitous in everyday life…</a:t>
            </a:r>
          </a:p>
        </p:txBody>
      </p:sp>
    </p:spTree>
    <p:extLst>
      <p:ext uri="{BB962C8B-B14F-4D97-AF65-F5344CB8AC3E}">
        <p14:creationId xmlns:p14="http://schemas.microsoft.com/office/powerpoint/2010/main" val="170596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EC2264-7782-F64B-B4EB-8F9D32C1F9C4}"/>
              </a:ext>
            </a:extLst>
          </p:cNvPr>
          <p:cNvCxnSpPr/>
          <p:nvPr/>
        </p:nvCxnSpPr>
        <p:spPr>
          <a:xfrm flipH="1">
            <a:off x="822281" y="2207564"/>
            <a:ext cx="1918" cy="686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FC4256-C7E6-B245-BE10-C7EC040CE87F}"/>
              </a:ext>
            </a:extLst>
          </p:cNvPr>
          <p:cNvCxnSpPr/>
          <p:nvPr/>
        </p:nvCxnSpPr>
        <p:spPr>
          <a:xfrm flipH="1">
            <a:off x="2276034" y="2207564"/>
            <a:ext cx="1918" cy="686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77AD36-0577-324C-8C6F-9BC5244E2726}"/>
              </a:ext>
            </a:extLst>
          </p:cNvPr>
          <p:cNvCxnSpPr/>
          <p:nvPr/>
        </p:nvCxnSpPr>
        <p:spPr>
          <a:xfrm flipH="1">
            <a:off x="3729786" y="2207564"/>
            <a:ext cx="1918" cy="686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4A4E13-6AD6-B449-AE7F-B1AFFFAE0364}"/>
              </a:ext>
            </a:extLst>
          </p:cNvPr>
          <p:cNvCxnSpPr/>
          <p:nvPr/>
        </p:nvCxnSpPr>
        <p:spPr>
          <a:xfrm flipH="1">
            <a:off x="5183539" y="2207564"/>
            <a:ext cx="1918" cy="686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723F37-5692-2349-832C-A118A7461859}"/>
              </a:ext>
            </a:extLst>
          </p:cNvPr>
          <p:cNvCxnSpPr/>
          <p:nvPr/>
        </p:nvCxnSpPr>
        <p:spPr>
          <a:xfrm flipH="1">
            <a:off x="6635374" y="2207564"/>
            <a:ext cx="1918" cy="686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F97B2BD-D695-A243-8C08-8BD7055DF9A6}"/>
              </a:ext>
            </a:extLst>
          </p:cNvPr>
          <p:cNvCxnSpPr/>
          <p:nvPr/>
        </p:nvCxnSpPr>
        <p:spPr>
          <a:xfrm flipH="1">
            <a:off x="8078145" y="2207564"/>
            <a:ext cx="1918" cy="686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1443040" y="7100621"/>
            <a:ext cx="5874026" cy="562337"/>
          </a:xfrm>
          <a:prstGeom prst="rect">
            <a:avLst/>
          </a:prstGeom>
        </p:spPr>
        <p:txBody>
          <a:bodyPr vert="horz" lIns="68580" tIns="34290" rIns="68580" bIns="3429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Prediction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Choice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FE68F0-4BD9-CA4E-ABB4-64061AB1BAC2}"/>
              </a:ext>
            </a:extLst>
          </p:cNvPr>
          <p:cNvSpPr/>
          <p:nvPr/>
        </p:nvSpPr>
        <p:spPr>
          <a:xfrm>
            <a:off x="162515" y="1482337"/>
            <a:ext cx="1330512" cy="817349"/>
          </a:xfrm>
          <a:prstGeom prst="ellipse">
            <a:avLst/>
          </a:prstGeom>
          <a:solidFill>
            <a:srgbClr val="FF7E6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>
                <a:latin typeface="Arial" charset="0"/>
                <a:ea typeface="Arial" charset="0"/>
                <a:cs typeface="Arial" charset="0"/>
              </a:rPr>
              <a:t>Causes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02DB9F-3E46-BE42-B2BB-540F4FFFF234}"/>
              </a:ext>
            </a:extLst>
          </p:cNvPr>
          <p:cNvSpPr/>
          <p:nvPr/>
        </p:nvSpPr>
        <p:spPr>
          <a:xfrm>
            <a:off x="162515" y="2882668"/>
            <a:ext cx="1330512" cy="562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Effects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F0BB75-3CC2-E549-BD41-A59DD0CB5391}"/>
              </a:ext>
            </a:extLst>
          </p:cNvPr>
          <p:cNvSpPr/>
          <p:nvPr/>
        </p:nvSpPr>
        <p:spPr>
          <a:xfrm>
            <a:off x="1616268" y="1482337"/>
            <a:ext cx="1330512" cy="817349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Kinds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1F8122-205A-EA4E-95A5-4DA1CF3FDEE9}"/>
              </a:ext>
            </a:extLst>
          </p:cNvPr>
          <p:cNvSpPr/>
          <p:nvPr/>
        </p:nvSpPr>
        <p:spPr>
          <a:xfrm>
            <a:off x="1616268" y="2882668"/>
            <a:ext cx="1330512" cy="562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Features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0038B5-5660-A14C-A4E1-76C63DFC8BF3}"/>
              </a:ext>
            </a:extLst>
          </p:cNvPr>
          <p:cNvSpPr/>
          <p:nvPr/>
        </p:nvSpPr>
        <p:spPr>
          <a:xfrm>
            <a:off x="3070021" y="1482337"/>
            <a:ext cx="1330512" cy="817349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Mental States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75628-C8B4-1A4C-BABF-CA62EB235BA1}"/>
              </a:ext>
            </a:extLst>
          </p:cNvPr>
          <p:cNvSpPr/>
          <p:nvPr/>
        </p:nvSpPr>
        <p:spPr>
          <a:xfrm>
            <a:off x="3070021" y="2882668"/>
            <a:ext cx="1330512" cy="562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Behaviors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601C6F-CEE5-9F47-813C-FD7380D04D2E}"/>
              </a:ext>
            </a:extLst>
          </p:cNvPr>
          <p:cNvSpPr/>
          <p:nvPr/>
        </p:nvSpPr>
        <p:spPr>
          <a:xfrm>
            <a:off x="4523774" y="1482337"/>
            <a:ext cx="1330512" cy="817349"/>
          </a:xfrm>
          <a:prstGeom prst="ellipse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3D World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E60E0F-F05C-874F-85F5-38DD0F33AE27}"/>
              </a:ext>
            </a:extLst>
          </p:cNvPr>
          <p:cNvSpPr/>
          <p:nvPr/>
        </p:nvSpPr>
        <p:spPr>
          <a:xfrm>
            <a:off x="4523774" y="2882668"/>
            <a:ext cx="1330512" cy="562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2D Retinal Data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405903-4AEC-824F-BF6B-1C582BE0F67D}"/>
              </a:ext>
            </a:extLst>
          </p:cNvPr>
          <p:cNvSpPr/>
          <p:nvPr/>
        </p:nvSpPr>
        <p:spPr>
          <a:xfrm>
            <a:off x="5975609" y="1482337"/>
            <a:ext cx="1330512" cy="8173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charset="0"/>
                <a:ea typeface="Arial" charset="0"/>
                <a:cs typeface="Arial" charset="0"/>
              </a:rPr>
              <a:t>Meaning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745089-B251-6045-ADD9-54449F64040C}"/>
              </a:ext>
            </a:extLst>
          </p:cNvPr>
          <p:cNvSpPr/>
          <p:nvPr/>
        </p:nvSpPr>
        <p:spPr>
          <a:xfrm>
            <a:off x="5975609" y="2882668"/>
            <a:ext cx="1330512" cy="562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Utterances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EF7418-1C6C-3D4D-9CE9-1A5A31125D1B}"/>
              </a:ext>
            </a:extLst>
          </p:cNvPr>
          <p:cNvSpPr/>
          <p:nvPr/>
        </p:nvSpPr>
        <p:spPr>
          <a:xfrm>
            <a:off x="7418380" y="1482337"/>
            <a:ext cx="1330512" cy="817349"/>
          </a:xfrm>
          <a:prstGeom prst="ellipse">
            <a:avLst/>
          </a:prstGeom>
          <a:solidFill>
            <a:srgbClr val="C088FD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The Past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0016EC-EAC7-6B42-88B6-999541F63620}"/>
              </a:ext>
            </a:extLst>
          </p:cNvPr>
          <p:cNvSpPr/>
          <p:nvPr/>
        </p:nvSpPr>
        <p:spPr>
          <a:xfrm>
            <a:off x="7418380" y="2882668"/>
            <a:ext cx="1330512" cy="562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Memory Traces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EDD93E7-9BEF-F746-9F0C-274C71A0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60" y="97723"/>
            <a:ext cx="8904684" cy="994172"/>
          </a:xfrm>
        </p:spPr>
        <p:txBody>
          <a:bodyPr>
            <a:noAutofit/>
          </a:bodyPr>
          <a:lstStyle/>
          <a:p>
            <a:pPr algn="l"/>
            <a:r>
              <a:rPr lang="en-US" sz="3400" dirty="0"/>
              <a:t>…and much of our minds are devoted to solving them…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4806ED-4F8F-9549-BC76-8845B90DC44E}"/>
              </a:ext>
            </a:extLst>
          </p:cNvPr>
          <p:cNvSpPr txBox="1"/>
          <p:nvPr/>
        </p:nvSpPr>
        <p:spPr>
          <a:xfrm>
            <a:off x="1616268" y="4658752"/>
            <a:ext cx="74679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50" dirty="0">
                <a:latin typeface="Arial" charset="0"/>
                <a:ea typeface="Arial" charset="0"/>
                <a:cs typeface="Arial" charset="0"/>
              </a:rPr>
              <a:t>Fodor &amp; </a:t>
            </a:r>
            <a:r>
              <a:rPr lang="en-US" sz="1350" dirty="0" err="1">
                <a:latin typeface="Arial" charset="0"/>
                <a:ea typeface="Arial" charset="0"/>
                <a:cs typeface="Arial" charset="0"/>
              </a:rPr>
              <a:t>Pylyshyn</a:t>
            </a:r>
            <a:r>
              <a:rPr lang="en-US" sz="1350" dirty="0">
                <a:latin typeface="Arial" charset="0"/>
                <a:ea typeface="Arial" charset="0"/>
                <a:cs typeface="Arial" charset="0"/>
              </a:rPr>
              <a:t> (1981); </a:t>
            </a:r>
            <a:r>
              <a:rPr lang="en-US" sz="1350" dirty="0" err="1">
                <a:latin typeface="Arial" charset="0"/>
                <a:ea typeface="Arial" charset="0"/>
                <a:cs typeface="Arial" charset="0"/>
              </a:rPr>
              <a:t>Lombrozo</a:t>
            </a:r>
            <a:r>
              <a:rPr lang="en-US" sz="1350" dirty="0">
                <a:latin typeface="Arial" charset="0"/>
                <a:ea typeface="Arial" charset="0"/>
                <a:cs typeface="Arial" charset="0"/>
              </a:rPr>
              <a:t> (2016); Murphy &amp; </a:t>
            </a:r>
            <a:r>
              <a:rPr lang="en-US" sz="1350" dirty="0" err="1">
                <a:latin typeface="Arial" charset="0"/>
                <a:ea typeface="Arial" charset="0"/>
                <a:cs typeface="Arial" charset="0"/>
              </a:rPr>
              <a:t>Medin</a:t>
            </a:r>
            <a:r>
              <a:rPr lang="en-US" sz="1350" dirty="0">
                <a:latin typeface="Arial" charset="0"/>
                <a:ea typeface="Arial" charset="0"/>
                <a:cs typeface="Arial" charset="0"/>
              </a:rPr>
              <a:t> (1985);</a:t>
            </a:r>
          </a:p>
          <a:p>
            <a:pPr algn="r"/>
            <a:r>
              <a:rPr lang="en-US" sz="1350" dirty="0">
                <a:latin typeface="Arial" charset="0"/>
                <a:ea typeface="Arial" charset="0"/>
                <a:cs typeface="Arial" charset="0"/>
              </a:rPr>
              <a:t>Gopnik &amp; Wellman (1992); Grice (1989); Johnson &amp; Sherman (1990);  Von Helmholtz (1867)</a:t>
            </a:r>
          </a:p>
        </p:txBody>
      </p:sp>
    </p:spTree>
    <p:extLst>
      <p:ext uri="{BB962C8B-B14F-4D97-AF65-F5344CB8AC3E}">
        <p14:creationId xmlns:p14="http://schemas.microsoft.com/office/powerpoint/2010/main" val="19718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A5FBE8-2267-8041-B4BA-EE7CEEB033F3}"/>
              </a:ext>
            </a:extLst>
          </p:cNvPr>
          <p:cNvSpPr/>
          <p:nvPr/>
        </p:nvSpPr>
        <p:spPr>
          <a:xfrm>
            <a:off x="471488" y="3407577"/>
            <a:ext cx="1521619" cy="792956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3040" y="7100621"/>
            <a:ext cx="5874026" cy="562337"/>
          </a:xfrm>
          <a:prstGeom prst="rect">
            <a:avLst/>
          </a:prstGeom>
        </p:spPr>
        <p:txBody>
          <a:bodyPr vert="horz" lIns="68580" tIns="34290" rIns="68580" bIns="34290" numCol="2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Prediction</a:t>
            </a:r>
          </a:p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Choice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EC2264-7782-F64B-B4EB-8F9D32C1F9C4}"/>
              </a:ext>
            </a:extLst>
          </p:cNvPr>
          <p:cNvCxnSpPr>
            <a:cxnSpLocks/>
          </p:cNvCxnSpPr>
          <p:nvPr/>
        </p:nvCxnSpPr>
        <p:spPr>
          <a:xfrm>
            <a:off x="824199" y="2207564"/>
            <a:ext cx="85" cy="1200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FC4256-C7E6-B245-BE10-C7EC040CE87F}"/>
              </a:ext>
            </a:extLst>
          </p:cNvPr>
          <p:cNvCxnSpPr>
            <a:cxnSpLocks/>
          </p:cNvCxnSpPr>
          <p:nvPr/>
        </p:nvCxnSpPr>
        <p:spPr>
          <a:xfrm flipH="1">
            <a:off x="824199" y="2207564"/>
            <a:ext cx="1453753" cy="1200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677AD36-0577-324C-8C6F-9BC5244E2726}"/>
              </a:ext>
            </a:extLst>
          </p:cNvPr>
          <p:cNvCxnSpPr>
            <a:cxnSpLocks/>
          </p:cNvCxnSpPr>
          <p:nvPr/>
        </p:nvCxnSpPr>
        <p:spPr>
          <a:xfrm flipH="1">
            <a:off x="824199" y="2207564"/>
            <a:ext cx="2907507" cy="1200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4A4E13-6AD6-B449-AE7F-B1AFFFAE0364}"/>
              </a:ext>
            </a:extLst>
          </p:cNvPr>
          <p:cNvCxnSpPr>
            <a:cxnSpLocks/>
          </p:cNvCxnSpPr>
          <p:nvPr/>
        </p:nvCxnSpPr>
        <p:spPr>
          <a:xfrm flipH="1">
            <a:off x="824199" y="2207564"/>
            <a:ext cx="4361261" cy="1200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4723F37-5692-2349-832C-A118A7461859}"/>
              </a:ext>
            </a:extLst>
          </p:cNvPr>
          <p:cNvCxnSpPr>
            <a:cxnSpLocks/>
          </p:cNvCxnSpPr>
          <p:nvPr/>
        </p:nvCxnSpPr>
        <p:spPr>
          <a:xfrm flipH="1">
            <a:off x="824200" y="2207564"/>
            <a:ext cx="5813093" cy="1200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F97B2BD-D695-A243-8C08-8BD7055DF9A6}"/>
              </a:ext>
            </a:extLst>
          </p:cNvPr>
          <p:cNvCxnSpPr>
            <a:cxnSpLocks/>
          </p:cNvCxnSpPr>
          <p:nvPr/>
        </p:nvCxnSpPr>
        <p:spPr>
          <a:xfrm flipH="1">
            <a:off x="824199" y="2207564"/>
            <a:ext cx="7255866" cy="1200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7497D1B-55E7-C34F-A992-E42248FAC664}"/>
              </a:ext>
            </a:extLst>
          </p:cNvPr>
          <p:cNvCxnSpPr>
            <a:cxnSpLocks/>
          </p:cNvCxnSpPr>
          <p:nvPr/>
        </p:nvCxnSpPr>
        <p:spPr>
          <a:xfrm>
            <a:off x="1993106" y="3804054"/>
            <a:ext cx="10769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420D591E-6A13-9E4D-80E6-E33D2F4A47FD}"/>
              </a:ext>
            </a:extLst>
          </p:cNvPr>
          <p:cNvSpPr/>
          <p:nvPr/>
        </p:nvSpPr>
        <p:spPr>
          <a:xfrm>
            <a:off x="3070021" y="3407576"/>
            <a:ext cx="1521619" cy="7929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Choices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1278314C-23CA-3D4C-B662-0918ACC7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60" y="97723"/>
            <a:ext cx="8904684" cy="994172"/>
          </a:xfrm>
        </p:spPr>
        <p:txBody>
          <a:bodyPr>
            <a:normAutofit/>
          </a:bodyPr>
          <a:lstStyle/>
          <a:p>
            <a:pPr algn="l"/>
            <a:r>
              <a:rPr lang="en-US" sz="3400" dirty="0"/>
              <a:t>…because their solutions govern our actions.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B03607-4082-214A-9681-6E8B29C4C6E2}"/>
              </a:ext>
            </a:extLst>
          </p:cNvPr>
          <p:cNvSpPr txBox="1"/>
          <p:nvPr/>
        </p:nvSpPr>
        <p:spPr>
          <a:xfrm>
            <a:off x="1616268" y="4830204"/>
            <a:ext cx="74679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50" dirty="0">
                <a:latin typeface="Arial" charset="0"/>
                <a:ea typeface="Arial" charset="0"/>
                <a:cs typeface="Arial" charset="0"/>
              </a:rPr>
              <a:t>Anderson (1990); Malt et al. (1995); Murphy &amp; Ross (1994); </a:t>
            </a:r>
            <a:r>
              <a:rPr lang="en-US" sz="1350" dirty="0" err="1">
                <a:latin typeface="Arial" charset="0"/>
                <a:ea typeface="Arial" charset="0"/>
                <a:cs typeface="Arial" charset="0"/>
              </a:rPr>
              <a:t>Sloman</a:t>
            </a:r>
            <a:r>
              <a:rPr lang="en-US" sz="1350" dirty="0">
                <a:latin typeface="Arial" charset="0"/>
                <a:ea typeface="Arial" charset="0"/>
                <a:cs typeface="Arial" charset="0"/>
              </a:rPr>
              <a:t> (2005)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B33FD0-FA3A-6146-A821-83261B81C561}"/>
              </a:ext>
            </a:extLst>
          </p:cNvPr>
          <p:cNvSpPr/>
          <p:nvPr/>
        </p:nvSpPr>
        <p:spPr>
          <a:xfrm>
            <a:off x="162515" y="1482337"/>
            <a:ext cx="1330512" cy="817349"/>
          </a:xfrm>
          <a:prstGeom prst="ellipse">
            <a:avLst/>
          </a:prstGeom>
          <a:solidFill>
            <a:srgbClr val="FF7E6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50" dirty="0">
                <a:latin typeface="Arial" charset="0"/>
                <a:ea typeface="Arial" charset="0"/>
                <a:cs typeface="Arial" charset="0"/>
              </a:rPr>
              <a:t>Causes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642FC07-6E12-2246-986C-A02283A2FCF4}"/>
              </a:ext>
            </a:extLst>
          </p:cNvPr>
          <p:cNvSpPr/>
          <p:nvPr/>
        </p:nvSpPr>
        <p:spPr>
          <a:xfrm>
            <a:off x="1616268" y="1482337"/>
            <a:ext cx="1330512" cy="817349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Kinds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A6E9B3-A086-9C45-8B64-279E87670A21}"/>
              </a:ext>
            </a:extLst>
          </p:cNvPr>
          <p:cNvSpPr/>
          <p:nvPr/>
        </p:nvSpPr>
        <p:spPr>
          <a:xfrm>
            <a:off x="3070021" y="1482337"/>
            <a:ext cx="1330512" cy="817349"/>
          </a:xfrm>
          <a:prstGeom prst="ellips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Mental States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D16C9B3-55A0-C442-BABE-E716197848A6}"/>
              </a:ext>
            </a:extLst>
          </p:cNvPr>
          <p:cNvSpPr/>
          <p:nvPr/>
        </p:nvSpPr>
        <p:spPr>
          <a:xfrm>
            <a:off x="4523774" y="1482337"/>
            <a:ext cx="1330512" cy="817349"/>
          </a:xfrm>
          <a:prstGeom prst="ellipse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3D World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AA6D0B2-E1A2-F64C-945A-C7E023CC5928}"/>
              </a:ext>
            </a:extLst>
          </p:cNvPr>
          <p:cNvSpPr/>
          <p:nvPr/>
        </p:nvSpPr>
        <p:spPr>
          <a:xfrm>
            <a:off x="5975609" y="1482337"/>
            <a:ext cx="1330512" cy="81734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Arial" charset="0"/>
                <a:ea typeface="Arial" charset="0"/>
                <a:cs typeface="Arial" charset="0"/>
              </a:rPr>
              <a:t>Meaning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CF1B401-04C9-3148-921F-5E40E94797BE}"/>
              </a:ext>
            </a:extLst>
          </p:cNvPr>
          <p:cNvSpPr/>
          <p:nvPr/>
        </p:nvSpPr>
        <p:spPr>
          <a:xfrm>
            <a:off x="7418380" y="1482337"/>
            <a:ext cx="1330512" cy="817349"/>
          </a:xfrm>
          <a:prstGeom prst="ellipse">
            <a:avLst/>
          </a:prstGeom>
          <a:solidFill>
            <a:srgbClr val="C088FD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The Past</a:t>
            </a:r>
          </a:p>
        </p:txBody>
      </p:sp>
    </p:spTree>
    <p:extLst>
      <p:ext uri="{BB962C8B-B14F-4D97-AF65-F5344CB8AC3E}">
        <p14:creationId xmlns:p14="http://schemas.microsoft.com/office/powerpoint/2010/main" val="10660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CCA56-5B6D-0241-9A29-A95C4E8B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‘Cognition as sense-making’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77548-6742-1247-9799-DBA38B3A2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88" y="1369219"/>
            <a:ext cx="8450628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1. Sense-making requires solving </a:t>
            </a:r>
            <a:r>
              <a:rPr lang="en-US" sz="2200" i="1" u="sng" dirty="0"/>
              <a:t>seemingly impossible problems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dirty="0"/>
              <a:t>2. Sense-making relies on </a:t>
            </a:r>
            <a:r>
              <a:rPr lang="en-US" sz="2200" i="1" u="sng" dirty="0"/>
              <a:t>fallible yet sensible principles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dirty="0"/>
              <a:t>3. These principles are used </a:t>
            </a:r>
            <a:r>
              <a:rPr lang="en-US" sz="2200" i="1" u="sng" dirty="0"/>
              <a:t>across cognition</a:t>
            </a:r>
          </a:p>
          <a:p>
            <a:pPr marL="0" indent="0">
              <a:buNone/>
            </a:pPr>
            <a:endParaRPr lang="en-US" sz="2200" i="1" u="sng" dirty="0"/>
          </a:p>
          <a:p>
            <a:pPr marL="0" indent="0">
              <a:buNone/>
            </a:pPr>
            <a:r>
              <a:rPr lang="en-US" sz="2200" dirty="0"/>
              <a:t>4. Sense-making has an </a:t>
            </a:r>
            <a:r>
              <a:rPr lang="en-US" sz="2200" i="1" u="sng" dirty="0"/>
              <a:t>affective phenomenology</a:t>
            </a:r>
          </a:p>
          <a:p>
            <a:pPr marL="385763" indent="-385763">
              <a:buAutoNum type="arabicPeriod"/>
            </a:pPr>
            <a:endParaRPr lang="en-US" sz="22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CE2B0-D540-2943-9D13-071C8365B758}"/>
              </a:ext>
            </a:extLst>
          </p:cNvPr>
          <p:cNvSpPr txBox="1"/>
          <p:nvPr/>
        </p:nvSpPr>
        <p:spPr>
          <a:xfrm>
            <a:off x="0" y="4586442"/>
            <a:ext cx="899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Johnson,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Bilovich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Tuckett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(in press). Conviction narrative theory: A theory of choice under radical uncertainty.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Behavioral &amp; Brain Sciences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5739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2347-C3F4-8C49-A36F-9849A431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</a:t>
            </a:r>
            <a:r>
              <a:rPr lang="en-US" i="1" dirty="0"/>
              <a:t>judgment</a:t>
            </a:r>
            <a:r>
              <a:rPr lang="en-US" dirty="0"/>
              <a:t> as explanatory inference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91C281-0E37-8F4E-9C2B-592036D01F75}"/>
              </a:ext>
            </a:extLst>
          </p:cNvPr>
          <p:cNvSpPr/>
          <p:nvPr/>
        </p:nvSpPr>
        <p:spPr>
          <a:xfrm>
            <a:off x="3278977" y="1425180"/>
            <a:ext cx="5593556" cy="1907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32CCB8-80CA-9541-B32E-5C33D6A83F6A}"/>
              </a:ext>
            </a:extLst>
          </p:cNvPr>
          <p:cNvSpPr/>
          <p:nvPr/>
        </p:nvSpPr>
        <p:spPr>
          <a:xfrm>
            <a:off x="3453860" y="1514477"/>
            <a:ext cx="1180505" cy="596640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" dirty="0">
                <a:latin typeface="Arial" charset="0"/>
                <a:ea typeface="Arial" charset="0"/>
                <a:cs typeface="Arial" charset="0"/>
              </a:rPr>
              <a:t>Moral Character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86AD8F-4CB5-9844-8794-5350BCF01D74}"/>
              </a:ext>
            </a:extLst>
          </p:cNvPr>
          <p:cNvCxnSpPr/>
          <p:nvPr/>
        </p:nvCxnSpPr>
        <p:spPr>
          <a:xfrm flipH="1">
            <a:off x="4044113" y="2111117"/>
            <a:ext cx="1918" cy="686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831BE2D-646B-A843-98C5-B445E942B51D}"/>
              </a:ext>
            </a:extLst>
          </p:cNvPr>
          <p:cNvSpPr/>
          <p:nvPr/>
        </p:nvSpPr>
        <p:spPr>
          <a:xfrm>
            <a:off x="3384347" y="2786222"/>
            <a:ext cx="1330512" cy="460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Observed Actions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0072A3C-0489-0949-B720-57C9CFFC93A3}"/>
              </a:ext>
            </a:extLst>
          </p:cNvPr>
          <p:cNvSpPr/>
          <p:nvPr/>
        </p:nvSpPr>
        <p:spPr>
          <a:xfrm>
            <a:off x="5354968" y="2786222"/>
            <a:ext cx="1478752" cy="460613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 about Future Actions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C60D879-81AD-0A49-A429-28D83B94FD28}"/>
              </a:ext>
            </a:extLst>
          </p:cNvPr>
          <p:cNvCxnSpPr>
            <a:cxnSpLocks/>
            <a:stCxn id="13" idx="4"/>
            <a:endCxn id="19" idx="0"/>
          </p:cNvCxnSpPr>
          <p:nvPr/>
        </p:nvCxnSpPr>
        <p:spPr>
          <a:xfrm>
            <a:off x="4044112" y="2111117"/>
            <a:ext cx="2050232" cy="675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73A7FC6-9014-8942-A2E3-89D508671D4B}"/>
              </a:ext>
            </a:extLst>
          </p:cNvPr>
          <p:cNvCxnSpPr>
            <a:cxnSpLocks/>
          </p:cNvCxnSpPr>
          <p:nvPr/>
        </p:nvCxnSpPr>
        <p:spPr>
          <a:xfrm>
            <a:off x="6836567" y="3064670"/>
            <a:ext cx="4607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EB51462-E71A-D740-A8DE-3E5DD9518210}"/>
              </a:ext>
            </a:extLst>
          </p:cNvPr>
          <p:cNvSpPr/>
          <p:nvPr/>
        </p:nvSpPr>
        <p:spPr>
          <a:xfrm>
            <a:off x="7297340" y="2786222"/>
            <a:ext cx="1478751" cy="4606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to Approach or Avoid</a:t>
            </a:r>
          </a:p>
        </p:txBody>
      </p:sp>
    </p:spTree>
    <p:extLst>
      <p:ext uri="{BB962C8B-B14F-4D97-AF65-F5344CB8AC3E}">
        <p14:creationId xmlns:p14="http://schemas.microsoft.com/office/powerpoint/2010/main" val="82896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+ Free Speech Bubbles &amp;amp; Speech Vectors">
            <a:extLst>
              <a:ext uri="{FF2B5EF4-FFF2-40B4-BE49-F238E27FC236}">
                <a16:creationId xmlns:a16="http://schemas.microsoft.com/office/drawing/2014/main" id="{CC15BBA5-6671-6442-BFC4-7E551333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926" y="1026780"/>
            <a:ext cx="6315074" cy="299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3CC3241-73A6-6646-A585-89908E2131B5}"/>
              </a:ext>
            </a:extLst>
          </p:cNvPr>
          <p:cNvSpPr/>
          <p:nvPr/>
        </p:nvSpPr>
        <p:spPr>
          <a:xfrm>
            <a:off x="3278977" y="1425180"/>
            <a:ext cx="5593556" cy="1907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1A811A-B966-B94C-9AE9-44F415E34347}"/>
              </a:ext>
            </a:extLst>
          </p:cNvPr>
          <p:cNvSpPr/>
          <p:nvPr/>
        </p:nvSpPr>
        <p:spPr>
          <a:xfrm>
            <a:off x="3453860" y="1514477"/>
            <a:ext cx="1180505" cy="596640"/>
          </a:xfrm>
          <a:prstGeom prst="ellipse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" dirty="0">
                <a:latin typeface="Arial" charset="0"/>
                <a:ea typeface="Arial" charset="0"/>
                <a:cs typeface="Arial" charset="0"/>
              </a:rPr>
              <a:t>Moral Character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EBC866-1B0E-C442-83FA-FEFA7E6CF1E5}"/>
              </a:ext>
            </a:extLst>
          </p:cNvPr>
          <p:cNvCxnSpPr/>
          <p:nvPr/>
        </p:nvCxnSpPr>
        <p:spPr>
          <a:xfrm flipH="1">
            <a:off x="4044113" y="2111117"/>
            <a:ext cx="1918" cy="686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D60F2C7-44C6-584F-8F68-0970C7EF4A74}"/>
              </a:ext>
            </a:extLst>
          </p:cNvPr>
          <p:cNvSpPr/>
          <p:nvPr/>
        </p:nvSpPr>
        <p:spPr>
          <a:xfrm>
            <a:off x="3384347" y="2786222"/>
            <a:ext cx="1330512" cy="460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Observed Actions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70FFDB9-512C-D44F-A8E7-4E0F3DC294B0}"/>
              </a:ext>
            </a:extLst>
          </p:cNvPr>
          <p:cNvSpPr/>
          <p:nvPr/>
        </p:nvSpPr>
        <p:spPr>
          <a:xfrm>
            <a:off x="5354968" y="2786222"/>
            <a:ext cx="1478752" cy="460613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Predictions about Future Actions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5E7EBB-61C4-3346-ABA8-45E7C8F4CCEC}"/>
              </a:ext>
            </a:extLst>
          </p:cNvPr>
          <p:cNvCxnSpPr>
            <a:cxnSpLocks/>
            <a:stCxn id="28" idx="4"/>
            <a:endCxn id="31" idx="0"/>
          </p:cNvCxnSpPr>
          <p:nvPr/>
        </p:nvCxnSpPr>
        <p:spPr>
          <a:xfrm>
            <a:off x="4044112" y="2111117"/>
            <a:ext cx="2050232" cy="675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7579FD-39F7-2141-8714-6AA23CD4C101}"/>
              </a:ext>
            </a:extLst>
          </p:cNvPr>
          <p:cNvCxnSpPr>
            <a:cxnSpLocks/>
          </p:cNvCxnSpPr>
          <p:nvPr/>
        </p:nvCxnSpPr>
        <p:spPr>
          <a:xfrm>
            <a:off x="6836567" y="3064670"/>
            <a:ext cx="4607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0C8B465-FBCE-3741-AC77-5E46C5E432B7}"/>
              </a:ext>
            </a:extLst>
          </p:cNvPr>
          <p:cNvSpPr/>
          <p:nvPr/>
        </p:nvSpPr>
        <p:spPr>
          <a:xfrm>
            <a:off x="7297340" y="2786222"/>
            <a:ext cx="1478751" cy="4606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to Approach or Avoid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109F0B7-23FC-4B4B-878E-A994580D0804}"/>
              </a:ext>
            </a:extLst>
          </p:cNvPr>
          <p:cNvSpPr/>
          <p:nvPr/>
        </p:nvSpPr>
        <p:spPr>
          <a:xfrm>
            <a:off x="119212" y="3751338"/>
            <a:ext cx="1478751" cy="4606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Actions</a:t>
            </a:r>
          </a:p>
        </p:txBody>
      </p:sp>
      <p:pic>
        <p:nvPicPr>
          <p:cNvPr id="16" name="Graphic 15" descr="Man outline">
            <a:extLst>
              <a:ext uri="{FF2B5EF4-FFF2-40B4-BE49-F238E27FC236}">
                <a16:creationId xmlns:a16="http://schemas.microsoft.com/office/drawing/2014/main" id="{CEA84FB3-9072-5A4C-9272-405EFD054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6310" y="3766437"/>
            <a:ext cx="1122731" cy="1122731"/>
          </a:xfrm>
          <a:prstGeom prst="rect">
            <a:avLst/>
          </a:prstGeom>
        </p:spPr>
      </p:pic>
      <p:pic>
        <p:nvPicPr>
          <p:cNvPr id="18" name="Graphic 17" descr="Eye with solid fill">
            <a:extLst>
              <a:ext uri="{FF2B5EF4-FFF2-40B4-BE49-F238E27FC236}">
                <a16:creationId xmlns:a16="http://schemas.microsoft.com/office/drawing/2014/main" id="{3D260FD1-CD3C-2B4E-B44B-775B99C903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2113" y="3665669"/>
            <a:ext cx="352691" cy="352691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83156C-F5B4-B844-9869-7990EFCF5B63}"/>
              </a:ext>
            </a:extLst>
          </p:cNvPr>
          <p:cNvCxnSpPr>
            <a:cxnSpLocks/>
          </p:cNvCxnSpPr>
          <p:nvPr/>
        </p:nvCxnSpPr>
        <p:spPr>
          <a:xfrm flipH="1">
            <a:off x="1714500" y="3983348"/>
            <a:ext cx="825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63F572E-68E3-F741-A960-FA68D45D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Moral </a:t>
            </a:r>
            <a:r>
              <a:rPr lang="en-US" i="1" dirty="0"/>
              <a:t>action</a:t>
            </a:r>
            <a:r>
              <a:rPr lang="en-US" dirty="0"/>
              <a:t> as explanatory signaling</a:t>
            </a:r>
          </a:p>
        </p:txBody>
      </p:sp>
    </p:spTree>
    <p:extLst>
      <p:ext uri="{BB962C8B-B14F-4D97-AF65-F5344CB8AC3E}">
        <p14:creationId xmlns:p14="http://schemas.microsoft.com/office/powerpoint/2010/main" val="239069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EE9-B1AD-9D49-A61F-AC5A22A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principles?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8D2A-B7D0-B347-BA57-A58809C5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8810"/>
            <a:ext cx="8554720" cy="3394472"/>
          </a:xfrm>
        </p:spPr>
        <p:txBody>
          <a:bodyPr>
            <a:normAutofit lnSpcReduction="10000"/>
          </a:bodyPr>
          <a:lstStyle/>
          <a:p>
            <a:r>
              <a:rPr lang="en-US" i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Benefit principle</a:t>
            </a:r>
            <a:r>
              <a:rPr lang="en-US" dirty="0"/>
              <a:t>: Maximize benefits, not sacrifice	</a:t>
            </a:r>
          </a:p>
          <a:p>
            <a:pPr marL="342900" lvl="1" indent="0">
              <a:buNone/>
            </a:pPr>
            <a:r>
              <a:rPr lang="en-US" dirty="0"/>
              <a:t>		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 1: Dimensions of altruism</a:t>
            </a:r>
          </a:p>
          <a:p>
            <a:endParaRPr lang="en-US" i="1" u="sng" dirty="0"/>
          </a:p>
          <a:p>
            <a:r>
              <a:rPr lang="en-US" i="1" u="sng" dirty="0">
                <a:solidFill>
                  <a:srgbClr val="90D357"/>
                </a:solidFill>
              </a:rPr>
              <a:t>Specialization principle</a:t>
            </a:r>
            <a:r>
              <a:rPr lang="en-US" dirty="0"/>
              <a:t>: Seek your comparative advantage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i="1" dirty="0">
                <a:solidFill>
                  <a:srgbClr val="90D457"/>
                </a:solidFill>
              </a:rPr>
              <a:t>Part 2: Time and money donations</a:t>
            </a:r>
          </a:p>
          <a:p>
            <a:endParaRPr lang="en-US" i="1" u="sng" dirty="0"/>
          </a:p>
          <a:p>
            <a:r>
              <a:rPr lang="en-US" i="1" u="sng" dirty="0">
                <a:solidFill>
                  <a:srgbClr val="FF6C62"/>
                </a:solidFill>
              </a:rPr>
              <a:t>Offsetting principle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/>
              <a:t>Balance costs and benefits</a:t>
            </a:r>
          </a:p>
          <a:p>
            <a:pPr marL="0" indent="0">
              <a:buNone/>
            </a:pPr>
            <a:r>
              <a:rPr lang="en-US" i="1" dirty="0"/>
              <a:t>			</a:t>
            </a:r>
            <a:r>
              <a:rPr lang="en-US" i="1" dirty="0">
                <a:solidFill>
                  <a:srgbClr val="FF6C62"/>
                </a:solidFill>
              </a:rPr>
              <a:t>Part 3: Moral accounting</a:t>
            </a:r>
          </a:p>
        </p:txBody>
      </p:sp>
    </p:spTree>
    <p:extLst>
      <p:ext uri="{BB962C8B-B14F-4D97-AF65-F5344CB8AC3E}">
        <p14:creationId xmlns:p14="http://schemas.microsoft.com/office/powerpoint/2010/main" val="187866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EA9F-C6CD-7C37-7F6F-092A48EB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D962-0DFC-B751-770A-63912B7D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31157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DICE Lab (Decision, Inference, and Cognitive Economics) </a:t>
            </a:r>
            <a:r>
              <a:rPr lang="en-US" sz="1300" dirty="0"/>
              <a:t>(lab name under renovation)</a:t>
            </a:r>
          </a:p>
          <a:p>
            <a:r>
              <a:rPr lang="en-US" dirty="0"/>
              <a:t>Current research interests:</a:t>
            </a:r>
          </a:p>
          <a:p>
            <a:pPr lvl="1"/>
            <a:r>
              <a:rPr lang="en-US" dirty="0"/>
              <a:t>“Sense-making” heuristics and intuitive theories</a:t>
            </a:r>
          </a:p>
          <a:p>
            <a:pPr marL="685800" lvl="2" indent="0">
              <a:buNone/>
            </a:pPr>
            <a:r>
              <a:rPr lang="en-US" sz="1400" dirty="0"/>
              <a:t>Johnson, S.G.B., </a:t>
            </a:r>
            <a:r>
              <a:rPr lang="en-US" sz="1400" dirty="0" err="1"/>
              <a:t>Valenti</a:t>
            </a:r>
            <a:r>
              <a:rPr lang="en-US" sz="1400" dirty="0"/>
              <a:t>, J.J., &amp; Keil, F.C. (2019). Simplicity and complexity preferences in causal explanation: An opponent heuristic account. </a:t>
            </a:r>
            <a:r>
              <a:rPr lang="en-US" sz="1400" i="1" dirty="0"/>
              <a:t>Cognitive Psychology</a:t>
            </a:r>
            <a:r>
              <a:rPr lang="en-US" sz="1400" dirty="0"/>
              <a:t>, </a:t>
            </a:r>
            <a:r>
              <a:rPr lang="en-US" sz="1400" i="1" dirty="0"/>
              <a:t>113</a:t>
            </a:r>
            <a:r>
              <a:rPr lang="en-US" sz="1400" dirty="0"/>
              <a:t>, 101222.</a:t>
            </a:r>
          </a:p>
          <a:p>
            <a:pPr lvl="1"/>
            <a:r>
              <a:rPr lang="en-US" dirty="0"/>
              <a:t>Decision-making under risk/uncertainty and over time</a:t>
            </a:r>
          </a:p>
          <a:p>
            <a:pPr marL="685800" lvl="2" indent="0">
              <a:buNone/>
            </a:pPr>
            <a:r>
              <a:rPr lang="en-US" sz="1400" dirty="0"/>
              <a:t>Johnson, S.G.B., </a:t>
            </a:r>
            <a:r>
              <a:rPr lang="en-US" sz="1400" dirty="0" err="1"/>
              <a:t>Bilovich</a:t>
            </a:r>
            <a:r>
              <a:rPr lang="en-US" sz="1400" dirty="0"/>
              <a:t>, A., &amp; </a:t>
            </a:r>
            <a:r>
              <a:rPr lang="en-US" sz="1400" dirty="0" err="1"/>
              <a:t>Tuckett</a:t>
            </a:r>
            <a:r>
              <a:rPr lang="en-US" sz="1400" dirty="0"/>
              <a:t>, D. (in press). Conviction narrative theory: A theory of choice under radical uncertainty. </a:t>
            </a:r>
            <a:r>
              <a:rPr lang="en-US" sz="1400" i="1" dirty="0"/>
              <a:t>Behavioral &amp; Brain Sciences.</a:t>
            </a:r>
          </a:p>
          <a:p>
            <a:pPr lvl="1"/>
            <a:r>
              <a:rPr lang="en-US" dirty="0"/>
              <a:t>Moral judgment and decision-making</a:t>
            </a:r>
          </a:p>
          <a:p>
            <a:pPr marL="685800" lvl="2" indent="0">
              <a:buNone/>
            </a:pPr>
            <a:r>
              <a:rPr lang="en-US" sz="1500" dirty="0"/>
              <a:t>(Papers on today’s reading list)</a:t>
            </a:r>
          </a:p>
          <a:p>
            <a:pPr lvl="1"/>
            <a:r>
              <a:rPr lang="en-US" dirty="0"/>
              <a:t>“Cognitive science of society”</a:t>
            </a:r>
          </a:p>
          <a:p>
            <a:pPr marL="685800" lvl="2" indent="0">
              <a:buNone/>
            </a:pPr>
            <a:r>
              <a:rPr lang="en-US" sz="1400" dirty="0"/>
              <a:t>Johnson, S.G.B., Zhang, J., &amp; Keil, F.C. (2022). Win–win denial: The psychological underpinnings of zero-sum thinking. </a:t>
            </a:r>
            <a:r>
              <a:rPr lang="en-US" sz="1400" i="1" dirty="0"/>
              <a:t>Journal of Experimental Psychology: General</a:t>
            </a:r>
            <a:r>
              <a:rPr lang="en-US" sz="1400" dirty="0"/>
              <a:t>, </a:t>
            </a:r>
            <a:r>
              <a:rPr lang="en-US" sz="1400" i="1" dirty="0"/>
              <a:t>151</a:t>
            </a:r>
            <a:r>
              <a:rPr lang="en-US" sz="1400" dirty="0"/>
              <a:t>, 455–474.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Mainly experiments, with some modeling (esp. agent-based)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7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EE9-B1AD-9D49-A61F-AC5A22A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principles?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8D2A-B7D0-B347-BA57-A58809C5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8810"/>
            <a:ext cx="8554720" cy="3394472"/>
          </a:xfrm>
        </p:spPr>
        <p:txBody>
          <a:bodyPr>
            <a:normAutofit lnSpcReduction="10000"/>
          </a:bodyPr>
          <a:lstStyle/>
          <a:p>
            <a:r>
              <a:rPr lang="en-US" i="1" u="sng" dirty="0"/>
              <a:t>Benefit principle</a:t>
            </a:r>
            <a:r>
              <a:rPr lang="en-US" dirty="0"/>
              <a:t>: Maximize benefits, not sacrifice	</a:t>
            </a:r>
          </a:p>
          <a:p>
            <a:pPr marL="342900" lvl="1" indent="0">
              <a:buNone/>
            </a:pPr>
            <a:r>
              <a:rPr lang="en-US" dirty="0"/>
              <a:t>		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 1: Dimensions of altruism</a:t>
            </a:r>
          </a:p>
          <a:p>
            <a:endParaRPr lang="en-US" i="1" u="sng" dirty="0"/>
          </a:p>
          <a:p>
            <a:r>
              <a:rPr lang="en-US" i="1" u="sng" dirty="0">
                <a:solidFill>
                  <a:schemeClr val="tx1">
                    <a:lumMod val="50000"/>
                  </a:schemeClr>
                </a:solidFill>
              </a:rPr>
              <a:t>Specialization principle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Seek your comparative advantage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		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Part 2: Time and money donations</a:t>
            </a:r>
          </a:p>
          <a:p>
            <a:endParaRPr lang="en-US" i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i="1" u="sng" dirty="0">
                <a:solidFill>
                  <a:schemeClr val="tx1">
                    <a:lumMod val="50000"/>
                  </a:schemeClr>
                </a:solidFill>
              </a:rPr>
              <a:t>Offsetting principle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Balance costs and benefits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			Part 3: Moral accounting</a:t>
            </a:r>
          </a:p>
        </p:txBody>
      </p:sp>
    </p:spTree>
    <p:extLst>
      <p:ext uri="{BB962C8B-B14F-4D97-AF65-F5344CB8AC3E}">
        <p14:creationId xmlns:p14="http://schemas.microsoft.com/office/powerpoint/2010/main" val="1504010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5" y="1322886"/>
            <a:ext cx="4202481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…because their acts produce </a:t>
            </a:r>
            <a:r>
              <a:rPr lang="en-US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social benefits</a:t>
            </a:r>
            <a:r>
              <a:rPr lang="en-US" dirty="0"/>
              <a:t>?</a:t>
            </a:r>
            <a:endParaRPr lang="en-US" sz="2200" dirty="0"/>
          </a:p>
          <a:p>
            <a:pPr lvl="1"/>
            <a:r>
              <a:rPr lang="en-US" sz="2200" dirty="0"/>
              <a:t>Utilitarian judgments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i="1" dirty="0"/>
              <a:t>…because their acts require </a:t>
            </a:r>
            <a:r>
              <a:rPr lang="en-US" i="1" u="sng" dirty="0">
                <a:solidFill>
                  <a:srgbClr val="FF7E6C"/>
                </a:solidFill>
              </a:rPr>
              <a:t>personal costs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Under direct control</a:t>
            </a:r>
          </a:p>
          <a:p>
            <a:pPr lvl="1"/>
            <a:r>
              <a:rPr lang="en-US" dirty="0"/>
              <a:t>Easier to observe</a:t>
            </a:r>
          </a:p>
          <a:p>
            <a:pPr lvl="1"/>
            <a:r>
              <a:rPr lang="en-US" dirty="0"/>
              <a:t>Hard to “fake”</a:t>
            </a:r>
          </a:p>
          <a:p>
            <a:pPr lvl="1"/>
            <a:endParaRPr lang="en-US" sz="22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293893" y="1324191"/>
            <a:ext cx="0" cy="29838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293893" y="4308022"/>
            <a:ext cx="36014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59685" y="1536371"/>
            <a:ext cx="553998" cy="25594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>
                <a:latin typeface="Arial" charset="0"/>
                <a:ea typeface="Arial" charset="0"/>
                <a:cs typeface="Arial" charset="0"/>
              </a:rPr>
              <a:t>Personal Cost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9921" y="4366551"/>
            <a:ext cx="276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charset="0"/>
                <a:ea typeface="Arial" charset="0"/>
                <a:cs typeface="Arial" charset="0"/>
              </a:rPr>
              <a:t>Social Benefit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755101" y="3120910"/>
            <a:ext cx="2807371" cy="819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3075" y="2632365"/>
            <a:ext cx="2769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Arial" charset="0"/>
                <a:ea typeface="Arial" charset="0"/>
                <a:cs typeface="Arial" charset="0"/>
              </a:rPr>
              <a:t>Praise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911312-8EB3-4443-A201-D18CF47C8CBC}"/>
              </a:ext>
            </a:extLst>
          </p:cNvPr>
          <p:cNvCxnSpPr/>
          <p:nvPr/>
        </p:nvCxnSpPr>
        <p:spPr>
          <a:xfrm flipH="1">
            <a:off x="6663423" y="1633034"/>
            <a:ext cx="1" cy="2081842"/>
          </a:xfrm>
          <a:prstGeom prst="line">
            <a:avLst/>
          </a:prstGeom>
          <a:ln>
            <a:solidFill>
              <a:srgbClr val="FF7E6C"/>
            </a:solidFill>
            <a:head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12E35871-5A0F-2F45-AE5C-02587FE9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Why do we admire altruists?</a:t>
            </a:r>
          </a:p>
        </p:txBody>
      </p:sp>
    </p:spTree>
    <p:extLst>
      <p:ext uri="{BB962C8B-B14F-4D97-AF65-F5344CB8AC3E}">
        <p14:creationId xmlns:p14="http://schemas.microsoft.com/office/powerpoint/2010/main" val="365060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Part 1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we praise based on costs or benefits?</a:t>
            </a:r>
          </a:p>
          <a:p>
            <a:r>
              <a:rPr lang="en-US" dirty="0"/>
              <a:t>Character inferences about corporate philanthropy?</a:t>
            </a:r>
          </a:p>
          <a:p>
            <a:endParaRPr lang="en-US" dirty="0"/>
          </a:p>
          <a:p>
            <a:r>
              <a:rPr lang="en-US" dirty="0"/>
              <a:t>Blocking character inferences?</a:t>
            </a:r>
          </a:p>
          <a:p>
            <a:r>
              <a:rPr lang="en-US" dirty="0"/>
              <a:t>Can people use benefits to </a:t>
            </a:r>
            <a:r>
              <a:rPr lang="en-US" i="1" dirty="0"/>
              <a:t>infer </a:t>
            </a:r>
            <a:r>
              <a:rPr lang="en-US" dirty="0"/>
              <a:t>costs?</a:t>
            </a:r>
          </a:p>
          <a:p>
            <a:r>
              <a:rPr lang="en-US" dirty="0"/>
              <a:t>Do people care about benefits parochially?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249330-27CD-DB45-9AF7-95C0828C524D}"/>
              </a:ext>
            </a:extLst>
          </p:cNvPr>
          <p:cNvSpPr txBox="1"/>
          <p:nvPr/>
        </p:nvSpPr>
        <p:spPr>
          <a:xfrm>
            <a:off x="216737" y="4439157"/>
            <a:ext cx="871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Johnson (working paper).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Dimensions of altruism.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Shine,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&amp; Johnson (in prep).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Do consumers care how effective CSR initiatives are?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B44A2-3016-9F41-BBA5-E4F27B33E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529" y="3348991"/>
            <a:ext cx="1336254" cy="1336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033BEE-CFAB-E747-8BE2-60DDFD1CC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600" y="3348991"/>
            <a:ext cx="982104" cy="133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72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praise based on costs or benefits?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946" y="1075499"/>
            <a:ext cx="852637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Julia decided to make a donation to charity. She donated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[$20 / $200 / $2000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 to a charity focused on international health. Her donation was used to cure 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a child’s / 10 children's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 blindness in Ethiopia.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47F206-485F-0849-BA50-52FDAEDCFEEF}"/>
              </a:ext>
            </a:extLst>
          </p:cNvPr>
          <p:cNvSpPr txBox="1"/>
          <p:nvPr/>
        </p:nvSpPr>
        <p:spPr>
          <a:xfrm>
            <a:off x="323947" y="2115268"/>
            <a:ext cx="85092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Rob decided to make a donation to charity. He donated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[$12.50 / $125 / $1250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 to a charity focused on disaster relief. His donation was used to provide basic shelter to 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10 / 100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 people for one month after a hurricane in Guatemala.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43534-6A09-124B-B122-BFD5BB78C794}"/>
              </a:ext>
            </a:extLst>
          </p:cNvPr>
          <p:cNvSpPr txBox="1"/>
          <p:nvPr/>
        </p:nvSpPr>
        <p:spPr>
          <a:xfrm>
            <a:off x="396092" y="3279155"/>
            <a:ext cx="8747908" cy="1792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Design: 2 (Low vs High Benefits) x 3 (Low vs Medium vs High Costs) [between]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Items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1 of 4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Measures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Character, Praise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=600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workers (original + replication study)</a:t>
            </a:r>
          </a:p>
        </p:txBody>
      </p:sp>
    </p:spTree>
    <p:extLst>
      <p:ext uri="{BB962C8B-B14F-4D97-AF65-F5344CB8AC3E}">
        <p14:creationId xmlns:p14="http://schemas.microsoft.com/office/powerpoint/2010/main" val="2977009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156378"/>
              </p:ext>
            </p:extLst>
          </p:nvPr>
        </p:nvGraphicFramePr>
        <p:xfrm>
          <a:off x="0" y="1289160"/>
          <a:ext cx="9144000" cy="385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5669280" y="1009065"/>
            <a:ext cx="3474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i="1" dirty="0">
                <a:latin typeface="Arial" charset="0"/>
                <a:ea typeface="Arial" charset="0"/>
                <a:cs typeface="Arial" charset="0"/>
              </a:rPr>
              <a:t>Please rate the moral praiseworthiness of Julia’s action.</a:t>
            </a:r>
            <a:endParaRPr lang="en-US" sz="1700" dirty="0"/>
          </a:p>
        </p:txBody>
      </p:sp>
      <p:sp>
        <p:nvSpPr>
          <p:cNvPr id="7" name="Rectangle 6"/>
          <p:cNvSpPr/>
          <p:nvPr/>
        </p:nvSpPr>
        <p:spPr>
          <a:xfrm>
            <a:off x="1239487" y="1441363"/>
            <a:ext cx="358386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i="1" dirty="0">
                <a:latin typeface="Arial" charset="0"/>
                <a:ea typeface="Arial" charset="0"/>
                <a:cs typeface="Arial" charset="0"/>
              </a:rPr>
              <a:t>Please rate Julia’s moral character.</a:t>
            </a:r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3763607" y="4681835"/>
            <a:ext cx="2119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Personal Cost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019078" y="2482462"/>
            <a:ext cx="91440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108847" y="2481983"/>
            <a:ext cx="756" cy="606832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17407" y="3085005"/>
            <a:ext cx="91440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63127" y="2609158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ns</a:t>
            </a:r>
            <a:endParaRPr lang="en-US" sz="1400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26131" y="1839344"/>
            <a:ext cx="91440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815900" y="1838865"/>
            <a:ext cx="756" cy="606832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24460" y="2445697"/>
            <a:ext cx="91440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770180" y="1966040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ns</a:t>
            </a:r>
            <a:endParaRPr lang="en-US" sz="1400" i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77478" y="2204078"/>
            <a:ext cx="2386129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58388" y="2204078"/>
            <a:ext cx="0" cy="144083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78916" y="2204078"/>
            <a:ext cx="0" cy="144083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51302" y="190678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102427" y="1838865"/>
            <a:ext cx="2386129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483337" y="1838865"/>
            <a:ext cx="0" cy="144083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116057" y="1838865"/>
            <a:ext cx="0" cy="144083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76251" y="155376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8A904E0-0FA3-9D40-9A13-DF524B59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Do we praise based on costs or benefits?</a:t>
            </a:r>
          </a:p>
        </p:txBody>
      </p:sp>
    </p:spTree>
    <p:extLst>
      <p:ext uri="{BB962C8B-B14F-4D97-AF65-F5344CB8AC3E}">
        <p14:creationId xmlns:p14="http://schemas.microsoft.com/office/powerpoint/2010/main" val="24744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1643-538A-564F-898E-1A69EB1FB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praise based on costs or benefits?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D55DAE-0D08-F74D-97C9-05D451FF08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697383"/>
              </p:ext>
            </p:extLst>
          </p:nvPr>
        </p:nvGraphicFramePr>
        <p:xfrm>
          <a:off x="0" y="1200150"/>
          <a:ext cx="9144000" cy="345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2B77581-067A-B945-9DB9-DC997DB91F2F}"/>
              </a:ext>
            </a:extLst>
          </p:cNvPr>
          <p:cNvSpPr txBox="1"/>
          <p:nvPr/>
        </p:nvSpPr>
        <p:spPr>
          <a:xfrm>
            <a:off x="280416" y="4582513"/>
            <a:ext cx="882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Bars represent fixed effect coefficients for condition in a multilevel model with random intercepts for participant, item, and study (original or replication)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5AB6B-4751-FE40-B657-2F1B692CCDDC}"/>
              </a:ext>
            </a:extLst>
          </p:cNvPr>
          <p:cNvSpPr txBox="1"/>
          <p:nvPr/>
        </p:nvSpPr>
        <p:spPr>
          <a:xfrm>
            <a:off x="1763622" y="158800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EF3-969F-294E-885C-F2D5065C14BD}"/>
              </a:ext>
            </a:extLst>
          </p:cNvPr>
          <p:cNvSpPr txBox="1"/>
          <p:nvPr/>
        </p:nvSpPr>
        <p:spPr>
          <a:xfrm>
            <a:off x="5756502" y="158800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7ABFA5-8440-D84F-BB42-8B256B508B1B}"/>
              </a:ext>
            </a:extLst>
          </p:cNvPr>
          <p:cNvSpPr txBox="1"/>
          <p:nvPr/>
        </p:nvSpPr>
        <p:spPr>
          <a:xfrm>
            <a:off x="3843998" y="158800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E29897-003B-E44E-B1A0-6BCE9B296950}"/>
              </a:ext>
            </a:extLst>
          </p:cNvPr>
          <p:cNvSpPr txBox="1"/>
          <p:nvPr/>
        </p:nvSpPr>
        <p:spPr>
          <a:xfrm>
            <a:off x="7771599" y="158800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1206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Part 1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praise based on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costs</a:t>
            </a:r>
            <a:r>
              <a:rPr lang="en-US" dirty="0"/>
              <a:t> or benefits?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Character inferences about corporate philanthropy?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Do people care about benefits parochially?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Blocking character inferences?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Can people use benefits to </a:t>
            </a: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infer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costs?</a:t>
            </a:r>
          </a:p>
        </p:txBody>
      </p:sp>
    </p:spTree>
    <p:extLst>
      <p:ext uri="{BB962C8B-B14F-4D97-AF65-F5344CB8AC3E}">
        <p14:creationId xmlns:p14="http://schemas.microsoft.com/office/powerpoint/2010/main" val="902267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78259"/>
            <a:ext cx="839804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Habbad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Enterprises is a small business with 30 employees based in Lorain, OH.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 err="1">
                <a:latin typeface="Arial" charset="0"/>
                <a:ea typeface="Arial" charset="0"/>
                <a:cs typeface="Arial" charset="0"/>
              </a:rPr>
              <a:t>Habbad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Enterprises decided to make a donation to charity. They donated 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$3,000 / $90,000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 to a charity focused on international health. Their donation was used to prevent malaria in 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/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60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 small Nigerian villages.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875A1A-E7BB-954B-902F-0F221497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205979"/>
            <a:ext cx="8948928" cy="857250"/>
          </a:xfrm>
        </p:spPr>
        <p:txBody>
          <a:bodyPr>
            <a:normAutofit/>
          </a:bodyPr>
          <a:lstStyle/>
          <a:p>
            <a:r>
              <a:rPr lang="en-US" sz="2800" dirty="0"/>
              <a:t>Character inferences about corporate philanthropy?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99CD3-2819-D94F-BB08-9BFF480773BB}"/>
              </a:ext>
            </a:extLst>
          </p:cNvPr>
          <p:cNvSpPr txBox="1"/>
          <p:nvPr/>
        </p:nvSpPr>
        <p:spPr>
          <a:xfrm>
            <a:off x="396092" y="3094244"/>
            <a:ext cx="7499169" cy="1792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Design: 2 (Low vs High Benefits) x 2 (Low vs High Costs) [between]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Items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1 of 4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Measures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Character, Praise, Purchase Intention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=300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workers</a:t>
            </a:r>
          </a:p>
        </p:txBody>
      </p:sp>
    </p:spTree>
    <p:extLst>
      <p:ext uri="{BB962C8B-B14F-4D97-AF65-F5344CB8AC3E}">
        <p14:creationId xmlns:p14="http://schemas.microsoft.com/office/powerpoint/2010/main" val="669583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0" y="1003299"/>
          <a:ext cx="9144000" cy="455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67F7C27-0E87-5043-B635-8DBD63C0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205979"/>
            <a:ext cx="8948928" cy="857250"/>
          </a:xfrm>
        </p:spPr>
        <p:txBody>
          <a:bodyPr>
            <a:normAutofit/>
          </a:bodyPr>
          <a:lstStyle/>
          <a:p>
            <a:r>
              <a:rPr lang="en-US" sz="2800" dirty="0"/>
              <a:t>Character inferences about corporate philanthropy?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14ED8-FE79-E94C-ACB8-279F87BF466D}"/>
              </a:ext>
            </a:extLst>
          </p:cNvPr>
          <p:cNvSpPr/>
          <p:nvPr/>
        </p:nvSpPr>
        <p:spPr>
          <a:xfrm>
            <a:off x="849884" y="2392009"/>
            <a:ext cx="2491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Please rate the moral character of </a:t>
            </a:r>
            <a:r>
              <a:rPr lang="en-US" sz="1200" i="1" dirty="0" err="1">
                <a:latin typeface="Arial" charset="0"/>
                <a:ea typeface="Arial" charset="0"/>
                <a:cs typeface="Arial" charset="0"/>
              </a:rPr>
              <a:t>Habbad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 Enterprises.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(0–10)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10CCFF-0757-8A42-BBFA-FB57CC1E07DA}"/>
              </a:ext>
            </a:extLst>
          </p:cNvPr>
          <p:cNvCxnSpPr/>
          <p:nvPr/>
        </p:nvCxnSpPr>
        <p:spPr>
          <a:xfrm>
            <a:off x="2406178" y="1402962"/>
            <a:ext cx="91440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3CDB4A-C3CE-7147-9023-78F268D6C012}"/>
              </a:ext>
            </a:extLst>
          </p:cNvPr>
          <p:cNvCxnSpPr/>
          <p:nvPr/>
        </p:nvCxnSpPr>
        <p:spPr>
          <a:xfrm flipV="1">
            <a:off x="2495947" y="1402483"/>
            <a:ext cx="756" cy="606832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752925-A8CF-A44D-9A20-E092B6B310D2}"/>
              </a:ext>
            </a:extLst>
          </p:cNvPr>
          <p:cNvCxnSpPr/>
          <p:nvPr/>
        </p:nvCxnSpPr>
        <p:spPr>
          <a:xfrm>
            <a:off x="2404507" y="2005505"/>
            <a:ext cx="91440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D6DD9-F81C-4A41-BB51-702C75003408}"/>
              </a:ext>
            </a:extLst>
          </p:cNvPr>
          <p:cNvSpPr/>
          <p:nvPr/>
        </p:nvSpPr>
        <p:spPr>
          <a:xfrm>
            <a:off x="2450227" y="1529658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ns</a:t>
            </a:r>
            <a:endParaRPr lang="en-US" sz="1400" i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B08A18-D4A3-9F49-96CC-0C2E4DF91D2A}"/>
              </a:ext>
            </a:extLst>
          </p:cNvPr>
          <p:cNvCxnSpPr/>
          <p:nvPr/>
        </p:nvCxnSpPr>
        <p:spPr>
          <a:xfrm>
            <a:off x="5568478" y="1250562"/>
            <a:ext cx="91440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A50BC3-9D2D-4D48-A36E-064B47205647}"/>
              </a:ext>
            </a:extLst>
          </p:cNvPr>
          <p:cNvCxnSpPr/>
          <p:nvPr/>
        </p:nvCxnSpPr>
        <p:spPr>
          <a:xfrm flipV="1">
            <a:off x="5658247" y="1250083"/>
            <a:ext cx="756" cy="606832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E03FBF-9D51-944F-B6F3-D4B007D55EB3}"/>
              </a:ext>
            </a:extLst>
          </p:cNvPr>
          <p:cNvCxnSpPr/>
          <p:nvPr/>
        </p:nvCxnSpPr>
        <p:spPr>
          <a:xfrm>
            <a:off x="5566807" y="1853105"/>
            <a:ext cx="91440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C7DD8-27BC-414B-AAC8-25374950454C}"/>
              </a:ext>
            </a:extLst>
          </p:cNvPr>
          <p:cNvSpPr/>
          <p:nvPr/>
        </p:nvSpPr>
        <p:spPr>
          <a:xfrm>
            <a:off x="5612527" y="1377258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ns</a:t>
            </a:r>
            <a:endParaRPr lang="en-US" sz="1400" i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ECAB3E-D0C4-F64B-B3F3-F2686B127106}"/>
              </a:ext>
            </a:extLst>
          </p:cNvPr>
          <p:cNvCxnSpPr/>
          <p:nvPr/>
        </p:nvCxnSpPr>
        <p:spPr>
          <a:xfrm>
            <a:off x="8730778" y="2482462"/>
            <a:ext cx="91440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D5387-6656-574B-8401-339AA0155ACD}"/>
              </a:ext>
            </a:extLst>
          </p:cNvPr>
          <p:cNvCxnSpPr/>
          <p:nvPr/>
        </p:nvCxnSpPr>
        <p:spPr>
          <a:xfrm flipV="1">
            <a:off x="8820547" y="2481983"/>
            <a:ext cx="756" cy="606832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3433B8-BC6B-3B44-ADDF-60AC727D7B63}"/>
              </a:ext>
            </a:extLst>
          </p:cNvPr>
          <p:cNvCxnSpPr/>
          <p:nvPr/>
        </p:nvCxnSpPr>
        <p:spPr>
          <a:xfrm>
            <a:off x="8729107" y="3085005"/>
            <a:ext cx="91440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B94DD4A-4EB1-DF4E-B11C-ECD70A3C7397}"/>
              </a:ext>
            </a:extLst>
          </p:cNvPr>
          <p:cNvSpPr/>
          <p:nvPr/>
        </p:nvSpPr>
        <p:spPr>
          <a:xfrm>
            <a:off x="8774827" y="2609158"/>
            <a:ext cx="373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Arial" charset="0"/>
                <a:ea typeface="Arial" charset="0"/>
                <a:cs typeface="Arial" charset="0"/>
              </a:rPr>
              <a:t>ns</a:t>
            </a:r>
            <a:endParaRPr lang="en-US" sz="1400" i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371356-1AB5-C541-A162-B510A8011395}"/>
              </a:ext>
            </a:extLst>
          </p:cNvPr>
          <p:cNvCxnSpPr>
            <a:cxnSpLocks/>
          </p:cNvCxnSpPr>
          <p:nvPr/>
        </p:nvCxnSpPr>
        <p:spPr>
          <a:xfrm>
            <a:off x="1183311" y="1239922"/>
            <a:ext cx="1114373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05ADB3-7C77-324C-89E4-C48B0ECE9D57}"/>
              </a:ext>
            </a:extLst>
          </p:cNvPr>
          <p:cNvCxnSpPr/>
          <p:nvPr/>
        </p:nvCxnSpPr>
        <p:spPr>
          <a:xfrm flipV="1">
            <a:off x="2292673" y="1236826"/>
            <a:ext cx="0" cy="144083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E9F055-F09C-D748-BD53-814A9C30FBDC}"/>
              </a:ext>
            </a:extLst>
          </p:cNvPr>
          <p:cNvCxnSpPr/>
          <p:nvPr/>
        </p:nvCxnSpPr>
        <p:spPr>
          <a:xfrm flipV="1">
            <a:off x="1184749" y="1239922"/>
            <a:ext cx="0" cy="144083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F1158EA-5538-9A44-A035-56B7A0566695}"/>
              </a:ext>
            </a:extLst>
          </p:cNvPr>
          <p:cNvSpPr txBox="1"/>
          <p:nvPr/>
        </p:nvSpPr>
        <p:spPr>
          <a:xfrm>
            <a:off x="1554104" y="9925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64576D-A691-D640-9487-6E15665F619C}"/>
              </a:ext>
            </a:extLst>
          </p:cNvPr>
          <p:cNvCxnSpPr>
            <a:cxnSpLocks/>
          </p:cNvCxnSpPr>
          <p:nvPr/>
        </p:nvCxnSpPr>
        <p:spPr>
          <a:xfrm>
            <a:off x="4356835" y="1133789"/>
            <a:ext cx="1114373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5D4DDC-ED2F-DC41-B2EF-30B4BC6B9944}"/>
              </a:ext>
            </a:extLst>
          </p:cNvPr>
          <p:cNvCxnSpPr/>
          <p:nvPr/>
        </p:nvCxnSpPr>
        <p:spPr>
          <a:xfrm flipV="1">
            <a:off x="5466197" y="1130693"/>
            <a:ext cx="0" cy="144083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C32B1F7-D98F-D04C-BAC3-47985756E4C6}"/>
              </a:ext>
            </a:extLst>
          </p:cNvPr>
          <p:cNvCxnSpPr/>
          <p:nvPr/>
        </p:nvCxnSpPr>
        <p:spPr>
          <a:xfrm flipV="1">
            <a:off x="4358273" y="1133789"/>
            <a:ext cx="0" cy="144083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D561F4C-F432-184D-8362-CDE55E7B3BEC}"/>
              </a:ext>
            </a:extLst>
          </p:cNvPr>
          <p:cNvSpPr txBox="1"/>
          <p:nvPr/>
        </p:nvSpPr>
        <p:spPr>
          <a:xfrm>
            <a:off x="4727628" y="8864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41B8DCB-668B-7545-9ACC-0CA507451319}"/>
              </a:ext>
            </a:extLst>
          </p:cNvPr>
          <p:cNvCxnSpPr>
            <a:cxnSpLocks/>
          </p:cNvCxnSpPr>
          <p:nvPr/>
        </p:nvCxnSpPr>
        <p:spPr>
          <a:xfrm>
            <a:off x="7516972" y="2139462"/>
            <a:ext cx="1114373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73F7D03-EEC1-C44F-A9D2-5BCBD53D6346}"/>
              </a:ext>
            </a:extLst>
          </p:cNvPr>
          <p:cNvCxnSpPr/>
          <p:nvPr/>
        </p:nvCxnSpPr>
        <p:spPr>
          <a:xfrm flipV="1">
            <a:off x="8626334" y="2136366"/>
            <a:ext cx="0" cy="144083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7ECC74-2F70-994D-9958-62980A034EE6}"/>
              </a:ext>
            </a:extLst>
          </p:cNvPr>
          <p:cNvCxnSpPr/>
          <p:nvPr/>
        </p:nvCxnSpPr>
        <p:spPr>
          <a:xfrm flipV="1">
            <a:off x="7518410" y="2139462"/>
            <a:ext cx="0" cy="144083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5FDD9E2-0627-D346-87DF-41BD717A2058}"/>
              </a:ext>
            </a:extLst>
          </p:cNvPr>
          <p:cNvSpPr txBox="1"/>
          <p:nvPr/>
        </p:nvSpPr>
        <p:spPr>
          <a:xfrm>
            <a:off x="7887765" y="18921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11E63F-4EDA-D843-B412-90DB2B58B073}"/>
              </a:ext>
            </a:extLst>
          </p:cNvPr>
          <p:cNvSpPr/>
          <p:nvPr/>
        </p:nvSpPr>
        <p:spPr>
          <a:xfrm>
            <a:off x="3974594" y="2337917"/>
            <a:ext cx="2145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Please rate the moral praiseworthiness of </a:t>
            </a:r>
            <a:r>
              <a:rPr lang="en-US" sz="1200" i="1" dirty="0" err="1">
                <a:latin typeface="Arial" charset="0"/>
                <a:ea typeface="Arial" charset="0"/>
                <a:cs typeface="Arial" charset="0"/>
              </a:rPr>
              <a:t>Habbad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 Enterprises’ action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(0–10)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59DF5AA-A723-7D4D-A341-276874F6A2DC}"/>
              </a:ext>
            </a:extLst>
          </p:cNvPr>
          <p:cNvSpPr/>
          <p:nvPr/>
        </p:nvSpPr>
        <p:spPr>
          <a:xfrm>
            <a:off x="6896832" y="959992"/>
            <a:ext cx="2285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Does this information change your willingness to purchase products from </a:t>
            </a:r>
            <a:r>
              <a:rPr lang="en-US" sz="1200" i="1" dirty="0" err="1">
                <a:latin typeface="Arial" charset="0"/>
                <a:ea typeface="Arial" charset="0"/>
                <a:cs typeface="Arial" charset="0"/>
              </a:rPr>
              <a:t>Habbad</a:t>
            </a:r>
            <a:r>
              <a:rPr lang="en-US" sz="1200" i="1" dirty="0">
                <a:latin typeface="Arial" charset="0"/>
                <a:ea typeface="Arial" charset="0"/>
                <a:cs typeface="Arial" charset="0"/>
              </a:rPr>
              <a:t> Enterprises?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(0 = no more likely; 10 = much more likely)</a:t>
            </a:r>
            <a:endParaRPr lang="en-US" sz="12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77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D883D92-7988-4F4C-9177-B6241CA2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" y="205979"/>
            <a:ext cx="8948928" cy="857250"/>
          </a:xfrm>
        </p:spPr>
        <p:txBody>
          <a:bodyPr>
            <a:normAutofit/>
          </a:bodyPr>
          <a:lstStyle/>
          <a:p>
            <a:r>
              <a:rPr lang="en-US" sz="2800" dirty="0"/>
              <a:t>Character inferences about corporate philanthropy?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CEB7C-9434-A64C-B6AB-C6788EA64D39}"/>
              </a:ext>
            </a:extLst>
          </p:cNvPr>
          <p:cNvSpPr/>
          <p:nvPr/>
        </p:nvSpPr>
        <p:spPr>
          <a:xfrm>
            <a:off x="5685648" y="1899833"/>
            <a:ext cx="1917202" cy="934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Praise</a:t>
            </a:r>
            <a:endParaRPr lang="en-US" sz="2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4ECA1E-A774-274D-A1B2-4B11E7044A24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602850" y="2366972"/>
            <a:ext cx="423554" cy="7370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89502D-3575-6E49-BB1C-B0A12C7B41C1}"/>
              </a:ext>
            </a:extLst>
          </p:cNvPr>
          <p:cNvSpPr txBox="1"/>
          <p:nvPr/>
        </p:nvSpPr>
        <p:spPr>
          <a:xfrm>
            <a:off x="1173592" y="2418572"/>
            <a:ext cx="1138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0.25**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6DCFE-31F3-5A46-9E14-3EADB30EE645}"/>
              </a:ext>
            </a:extLst>
          </p:cNvPr>
          <p:cNvSpPr txBox="1"/>
          <p:nvPr/>
        </p:nvSpPr>
        <p:spPr>
          <a:xfrm>
            <a:off x="7830288" y="2190820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0.57***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B671F-78C3-1043-9C0D-BEC324818C8B}"/>
              </a:ext>
            </a:extLst>
          </p:cNvPr>
          <p:cNvSpPr txBox="1"/>
          <p:nvPr/>
        </p:nvSpPr>
        <p:spPr>
          <a:xfrm>
            <a:off x="2925406" y="1476377"/>
            <a:ext cx="4126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95% CI on serial path: 0.02 to 0.21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F74EC2-655E-724E-8590-D6160C362074}"/>
              </a:ext>
            </a:extLst>
          </p:cNvPr>
          <p:cNvSpPr/>
          <p:nvPr/>
        </p:nvSpPr>
        <p:spPr>
          <a:xfrm>
            <a:off x="2357043" y="1949541"/>
            <a:ext cx="1901398" cy="948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Character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08D9A8-864B-094B-817F-EAEBE8EEC0C1}"/>
              </a:ext>
            </a:extLst>
          </p:cNvPr>
          <p:cNvSpPr/>
          <p:nvPr/>
        </p:nvSpPr>
        <p:spPr>
          <a:xfrm>
            <a:off x="96647" y="3257764"/>
            <a:ext cx="1634617" cy="6587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Cost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A59240-1B0A-8442-8551-901118AE2E73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 flipV="1">
            <a:off x="1731264" y="2423797"/>
            <a:ext cx="625779" cy="11633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FC7D0-2F5A-7848-8E0A-328FD2E40A13}"/>
              </a:ext>
            </a:extLst>
          </p:cNvPr>
          <p:cNvSpPr/>
          <p:nvPr/>
        </p:nvSpPr>
        <p:spPr>
          <a:xfrm>
            <a:off x="7121427" y="3104005"/>
            <a:ext cx="1857981" cy="934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Purchase Intention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57092A-F786-874C-A821-F5C2662798A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731264" y="3587128"/>
            <a:ext cx="53883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B9E6BC0-E367-344D-91CB-88909B04400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4258441" y="2423797"/>
            <a:ext cx="140598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417950-9BDE-D445-9B39-2151E61502A3}"/>
              </a:ext>
            </a:extLst>
          </p:cNvPr>
          <p:cNvSpPr txBox="1"/>
          <p:nvPr/>
        </p:nvSpPr>
        <p:spPr>
          <a:xfrm>
            <a:off x="4381378" y="3174249"/>
            <a:ext cx="1024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0.50**</a:t>
            </a:r>
          </a:p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(0.16)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C8B434-C77F-844E-9487-02A332560533}"/>
              </a:ext>
            </a:extLst>
          </p:cNvPr>
          <p:cNvSpPr txBox="1"/>
          <p:nvPr/>
        </p:nvSpPr>
        <p:spPr>
          <a:xfrm>
            <a:off x="4444313" y="1956907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0.75***</a:t>
            </a:r>
          </a:p>
        </p:txBody>
      </p:sp>
    </p:spTree>
    <p:extLst>
      <p:ext uri="{BB962C8B-B14F-4D97-AF65-F5344CB8AC3E}">
        <p14:creationId xmlns:p14="http://schemas.microsoft.com/office/powerpoint/2010/main" val="214769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global giving: ~ $700,000,000,000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4296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much is $700 billion?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Eradicating malaria: $90–120 billion </a:t>
            </a:r>
            <a:r>
              <a:rPr lang="en-US" sz="1200" dirty="0"/>
              <a:t>(Gates Foundation)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Ending world hunger: $7–265 billion annually </a:t>
            </a:r>
            <a:r>
              <a:rPr lang="en-US" sz="1200" dirty="0"/>
              <a:t>(IFPRI)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Reducing CO</a:t>
            </a:r>
            <a:r>
              <a:rPr lang="en-US" baseline="-25000" dirty="0"/>
              <a:t>2</a:t>
            </a:r>
            <a:r>
              <a:rPr lang="en-US" dirty="0"/>
              <a:t> emissions by 2/3: $200–360 billion annually </a:t>
            </a:r>
            <a:r>
              <a:rPr lang="en-US" sz="1100" dirty="0"/>
              <a:t>(McKinsey)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1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Part 1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praise based on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costs</a:t>
            </a:r>
            <a:r>
              <a:rPr lang="en-US" dirty="0"/>
              <a:t> or benefits?</a:t>
            </a:r>
          </a:p>
          <a:p>
            <a:r>
              <a:rPr lang="en-US" dirty="0"/>
              <a:t>Character inferences about corporate philanthropy?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Yes</a:t>
            </a:r>
            <a:endParaRPr lang="en-US" dirty="0"/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Do people care about benefits parochially? </a:t>
            </a:r>
            <a:endParaRPr lang="en-US" u="sng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Blocking character inferences? </a:t>
            </a:r>
            <a:endParaRPr lang="en-US" u="sng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Can people use benefits to </a:t>
            </a: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infer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costs? </a:t>
            </a:r>
            <a:endParaRPr lang="en-US" u="sng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45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people care about benefits parochially?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916" y="1384779"/>
            <a:ext cx="844616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Rob decided to make a donation to charity. He donated 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$12.50 / $125 / $1250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 to a charity focused on disaster relief in the United States. His donation was used to provide basic shelter to 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10 / 100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 people for one month after a hurricane in South Carolina.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D1A9BD-684C-3144-8FF1-696668FAE88F}"/>
              </a:ext>
            </a:extLst>
          </p:cNvPr>
          <p:cNvSpPr txBox="1"/>
          <p:nvPr/>
        </p:nvSpPr>
        <p:spPr>
          <a:xfrm>
            <a:off x="396092" y="3145043"/>
            <a:ext cx="8747908" cy="1792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Design: 2 (Low vs High Benefits) x 3 (Low vs Medium vs High Costs) [between]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Items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1 of 4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Measures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Character, Praise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=599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workers (original + replication study)</a:t>
            </a:r>
          </a:p>
        </p:txBody>
      </p:sp>
    </p:spTree>
    <p:extLst>
      <p:ext uri="{BB962C8B-B14F-4D97-AF65-F5344CB8AC3E}">
        <p14:creationId xmlns:p14="http://schemas.microsoft.com/office/powerpoint/2010/main" val="394225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E257-C3C3-944A-BE4B-1AD46E46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people care about benefits parochially?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04AB4B7-DBA0-7A4A-8E6C-52B6F0DC85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222239"/>
              </p:ext>
            </p:extLst>
          </p:nvPr>
        </p:nvGraphicFramePr>
        <p:xfrm>
          <a:off x="0" y="1200150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99E6BB-A2E7-2A44-A16F-EFF9742FB7C3}"/>
              </a:ext>
            </a:extLst>
          </p:cNvPr>
          <p:cNvSpPr txBox="1"/>
          <p:nvPr/>
        </p:nvSpPr>
        <p:spPr>
          <a:xfrm>
            <a:off x="280416" y="4582513"/>
            <a:ext cx="882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Bars represent fixed effect coefficients for condition in a multilevel model with random intercepts for participant, item, and study (original or replication)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00D39-FA81-8749-9F94-992BBDAA5757}"/>
              </a:ext>
            </a:extLst>
          </p:cNvPr>
          <p:cNvSpPr txBox="1"/>
          <p:nvPr/>
        </p:nvSpPr>
        <p:spPr>
          <a:xfrm>
            <a:off x="1763622" y="158800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BA8562-637D-924F-B2EB-89435BB590A6}"/>
              </a:ext>
            </a:extLst>
          </p:cNvPr>
          <p:cNvSpPr txBox="1"/>
          <p:nvPr/>
        </p:nvSpPr>
        <p:spPr>
          <a:xfrm>
            <a:off x="5756502" y="158800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4F2EE-1B7B-0F40-ABB7-117D4E5F2BF9}"/>
              </a:ext>
            </a:extLst>
          </p:cNvPr>
          <p:cNvSpPr txBox="1"/>
          <p:nvPr/>
        </p:nvSpPr>
        <p:spPr>
          <a:xfrm>
            <a:off x="3843998" y="158800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477D9-37F2-0C4D-A996-AEEA08612D40}"/>
              </a:ext>
            </a:extLst>
          </p:cNvPr>
          <p:cNvSpPr txBox="1"/>
          <p:nvPr/>
        </p:nvSpPr>
        <p:spPr>
          <a:xfrm>
            <a:off x="7856943" y="158800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040220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Part 1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praise based on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costs</a:t>
            </a:r>
            <a:r>
              <a:rPr lang="en-US" dirty="0"/>
              <a:t> or benefits?</a:t>
            </a:r>
          </a:p>
          <a:p>
            <a:r>
              <a:rPr lang="en-US" dirty="0"/>
              <a:t>Character inferences about corporate philanthropy?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Yes</a:t>
            </a:r>
            <a:endParaRPr lang="en-US" dirty="0"/>
          </a:p>
          <a:p>
            <a:endParaRPr lang="en-US" dirty="0"/>
          </a:p>
          <a:p>
            <a:r>
              <a:rPr lang="en-US" dirty="0"/>
              <a:t>Do people care about benefits parochially?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Maybe a little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Blocking character inferences? </a:t>
            </a:r>
            <a:endParaRPr lang="en-US" u="sng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Can people use benefits to </a:t>
            </a: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infer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costs? </a:t>
            </a:r>
            <a:endParaRPr lang="en-US" u="sng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05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Blocking character inferences?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14091"/>
            <a:ext cx="8229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Rob works as a receptionist, earning about $31,000 per year. He donates about 30% of his salary each year to a variety of charitable causes.</a:t>
            </a:r>
          </a:p>
          <a:p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One of the donations Rob decided to make this year was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[$12.50 / $125 / $1250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 to a charity focused on disaster relief. His donation was used to provide basic shelter to 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10 / 100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 people for one month after a hurricane in Guatemala.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C90DE6-0839-0742-B1EA-F617397BDCB4}"/>
              </a:ext>
            </a:extLst>
          </p:cNvPr>
          <p:cNvSpPr txBox="1"/>
          <p:nvPr/>
        </p:nvSpPr>
        <p:spPr>
          <a:xfrm>
            <a:off x="396092" y="3145043"/>
            <a:ext cx="8747908" cy="1792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Design: 2 (Low vs High Benefits) x 3 (Low vs Medium vs High Costs) [between]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Items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1 of 4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Measures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Character, Praise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=600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workers (original + replication study)</a:t>
            </a:r>
          </a:p>
        </p:txBody>
      </p:sp>
    </p:spTree>
    <p:extLst>
      <p:ext uri="{BB962C8B-B14F-4D97-AF65-F5344CB8AC3E}">
        <p14:creationId xmlns:p14="http://schemas.microsoft.com/office/powerpoint/2010/main" val="1103856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877C439-5385-AF48-BD83-04DC3CE2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Blocking character inferences?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BCAA9C-8C14-D54B-B992-0CE2EC12DA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849975"/>
              </p:ext>
            </p:extLst>
          </p:nvPr>
        </p:nvGraphicFramePr>
        <p:xfrm>
          <a:off x="0" y="914401"/>
          <a:ext cx="9107424" cy="366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1E3972-34FC-C44F-8FE0-7FEF90A69DE0}"/>
              </a:ext>
            </a:extLst>
          </p:cNvPr>
          <p:cNvSpPr txBox="1"/>
          <p:nvPr/>
        </p:nvSpPr>
        <p:spPr>
          <a:xfrm>
            <a:off x="280416" y="4582513"/>
            <a:ext cx="882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Bars represent fixed effect coefficients for condition in a multilevel model with random intercepts for participant, item, and study (original or replication)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09E51-C796-2746-8ACD-4D3F9D0AB29D}"/>
              </a:ext>
            </a:extLst>
          </p:cNvPr>
          <p:cNvSpPr txBox="1"/>
          <p:nvPr/>
        </p:nvSpPr>
        <p:spPr>
          <a:xfrm>
            <a:off x="1495398" y="106322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F8946-0122-994F-8596-E5385104F584}"/>
              </a:ext>
            </a:extLst>
          </p:cNvPr>
          <p:cNvSpPr txBox="1"/>
          <p:nvPr/>
        </p:nvSpPr>
        <p:spPr>
          <a:xfrm>
            <a:off x="2149310" y="2465731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6E2E5-CDC8-9F43-98A9-22B712D5B4E1}"/>
              </a:ext>
            </a:extLst>
          </p:cNvPr>
          <p:cNvSpPr txBox="1"/>
          <p:nvPr/>
        </p:nvSpPr>
        <p:spPr>
          <a:xfrm>
            <a:off x="3581870" y="2545872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E924D6-5020-F145-BF1E-55D8E7C9C46C}"/>
              </a:ext>
            </a:extLst>
          </p:cNvPr>
          <p:cNvSpPr txBox="1"/>
          <p:nvPr/>
        </p:nvSpPr>
        <p:spPr>
          <a:xfrm>
            <a:off x="4160990" y="186222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38E7FC-E085-7C42-B755-1B35CF5D2014}"/>
              </a:ext>
            </a:extLst>
          </p:cNvPr>
          <p:cNvSpPr txBox="1"/>
          <p:nvPr/>
        </p:nvSpPr>
        <p:spPr>
          <a:xfrm>
            <a:off x="5537046" y="125410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90E83-244A-DF40-A5B2-8F29FBF2B0F7}"/>
              </a:ext>
            </a:extLst>
          </p:cNvPr>
          <p:cNvSpPr txBox="1"/>
          <p:nvPr/>
        </p:nvSpPr>
        <p:spPr>
          <a:xfrm>
            <a:off x="6226457" y="19034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8FDE68-F3DE-0D44-AB44-3688D2D9BB26}"/>
              </a:ext>
            </a:extLst>
          </p:cNvPr>
          <p:cNvSpPr txBox="1"/>
          <p:nvPr/>
        </p:nvSpPr>
        <p:spPr>
          <a:xfrm>
            <a:off x="8232041" y="15707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09EA3C-BFD5-5F48-8894-78E50503DF37}"/>
              </a:ext>
            </a:extLst>
          </p:cNvPr>
          <p:cNvSpPr txBox="1"/>
          <p:nvPr/>
        </p:nvSpPr>
        <p:spPr>
          <a:xfrm>
            <a:off x="7605687" y="2063748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</p:spTree>
    <p:extLst>
      <p:ext uri="{BB962C8B-B14F-4D97-AF65-F5344CB8AC3E}">
        <p14:creationId xmlns:p14="http://schemas.microsoft.com/office/powerpoint/2010/main" val="4044776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92018" y="4012937"/>
            <a:ext cx="1678850" cy="934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Praise Judgments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4373" y="2874816"/>
            <a:ext cx="1777168" cy="934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Character Judgments</a:t>
            </a:r>
          </a:p>
        </p:txBody>
      </p:sp>
      <p:cxnSp>
        <p:nvCxnSpPr>
          <p:cNvPr id="6" name="Straight Arrow Connector 5"/>
          <p:cNvCxnSpPr>
            <a:stCxn id="13" idx="3"/>
          </p:cNvCxnSpPr>
          <p:nvPr/>
        </p:nvCxnSpPr>
        <p:spPr>
          <a:xfrm flipV="1">
            <a:off x="2325343" y="3341956"/>
            <a:ext cx="1559030" cy="11759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stCxn id="4" idx="3"/>
            <a:endCxn id="3" idx="1"/>
          </p:cNvCxnSpPr>
          <p:nvPr/>
        </p:nvCxnSpPr>
        <p:spPr>
          <a:xfrm>
            <a:off x="5661541" y="3341955"/>
            <a:ext cx="1430477" cy="11381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89962" y="3729146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0.26***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1690" y="3347429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0.51***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4805" y="1453123"/>
            <a:ext cx="39677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95% CIs on indirect path:</a:t>
            </a:r>
          </a:p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Original (No Cue): 0.10 to 0.36</a:t>
            </a:r>
          </a:p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With Reputational Cue: –0.05 to 0.12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8370" y="4064577"/>
            <a:ext cx="1229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0.52***</a:t>
            </a:r>
          </a:p>
          <a:p>
            <a:pPr algn="ctr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(0.19**)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3572" y="4050737"/>
            <a:ext cx="1801771" cy="934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Personal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Cost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37842" y="3069839"/>
            <a:ext cx="767016" cy="8270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23572" y="2135561"/>
            <a:ext cx="1801770" cy="934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Character Information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65544" y="3021685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–0.19*</a:t>
            </a:r>
          </a:p>
        </p:txBody>
      </p:sp>
      <p:cxnSp>
        <p:nvCxnSpPr>
          <p:cNvPr id="476" name="Straight Arrow Connector 475"/>
          <p:cNvCxnSpPr>
            <a:cxnSpLocks/>
            <a:stCxn id="13" idx="3"/>
            <a:endCxn id="3" idx="1"/>
          </p:cNvCxnSpPr>
          <p:nvPr/>
        </p:nvCxnSpPr>
        <p:spPr>
          <a:xfrm flipV="1">
            <a:off x="2325343" y="4480076"/>
            <a:ext cx="47666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F15860B9-63DB-2D4E-92B3-84318976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Blocking character inferences?</a:t>
            </a:r>
          </a:p>
        </p:txBody>
      </p:sp>
    </p:spTree>
    <p:extLst>
      <p:ext uri="{BB962C8B-B14F-4D97-AF65-F5344CB8AC3E}">
        <p14:creationId xmlns:p14="http://schemas.microsoft.com/office/powerpoint/2010/main" val="2976416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Part 1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praise based on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costs</a:t>
            </a:r>
            <a:r>
              <a:rPr lang="en-US" dirty="0"/>
              <a:t> or benefits?</a:t>
            </a:r>
          </a:p>
          <a:p>
            <a:r>
              <a:rPr lang="en-US" dirty="0"/>
              <a:t>Character inferences about corporate philanthropy?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Yes</a:t>
            </a:r>
            <a:endParaRPr lang="en-US" dirty="0"/>
          </a:p>
          <a:p>
            <a:endParaRPr lang="en-US" dirty="0"/>
          </a:p>
          <a:p>
            <a:r>
              <a:rPr lang="en-US" dirty="0"/>
              <a:t>Do people care about benefits parochially?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Maybe a little</a:t>
            </a:r>
          </a:p>
          <a:p>
            <a:r>
              <a:rPr lang="en-US" dirty="0"/>
              <a:t>Blocking character inferences?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Shifts attention from costs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Can people use benefits to </a:t>
            </a:r>
            <a:r>
              <a:rPr lang="en-US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infer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costs? </a:t>
            </a:r>
            <a:endParaRPr lang="en-US" u="sng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15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people use benefits to </a:t>
            </a:r>
            <a:r>
              <a:rPr lang="en-US" i="1" dirty="0"/>
              <a:t>infer </a:t>
            </a:r>
            <a:r>
              <a:rPr lang="en-US" dirty="0"/>
              <a:t>costs?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916" y="1214091"/>
            <a:ext cx="844616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Rob decided to make a donation to a charity focused on disaster relief. His donation was used to provide basic shelter to [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10 / 100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] people for one month after a hurricane in Guatemala.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E741E-6079-BD4C-A60C-5BBFEFD407BA}"/>
              </a:ext>
            </a:extLst>
          </p:cNvPr>
          <p:cNvSpPr txBox="1"/>
          <p:nvPr/>
        </p:nvSpPr>
        <p:spPr>
          <a:xfrm>
            <a:off x="348916" y="2856513"/>
            <a:ext cx="4854214" cy="1792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Design: 2 (Low vs High Benefits) [between]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Items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1 of 4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Measures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Benefit, Cost, Character, Praise</a:t>
            </a:r>
            <a:endParaRPr lang="en-US" sz="19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900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=600 </a:t>
            </a:r>
            <a:r>
              <a:rPr lang="en-US" sz="1900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sz="1900" dirty="0">
                <a:latin typeface="Arial" charset="0"/>
                <a:ea typeface="Arial" charset="0"/>
                <a:cs typeface="Arial" charset="0"/>
              </a:rPr>
              <a:t> workers</a:t>
            </a:r>
          </a:p>
        </p:txBody>
      </p:sp>
    </p:spTree>
    <p:extLst>
      <p:ext uri="{BB962C8B-B14F-4D97-AF65-F5344CB8AC3E}">
        <p14:creationId xmlns:p14="http://schemas.microsoft.com/office/powerpoint/2010/main" val="887193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6814-11F8-0849-B51C-E5B138BC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people use benefits to </a:t>
            </a:r>
            <a:r>
              <a:rPr lang="en-US" i="1" dirty="0"/>
              <a:t>infer </a:t>
            </a:r>
            <a:r>
              <a:rPr lang="en-US" dirty="0"/>
              <a:t>costs?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F82D518-94D7-5445-A2B5-6515445635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324435"/>
              </p:ext>
            </p:extLst>
          </p:nvPr>
        </p:nvGraphicFramePr>
        <p:xfrm>
          <a:off x="0" y="975361"/>
          <a:ext cx="9144000" cy="366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C54DB2-137C-7B46-B268-A3F2767D812E}"/>
              </a:ext>
            </a:extLst>
          </p:cNvPr>
          <p:cNvSpPr txBox="1"/>
          <p:nvPr/>
        </p:nvSpPr>
        <p:spPr>
          <a:xfrm>
            <a:off x="1824582" y="8785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6D63F-548E-C049-9A7E-BD13AC804FAF}"/>
              </a:ext>
            </a:extLst>
          </p:cNvPr>
          <p:cNvSpPr txBox="1"/>
          <p:nvPr/>
        </p:nvSpPr>
        <p:spPr>
          <a:xfrm>
            <a:off x="3832529" y="8638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9C5E4-0647-FA48-9729-EA48D89E6658}"/>
              </a:ext>
            </a:extLst>
          </p:cNvPr>
          <p:cNvSpPr txBox="1"/>
          <p:nvPr/>
        </p:nvSpPr>
        <p:spPr>
          <a:xfrm>
            <a:off x="5890614" y="1753364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4696B-0E81-8D44-B082-0235B3A229D2}"/>
              </a:ext>
            </a:extLst>
          </p:cNvPr>
          <p:cNvSpPr txBox="1"/>
          <p:nvPr/>
        </p:nvSpPr>
        <p:spPr>
          <a:xfrm>
            <a:off x="7801025" y="11392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94AD48-DBBC-E244-B55E-4E60061ED981}"/>
              </a:ext>
            </a:extLst>
          </p:cNvPr>
          <p:cNvSpPr/>
          <p:nvPr/>
        </p:nvSpPr>
        <p:spPr>
          <a:xfrm>
            <a:off x="4754880" y="878562"/>
            <a:ext cx="4498847" cy="4333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0E1D2-4CA1-7A47-B6B2-B5C3CD85FFC4}"/>
              </a:ext>
            </a:extLst>
          </p:cNvPr>
          <p:cNvSpPr txBox="1"/>
          <p:nvPr/>
        </p:nvSpPr>
        <p:spPr>
          <a:xfrm>
            <a:off x="280416" y="4582513"/>
            <a:ext cx="882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Bars represent fixed effect coefficients for condition in a multilevel model with random intercepts for participant and item.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6DF405-4DAD-1048-9A99-E327CC78F6D2}"/>
              </a:ext>
            </a:extLst>
          </p:cNvPr>
          <p:cNvSpPr txBox="1"/>
          <p:nvPr/>
        </p:nvSpPr>
        <p:spPr>
          <a:xfrm>
            <a:off x="4457970" y="1431328"/>
            <a:ext cx="4646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Compared to other donations, do you think Rob’s donation was relatively effective or ineffective in helping people?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(0–10)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Compared to other donations, do you think that Rob’s donation required him to make a relatively high or low personal sacrifice?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(0–10)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7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84" y="1376165"/>
            <a:ext cx="8229600" cy="857250"/>
          </a:xfrm>
        </p:spPr>
        <p:txBody>
          <a:bodyPr>
            <a:normAutofit/>
          </a:bodyPr>
          <a:lstStyle/>
          <a:p>
            <a:r>
              <a:rPr lang="en-US" sz="3000" i="1" dirty="0"/>
              <a:t>Altruistic acts vary widely in effectiveness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35" y="2397225"/>
            <a:ext cx="3287108" cy="2145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3884" y="4706667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$150 million student center</a:t>
            </a:r>
          </a:p>
        </p:txBody>
      </p:sp>
      <p:pic>
        <p:nvPicPr>
          <p:cNvPr id="1026" name="Picture 2" descr="mage result for schwarzman m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103" y="2397225"/>
            <a:ext cx="2860843" cy="21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1416" y="4706667"/>
            <a:ext cx="3506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$350 million AI 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research institute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9084" y="21792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Why haven’t these things happened?</a:t>
            </a:r>
          </a:p>
        </p:txBody>
      </p:sp>
    </p:spTree>
    <p:extLst>
      <p:ext uri="{BB962C8B-B14F-4D97-AF65-F5344CB8AC3E}">
        <p14:creationId xmlns:p14="http://schemas.microsoft.com/office/powerpoint/2010/main" val="17488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06814-11F8-0849-B51C-E5B138BC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people use benefits to </a:t>
            </a:r>
            <a:r>
              <a:rPr lang="en-US" i="1" dirty="0"/>
              <a:t>infer </a:t>
            </a:r>
            <a:r>
              <a:rPr lang="en-US" dirty="0"/>
              <a:t>costs?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F82D518-94D7-5445-A2B5-6515445635CF}"/>
              </a:ext>
            </a:extLst>
          </p:cNvPr>
          <p:cNvGraphicFramePr>
            <a:graphicFrameLocks/>
          </p:cNvGraphicFramePr>
          <p:nvPr/>
        </p:nvGraphicFramePr>
        <p:xfrm>
          <a:off x="0" y="975361"/>
          <a:ext cx="9144000" cy="366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C54DB2-137C-7B46-B268-A3F2767D812E}"/>
              </a:ext>
            </a:extLst>
          </p:cNvPr>
          <p:cNvSpPr txBox="1"/>
          <p:nvPr/>
        </p:nvSpPr>
        <p:spPr>
          <a:xfrm>
            <a:off x="1824582" y="8785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6D63F-548E-C049-9A7E-BD13AC804FAF}"/>
              </a:ext>
            </a:extLst>
          </p:cNvPr>
          <p:cNvSpPr txBox="1"/>
          <p:nvPr/>
        </p:nvSpPr>
        <p:spPr>
          <a:xfrm>
            <a:off x="3832529" y="8638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9C5E4-0647-FA48-9729-EA48D89E6658}"/>
              </a:ext>
            </a:extLst>
          </p:cNvPr>
          <p:cNvSpPr txBox="1"/>
          <p:nvPr/>
        </p:nvSpPr>
        <p:spPr>
          <a:xfrm>
            <a:off x="5890614" y="1753364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4696B-0E81-8D44-B082-0235B3A229D2}"/>
              </a:ext>
            </a:extLst>
          </p:cNvPr>
          <p:cNvSpPr txBox="1"/>
          <p:nvPr/>
        </p:nvSpPr>
        <p:spPr>
          <a:xfrm>
            <a:off x="7801025" y="11392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0E1D2-4CA1-7A47-B6B2-B5C3CD85FFC4}"/>
              </a:ext>
            </a:extLst>
          </p:cNvPr>
          <p:cNvSpPr txBox="1"/>
          <p:nvPr/>
        </p:nvSpPr>
        <p:spPr>
          <a:xfrm>
            <a:off x="280416" y="4582513"/>
            <a:ext cx="882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Bars represent fixed effect coefficients for condition in a multilevel model with random intercepts for participant and item.</a:t>
            </a:r>
          </a:p>
        </p:txBody>
      </p:sp>
    </p:spTree>
    <p:extLst>
      <p:ext uri="{BB962C8B-B14F-4D97-AF65-F5344CB8AC3E}">
        <p14:creationId xmlns:p14="http://schemas.microsoft.com/office/powerpoint/2010/main" val="2185187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Part 1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praise based on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costs</a:t>
            </a:r>
            <a:r>
              <a:rPr lang="en-US" dirty="0"/>
              <a:t> or benefits?</a:t>
            </a:r>
          </a:p>
          <a:p>
            <a:r>
              <a:rPr lang="en-US" dirty="0"/>
              <a:t>Character inferences about corporate philanthropy?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Yes</a:t>
            </a:r>
            <a:endParaRPr lang="en-US" dirty="0"/>
          </a:p>
          <a:p>
            <a:endParaRPr lang="en-US" dirty="0"/>
          </a:p>
          <a:p>
            <a:r>
              <a:rPr lang="en-US" dirty="0"/>
              <a:t>Do people care about benefits parochially?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Maybe a little</a:t>
            </a:r>
          </a:p>
          <a:p>
            <a:r>
              <a:rPr lang="en-US" dirty="0"/>
              <a:t>Blocking character inferences?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Shifts attention from costs</a:t>
            </a:r>
          </a:p>
          <a:p>
            <a:r>
              <a:rPr lang="en-US" dirty="0"/>
              <a:t>Can people use benefits to </a:t>
            </a:r>
            <a:r>
              <a:rPr lang="en-US" i="1" dirty="0"/>
              <a:t>infer </a:t>
            </a:r>
            <a:r>
              <a:rPr lang="en-US" dirty="0"/>
              <a:t>costs? </a:t>
            </a:r>
            <a:r>
              <a:rPr lang="en-US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057751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FD86-F0F0-1F4C-8C9E-82D3852C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Part 1</a:t>
            </a:r>
            <a:r>
              <a:rPr lang="en-US" dirty="0"/>
              <a:t>: Further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93C1-B27A-724B-8ED6-BCD27E66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00150"/>
            <a:ext cx="8747760" cy="3829049"/>
          </a:xfrm>
        </p:spPr>
        <p:txBody>
          <a:bodyPr>
            <a:normAutofit/>
          </a:bodyPr>
          <a:lstStyle/>
          <a:p>
            <a:r>
              <a:rPr lang="en-US" dirty="0"/>
              <a:t>Effectiveness information used more:</a:t>
            </a:r>
          </a:p>
          <a:p>
            <a:pPr lvl="1"/>
            <a:r>
              <a:rPr lang="en-US" dirty="0"/>
              <a:t>When effectiveness information is more comparable</a:t>
            </a:r>
          </a:p>
          <a:p>
            <a:pPr lvl="1"/>
            <a:r>
              <a:rPr lang="en-US" dirty="0"/>
              <a:t>For judgments of “warm glow” (1</a:t>
            </a:r>
            <a:r>
              <a:rPr lang="en-US" baseline="30000" dirty="0"/>
              <a:t>st</a:t>
            </a:r>
            <a:r>
              <a:rPr lang="en-US" dirty="0"/>
              <a:t> person) vs reputation (3</a:t>
            </a:r>
            <a:r>
              <a:rPr lang="en-US" baseline="30000" dirty="0"/>
              <a:t>rd</a:t>
            </a:r>
            <a:r>
              <a:rPr lang="en-US" dirty="0"/>
              <a:t> person)</a:t>
            </a:r>
          </a:p>
          <a:p>
            <a:pPr lvl="1"/>
            <a:r>
              <a:rPr lang="en-US" dirty="0"/>
              <a:t>When effectiveness signals competence</a:t>
            </a:r>
          </a:p>
          <a:p>
            <a:pPr lvl="2"/>
            <a:r>
              <a:rPr lang="en-US" dirty="0"/>
              <a:t>For donations of time (rather than money)</a:t>
            </a:r>
          </a:p>
          <a:p>
            <a:pPr lvl="2"/>
            <a:r>
              <a:rPr lang="en-US" dirty="0"/>
              <a:t>For large (rather than small) companies</a:t>
            </a:r>
          </a:p>
          <a:p>
            <a:pPr lvl="2"/>
            <a:r>
              <a:rPr lang="en-US" dirty="0"/>
              <a:t>When companies are highly involved in the implementation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45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Market Failure:</a:t>
            </a:r>
            <a:br>
              <a:rPr lang="en-US" dirty="0"/>
            </a:br>
            <a:r>
              <a:rPr lang="en-US" dirty="0"/>
              <a:t>Post Mortem,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737370"/>
          </a:xfrm>
        </p:spPr>
        <p:txBody>
          <a:bodyPr>
            <a:normAutofit/>
          </a:bodyPr>
          <a:lstStyle/>
          <a:p>
            <a:r>
              <a:rPr lang="en-US" dirty="0"/>
              <a:t>Reputation-signaling is </a:t>
            </a:r>
            <a:r>
              <a:rPr lang="en-US" i="1" dirty="0"/>
              <a:t>not </a:t>
            </a:r>
            <a:r>
              <a:rPr lang="en-US" dirty="0"/>
              <a:t>aligned with utilitarianism</a:t>
            </a:r>
          </a:p>
          <a:p>
            <a:pPr lvl="1"/>
            <a:r>
              <a:rPr lang="en-US" dirty="0"/>
              <a:t>Costs weighed highly; benefits weighed minimally</a:t>
            </a:r>
          </a:p>
          <a:p>
            <a:pPr lvl="1"/>
            <a:r>
              <a:rPr lang="en-US" dirty="0"/>
              <a:t>Incentives similar for individuals and firms</a:t>
            </a:r>
          </a:p>
          <a:p>
            <a:r>
              <a:rPr lang="en-US" dirty="0"/>
              <a:t>What can we do?</a:t>
            </a:r>
          </a:p>
          <a:p>
            <a:pPr lvl="1"/>
            <a:r>
              <a:rPr lang="en-US" dirty="0"/>
              <a:t>Prioritizing domestic donations unlikely to help</a:t>
            </a:r>
          </a:p>
          <a:p>
            <a:pPr lvl="1"/>
            <a:r>
              <a:rPr lang="en-US" dirty="0"/>
              <a:t>Making benefits more salient than costs</a:t>
            </a:r>
          </a:p>
          <a:p>
            <a:pPr lvl="1"/>
            <a:r>
              <a:rPr lang="en-US" dirty="0"/>
              <a:t>Encouraging comparison shopping among charities (e.g., </a:t>
            </a:r>
            <a:r>
              <a:rPr lang="en-US" dirty="0" err="1"/>
              <a:t>Givewell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6457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EE9-B1AD-9D49-A61F-AC5A22A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principles?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8D2A-B7D0-B347-BA57-A58809C5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8810"/>
            <a:ext cx="8554720" cy="3394472"/>
          </a:xfrm>
        </p:spPr>
        <p:txBody>
          <a:bodyPr>
            <a:normAutofit lnSpcReduction="10000"/>
          </a:bodyPr>
          <a:lstStyle/>
          <a:p>
            <a:r>
              <a:rPr lang="en-US" i="1" u="sng" dirty="0">
                <a:solidFill>
                  <a:schemeClr val="tx1">
                    <a:lumMod val="50000"/>
                  </a:schemeClr>
                </a:solidFill>
              </a:rPr>
              <a:t>Benefit principle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Maximize benefits, not sacrifice	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Part 1: Dimensions of altruism</a:t>
            </a:r>
          </a:p>
          <a:p>
            <a:endParaRPr lang="en-US" i="1" u="sng" dirty="0"/>
          </a:p>
          <a:p>
            <a:r>
              <a:rPr lang="en-US" i="1" u="sng" dirty="0"/>
              <a:t>Specialization principle</a:t>
            </a:r>
            <a:r>
              <a:rPr lang="en-US" dirty="0"/>
              <a:t>: Seek your comparative advantage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i="1" dirty="0">
                <a:solidFill>
                  <a:srgbClr val="90D457"/>
                </a:solidFill>
              </a:rPr>
              <a:t>Part 2: Time and money donations</a:t>
            </a:r>
          </a:p>
          <a:p>
            <a:endParaRPr lang="en-US" i="1" u="sng" dirty="0"/>
          </a:p>
          <a:p>
            <a:r>
              <a:rPr lang="en-US" i="1" u="sng" dirty="0">
                <a:solidFill>
                  <a:schemeClr val="tx1">
                    <a:lumMod val="50000"/>
                  </a:schemeClr>
                </a:solidFill>
              </a:rPr>
              <a:t>Offsetting principle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Balance costs and benefits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			Part 3: Moral accounting</a:t>
            </a:r>
          </a:p>
        </p:txBody>
      </p:sp>
    </p:spTree>
    <p:extLst>
      <p:ext uri="{BB962C8B-B14F-4D97-AF65-F5344CB8AC3E}">
        <p14:creationId xmlns:p14="http://schemas.microsoft.com/office/powerpoint/2010/main" val="2005098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912F-9F90-E54F-970B-DDF8E690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Gordon do the most good?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757D5-2E12-CF46-8759-1255226E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" y="1200151"/>
            <a:ext cx="315595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Donating time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/>
              <a:t>Gordon:</a:t>
            </a:r>
          </a:p>
          <a:p>
            <a:pPr marL="0" indent="0">
              <a:buNone/>
            </a:pPr>
            <a:r>
              <a:rPr lang="en-US" sz="2200" dirty="0"/>
              <a:t>– Takes a week off</a:t>
            </a:r>
          </a:p>
          <a:p>
            <a:pPr marL="0" indent="0">
              <a:buNone/>
            </a:pPr>
            <a:r>
              <a:rPr lang="en-US" sz="2200" dirty="0"/>
              <a:t>– Helps build homes</a:t>
            </a:r>
          </a:p>
          <a:p>
            <a:pPr marL="0" indent="0">
              <a:buNone/>
            </a:pPr>
            <a:r>
              <a:rPr lang="en-US" sz="2200" dirty="0"/>
              <a:t>– Roofs 1/10 of a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BED4F-8A1A-2847-8208-3ED261CC7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486" y="1063229"/>
            <a:ext cx="2637028" cy="350005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DCF688-27D5-B449-B48E-9030003B8576}"/>
              </a:ext>
            </a:extLst>
          </p:cNvPr>
          <p:cNvSpPr txBox="1">
            <a:spLocks/>
          </p:cNvSpPr>
          <p:nvPr/>
        </p:nvSpPr>
        <p:spPr>
          <a:xfrm>
            <a:off x="5988050" y="1200151"/>
            <a:ext cx="315595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u="sng" dirty="0"/>
              <a:t>Donating money</a:t>
            </a:r>
            <a:endParaRPr lang="en-US" dirty="0"/>
          </a:p>
          <a:p>
            <a:pPr marL="0" indent="0" algn="ctr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sz="2200" dirty="0"/>
              <a:t>Gordon:</a:t>
            </a:r>
          </a:p>
          <a:p>
            <a:pPr marL="0" indent="0">
              <a:buFont typeface="Arial"/>
              <a:buNone/>
            </a:pPr>
            <a:r>
              <a:rPr lang="en-US" sz="2200" dirty="0"/>
              <a:t>– Gives 1 week’s salary</a:t>
            </a:r>
          </a:p>
          <a:p>
            <a:pPr marL="0" indent="0">
              <a:buFont typeface="Arial"/>
              <a:buNone/>
            </a:pPr>
            <a:r>
              <a:rPr lang="en-US" sz="2200" dirty="0"/>
              <a:t>– Hires a team of carpenters…</a:t>
            </a:r>
          </a:p>
          <a:p>
            <a:pPr marL="0" indent="0">
              <a:buFont typeface="Arial"/>
              <a:buNone/>
            </a:pPr>
            <a:r>
              <a:rPr lang="en-US" sz="2200" dirty="0"/>
              <a:t>… who roof 10 houses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9BF920-0538-424B-874F-7321A618FD88}"/>
              </a:ext>
            </a:extLst>
          </p:cNvPr>
          <p:cNvSpPr txBox="1"/>
          <p:nvPr/>
        </p:nvSpPr>
        <p:spPr>
          <a:xfrm>
            <a:off x="1336856" y="4563284"/>
            <a:ext cx="6567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The power of specialization and trade</a:t>
            </a:r>
          </a:p>
        </p:txBody>
      </p:sp>
    </p:spTree>
    <p:extLst>
      <p:ext uri="{BB962C8B-B14F-4D97-AF65-F5344CB8AC3E}">
        <p14:creationId xmlns:p14="http://schemas.microsoft.com/office/powerpoint/2010/main" val="12767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665E9-024F-8248-86AA-A185C357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Gordon maximize his reputation?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AB7F-22AA-FD4F-9577-541D76911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Time is more central to self-identity compared to money </a:t>
            </a:r>
            <a:r>
              <a:rPr lang="en-US" sz="1600" dirty="0"/>
              <a:t>(Gino &amp; Mogilner, 2014; Mogilner &amp; Aaker, 2009; Reed et al., 2007, 2016; </a:t>
            </a:r>
            <a:r>
              <a:rPr lang="en-US" sz="1600" dirty="0" err="1"/>
              <a:t>Shaddy</a:t>
            </a:r>
            <a:r>
              <a:rPr lang="en-US" sz="1600" dirty="0"/>
              <a:t> &amp; Shah, 2018)</a:t>
            </a:r>
          </a:p>
          <a:p>
            <a:endParaRPr lang="en-US" dirty="0"/>
          </a:p>
          <a:p>
            <a:r>
              <a:rPr lang="en-US" dirty="0"/>
              <a:t>Thus, even equating objective costs, the </a:t>
            </a:r>
            <a:r>
              <a:rPr lang="en-US" i="1" dirty="0"/>
              <a:t>subjective </a:t>
            </a:r>
            <a:r>
              <a:rPr lang="en-US" dirty="0"/>
              <a:t>costs of time-donation would be seen as greater, signaling greater emotional investment</a:t>
            </a:r>
          </a:p>
          <a:p>
            <a:endParaRPr lang="en-US" dirty="0"/>
          </a:p>
          <a:p>
            <a:r>
              <a:rPr lang="en-US" dirty="0"/>
              <a:t>Since emotional investment is a character cue </a:t>
            </a:r>
            <a:r>
              <a:rPr lang="en-US" sz="1600" dirty="0"/>
              <a:t>(</a:t>
            </a:r>
            <a:r>
              <a:rPr lang="en-US" sz="1600" dirty="0" err="1"/>
              <a:t>Barasch</a:t>
            </a:r>
            <a:r>
              <a:rPr lang="en-US" sz="1600" dirty="0"/>
              <a:t> et al., 2014)</a:t>
            </a:r>
            <a:r>
              <a:rPr lang="en-US" dirty="0"/>
              <a:t>, time-donors should be seen as more praiseworthy</a:t>
            </a:r>
          </a:p>
        </p:txBody>
      </p:sp>
    </p:spTree>
    <p:extLst>
      <p:ext uri="{BB962C8B-B14F-4D97-AF65-F5344CB8AC3E}">
        <p14:creationId xmlns:p14="http://schemas.microsoft.com/office/powerpoint/2010/main" val="39207797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D457"/>
                </a:solidFill>
              </a:rPr>
              <a:t>Part 2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donors of time or money receive more moral credit?</a:t>
            </a:r>
          </a:p>
          <a:p>
            <a:endParaRPr lang="en-US" dirty="0"/>
          </a:p>
          <a:p>
            <a:r>
              <a:rPr lang="en-US" dirty="0"/>
              <a:t>How does signaling translate into choices?</a:t>
            </a:r>
            <a:endParaRPr lang="en-US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Reframing money as time?</a:t>
            </a:r>
            <a:endParaRPr lang="en-US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2AB00A-86FD-3148-875B-723BE27621A0}"/>
              </a:ext>
            </a:extLst>
          </p:cNvPr>
          <p:cNvSpPr txBox="1"/>
          <p:nvPr/>
        </p:nvSpPr>
        <p:spPr>
          <a:xfrm>
            <a:off x="133382" y="4731545"/>
            <a:ext cx="8122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Johnson &amp; Park (2021).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Moral signaling through donations of money and time.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OBHDP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2753F-2129-9841-A5B8-DE48A0339F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571750"/>
            <a:ext cx="1981200" cy="20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76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85755"/>
            <a:ext cx="839804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Megan and Kate both work in Columbus, Ohio, and earn about $70,000 per year.</a:t>
            </a:r>
          </a:p>
          <a:p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– Megan volunteered for one week with Build a Dream, a charity that transports people to Nepal to build houses for villagers.</a:t>
            </a:r>
          </a:p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– Kate donated $1350 to Care Builders, a charity that hires local carpenters to build houses for villagers in Nepal.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966084"/>
            <a:ext cx="7315977" cy="1971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: Within-subjects</a:t>
            </a:r>
            <a:endParaRPr lang="en-US" sz="21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Measures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: Praise, Emotional Investment, Character, Benefit</a:t>
            </a:r>
            <a:endParaRPr lang="en-US" sz="21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Items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: 4 of 4</a:t>
            </a:r>
            <a:endParaRPr lang="en-US" sz="21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2100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=200 </a:t>
            </a:r>
            <a:r>
              <a:rPr lang="en-US" sz="2100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sz="2100" dirty="0">
                <a:latin typeface="Arial" charset="0"/>
                <a:ea typeface="Arial" charset="0"/>
                <a:cs typeface="Arial" charset="0"/>
              </a:rPr>
              <a:t> workers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B922BCE-AEBF-E74B-AC04-2B27CA75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205979"/>
            <a:ext cx="8926697" cy="857250"/>
          </a:xfrm>
        </p:spPr>
        <p:txBody>
          <a:bodyPr>
            <a:normAutofit/>
          </a:bodyPr>
          <a:lstStyle/>
          <a:p>
            <a:r>
              <a:rPr lang="en-US" sz="2800" dirty="0"/>
              <a:t>Do donors of time or money receive more moral credit?</a:t>
            </a:r>
          </a:p>
        </p:txBody>
      </p:sp>
    </p:spTree>
    <p:extLst>
      <p:ext uri="{BB962C8B-B14F-4D97-AF65-F5344CB8AC3E}">
        <p14:creationId xmlns:p14="http://schemas.microsoft.com/office/powerpoint/2010/main" val="315923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603271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825496" y="-82296"/>
            <a:ext cx="6428232" cy="529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9529" y="310635"/>
            <a:ext cx="554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Which of these two acts do you think was more morally praiseworthy? (–5 to 5)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4452" y="9874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***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28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altruism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philosophical movement devoted to solving world problems by channeling resources more </a:t>
            </a:r>
            <a:r>
              <a:rPr lang="en-US" i="1" u="sng" dirty="0"/>
              <a:t>effectively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" y="2463563"/>
            <a:ext cx="2418080" cy="1993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6066" y="457001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Peter Singer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2476" y="2463563"/>
            <a:ext cx="2234564" cy="1993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1943" y="457001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Will MacAskill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304" y="2465923"/>
            <a:ext cx="1990724" cy="19907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4587" y="457237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Bill </a:t>
            </a:r>
            <a:r>
              <a:rPr lang="en-US">
                <a:latin typeface="Arial" charset="0"/>
                <a:ea typeface="Arial" charset="0"/>
                <a:cs typeface="Arial" charset="0"/>
              </a:rPr>
              <a:t>&amp; Melinda Gates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50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687549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4599432" y="-82296"/>
            <a:ext cx="4654296" cy="529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3467" y="310635"/>
            <a:ext cx="5549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Who do you think cares more about people in Nepal? (–5 to 5)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4452" y="9874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***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7722" y="125339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***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31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9393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6620256" y="-82296"/>
            <a:ext cx="2633472" cy="529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16552" y="310636"/>
            <a:ext cx="398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Who do you think has stronger moral character?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(–5 to 5)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4452" y="9874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***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7722" y="125339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***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9159" y="11184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***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79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105216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157216" y="310636"/>
            <a:ext cx="398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Which of these two acts do you think resulted in greater benefit to people in Nepal? (–5 to 5)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4452" y="9874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***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7722" y="125339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***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9159" y="11184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latin typeface="Arial" charset="0"/>
                <a:ea typeface="Arial" charset="0"/>
                <a:cs typeface="Arial" charset="0"/>
              </a:rPr>
              <a:t>***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2279" y="2870201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º</a:t>
            </a:r>
          </a:p>
        </p:txBody>
      </p:sp>
    </p:spTree>
    <p:extLst>
      <p:ext uri="{BB962C8B-B14F-4D97-AF65-F5344CB8AC3E}">
        <p14:creationId xmlns:p14="http://schemas.microsoft.com/office/powerpoint/2010/main" val="799407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D457"/>
                </a:solidFill>
              </a:rPr>
              <a:t>Part 2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donors of </a:t>
            </a:r>
            <a:r>
              <a:rPr lang="en-US" u="sng" dirty="0">
                <a:solidFill>
                  <a:srgbClr val="90D357"/>
                </a:solidFill>
              </a:rPr>
              <a:t>time</a:t>
            </a:r>
            <a:r>
              <a:rPr lang="en-US" dirty="0"/>
              <a:t> or money receive more moral credit?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How does signaling translate into choices?</a:t>
            </a:r>
            <a:endParaRPr lang="en-US" u="sng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Reframing money as time?</a:t>
            </a:r>
            <a:endParaRPr lang="en-US" u="sng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970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+ Free Speech Bubbles &amp;amp; Speech Vectors">
            <a:extLst>
              <a:ext uri="{FF2B5EF4-FFF2-40B4-BE49-F238E27FC236}">
                <a16:creationId xmlns:a16="http://schemas.microsoft.com/office/drawing/2014/main" id="{CC15BBA5-6671-6442-BFC4-7E551333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926" y="-66220"/>
            <a:ext cx="6315074" cy="257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3CC3241-73A6-6646-A585-89908E2131B5}"/>
              </a:ext>
            </a:extLst>
          </p:cNvPr>
          <p:cNvSpPr/>
          <p:nvPr/>
        </p:nvSpPr>
        <p:spPr>
          <a:xfrm>
            <a:off x="3278977" y="96429"/>
            <a:ext cx="5593556" cy="1907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1A811A-B966-B94C-9AE9-44F415E34347}"/>
              </a:ext>
            </a:extLst>
          </p:cNvPr>
          <p:cNvSpPr/>
          <p:nvPr/>
        </p:nvSpPr>
        <p:spPr>
          <a:xfrm>
            <a:off x="3453860" y="185726"/>
            <a:ext cx="1180505" cy="596640"/>
          </a:xfrm>
          <a:prstGeom prst="ellipse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latin typeface="Arial" charset="0"/>
                <a:ea typeface="Arial" charset="0"/>
                <a:cs typeface="Arial" charset="0"/>
              </a:rPr>
              <a:t>Great</a:t>
            </a: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 Moral Character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EBC866-1B0E-C442-83FA-FEFA7E6CF1E5}"/>
              </a:ext>
            </a:extLst>
          </p:cNvPr>
          <p:cNvCxnSpPr/>
          <p:nvPr/>
        </p:nvCxnSpPr>
        <p:spPr>
          <a:xfrm flipH="1">
            <a:off x="4044113" y="782366"/>
            <a:ext cx="1918" cy="686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4D60F2C7-44C6-584F-8F68-0970C7EF4A74}"/>
              </a:ext>
            </a:extLst>
          </p:cNvPr>
          <p:cNvSpPr/>
          <p:nvPr/>
        </p:nvSpPr>
        <p:spPr>
          <a:xfrm>
            <a:off x="3384347" y="1457471"/>
            <a:ext cx="1330512" cy="460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Time Donation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70FFDB9-512C-D44F-A8E7-4E0F3DC294B0}"/>
              </a:ext>
            </a:extLst>
          </p:cNvPr>
          <p:cNvSpPr/>
          <p:nvPr/>
        </p:nvSpPr>
        <p:spPr>
          <a:xfrm>
            <a:off x="5354968" y="1457471"/>
            <a:ext cx="1478752" cy="460613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to be Cooperative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5E7EBB-61C4-3346-ABA8-45E7C8F4CCEC}"/>
              </a:ext>
            </a:extLst>
          </p:cNvPr>
          <p:cNvCxnSpPr>
            <a:cxnSpLocks/>
            <a:stCxn id="28" idx="4"/>
            <a:endCxn id="31" idx="0"/>
          </p:cNvCxnSpPr>
          <p:nvPr/>
        </p:nvCxnSpPr>
        <p:spPr>
          <a:xfrm>
            <a:off x="4044112" y="782366"/>
            <a:ext cx="2050232" cy="675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7579FD-39F7-2141-8714-6AA23CD4C101}"/>
              </a:ext>
            </a:extLst>
          </p:cNvPr>
          <p:cNvCxnSpPr>
            <a:cxnSpLocks/>
          </p:cNvCxnSpPr>
          <p:nvPr/>
        </p:nvCxnSpPr>
        <p:spPr>
          <a:xfrm>
            <a:off x="6836567" y="1735919"/>
            <a:ext cx="4607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0C8B465-FBCE-3741-AC77-5E46C5E432B7}"/>
              </a:ext>
            </a:extLst>
          </p:cNvPr>
          <p:cNvSpPr/>
          <p:nvPr/>
        </p:nvSpPr>
        <p:spPr>
          <a:xfrm>
            <a:off x="7297340" y="1457471"/>
            <a:ext cx="1478751" cy="4606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to Approach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109F0B7-23FC-4B4B-878E-A994580D0804}"/>
              </a:ext>
            </a:extLst>
          </p:cNvPr>
          <p:cNvSpPr/>
          <p:nvPr/>
        </p:nvSpPr>
        <p:spPr>
          <a:xfrm>
            <a:off x="206919" y="1497664"/>
            <a:ext cx="1243870" cy="4606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to</a:t>
            </a:r>
          </a:p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 Time</a:t>
            </a:r>
          </a:p>
        </p:txBody>
      </p:sp>
      <p:pic>
        <p:nvPicPr>
          <p:cNvPr id="16" name="Graphic 15" descr="Man outline">
            <a:extLst>
              <a:ext uri="{FF2B5EF4-FFF2-40B4-BE49-F238E27FC236}">
                <a16:creationId xmlns:a16="http://schemas.microsoft.com/office/drawing/2014/main" id="{CEA84FB3-9072-5A4C-9272-405EFD054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0965" y="1985158"/>
            <a:ext cx="1122731" cy="1122731"/>
          </a:xfrm>
          <a:prstGeom prst="rect">
            <a:avLst/>
          </a:prstGeom>
        </p:spPr>
      </p:pic>
      <p:pic>
        <p:nvPicPr>
          <p:cNvPr id="18" name="Graphic 17" descr="Eye with solid fill">
            <a:extLst>
              <a:ext uri="{FF2B5EF4-FFF2-40B4-BE49-F238E27FC236}">
                <a16:creationId xmlns:a16="http://schemas.microsoft.com/office/drawing/2014/main" id="{3D260FD1-CD3C-2B4E-B44B-775B99C903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3142" y="1960954"/>
            <a:ext cx="352691" cy="352691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83156C-F5B4-B844-9869-7990EFCF5B63}"/>
              </a:ext>
            </a:extLst>
          </p:cNvPr>
          <p:cNvCxnSpPr>
            <a:cxnSpLocks/>
          </p:cNvCxnSpPr>
          <p:nvPr/>
        </p:nvCxnSpPr>
        <p:spPr>
          <a:xfrm flipH="1" flipV="1">
            <a:off x="1521624" y="1757347"/>
            <a:ext cx="815728" cy="342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8" name="Picture 2" descr="200+ Free Speech Bubbles &amp;amp; Speech Vectors">
            <a:extLst>
              <a:ext uri="{FF2B5EF4-FFF2-40B4-BE49-F238E27FC236}">
                <a16:creationId xmlns:a16="http://schemas.microsoft.com/office/drawing/2014/main" id="{34BA2F13-4D62-5146-853F-C411D8FC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828925" y="2700345"/>
            <a:ext cx="6316218" cy="25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7E4CC3D-5392-8F48-9597-52DF4939122D}"/>
              </a:ext>
            </a:extLst>
          </p:cNvPr>
          <p:cNvSpPr/>
          <p:nvPr/>
        </p:nvSpPr>
        <p:spPr>
          <a:xfrm>
            <a:off x="3278978" y="3066589"/>
            <a:ext cx="5593556" cy="1907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FCA9007-3A05-964D-958D-0E273C368807}"/>
              </a:ext>
            </a:extLst>
          </p:cNvPr>
          <p:cNvSpPr/>
          <p:nvPr/>
        </p:nvSpPr>
        <p:spPr>
          <a:xfrm>
            <a:off x="3453861" y="3155886"/>
            <a:ext cx="1180505" cy="596640"/>
          </a:xfrm>
          <a:prstGeom prst="ellipse">
            <a:avLst/>
          </a:prstGeom>
          <a:solidFill>
            <a:srgbClr val="FF7E6C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latin typeface="Arial" charset="0"/>
                <a:ea typeface="Arial" charset="0"/>
                <a:cs typeface="Arial" charset="0"/>
              </a:rPr>
              <a:t>Decent</a:t>
            </a: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 Moral Character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0D47DC2-32FF-2744-B8F3-7E6AEA92689F}"/>
              </a:ext>
            </a:extLst>
          </p:cNvPr>
          <p:cNvCxnSpPr/>
          <p:nvPr/>
        </p:nvCxnSpPr>
        <p:spPr>
          <a:xfrm flipH="1">
            <a:off x="4044114" y="3752526"/>
            <a:ext cx="1918" cy="6860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53947F37-A158-0444-81C1-872A3C53BAA8}"/>
              </a:ext>
            </a:extLst>
          </p:cNvPr>
          <p:cNvSpPr/>
          <p:nvPr/>
        </p:nvSpPr>
        <p:spPr>
          <a:xfrm>
            <a:off x="3384348" y="4427631"/>
            <a:ext cx="1330512" cy="4606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Money Donation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459545BE-B490-124C-B5CE-54A195950E11}"/>
              </a:ext>
            </a:extLst>
          </p:cNvPr>
          <p:cNvSpPr/>
          <p:nvPr/>
        </p:nvSpPr>
        <p:spPr>
          <a:xfrm>
            <a:off x="5354969" y="4427631"/>
            <a:ext cx="1478752" cy="460613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Likely to be Cooperative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A3649F0-C595-204F-B48A-3E4AE2F8717D}"/>
              </a:ext>
            </a:extLst>
          </p:cNvPr>
          <p:cNvCxnSpPr>
            <a:cxnSpLocks/>
            <a:stCxn id="50" idx="4"/>
            <a:endCxn id="53" idx="0"/>
          </p:cNvCxnSpPr>
          <p:nvPr/>
        </p:nvCxnSpPr>
        <p:spPr>
          <a:xfrm>
            <a:off x="4044113" y="3752526"/>
            <a:ext cx="2050232" cy="6751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3F20825-A1D2-A84D-93F8-4BD6C2F63EA2}"/>
              </a:ext>
            </a:extLst>
          </p:cNvPr>
          <p:cNvCxnSpPr>
            <a:cxnSpLocks/>
          </p:cNvCxnSpPr>
          <p:nvPr/>
        </p:nvCxnSpPr>
        <p:spPr>
          <a:xfrm>
            <a:off x="6836568" y="4706079"/>
            <a:ext cx="4607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5A9C7E8-269D-5541-9FAD-1A33E1FF592A}"/>
              </a:ext>
            </a:extLst>
          </p:cNvPr>
          <p:cNvSpPr/>
          <p:nvPr/>
        </p:nvSpPr>
        <p:spPr>
          <a:xfrm>
            <a:off x="7297340" y="4427631"/>
            <a:ext cx="1478751" cy="4606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Likely to Approach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EEBA8E-42A4-E048-86ED-129E3EF172B5}"/>
              </a:ext>
            </a:extLst>
          </p:cNvPr>
          <p:cNvCxnSpPr>
            <a:cxnSpLocks/>
          </p:cNvCxnSpPr>
          <p:nvPr/>
        </p:nvCxnSpPr>
        <p:spPr>
          <a:xfrm flipH="1">
            <a:off x="1518844" y="2208360"/>
            <a:ext cx="815728" cy="342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7C27237-7055-8A49-9166-73CBC3D14A5A}"/>
              </a:ext>
            </a:extLst>
          </p:cNvPr>
          <p:cNvSpPr/>
          <p:nvPr/>
        </p:nvSpPr>
        <p:spPr>
          <a:xfrm>
            <a:off x="206919" y="2352484"/>
            <a:ext cx="1243870" cy="4606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to</a:t>
            </a:r>
          </a:p>
          <a:p>
            <a:pPr algn="ctr"/>
            <a:r>
              <a:rPr lang="en-US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Donate Money</a:t>
            </a:r>
          </a:p>
        </p:txBody>
      </p:sp>
    </p:spTree>
    <p:extLst>
      <p:ext uri="{BB962C8B-B14F-4D97-AF65-F5344CB8AC3E}">
        <p14:creationId xmlns:p14="http://schemas.microsoft.com/office/powerpoint/2010/main" val="4473455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9C459BA-D854-D846-BBB5-963BD36EE675}"/>
              </a:ext>
            </a:extLst>
          </p:cNvPr>
          <p:cNvSpPr txBox="1"/>
          <p:nvPr/>
        </p:nvSpPr>
        <p:spPr>
          <a:xfrm>
            <a:off x="113666" y="1063229"/>
            <a:ext cx="13947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Social Context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3C4C66-F26F-E144-8F9A-8ABACA588983}"/>
              </a:ext>
            </a:extLst>
          </p:cNvPr>
          <p:cNvCxnSpPr>
            <a:cxnSpLocks/>
          </p:cNvCxnSpPr>
          <p:nvPr/>
        </p:nvCxnSpPr>
        <p:spPr>
          <a:xfrm>
            <a:off x="823466" y="1686477"/>
            <a:ext cx="0" cy="34982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6A73E2-957C-4844-BC85-D8A1FAF92913}"/>
              </a:ext>
            </a:extLst>
          </p:cNvPr>
          <p:cNvSpPr txBox="1"/>
          <p:nvPr/>
        </p:nvSpPr>
        <p:spPr>
          <a:xfrm>
            <a:off x="109729" y="3052542"/>
            <a:ext cx="13946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Donation Decision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DE2D73-11D6-AE43-938D-BE9A576A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9" y="205979"/>
            <a:ext cx="8926697" cy="857250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Time vs money donations: Moral character </a:t>
            </a:r>
            <a:r>
              <a:rPr lang="en-US" sz="3000" i="1" dirty="0"/>
              <a:t>signaling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9BE2C-5536-9446-92B9-92CEE772E387}"/>
              </a:ext>
            </a:extLst>
          </p:cNvPr>
          <p:cNvSpPr txBox="1"/>
          <p:nvPr/>
        </p:nvSpPr>
        <p:spPr>
          <a:xfrm>
            <a:off x="1579871" y="1116082"/>
            <a:ext cx="34671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Affiliation vs Dominance Goal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(Date vs. Business Meeting; b/w-Subjects)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D2934-BC45-3E40-B016-907FF0012E27}"/>
              </a:ext>
            </a:extLst>
          </p:cNvPr>
          <p:cNvSpPr txBox="1"/>
          <p:nvPr/>
        </p:nvSpPr>
        <p:spPr>
          <a:xfrm>
            <a:off x="1579871" y="3199578"/>
            <a:ext cx="19500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Time vs Money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24EF0C-D9E3-404A-9B4F-028E75DBAF62}"/>
              </a:ext>
            </a:extLst>
          </p:cNvPr>
          <p:cNvSpPr txBox="1"/>
          <p:nvPr/>
        </p:nvSpPr>
        <p:spPr>
          <a:xfrm>
            <a:off x="113665" y="2044850"/>
            <a:ext cx="13947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Signaling</a:t>
            </a:r>
          </a:p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Motive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924BA1-8E60-184C-B172-ACB086144E30}"/>
              </a:ext>
            </a:extLst>
          </p:cNvPr>
          <p:cNvSpPr txBox="1"/>
          <p:nvPr/>
        </p:nvSpPr>
        <p:spPr>
          <a:xfrm>
            <a:off x="1579870" y="2003266"/>
            <a:ext cx="18476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Morality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Sophistication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E51DCCF-D8E3-4742-B100-B2526EEBD76F}"/>
              </a:ext>
            </a:extLst>
          </p:cNvPr>
          <p:cNvCxnSpPr>
            <a:cxnSpLocks/>
          </p:cNvCxnSpPr>
          <p:nvPr/>
        </p:nvCxnSpPr>
        <p:spPr>
          <a:xfrm>
            <a:off x="812651" y="2702722"/>
            <a:ext cx="0" cy="34982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A8011E-F5F0-0E44-BAC8-80421AD542E2}"/>
              </a:ext>
            </a:extLst>
          </p:cNvPr>
          <p:cNvSpPr txBox="1"/>
          <p:nvPr/>
        </p:nvSpPr>
        <p:spPr>
          <a:xfrm>
            <a:off x="109729" y="4025609"/>
            <a:ext cx="13946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Third-Party Perceptions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E5865A-106C-F241-8994-9738F22A18C2}"/>
              </a:ext>
            </a:extLst>
          </p:cNvPr>
          <p:cNvCxnSpPr>
            <a:cxnSpLocks/>
          </p:cNvCxnSpPr>
          <p:nvPr/>
        </p:nvCxnSpPr>
        <p:spPr>
          <a:xfrm>
            <a:off x="812651" y="3675789"/>
            <a:ext cx="0" cy="34982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C24380-8120-3845-A8E9-57B5167BA6E4}"/>
              </a:ext>
            </a:extLst>
          </p:cNvPr>
          <p:cNvCxnSpPr>
            <a:cxnSpLocks/>
            <a:stCxn id="41" idx="0"/>
            <a:endCxn id="42" idx="1"/>
          </p:cNvCxnSpPr>
          <p:nvPr/>
        </p:nvCxnSpPr>
        <p:spPr>
          <a:xfrm flipV="1">
            <a:off x="3763420" y="2819032"/>
            <a:ext cx="1630765" cy="9189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E621CF-0DEB-304A-87C0-CBDC6420EF7D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6788885" y="2746944"/>
            <a:ext cx="1351605" cy="9909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087FA1-E997-0144-9C14-42D994309C0A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460769" y="4049564"/>
            <a:ext cx="2982372" cy="115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B5903BE-0670-1840-BFF2-63F80317082E}"/>
              </a:ext>
            </a:extLst>
          </p:cNvPr>
          <p:cNvSpPr txBox="1"/>
          <p:nvPr/>
        </p:nvSpPr>
        <p:spPr>
          <a:xfrm>
            <a:off x="7684531" y="289871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0.05º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3D8138-D900-824A-91D9-EF3C8A114D1A}"/>
              </a:ext>
            </a:extLst>
          </p:cNvPr>
          <p:cNvSpPr txBox="1"/>
          <p:nvPr/>
        </p:nvSpPr>
        <p:spPr>
          <a:xfrm>
            <a:off x="6876547" y="316884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0.13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7558E2-A97C-414A-ADE3-CC251B4D2638}"/>
              </a:ext>
            </a:extLst>
          </p:cNvPr>
          <p:cNvSpPr txBox="1"/>
          <p:nvPr/>
        </p:nvSpPr>
        <p:spPr>
          <a:xfrm>
            <a:off x="5032591" y="1533095"/>
            <a:ext cx="211788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i="1" dirty="0">
                <a:latin typeface="Arial" charset="0"/>
                <a:ea typeface="Arial" charset="0"/>
                <a:cs typeface="Arial" charset="0"/>
              </a:rPr>
              <a:t>95% CIs on indirect path:</a:t>
            </a:r>
          </a:p>
          <a:p>
            <a:pPr algn="ctr"/>
            <a:r>
              <a:rPr lang="en-US" sz="1350" i="1" dirty="0">
                <a:latin typeface="Arial" charset="0"/>
                <a:ea typeface="Arial" charset="0"/>
                <a:cs typeface="Arial" charset="0"/>
              </a:rPr>
              <a:t>–1 SD: –0.35 to 0.38</a:t>
            </a:r>
          </a:p>
          <a:p>
            <a:pPr algn="ctr"/>
            <a:r>
              <a:rPr lang="en-US" sz="1350" i="1" dirty="0">
                <a:latin typeface="Arial" charset="0"/>
                <a:ea typeface="Arial" charset="0"/>
                <a:cs typeface="Arial" charset="0"/>
              </a:rPr>
              <a:t>+1 SD: 0.06 to 0.83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150C0E-BF21-F84D-95CB-011B4077A307}"/>
              </a:ext>
            </a:extLst>
          </p:cNvPr>
          <p:cNvSpPr txBox="1"/>
          <p:nvPr/>
        </p:nvSpPr>
        <p:spPr>
          <a:xfrm>
            <a:off x="5521604" y="4084604"/>
            <a:ext cx="988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(0.94º)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A6549F3-CC23-AE4D-93CD-8F8719C8A862}"/>
              </a:ext>
            </a:extLst>
          </p:cNvPr>
          <p:cNvCxnSpPr>
            <a:cxnSpLocks/>
          </p:cNvCxnSpPr>
          <p:nvPr/>
        </p:nvCxnSpPr>
        <p:spPr>
          <a:xfrm flipH="1">
            <a:off x="7464688" y="2863244"/>
            <a:ext cx="423697" cy="3743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B4B209D-8076-1F43-A615-FAFA3FDCEFCD}"/>
              </a:ext>
            </a:extLst>
          </p:cNvPr>
          <p:cNvSpPr txBox="1"/>
          <p:nvPr/>
        </p:nvSpPr>
        <p:spPr>
          <a:xfrm>
            <a:off x="4414753" y="326692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1.65***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4CF8CF-24E9-B44F-A29A-8E84ED18DDBD}"/>
              </a:ext>
            </a:extLst>
          </p:cNvPr>
          <p:cNvSpPr txBox="1"/>
          <p:nvPr/>
        </p:nvSpPr>
        <p:spPr>
          <a:xfrm>
            <a:off x="7427350" y="4581655"/>
            <a:ext cx="153455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=500 </a:t>
            </a:r>
            <a:r>
              <a:rPr lang="en-US" sz="1500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 workers</a:t>
            </a:r>
            <a:endParaRPr lang="en-US" sz="15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7CC3E7E-7845-1C45-BFEF-52897BA10CEE}"/>
              </a:ext>
            </a:extLst>
          </p:cNvPr>
          <p:cNvSpPr txBox="1"/>
          <p:nvPr/>
        </p:nvSpPr>
        <p:spPr>
          <a:xfrm>
            <a:off x="3066069" y="3737940"/>
            <a:ext cx="13947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Social Context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F8A61F-09D5-D14A-A456-36C3D28576DF}"/>
              </a:ext>
            </a:extLst>
          </p:cNvPr>
          <p:cNvSpPr txBox="1"/>
          <p:nvPr/>
        </p:nvSpPr>
        <p:spPr>
          <a:xfrm>
            <a:off x="5394185" y="2357367"/>
            <a:ext cx="139470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Signaling</a:t>
            </a:r>
          </a:p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Motive (Morality)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63DED0-3C47-EC41-8776-99F9756958E2}"/>
              </a:ext>
            </a:extLst>
          </p:cNvPr>
          <p:cNvSpPr txBox="1"/>
          <p:nvPr/>
        </p:nvSpPr>
        <p:spPr>
          <a:xfrm>
            <a:off x="7443141" y="3737941"/>
            <a:ext cx="13946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Donation Decision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AF36637-C347-894B-BF1C-456283B2987E}"/>
              </a:ext>
            </a:extLst>
          </p:cNvPr>
          <p:cNvSpPr txBox="1"/>
          <p:nvPr/>
        </p:nvSpPr>
        <p:spPr>
          <a:xfrm>
            <a:off x="7453857" y="1955109"/>
            <a:ext cx="13946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Third-Party Perceptions</a:t>
            </a:r>
          </a:p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(Morality)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DA7CFB-EA77-9F44-AC6D-0A0876BB8851}"/>
              </a:ext>
            </a:extLst>
          </p:cNvPr>
          <p:cNvSpPr txBox="1"/>
          <p:nvPr/>
        </p:nvSpPr>
        <p:spPr>
          <a:xfrm>
            <a:off x="1579870" y="3978750"/>
            <a:ext cx="18436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Morality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Sophistication</a:t>
            </a:r>
          </a:p>
        </p:txBody>
      </p:sp>
    </p:spTree>
    <p:extLst>
      <p:ext uri="{BB962C8B-B14F-4D97-AF65-F5344CB8AC3E}">
        <p14:creationId xmlns:p14="http://schemas.microsoft.com/office/powerpoint/2010/main" val="310849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18" grpId="0" animBg="1"/>
      <p:bldP spid="20" grpId="0"/>
      <p:bldP spid="20" grpId="1"/>
      <p:bldP spid="23" grpId="0" animBg="1"/>
      <p:bldP spid="32" grpId="0"/>
      <p:bldP spid="33" grpId="0"/>
      <p:bldP spid="34" grpId="0"/>
      <p:bldP spid="35" grpId="0"/>
      <p:bldP spid="39" grpId="0"/>
      <p:bldP spid="41" grpId="0" animBg="1"/>
      <p:bldP spid="42" grpId="0" animBg="1"/>
      <p:bldP spid="44" grpId="0" animBg="1"/>
      <p:bldP spid="48" grpId="0" animBg="1"/>
      <p:bldP spid="4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D457"/>
                </a:solidFill>
              </a:rPr>
              <a:t>Part 2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472"/>
          </a:xfrm>
        </p:spPr>
        <p:txBody>
          <a:bodyPr/>
          <a:lstStyle/>
          <a:p>
            <a:r>
              <a:rPr lang="en-US" dirty="0"/>
              <a:t>Do donors of </a:t>
            </a:r>
            <a:r>
              <a:rPr lang="en-US" u="sng" dirty="0">
                <a:solidFill>
                  <a:srgbClr val="90D357"/>
                </a:solidFill>
              </a:rPr>
              <a:t>time</a:t>
            </a:r>
            <a:r>
              <a:rPr lang="en-US" dirty="0"/>
              <a:t> or money receive more moral credit?</a:t>
            </a:r>
          </a:p>
          <a:p>
            <a:endParaRPr lang="en-US" dirty="0"/>
          </a:p>
          <a:p>
            <a:r>
              <a:rPr lang="en-US" dirty="0"/>
              <a:t>How does signaling translate into choices?</a:t>
            </a:r>
            <a:endParaRPr lang="en-US" u="sng" dirty="0"/>
          </a:p>
          <a:p>
            <a:pPr marL="342900" lvl="1" indent="0">
              <a:buNone/>
            </a:pPr>
            <a:r>
              <a:rPr lang="en-US" dirty="0">
                <a:solidFill>
                  <a:srgbClr val="90D357"/>
                </a:solidFill>
              </a:rPr>
              <a:t>Donors sensitive to social context and their own judgments of signals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Reframing money as time?</a:t>
            </a:r>
            <a:endParaRPr lang="en-US" u="sng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14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Reframing money as time?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025" y="1063229"/>
            <a:ext cx="87440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Megan and Kate both work in Columbus, OH and earn $20 per hour. They both made contributions to a charity called Build a Dream, which helps build houses for the homeless.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141B10-28AC-FB44-89AB-C6B3CBD672AF}"/>
              </a:ext>
            </a:extLst>
          </p:cNvPr>
          <p:cNvSpPr txBox="1"/>
          <p:nvPr/>
        </p:nvSpPr>
        <p:spPr>
          <a:xfrm>
            <a:off x="1968747" y="2139662"/>
            <a:ext cx="2920753" cy="830997"/>
          </a:xfrm>
          <a:prstGeom prst="rect">
            <a:avLst/>
          </a:prstGeom>
          <a:noFill/>
          <a:ln w="19050">
            <a:solidFill>
              <a:srgbClr val="90D357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Megan pledged to donate 10 hours of her time to volunteer with Build a Dream.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AD456-3CBF-6943-9CF0-8A091FCC062D}"/>
              </a:ext>
            </a:extLst>
          </p:cNvPr>
          <p:cNvSpPr txBox="1"/>
          <p:nvPr/>
        </p:nvSpPr>
        <p:spPr>
          <a:xfrm>
            <a:off x="2933700" y="169413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9955F-5BAB-7644-A2AF-EC701E2F7101}"/>
              </a:ext>
            </a:extLst>
          </p:cNvPr>
          <p:cNvSpPr txBox="1"/>
          <p:nvPr/>
        </p:nvSpPr>
        <p:spPr>
          <a:xfrm>
            <a:off x="6158018" y="169412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Reframed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E7B87D-0835-6840-BC9D-8A4BC7C9B3C1}"/>
              </a:ext>
            </a:extLst>
          </p:cNvPr>
          <p:cNvSpPr txBox="1"/>
          <p:nvPr/>
        </p:nvSpPr>
        <p:spPr>
          <a:xfrm>
            <a:off x="5028953" y="3092668"/>
            <a:ext cx="3797547" cy="830997"/>
          </a:xfrm>
          <a:prstGeom prst="rect">
            <a:avLst/>
          </a:prstGeom>
          <a:noFill/>
          <a:ln w="19050">
            <a:solidFill>
              <a:srgbClr val="FF6C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Kate pledged to donate 10 hours' worth of her income to Build a Dream. This amounted to a cash donation of $200.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96E544-CD6B-1B41-9737-4ABA7538014B}"/>
              </a:ext>
            </a:extLst>
          </p:cNvPr>
          <p:cNvSpPr txBox="1"/>
          <p:nvPr/>
        </p:nvSpPr>
        <p:spPr>
          <a:xfrm>
            <a:off x="5028953" y="2139662"/>
            <a:ext cx="3797547" cy="830997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Megan pledged to donate $200 worth of her time to Build a Dream. This amounted to volunteering for 10 hours.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20D3F-EAFF-1440-B357-322AF2B7FED9}"/>
              </a:ext>
            </a:extLst>
          </p:cNvPr>
          <p:cNvSpPr txBox="1"/>
          <p:nvPr/>
        </p:nvSpPr>
        <p:spPr>
          <a:xfrm>
            <a:off x="1968747" y="3092668"/>
            <a:ext cx="2920753" cy="830997"/>
          </a:xfrm>
          <a:prstGeom prst="rect">
            <a:avLst/>
          </a:prstGeom>
          <a:noFill/>
          <a:ln w="19050">
            <a:solidFill>
              <a:srgbClr val="90D357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Kate pledged to donate $200 of her income to Build a Dream.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FEFC66-3A5D-D843-951F-CAE849EC25C2}"/>
              </a:ext>
            </a:extLst>
          </p:cNvPr>
          <p:cNvSpPr txBox="1"/>
          <p:nvPr/>
        </p:nvSpPr>
        <p:spPr>
          <a:xfrm>
            <a:off x="152400" y="2387084"/>
            <a:ext cx="169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Time-Donation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AE9B0F-657B-5D47-A1D0-78B7BC26BFC5}"/>
              </a:ext>
            </a:extLst>
          </p:cNvPr>
          <p:cNvSpPr txBox="1"/>
          <p:nvPr/>
        </p:nvSpPr>
        <p:spPr>
          <a:xfrm>
            <a:off x="101600" y="331083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Money-Donation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D1094-1EFB-F04E-A004-E30055F3E608}"/>
              </a:ext>
            </a:extLst>
          </p:cNvPr>
          <p:cNvSpPr txBox="1"/>
          <p:nvPr/>
        </p:nvSpPr>
        <p:spPr>
          <a:xfrm>
            <a:off x="1025724" y="3947361"/>
            <a:ext cx="7454285" cy="1154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: 2x2 within-subjects (Def/Def, Def/Ref, Ref/Def, Ref/Ref) across 4 items</a:t>
            </a:r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Measures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: Praise, Emotional Investment, Character</a:t>
            </a:r>
          </a:p>
          <a:p>
            <a:pPr>
              <a:lnSpc>
                <a:spcPct val="150000"/>
              </a:lnSpc>
            </a:pP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=200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workers</a:t>
            </a:r>
          </a:p>
        </p:txBody>
      </p:sp>
    </p:spTree>
    <p:extLst>
      <p:ext uri="{BB962C8B-B14F-4D97-AF65-F5344CB8AC3E}">
        <p14:creationId xmlns:p14="http://schemas.microsoft.com/office/powerpoint/2010/main" val="6670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FF9CB30-A04A-624A-A937-A4C76A96AD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2642059"/>
              </p:ext>
            </p:extLst>
          </p:nvPr>
        </p:nvGraphicFramePr>
        <p:xfrm>
          <a:off x="0" y="1063228"/>
          <a:ext cx="9004300" cy="3927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88AF93-C27D-B84F-93F4-D9DC6144F076}"/>
              </a:ext>
            </a:extLst>
          </p:cNvPr>
          <p:cNvSpPr txBox="1"/>
          <p:nvPr/>
        </p:nvSpPr>
        <p:spPr>
          <a:xfrm>
            <a:off x="1600200" y="4411324"/>
            <a:ext cx="3720974" cy="646331"/>
          </a:xfrm>
          <a:prstGeom prst="rect">
            <a:avLst/>
          </a:prstGeom>
          <a:noFill/>
          <a:ln w="19050">
            <a:solidFill>
              <a:srgbClr val="FF6C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Kate pledged to donate 10 hours' worth of her income to Build a Dream. This amounted to a cash donation of $200.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0ABAD0-2D4B-2C47-9877-575C2871D039}"/>
              </a:ext>
            </a:extLst>
          </p:cNvPr>
          <p:cNvSpPr txBox="1"/>
          <p:nvPr/>
        </p:nvSpPr>
        <p:spPr>
          <a:xfrm>
            <a:off x="1600200" y="3668205"/>
            <a:ext cx="3746499" cy="646331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Megan pledged to donate $200 worth of her time to Build a Dream. This amounted to volunteering for 10 hours.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721EF-6219-E942-A56C-DA4B9815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Reframing money as 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BB361-CB60-4043-A4FB-A2873F09E2F4}"/>
              </a:ext>
            </a:extLst>
          </p:cNvPr>
          <p:cNvSpPr txBox="1"/>
          <p:nvPr/>
        </p:nvSpPr>
        <p:spPr>
          <a:xfrm>
            <a:off x="1600200" y="3849439"/>
            <a:ext cx="3746499" cy="461665"/>
          </a:xfrm>
          <a:prstGeom prst="rect">
            <a:avLst/>
          </a:prstGeom>
          <a:noFill/>
          <a:ln w="19050">
            <a:solidFill>
              <a:srgbClr val="90D35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Megan pledged to donate 10 hours of her time to volunteer with Build a Dream.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0898C-3A71-0A40-833C-7BE4E46D1170}"/>
              </a:ext>
            </a:extLst>
          </p:cNvPr>
          <p:cNvSpPr txBox="1"/>
          <p:nvPr/>
        </p:nvSpPr>
        <p:spPr>
          <a:xfrm>
            <a:off x="1600201" y="4411324"/>
            <a:ext cx="3720973" cy="461665"/>
          </a:xfrm>
          <a:prstGeom prst="rect">
            <a:avLst/>
          </a:prstGeom>
          <a:noFill/>
          <a:ln w="19050">
            <a:solidFill>
              <a:srgbClr val="90D35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Kate pledged to donate $200 of her income to Build a Dream.</a:t>
            </a:r>
          </a:p>
        </p:txBody>
      </p:sp>
    </p:spTree>
    <p:extLst>
      <p:ext uri="{BB962C8B-B14F-4D97-AF65-F5344CB8AC3E}">
        <p14:creationId xmlns:p14="http://schemas.microsoft.com/office/powerpoint/2010/main" val="33797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7" grpId="0" animBg="1"/>
      <p:bldP spid="7" grpId="1" animBg="1"/>
      <p:bldP spid="7" grpId="2" animBg="1"/>
      <p:bldP spid="8" grpId="0" animBg="1"/>
      <p:bldP spid="5" grpId="0" animBg="1"/>
      <p:bldP spid="5" grpId="1" animBg="1"/>
      <p:bldP spid="6" grpId="0" animBg="1"/>
      <p:bldP spid="6" grpId="1" animBg="1"/>
      <p:bldP spid="6" grpId="2" animBg="1"/>
      <p:bldP spid="6" grpId="3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D457"/>
                </a:solidFill>
              </a:rPr>
              <a:t>Part 2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472"/>
          </a:xfrm>
        </p:spPr>
        <p:txBody>
          <a:bodyPr/>
          <a:lstStyle/>
          <a:p>
            <a:r>
              <a:rPr lang="en-US" dirty="0"/>
              <a:t>Do donors of </a:t>
            </a:r>
            <a:r>
              <a:rPr lang="en-US" u="sng" dirty="0">
                <a:solidFill>
                  <a:srgbClr val="90D357"/>
                </a:solidFill>
              </a:rPr>
              <a:t>time</a:t>
            </a:r>
            <a:r>
              <a:rPr lang="en-US" dirty="0"/>
              <a:t> or money receive more moral credit?</a:t>
            </a:r>
          </a:p>
          <a:p>
            <a:endParaRPr lang="en-US" dirty="0"/>
          </a:p>
          <a:p>
            <a:r>
              <a:rPr lang="en-US" dirty="0"/>
              <a:t>How does signaling translate into choices?</a:t>
            </a:r>
            <a:endParaRPr lang="en-US" u="sng" dirty="0"/>
          </a:p>
          <a:p>
            <a:pPr marL="342900" lvl="1" indent="0">
              <a:buNone/>
            </a:pPr>
            <a:r>
              <a:rPr lang="en-US" dirty="0">
                <a:solidFill>
                  <a:srgbClr val="90D357"/>
                </a:solidFill>
              </a:rPr>
              <a:t>Donors sensitive to social context and their own judgments of signals</a:t>
            </a:r>
          </a:p>
          <a:p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Reframing money as time?</a:t>
            </a:r>
          </a:p>
          <a:p>
            <a:pPr marL="342900" lvl="1" indent="0">
              <a:buNone/>
            </a:pPr>
            <a:r>
              <a:rPr lang="en-US" dirty="0">
                <a:solidFill>
                  <a:srgbClr val="90D357"/>
                </a:solidFill>
              </a:rPr>
              <a:t>Can attenuate the bias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29659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EE9-B1AD-9D49-A61F-AC5A22A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8D2A-B7D0-B347-BA57-A58809C5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54720" cy="3394472"/>
          </a:xfrm>
        </p:spPr>
        <p:txBody>
          <a:bodyPr>
            <a:normAutofit/>
          </a:bodyPr>
          <a:lstStyle/>
          <a:p>
            <a:r>
              <a:rPr lang="en-US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Benefit principle</a:t>
            </a:r>
            <a:r>
              <a:rPr lang="en-US" dirty="0"/>
              <a:t>: Maximize benefits, not sacrifice	</a:t>
            </a:r>
          </a:p>
          <a:p>
            <a:pPr marL="0" indent="0">
              <a:buNone/>
            </a:pPr>
            <a:endParaRPr lang="en-US" i="1" u="sng" dirty="0"/>
          </a:p>
          <a:p>
            <a:r>
              <a:rPr lang="en-US" i="1" u="sng" dirty="0">
                <a:solidFill>
                  <a:srgbClr val="90D357"/>
                </a:solidFill>
              </a:rPr>
              <a:t>Specialization principle</a:t>
            </a:r>
            <a:r>
              <a:rPr lang="en-US" dirty="0"/>
              <a:t>: Seek your comparative advantage</a:t>
            </a:r>
          </a:p>
          <a:p>
            <a:pPr marL="0" indent="0">
              <a:buNone/>
            </a:pPr>
            <a:r>
              <a:rPr lang="en-US" dirty="0"/>
              <a:t>		</a:t>
            </a:r>
            <a:endParaRPr lang="en-US" i="1" u="sng" dirty="0"/>
          </a:p>
          <a:p>
            <a:r>
              <a:rPr lang="en-US" i="1" u="sng" dirty="0">
                <a:solidFill>
                  <a:srgbClr val="FF6C62"/>
                </a:solidFill>
              </a:rPr>
              <a:t>Offsetting principle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/>
              <a:t>Balance costs and benefits</a:t>
            </a:r>
          </a:p>
        </p:txBody>
      </p:sp>
    </p:spTree>
    <p:extLst>
      <p:ext uri="{BB962C8B-B14F-4D97-AF65-F5344CB8AC3E}">
        <p14:creationId xmlns:p14="http://schemas.microsoft.com/office/powerpoint/2010/main" val="42233950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FD86-F0F0-1F4C-8C9E-82D3852C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0D357"/>
                </a:solidFill>
              </a:rPr>
              <a:t>Part 2</a:t>
            </a:r>
            <a:r>
              <a:rPr lang="en-US" dirty="0"/>
              <a:t>: Further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93C1-B27A-724B-8ED6-BCD27E66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29049"/>
          </a:xfrm>
        </p:spPr>
        <p:txBody>
          <a:bodyPr>
            <a:normAutofit/>
          </a:bodyPr>
          <a:lstStyle/>
          <a:p>
            <a:r>
              <a:rPr lang="en-US" dirty="0"/>
              <a:t>Replication of basic effect</a:t>
            </a:r>
          </a:p>
          <a:p>
            <a:pPr lvl="1"/>
            <a:r>
              <a:rPr lang="en-US" sz="2000" dirty="0"/>
              <a:t>Eliciting participants’ time/money trade-offs</a:t>
            </a:r>
          </a:p>
          <a:p>
            <a:pPr lvl="1"/>
            <a:r>
              <a:rPr lang="en-US" sz="2000" dirty="0"/>
              <a:t>Controlling objective costs and benefits more tightly</a:t>
            </a:r>
          </a:p>
          <a:p>
            <a:pPr lvl="1"/>
            <a:r>
              <a:rPr lang="en-US" sz="2000" dirty="0"/>
              <a:t>Effects linked to diffs in “time = self” lay theory (</a:t>
            </a:r>
            <a:r>
              <a:rPr lang="en-US" sz="2000" i="1" dirty="0" err="1"/>
              <a:t>r</a:t>
            </a:r>
            <a:r>
              <a:rPr lang="en-US" sz="2000" dirty="0" err="1"/>
              <a:t>s</a:t>
            </a:r>
            <a:r>
              <a:rPr lang="en-US" sz="2000" dirty="0"/>
              <a:t> from .19 to .34)</a:t>
            </a:r>
          </a:p>
          <a:p>
            <a:r>
              <a:rPr lang="en-US" dirty="0"/>
              <a:t>Volunteering is a stronger predictor of interpersonal attraction and interest in hiring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25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Market Failure:</a:t>
            </a:r>
            <a:br>
              <a:rPr lang="en-US" dirty="0"/>
            </a:br>
            <a:r>
              <a:rPr lang="en-US" dirty="0"/>
              <a:t>Post Mortem, </a:t>
            </a:r>
            <a:r>
              <a:rPr lang="en-US" dirty="0">
                <a:solidFill>
                  <a:srgbClr val="90D457"/>
                </a:solidFill>
              </a:rPr>
              <a:t>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64354"/>
          </a:xfrm>
        </p:spPr>
        <p:txBody>
          <a:bodyPr>
            <a:normAutofit/>
          </a:bodyPr>
          <a:lstStyle/>
          <a:p>
            <a:r>
              <a:rPr lang="en-US" dirty="0"/>
              <a:t>Reputation-signaling incentives inefficient time donations</a:t>
            </a:r>
          </a:p>
          <a:p>
            <a:pPr lvl="1"/>
            <a:r>
              <a:rPr lang="en-US" dirty="0"/>
              <a:t>This happens even though people understand money-donations actually help more people!</a:t>
            </a:r>
          </a:p>
          <a:p>
            <a:r>
              <a:rPr lang="en-US" dirty="0"/>
              <a:t>What can be done?</a:t>
            </a:r>
          </a:p>
          <a:p>
            <a:pPr lvl="1"/>
            <a:r>
              <a:rPr lang="en-US" dirty="0"/>
              <a:t>Reframing money-donations in terms of time</a:t>
            </a:r>
          </a:p>
          <a:p>
            <a:pPr lvl="1"/>
            <a:r>
              <a:rPr lang="en-US" dirty="0"/>
              <a:t>Encourage specialization in volunteering</a:t>
            </a:r>
          </a:p>
        </p:txBody>
      </p:sp>
    </p:spTree>
    <p:extLst>
      <p:ext uri="{BB962C8B-B14F-4D97-AF65-F5344CB8AC3E}">
        <p14:creationId xmlns:p14="http://schemas.microsoft.com/office/powerpoint/2010/main" val="27933301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EE9-B1AD-9D49-A61F-AC5A22A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principles?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8D2A-B7D0-B347-BA57-A58809C5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8810"/>
            <a:ext cx="8554720" cy="3394472"/>
          </a:xfrm>
        </p:spPr>
        <p:txBody>
          <a:bodyPr>
            <a:normAutofit lnSpcReduction="10000"/>
          </a:bodyPr>
          <a:lstStyle/>
          <a:p>
            <a:r>
              <a:rPr lang="en-US" i="1" u="sng" dirty="0">
                <a:solidFill>
                  <a:schemeClr val="tx1">
                    <a:lumMod val="50000"/>
                  </a:schemeClr>
                </a:solidFill>
              </a:rPr>
              <a:t>Benefit principle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Maximize benefits, not sacrifice	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	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Part 1: Dimensions of altruism</a:t>
            </a:r>
          </a:p>
          <a:p>
            <a:endParaRPr lang="en-US" i="1" u="sng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i="1" u="sng" dirty="0">
                <a:solidFill>
                  <a:schemeClr val="tx1">
                    <a:lumMod val="50000"/>
                  </a:schemeClr>
                </a:solidFill>
              </a:rPr>
              <a:t>Specialization principle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Seek your comparative advantage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			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Part 2: Time and money donations</a:t>
            </a:r>
          </a:p>
          <a:p>
            <a:endParaRPr lang="en-US" i="1" u="sng" dirty="0"/>
          </a:p>
          <a:p>
            <a:r>
              <a:rPr lang="en-US" i="1" u="sng" dirty="0"/>
              <a:t>Offsetting principle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/>
              <a:t>Balance costs and benefits</a:t>
            </a:r>
          </a:p>
          <a:p>
            <a:pPr marL="0" indent="0">
              <a:buNone/>
            </a:pPr>
            <a:r>
              <a:rPr lang="en-US" i="1" dirty="0"/>
              <a:t>			</a:t>
            </a:r>
            <a:r>
              <a:rPr lang="en-US" i="1" dirty="0">
                <a:solidFill>
                  <a:srgbClr val="FF6C62"/>
                </a:solidFill>
              </a:rPr>
              <a:t>Part 3: Moral accounting</a:t>
            </a:r>
          </a:p>
        </p:txBody>
      </p:sp>
    </p:spTree>
    <p:extLst>
      <p:ext uri="{BB962C8B-B14F-4D97-AF65-F5344CB8AC3E}">
        <p14:creationId xmlns:p14="http://schemas.microsoft.com/office/powerpoint/2010/main" val="33636927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EA6197-D68A-1149-BFE7-D356393D957D}"/>
              </a:ext>
            </a:extLst>
          </p:cNvPr>
          <p:cNvSpPr/>
          <p:nvPr/>
        </p:nvSpPr>
        <p:spPr>
          <a:xfrm>
            <a:off x="0" y="2218182"/>
            <a:ext cx="9144000" cy="27193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1C648-E912-9045-9283-90505073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all saints and sinners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7BEB-05A0-B646-B812-149650A9A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Business, public policy, and everyday life require us to balance “rights” and “wrongs”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60A7C-8E52-D04C-B6E6-D8F4AD5F07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2382" y="2218182"/>
            <a:ext cx="3499236" cy="2718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C7BF97-7B09-6040-ACB1-910779338A3E}"/>
              </a:ext>
            </a:extLst>
          </p:cNvPr>
          <p:cNvSpPr txBox="1"/>
          <p:nvPr/>
        </p:nvSpPr>
        <p:spPr>
          <a:xfrm>
            <a:off x="181700" y="2502464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from London to NYC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Adds 0.83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B823A1-3A62-934B-BC6D-2990442F172C}"/>
              </a:ext>
            </a:extLst>
          </p:cNvPr>
          <p:cNvSpPr txBox="1"/>
          <p:nvPr/>
        </p:nvSpPr>
        <p:spPr>
          <a:xfrm>
            <a:off x="5766977" y="2502463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to plant 5 trees ($15)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0.83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F1696-1497-2A42-9A4D-7874937B793D}"/>
              </a:ext>
            </a:extLst>
          </p:cNvPr>
          <p:cNvSpPr txBox="1"/>
          <p:nvPr/>
        </p:nvSpPr>
        <p:spPr>
          <a:xfrm>
            <a:off x="217290" y="349440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meals including meat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3DE861-3557-BC4B-9CCA-FE38260158EF}"/>
              </a:ext>
            </a:extLst>
          </p:cNvPr>
          <p:cNvSpPr txBox="1"/>
          <p:nvPr/>
        </p:nvSpPr>
        <p:spPr>
          <a:xfrm>
            <a:off x="6112389" y="3355904"/>
            <a:ext cx="2814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Donating $4 to prevent animal cruelty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58876-CFDE-5D46-AA34-F566388E56E8}"/>
              </a:ext>
            </a:extLst>
          </p:cNvPr>
          <p:cNvSpPr txBox="1"/>
          <p:nvPr/>
        </p:nvSpPr>
        <p:spPr>
          <a:xfrm>
            <a:off x="181700" y="4303748"/>
            <a:ext cx="270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Avoiding 5 hours of 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21F76-1FE7-8542-BC3A-46118D554CB7}"/>
              </a:ext>
            </a:extLst>
          </p:cNvPr>
          <p:cNvSpPr txBox="1"/>
          <p:nvPr/>
        </p:nvSpPr>
        <p:spPr>
          <a:xfrm>
            <a:off x="6112389" y="4298750"/>
            <a:ext cx="281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in 5 extra hours</a:t>
            </a:r>
          </a:p>
        </p:txBody>
      </p:sp>
    </p:spTree>
    <p:extLst>
      <p:ext uri="{BB962C8B-B14F-4D97-AF65-F5344CB8AC3E}">
        <p14:creationId xmlns:p14="http://schemas.microsoft.com/office/powerpoint/2010/main" val="41073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7FF9-61F4-2244-84C1-0E72FEFDF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people add up rights and wrongs?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09FD3-4BD9-4A4C-A8B4-24FDAE09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Utilitarian theories</a:t>
            </a:r>
          </a:p>
          <a:p>
            <a:pPr lvl="1"/>
            <a:r>
              <a:rPr lang="en-US" dirty="0"/>
              <a:t>People do a cost/benefit trade-off</a:t>
            </a:r>
          </a:p>
          <a:p>
            <a:r>
              <a:rPr lang="en-US" dirty="0"/>
              <a:t>Deontological theories</a:t>
            </a:r>
          </a:p>
          <a:p>
            <a:pPr lvl="1"/>
            <a:r>
              <a:rPr lang="en-US" dirty="0"/>
              <a:t>People don’t believe moral offsets are possible</a:t>
            </a:r>
          </a:p>
          <a:p>
            <a:r>
              <a:rPr lang="en-US" dirty="0"/>
              <a:t>Character-based theories</a:t>
            </a:r>
          </a:p>
          <a:p>
            <a:pPr lvl="1"/>
            <a:r>
              <a:rPr lang="en-US" dirty="0"/>
              <a:t>Depends on what information is provided about moral character</a:t>
            </a:r>
          </a:p>
          <a:p>
            <a:pPr lvl="1"/>
            <a:r>
              <a:rPr lang="en-US" dirty="0"/>
              <a:t>Predictions can be derived from person perception literature</a:t>
            </a:r>
          </a:p>
        </p:txBody>
      </p:sp>
    </p:spTree>
    <p:extLst>
      <p:ext uri="{BB962C8B-B14F-4D97-AF65-F5344CB8AC3E}">
        <p14:creationId xmlns:p14="http://schemas.microsoft.com/office/powerpoint/2010/main" val="26693904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C62"/>
                </a:solidFill>
              </a:rPr>
              <a:t>Part 3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are the rules of moral accounting?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Rule 1: Partial offsetting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Rule 2: Diminishing sensitivity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Rule 3: Temporal asymmetry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Rule 4: Act congruency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459EC-7947-7F44-BBCA-4590F5396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608" y="2907148"/>
            <a:ext cx="1381600" cy="2072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6C3D4-209D-914C-A062-76A2AFDCD1CF}"/>
              </a:ext>
            </a:extLst>
          </p:cNvPr>
          <p:cNvSpPr txBox="1"/>
          <p:nvPr/>
        </p:nvSpPr>
        <p:spPr>
          <a:xfrm>
            <a:off x="133382" y="4731545"/>
            <a:ext cx="618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Johnson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Ahn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(2021). Principles of moral accounting.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Cognition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94778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C6C5-2271-7948-9D95-C2E11CE1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1: </a:t>
            </a:r>
            <a:r>
              <a:rPr lang="en-US" i="1" dirty="0"/>
              <a:t>Partial Offsetting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043D0-4D84-9F4A-A81E-B04EB08A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1200151"/>
            <a:ext cx="88392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Equivalent “rights” and “wrongs” do not fully offset</a:t>
            </a:r>
          </a:p>
          <a:p>
            <a:pPr marL="0" indent="0" algn="ctr">
              <a:buNone/>
            </a:pPr>
            <a:r>
              <a:rPr lang="en-US" sz="1400" dirty="0"/>
              <a:t>Follows from negativity bias in person perception (</a:t>
            </a:r>
            <a:r>
              <a:rPr lang="en-US" sz="1400" dirty="0" err="1"/>
              <a:t>Skowronski</a:t>
            </a:r>
            <a:r>
              <a:rPr lang="en-US" sz="1400" dirty="0"/>
              <a:t> &amp; </a:t>
            </a:r>
            <a:r>
              <a:rPr lang="en-US" sz="1400" dirty="0" err="1"/>
              <a:t>Carlston</a:t>
            </a:r>
            <a:r>
              <a:rPr lang="en-US" sz="1400" dirty="0"/>
              <a:t>, 1989)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003FD-70FA-0842-833C-637C3F41E061}"/>
              </a:ext>
            </a:extLst>
          </p:cNvPr>
          <p:cNvSpPr/>
          <p:nvPr/>
        </p:nvSpPr>
        <p:spPr>
          <a:xfrm>
            <a:off x="0" y="2176621"/>
            <a:ext cx="9144000" cy="226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10081-7972-314E-9FB3-F211FF755D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989" y="2178837"/>
            <a:ext cx="2916183" cy="226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86CB9-1E5F-D647-95AB-3AC68C9E8275}"/>
              </a:ext>
            </a:extLst>
          </p:cNvPr>
          <p:cNvSpPr txBox="1"/>
          <p:nvPr/>
        </p:nvSpPr>
        <p:spPr>
          <a:xfrm>
            <a:off x="181700" y="2911404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from London to NYC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0.83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1CDC6-1207-1E4D-A926-28200DD9E36D}"/>
              </a:ext>
            </a:extLst>
          </p:cNvPr>
          <p:cNvSpPr txBox="1"/>
          <p:nvPr/>
        </p:nvSpPr>
        <p:spPr>
          <a:xfrm>
            <a:off x="5949508" y="2911403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to plant 5 trees ($15)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0.83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0941F-E26A-AF49-ABF5-035CA78980CF}"/>
              </a:ext>
            </a:extLst>
          </p:cNvPr>
          <p:cNvSpPr txBox="1"/>
          <p:nvPr/>
        </p:nvSpPr>
        <p:spPr>
          <a:xfrm>
            <a:off x="181700" y="4446653"/>
            <a:ext cx="880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 harm neutralized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…but “wrongs” loom larger</a:t>
            </a:r>
          </a:p>
        </p:txBody>
      </p:sp>
    </p:spTree>
    <p:extLst>
      <p:ext uri="{BB962C8B-B14F-4D97-AF65-F5344CB8AC3E}">
        <p14:creationId xmlns:p14="http://schemas.microsoft.com/office/powerpoint/2010/main" val="12242164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9CF1-0F02-F849-944B-79BC8070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1: </a:t>
            </a:r>
            <a:r>
              <a:rPr lang="en-US" i="1" dirty="0"/>
              <a:t>Partial Offsetting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F5296-48F4-354E-A53D-DF192F2C292E}"/>
              </a:ext>
            </a:extLst>
          </p:cNvPr>
          <p:cNvSpPr txBox="1"/>
          <p:nvPr/>
        </p:nvSpPr>
        <p:spPr>
          <a:xfrm>
            <a:off x="256032" y="3099340"/>
            <a:ext cx="431596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Last week, Riley used around five pounds of non-renewable, plastic products, such as straws and plastic bags. </a:t>
            </a:r>
            <a:r>
              <a:rPr lang="en-US" sz="1600" dirty="0">
                <a:solidFill>
                  <a:srgbClr val="FF6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pounds of plastic waste can be cleaned up for $9. Knowing this, Riley donates $9 to the Ocean Cleanup project to offset the amount of plastic they produced.</a:t>
            </a:r>
            <a:endParaRPr lang="en-US" sz="1600" dirty="0">
              <a:solidFill>
                <a:srgbClr val="FF6C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7C9D6-4B06-2645-9FF1-48B6D0C24CB3}"/>
              </a:ext>
            </a:extLst>
          </p:cNvPr>
          <p:cNvSpPr txBox="1"/>
          <p:nvPr/>
        </p:nvSpPr>
        <p:spPr>
          <a:xfrm>
            <a:off x="235174" y="1725524"/>
            <a:ext cx="431596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Last week, Riley used around five pounds of non-renewable, plastic products, such as straws and plastic bags.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1559B-E0E4-7C42-A772-AFA2BEFAF248}"/>
              </a:ext>
            </a:extLst>
          </p:cNvPr>
          <p:cNvSpPr txBox="1"/>
          <p:nvPr/>
        </p:nvSpPr>
        <p:spPr>
          <a:xfrm>
            <a:off x="1912114" y="262337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4AF96-49C3-6D46-92C2-C4EC0152FB84}"/>
              </a:ext>
            </a:extLst>
          </p:cNvPr>
          <p:cNvSpPr txBox="1"/>
          <p:nvPr/>
        </p:nvSpPr>
        <p:spPr>
          <a:xfrm>
            <a:off x="1556228" y="1150877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Harm-Only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EB65B-F740-3141-895F-322CE081D37C}"/>
              </a:ext>
            </a:extLst>
          </p:cNvPr>
          <p:cNvSpPr txBox="1"/>
          <p:nvPr/>
        </p:nvSpPr>
        <p:spPr>
          <a:xfrm>
            <a:off x="4753862" y="1084355"/>
            <a:ext cx="4956048" cy="1702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Within-subjects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Measure: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Praise/Blame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Items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10 of 10 (balanced with condition)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=100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workers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40FB97D-9D84-0545-A1BF-3BFD43A909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223144"/>
              </p:ext>
            </p:extLst>
          </p:nvPr>
        </p:nvGraphicFramePr>
        <p:xfrm>
          <a:off x="5023610" y="2973937"/>
          <a:ext cx="10277350" cy="253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6BA5180-A2A7-EA42-B913-D1BD7FCCD229}"/>
              </a:ext>
            </a:extLst>
          </p:cNvPr>
          <p:cNvSpPr/>
          <p:nvPr/>
        </p:nvSpPr>
        <p:spPr>
          <a:xfrm>
            <a:off x="7924800" y="2973937"/>
            <a:ext cx="3730752" cy="4739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0CF62-6682-714B-9996-4212A9B1CCBA}"/>
              </a:ext>
            </a:extLst>
          </p:cNvPr>
          <p:cNvSpPr txBox="1"/>
          <p:nvPr/>
        </p:nvSpPr>
        <p:spPr>
          <a:xfrm>
            <a:off x="6595449" y="284622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1894F8-9AE6-2047-85B0-D731EE2C0409}"/>
              </a:ext>
            </a:extLst>
          </p:cNvPr>
          <p:cNvCxnSpPr>
            <a:cxnSpLocks/>
          </p:cNvCxnSpPr>
          <p:nvPr/>
        </p:nvCxnSpPr>
        <p:spPr>
          <a:xfrm>
            <a:off x="6278880" y="3087651"/>
            <a:ext cx="1084417" cy="0"/>
          </a:xfrm>
          <a:prstGeom prst="line">
            <a:avLst/>
          </a:prstGeom>
          <a:ln w="6350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D690ED-83EC-1A4B-8348-D8E0A5A9E535}"/>
              </a:ext>
            </a:extLst>
          </p:cNvPr>
          <p:cNvSpPr txBox="1"/>
          <p:nvPr/>
        </p:nvSpPr>
        <p:spPr>
          <a:xfrm>
            <a:off x="5993718" y="37026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A1B7E6-A249-294E-9358-E9DEE254812F}"/>
              </a:ext>
            </a:extLst>
          </p:cNvPr>
          <p:cNvSpPr txBox="1"/>
          <p:nvPr/>
        </p:nvSpPr>
        <p:spPr>
          <a:xfrm>
            <a:off x="7043435" y="45658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18862633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C6C5-2271-7948-9D95-C2E11CE1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2: </a:t>
            </a:r>
            <a:r>
              <a:rPr lang="en-US" i="1" dirty="0"/>
              <a:t>Diminishing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043D0-4D84-9F4A-A81E-B04EB08A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1200151"/>
            <a:ext cx="88392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Bigger “rights” have diminishing returns in offsetting “wrongs”</a:t>
            </a:r>
          </a:p>
          <a:p>
            <a:pPr marL="0" indent="0" algn="ctr">
              <a:buNone/>
            </a:pPr>
            <a:r>
              <a:rPr lang="en-US" sz="1400" dirty="0"/>
              <a:t>Follows from person perception findings that negative trait information can only be outweighed by large, repeated injections of positive trait information (Birnbaum, 1973; Schweitzer et al., 2006)</a:t>
            </a:r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003FD-70FA-0842-833C-637C3F41E061}"/>
              </a:ext>
            </a:extLst>
          </p:cNvPr>
          <p:cNvSpPr/>
          <p:nvPr/>
        </p:nvSpPr>
        <p:spPr>
          <a:xfrm>
            <a:off x="0" y="2176621"/>
            <a:ext cx="9144000" cy="226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10081-7972-314E-9FB3-F211FF755D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989" y="2178837"/>
            <a:ext cx="2916183" cy="226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86CB9-1E5F-D647-95AB-3AC68C9E8275}"/>
              </a:ext>
            </a:extLst>
          </p:cNvPr>
          <p:cNvSpPr txBox="1"/>
          <p:nvPr/>
        </p:nvSpPr>
        <p:spPr>
          <a:xfrm>
            <a:off x="181700" y="2911404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from London to NYC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Adds 0.83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1CDC6-1207-1E4D-A926-28200DD9E36D}"/>
              </a:ext>
            </a:extLst>
          </p:cNvPr>
          <p:cNvSpPr txBox="1"/>
          <p:nvPr/>
        </p:nvSpPr>
        <p:spPr>
          <a:xfrm>
            <a:off x="5863771" y="3548926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to plant 10 trees ($30)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1.66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0941F-E26A-AF49-ABF5-035CA78980CF}"/>
              </a:ext>
            </a:extLst>
          </p:cNvPr>
          <p:cNvSpPr txBox="1"/>
          <p:nvPr/>
        </p:nvSpPr>
        <p:spPr>
          <a:xfrm>
            <a:off x="181700" y="4446653"/>
            <a:ext cx="880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 harm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 neutralized with a double-offset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…but may be little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morally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better than a single-offset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793A0-D6E6-6E49-8199-865F5189E0F0}"/>
              </a:ext>
            </a:extLst>
          </p:cNvPr>
          <p:cNvSpPr txBox="1"/>
          <p:nvPr/>
        </p:nvSpPr>
        <p:spPr>
          <a:xfrm>
            <a:off x="5927890" y="2588238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to plant 5 trees ($15)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0.83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218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9CF1-0F02-F849-944B-79BC8070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2: </a:t>
            </a:r>
            <a:r>
              <a:rPr lang="en-US" i="1" dirty="0"/>
              <a:t>Diminishing Sensitivity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F5296-48F4-354E-A53D-DF192F2C292E}"/>
              </a:ext>
            </a:extLst>
          </p:cNvPr>
          <p:cNvSpPr txBox="1"/>
          <p:nvPr/>
        </p:nvSpPr>
        <p:spPr>
          <a:xfrm>
            <a:off x="271646" y="2369130"/>
            <a:ext cx="405993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Knowing this, Riley donates </a:t>
            </a:r>
            <a:r>
              <a:rPr lang="en-US" sz="1600" dirty="0">
                <a:solidFill>
                  <a:srgbClr val="FF6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the Ocean Cleanup project to </a:t>
            </a:r>
            <a:r>
              <a:rPr lang="en-US" sz="1600" dirty="0">
                <a:solidFill>
                  <a:srgbClr val="FF6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amount of plastic they produced – </a:t>
            </a:r>
            <a:r>
              <a:rPr lang="en-US" sz="1600" dirty="0">
                <a:solidFill>
                  <a:srgbClr val="FF6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needed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offset the trash produced.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7C9D6-4B06-2645-9FF1-48B6D0C24CB3}"/>
              </a:ext>
            </a:extLst>
          </p:cNvPr>
          <p:cNvSpPr txBox="1"/>
          <p:nvPr/>
        </p:nvSpPr>
        <p:spPr>
          <a:xfrm>
            <a:off x="4681729" y="2369131"/>
            <a:ext cx="405993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Knowing this, Riley donates </a:t>
            </a:r>
            <a:r>
              <a:rPr lang="en-US" sz="1600" dirty="0">
                <a:solidFill>
                  <a:srgbClr val="FF6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to the Ocean Cleanup project to </a:t>
            </a:r>
            <a:r>
              <a:rPr lang="en-US" sz="1600" dirty="0">
                <a:solidFill>
                  <a:srgbClr val="FF6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more-than-offset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amount of plastic they produced – </a:t>
            </a:r>
            <a:r>
              <a:rPr lang="en-US" sz="1600" dirty="0">
                <a:solidFill>
                  <a:srgbClr val="FF6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twice the amount needed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offset the trash produced.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1559B-E0E4-7C42-A772-AFA2BEFAF248}"/>
              </a:ext>
            </a:extLst>
          </p:cNvPr>
          <p:cNvSpPr txBox="1"/>
          <p:nvPr/>
        </p:nvSpPr>
        <p:spPr>
          <a:xfrm>
            <a:off x="271646" y="1852988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Single-Offset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4AF96-49C3-6D46-92C2-C4EC0152FB84}"/>
              </a:ext>
            </a:extLst>
          </p:cNvPr>
          <p:cNvSpPr txBox="1"/>
          <p:nvPr/>
        </p:nvSpPr>
        <p:spPr>
          <a:xfrm>
            <a:off x="6660595" y="1852989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Double-Offset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EB65B-F740-3141-895F-322CE081D37C}"/>
              </a:ext>
            </a:extLst>
          </p:cNvPr>
          <p:cNvSpPr txBox="1"/>
          <p:nvPr/>
        </p:nvSpPr>
        <p:spPr>
          <a:xfrm>
            <a:off x="1011936" y="3843534"/>
            <a:ext cx="8010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Within-subjects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Measures: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Character (T1 = before offset; T2 = after offset); Praise/Blame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Items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10 of 10 (balanced with condition)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=99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workers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4E9489-6B0C-7C44-90D6-64A611672BFA}"/>
              </a:ext>
            </a:extLst>
          </p:cNvPr>
          <p:cNvSpPr txBox="1"/>
          <p:nvPr/>
        </p:nvSpPr>
        <p:spPr>
          <a:xfrm>
            <a:off x="2418152" y="1055697"/>
            <a:ext cx="405993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Last week, Riley used around five pounds of non-renewable, plastic products, such as straws and plastic bags. Five pounds of plastic waste can be cleaned up for $9. </a:t>
            </a:r>
          </a:p>
        </p:txBody>
      </p:sp>
    </p:spTree>
    <p:extLst>
      <p:ext uri="{BB962C8B-B14F-4D97-AF65-F5344CB8AC3E}">
        <p14:creationId xmlns:p14="http://schemas.microsoft.com/office/powerpoint/2010/main" val="106218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people donate?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2" y="1200151"/>
            <a:ext cx="8823158" cy="3394472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 i="1" dirty="0"/>
              <a:t>do </a:t>
            </a:r>
            <a:r>
              <a:rPr lang="en-US" dirty="0"/>
              <a:t>good (utilitarianism)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6F983A-39E6-D74A-8E65-D6A09ECD170D}"/>
              </a:ext>
            </a:extLst>
          </p:cNvPr>
          <p:cNvSpPr txBox="1">
            <a:spLocks/>
          </p:cNvSpPr>
          <p:nvPr/>
        </p:nvSpPr>
        <p:spPr>
          <a:xfrm>
            <a:off x="320842" y="2673350"/>
            <a:ext cx="8823158" cy="2159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</a:t>
            </a:r>
            <a:r>
              <a:rPr lang="en-US" i="1" dirty="0"/>
              <a:t>feel </a:t>
            </a:r>
            <a:r>
              <a:rPr lang="en-US" dirty="0"/>
              <a:t>good (“warm glow”)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49B340-FBE7-9840-964F-075BBABA90D7}"/>
              </a:ext>
            </a:extLst>
          </p:cNvPr>
          <p:cNvSpPr txBox="1">
            <a:spLocks/>
          </p:cNvSpPr>
          <p:nvPr/>
        </p:nvSpPr>
        <p:spPr>
          <a:xfrm>
            <a:off x="320842" y="3870562"/>
            <a:ext cx="8823158" cy="873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</a:t>
            </a:r>
            <a:r>
              <a:rPr lang="en-US" i="1" dirty="0"/>
              <a:t>look</a:t>
            </a:r>
            <a:r>
              <a:rPr lang="en-US" dirty="0"/>
              <a:t> good (signaling)</a:t>
            </a:r>
          </a:p>
        </p:txBody>
      </p:sp>
    </p:spTree>
    <p:extLst>
      <p:ext uri="{BB962C8B-B14F-4D97-AF65-F5344CB8AC3E}">
        <p14:creationId xmlns:p14="http://schemas.microsoft.com/office/powerpoint/2010/main" val="22904930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3E2C-074C-D341-94F4-62E5C102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2: </a:t>
            </a:r>
            <a:r>
              <a:rPr lang="en-US" i="1" dirty="0"/>
              <a:t>Diminishing Sensitivity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46F64B-9451-0048-B240-4085AB024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0088832"/>
              </p:ext>
            </p:extLst>
          </p:nvPr>
        </p:nvGraphicFramePr>
        <p:xfrm>
          <a:off x="0" y="1303326"/>
          <a:ext cx="10277350" cy="363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14FFDC4-FFDF-114E-8317-2264D5DA14C2}"/>
              </a:ext>
            </a:extLst>
          </p:cNvPr>
          <p:cNvSpPr/>
          <p:nvPr/>
        </p:nvSpPr>
        <p:spPr>
          <a:xfrm>
            <a:off x="5035296" y="1063229"/>
            <a:ext cx="5705856" cy="4739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B3E491-699F-8343-97E2-813CE60484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103212"/>
              </p:ext>
            </p:extLst>
          </p:nvPr>
        </p:nvGraphicFramePr>
        <p:xfrm>
          <a:off x="5138675" y="865012"/>
          <a:ext cx="8229600" cy="407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9158B76-D061-D94F-819A-4A88CD99A658}"/>
              </a:ext>
            </a:extLst>
          </p:cNvPr>
          <p:cNvSpPr/>
          <p:nvPr/>
        </p:nvSpPr>
        <p:spPr>
          <a:xfrm>
            <a:off x="8119872" y="865012"/>
            <a:ext cx="5705856" cy="5370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917BD4-0C9F-854B-9ADB-BCE32B28FB10}"/>
              </a:ext>
            </a:extLst>
          </p:cNvPr>
          <p:cNvCxnSpPr>
            <a:cxnSpLocks/>
          </p:cNvCxnSpPr>
          <p:nvPr/>
        </p:nvCxnSpPr>
        <p:spPr>
          <a:xfrm>
            <a:off x="6156960" y="1514883"/>
            <a:ext cx="196291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71E71B-24B1-AA4E-9520-CE85B4F6CCB1}"/>
              </a:ext>
            </a:extLst>
          </p:cNvPr>
          <p:cNvSpPr txBox="1"/>
          <p:nvPr/>
        </p:nvSpPr>
        <p:spPr>
          <a:xfrm>
            <a:off x="6124618" y="1477687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Neutral character</a:t>
            </a:r>
          </a:p>
        </p:txBody>
      </p:sp>
    </p:spTree>
    <p:extLst>
      <p:ext uri="{BB962C8B-B14F-4D97-AF65-F5344CB8AC3E}">
        <p14:creationId xmlns:p14="http://schemas.microsoft.com/office/powerpoint/2010/main" val="1746021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C6C5-2271-7948-9D95-C2E11CE1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3: </a:t>
            </a:r>
            <a:r>
              <a:rPr lang="en-US" i="1" dirty="0"/>
              <a:t>Temporal Asymmetry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043D0-4D84-9F4A-A81E-B04EB08A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0151"/>
            <a:ext cx="9235206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“Rights” have greater offsetting power after (vs. before) “wrongs”</a:t>
            </a:r>
          </a:p>
          <a:p>
            <a:pPr marL="0" indent="0" algn="ctr">
              <a:buNone/>
            </a:pPr>
            <a:r>
              <a:rPr lang="en-US" sz="1400" dirty="0"/>
              <a:t>Evidence for both licensing and offsetting in </a:t>
            </a:r>
            <a:r>
              <a:rPr lang="en-US" sz="1400" i="1" dirty="0"/>
              <a:t>behavior </a:t>
            </a:r>
            <a:r>
              <a:rPr lang="en-US" sz="1400" dirty="0"/>
              <a:t>(Merritt et al., 2010; Tangney et al., 2007)</a:t>
            </a:r>
            <a:br>
              <a:rPr lang="en-US" sz="1400" dirty="0"/>
            </a:br>
            <a:r>
              <a:rPr lang="en-US" sz="1400" dirty="0"/>
              <a:t>Person perception literature mixed – both primacy and recency (</a:t>
            </a:r>
            <a:r>
              <a:rPr lang="en-US" sz="1400" dirty="0" err="1"/>
              <a:t>Anderon</a:t>
            </a:r>
            <a:r>
              <a:rPr lang="en-US" sz="1400" dirty="0"/>
              <a:t> &amp; Hubert, 1963; Lockhart et al., 2010)</a:t>
            </a:r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003FD-70FA-0842-833C-637C3F41E061}"/>
              </a:ext>
            </a:extLst>
          </p:cNvPr>
          <p:cNvSpPr/>
          <p:nvPr/>
        </p:nvSpPr>
        <p:spPr>
          <a:xfrm>
            <a:off x="0" y="2176621"/>
            <a:ext cx="9144000" cy="226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10081-7972-314E-9FB3-F211FF755D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989" y="2178837"/>
            <a:ext cx="2916183" cy="226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86CB9-1E5F-D647-95AB-3AC68C9E8275}"/>
              </a:ext>
            </a:extLst>
          </p:cNvPr>
          <p:cNvSpPr txBox="1"/>
          <p:nvPr/>
        </p:nvSpPr>
        <p:spPr>
          <a:xfrm>
            <a:off x="216425" y="2594396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from London to NYC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Adds 0.83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0941F-E26A-AF49-ABF5-035CA78980CF}"/>
              </a:ext>
            </a:extLst>
          </p:cNvPr>
          <p:cNvSpPr txBox="1"/>
          <p:nvPr/>
        </p:nvSpPr>
        <p:spPr>
          <a:xfrm>
            <a:off x="181700" y="4446653"/>
            <a:ext cx="880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 harm equal in both cases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…but harms may loom larger when they come after (signaling “licensing” behavior)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793A0-D6E6-6E49-8199-865F5189E0F0}"/>
              </a:ext>
            </a:extLst>
          </p:cNvPr>
          <p:cNvSpPr txBox="1"/>
          <p:nvPr/>
        </p:nvSpPr>
        <p:spPr>
          <a:xfrm>
            <a:off x="5927890" y="2588238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to plant 5 trees ($15)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0.83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F010F-4CE9-DA4A-A11A-24BF386C9EC7}"/>
              </a:ext>
            </a:extLst>
          </p:cNvPr>
          <p:cNvSpPr txBox="1"/>
          <p:nvPr/>
        </p:nvSpPr>
        <p:spPr>
          <a:xfrm>
            <a:off x="6011246" y="3701328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from London to NYC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Adds 0.83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AD2A91-454C-0545-AAB3-4A91F899D794}"/>
              </a:ext>
            </a:extLst>
          </p:cNvPr>
          <p:cNvSpPr txBox="1"/>
          <p:nvPr/>
        </p:nvSpPr>
        <p:spPr>
          <a:xfrm>
            <a:off x="160300" y="3701328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to plant 5 trees ($15)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0.83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845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9CF1-0F02-F849-944B-79BC8070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3: </a:t>
            </a:r>
            <a:r>
              <a:rPr lang="en-US" i="1" dirty="0"/>
              <a:t>Temporal Asymmetry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F5296-48F4-354E-A53D-DF192F2C292E}"/>
              </a:ext>
            </a:extLst>
          </p:cNvPr>
          <p:cNvSpPr txBox="1"/>
          <p:nvPr/>
        </p:nvSpPr>
        <p:spPr>
          <a:xfrm>
            <a:off x="271646" y="1479865"/>
            <a:ext cx="4059935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6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week, Riley used around five pounds of non-renewable, plastic products, such as straws and plastic bags.</a:t>
            </a:r>
          </a:p>
          <a:p>
            <a:pPr algn="just"/>
            <a:endParaRPr lang="en-US" sz="1600" dirty="0">
              <a:solidFill>
                <a:srgbClr val="FF6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rgbClr val="90D4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pounds of plastic waste can be cleaned up for $9. This week, Riley donates $9 to the Ocean Cleanup project, since this donation offsets last week’s plastic consumption.</a:t>
            </a:r>
            <a:endParaRPr lang="en-US" sz="1600" dirty="0">
              <a:solidFill>
                <a:srgbClr val="90D45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7C9D6-4B06-2645-9FF1-48B6D0C24CB3}"/>
              </a:ext>
            </a:extLst>
          </p:cNvPr>
          <p:cNvSpPr txBox="1"/>
          <p:nvPr/>
        </p:nvSpPr>
        <p:spPr>
          <a:xfrm>
            <a:off x="4812420" y="1479865"/>
            <a:ext cx="405993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90D4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week, Riley donated $9 to the Ocean Cleanup project. Five pounds of plastic waste can be cleaned up for $9. </a:t>
            </a:r>
          </a:p>
          <a:p>
            <a:pPr algn="just"/>
            <a:endParaRPr lang="en-US" sz="1600" dirty="0">
              <a:solidFill>
                <a:srgbClr val="FF6C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solidFill>
                  <a:srgbClr val="FF6C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week, Riley uses around five pounds of non-renewable, plastic products, such as straws and plastic bags, since this plastic consumption was offset by last week’s donation.</a:t>
            </a:r>
            <a:endParaRPr lang="en-US" sz="1600" dirty="0">
              <a:solidFill>
                <a:srgbClr val="FF6C6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EB65B-F740-3141-895F-322CE081D37C}"/>
              </a:ext>
            </a:extLst>
          </p:cNvPr>
          <p:cNvSpPr txBox="1"/>
          <p:nvPr/>
        </p:nvSpPr>
        <p:spPr>
          <a:xfrm>
            <a:off x="332607" y="3882211"/>
            <a:ext cx="8515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Within-subjects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Measures: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Character (T1 = after first act; T2 = after second act); Praise/Blame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Items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10 of 10 (balanced with condition)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=99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workers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D61B9-49FF-774F-A997-1690FBD88F84}"/>
              </a:ext>
            </a:extLst>
          </p:cNvPr>
          <p:cNvSpPr txBox="1"/>
          <p:nvPr/>
        </p:nvSpPr>
        <p:spPr>
          <a:xfrm>
            <a:off x="1799712" y="1018200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C8F4B-FD40-854F-BFEE-1877BA50D9DA}"/>
              </a:ext>
            </a:extLst>
          </p:cNvPr>
          <p:cNvSpPr txBox="1"/>
          <p:nvPr/>
        </p:nvSpPr>
        <p:spPr>
          <a:xfrm>
            <a:off x="6136843" y="1018200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</a:p>
        </p:txBody>
      </p:sp>
    </p:spTree>
    <p:extLst>
      <p:ext uri="{BB962C8B-B14F-4D97-AF65-F5344CB8AC3E}">
        <p14:creationId xmlns:p14="http://schemas.microsoft.com/office/powerpoint/2010/main" val="33350828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935F5F-A3C9-6640-8406-6B4544776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748669"/>
              </p:ext>
            </p:extLst>
          </p:nvPr>
        </p:nvGraphicFramePr>
        <p:xfrm>
          <a:off x="-114300" y="1072896"/>
          <a:ext cx="4491228" cy="376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9AF1413-56E9-A54D-A13A-E0A1EA13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Rule 3: </a:t>
            </a:r>
            <a:r>
              <a:rPr lang="en-US" i="1" dirty="0"/>
              <a:t>Temporal Asymmetry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99E9F39-D586-D746-952E-790AAF157A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837336"/>
              </p:ext>
            </p:extLst>
          </p:nvPr>
        </p:nvGraphicFramePr>
        <p:xfrm>
          <a:off x="4876802" y="1063228"/>
          <a:ext cx="4491228" cy="421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56E571-CAC3-0F46-B231-FF5D97ACBC56}"/>
              </a:ext>
            </a:extLst>
          </p:cNvPr>
          <p:cNvCxnSpPr>
            <a:cxnSpLocks/>
          </p:cNvCxnSpPr>
          <p:nvPr/>
        </p:nvCxnSpPr>
        <p:spPr>
          <a:xfrm>
            <a:off x="5986272" y="1709955"/>
            <a:ext cx="275596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3181A0-E059-DF4F-8198-05AA23F760F9}"/>
              </a:ext>
            </a:extLst>
          </p:cNvPr>
          <p:cNvSpPr txBox="1"/>
          <p:nvPr/>
        </p:nvSpPr>
        <p:spPr>
          <a:xfrm>
            <a:off x="5892970" y="1672759"/>
            <a:ext cx="15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Neutral character</a:t>
            </a:r>
          </a:p>
        </p:txBody>
      </p:sp>
    </p:spTree>
    <p:extLst>
      <p:ext uri="{BB962C8B-B14F-4D97-AF65-F5344CB8AC3E}">
        <p14:creationId xmlns:p14="http://schemas.microsoft.com/office/powerpoint/2010/main" val="34924374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C6C5-2271-7948-9D95-C2E11CE1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4: </a:t>
            </a:r>
            <a:r>
              <a:rPr lang="en-US" i="1" dirty="0"/>
              <a:t>Act Congruency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043D0-4D84-9F4A-A81E-B04EB08A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0151"/>
            <a:ext cx="9235206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“Rights” have greater offsetting power for similar “wrongs”</a:t>
            </a:r>
          </a:p>
          <a:p>
            <a:pPr marL="0" indent="0" algn="ctr">
              <a:buNone/>
            </a:pPr>
            <a:r>
              <a:rPr lang="en-US" sz="1400" dirty="0"/>
              <a:t>People may keep separate ‘moral accounts’ for different categories of actions (cf. Thaler, 1985)</a:t>
            </a:r>
          </a:p>
          <a:p>
            <a:pPr marL="0" indent="0" algn="ctr">
              <a:buNone/>
            </a:pPr>
            <a:r>
              <a:rPr lang="en-US" sz="1400" dirty="0"/>
              <a:t>By Rule 1, black accounts would not fully offset red accounts</a:t>
            </a:r>
          </a:p>
          <a:p>
            <a:pPr marL="0" indent="0" algn="ctr">
              <a:buNone/>
            </a:pP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003FD-70FA-0842-833C-637C3F41E061}"/>
              </a:ext>
            </a:extLst>
          </p:cNvPr>
          <p:cNvSpPr/>
          <p:nvPr/>
        </p:nvSpPr>
        <p:spPr>
          <a:xfrm>
            <a:off x="0" y="2176621"/>
            <a:ext cx="9144000" cy="226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10081-7972-314E-9FB3-F211FF755D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989" y="2178837"/>
            <a:ext cx="2916183" cy="226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86CB9-1E5F-D647-95AB-3AC68C9E8275}"/>
              </a:ext>
            </a:extLst>
          </p:cNvPr>
          <p:cNvSpPr txBox="1"/>
          <p:nvPr/>
        </p:nvSpPr>
        <p:spPr>
          <a:xfrm>
            <a:off x="216571" y="3054997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from London to NYC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Adds 0.83 tons of CO</a:t>
            </a:r>
            <a:r>
              <a:rPr lang="en-US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0941F-E26A-AF49-ABF5-035CA78980CF}"/>
              </a:ext>
            </a:extLst>
          </p:cNvPr>
          <p:cNvSpPr txBox="1"/>
          <p:nvPr/>
        </p:nvSpPr>
        <p:spPr>
          <a:xfrm>
            <a:off x="181700" y="4446653"/>
            <a:ext cx="880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Equal amounts of good (social utility) in all cases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…but dissimilar offsets may be less effective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793A0-D6E6-6E49-8199-865F5189E0F0}"/>
              </a:ext>
            </a:extLst>
          </p:cNvPr>
          <p:cNvSpPr txBox="1"/>
          <p:nvPr/>
        </p:nvSpPr>
        <p:spPr>
          <a:xfrm>
            <a:off x="5741948" y="2588238"/>
            <a:ext cx="34547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Neutralizing carbon emissions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Neutralizing methane emissions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Buying coffee for a stranger</a:t>
            </a:r>
          </a:p>
        </p:txBody>
      </p:sp>
    </p:spTree>
    <p:extLst>
      <p:ext uri="{BB962C8B-B14F-4D97-AF65-F5344CB8AC3E}">
        <p14:creationId xmlns:p14="http://schemas.microsoft.com/office/powerpoint/2010/main" val="41333135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09CF1-0F02-F849-944B-79BC8070F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4: </a:t>
            </a:r>
            <a:r>
              <a:rPr lang="en-US" i="1" dirty="0"/>
              <a:t>Act Congruency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F5296-48F4-354E-A53D-DF192F2C292E}"/>
              </a:ext>
            </a:extLst>
          </p:cNvPr>
          <p:cNvSpPr txBox="1"/>
          <p:nvPr/>
        </p:nvSpPr>
        <p:spPr>
          <a:xfrm>
            <a:off x="271647" y="2773848"/>
            <a:ext cx="284950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Later, Riley donates $9 to the Ocean Cleanup project, which helps clean up plastic in the ocean.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1559B-E0E4-7C42-A772-AFA2BEFAF248}"/>
              </a:ext>
            </a:extLst>
          </p:cNvPr>
          <p:cNvSpPr txBox="1"/>
          <p:nvPr/>
        </p:nvSpPr>
        <p:spPr>
          <a:xfrm>
            <a:off x="530352" y="2292032"/>
            <a:ext cx="23663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High Congruency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8EB65B-F740-3141-895F-322CE081D37C}"/>
              </a:ext>
            </a:extLst>
          </p:cNvPr>
          <p:cNvSpPr txBox="1"/>
          <p:nvPr/>
        </p:nvSpPr>
        <p:spPr>
          <a:xfrm>
            <a:off x="1011936" y="3880110"/>
            <a:ext cx="8010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Within-subjects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Measures: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Character (T1 = before offset; T2 = after offset); Praise/Blame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Items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10 of 10 (balanced with condition)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Participants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=150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MTurk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workers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4E9489-6B0C-7C44-90D6-64A611672BFA}"/>
              </a:ext>
            </a:extLst>
          </p:cNvPr>
          <p:cNvSpPr txBox="1"/>
          <p:nvPr/>
        </p:nvSpPr>
        <p:spPr>
          <a:xfrm>
            <a:off x="2430344" y="1116657"/>
            <a:ext cx="405993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Last week, Riley used around five pounds of non-renewable, plastic products, such as straws and plastic bags, which can cause damage to the oceans.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037E7F-EC52-244A-BE28-D4D72EFB93DD}"/>
              </a:ext>
            </a:extLst>
          </p:cNvPr>
          <p:cNvSpPr txBox="1"/>
          <p:nvPr/>
        </p:nvSpPr>
        <p:spPr>
          <a:xfrm>
            <a:off x="3307144" y="2766316"/>
            <a:ext cx="284950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Later, Riley donates $9 to the Ocean Cleanup project, which helps clean up oil spills.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3278DC-0BB0-D245-8D06-18AF58FBCF8B}"/>
              </a:ext>
            </a:extLst>
          </p:cNvPr>
          <p:cNvSpPr txBox="1"/>
          <p:nvPr/>
        </p:nvSpPr>
        <p:spPr>
          <a:xfrm>
            <a:off x="3334201" y="2284500"/>
            <a:ext cx="2791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Medium Congruency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F0EBE-E196-C54E-B071-40FB10CF28D2}"/>
              </a:ext>
            </a:extLst>
          </p:cNvPr>
          <p:cNvSpPr txBox="1"/>
          <p:nvPr/>
        </p:nvSpPr>
        <p:spPr>
          <a:xfrm>
            <a:off x="6379217" y="2766316"/>
            <a:ext cx="252971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Later, Riley participates as a volunteer during election day.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3539FB-167A-CC43-A585-9A3E5DDC7D50}"/>
              </a:ext>
            </a:extLst>
          </p:cNvPr>
          <p:cNvSpPr txBox="1"/>
          <p:nvPr/>
        </p:nvSpPr>
        <p:spPr>
          <a:xfrm>
            <a:off x="6530386" y="2284500"/>
            <a:ext cx="23038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Low Congruency</a:t>
            </a:r>
          </a:p>
        </p:txBody>
      </p:sp>
    </p:spTree>
    <p:extLst>
      <p:ext uri="{BB962C8B-B14F-4D97-AF65-F5344CB8AC3E}">
        <p14:creationId xmlns:p14="http://schemas.microsoft.com/office/powerpoint/2010/main" val="22472813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3221-A050-2145-B8E2-EE2DF570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4: </a:t>
            </a:r>
            <a:r>
              <a:rPr lang="en-US" i="1" dirty="0"/>
              <a:t>Act Congruency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8809D3-1708-5E4E-A087-B1A5AD32B3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832904"/>
              </p:ext>
            </p:extLst>
          </p:nvPr>
        </p:nvGraphicFramePr>
        <p:xfrm>
          <a:off x="4267200" y="902207"/>
          <a:ext cx="5035296" cy="403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E1B3D2F-D23A-A540-91CF-2DB927C6E4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465967"/>
              </p:ext>
            </p:extLst>
          </p:nvPr>
        </p:nvGraphicFramePr>
        <p:xfrm>
          <a:off x="-114300" y="1063228"/>
          <a:ext cx="4223004" cy="3775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30C9FB-63E1-4D48-8E1B-7DB026816429}"/>
              </a:ext>
            </a:extLst>
          </p:cNvPr>
          <p:cNvCxnSpPr>
            <a:cxnSpLocks/>
          </p:cNvCxnSpPr>
          <p:nvPr/>
        </p:nvCxnSpPr>
        <p:spPr>
          <a:xfrm>
            <a:off x="5297424" y="1544039"/>
            <a:ext cx="3700272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EC6471-0F3A-E941-A7DB-7484A4B9AFD2}"/>
              </a:ext>
            </a:extLst>
          </p:cNvPr>
          <p:cNvSpPr txBox="1"/>
          <p:nvPr/>
        </p:nvSpPr>
        <p:spPr>
          <a:xfrm>
            <a:off x="5240698" y="1506843"/>
            <a:ext cx="136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Neutral character</a:t>
            </a:r>
          </a:p>
        </p:txBody>
      </p:sp>
    </p:spTree>
    <p:extLst>
      <p:ext uri="{BB962C8B-B14F-4D97-AF65-F5344CB8AC3E}">
        <p14:creationId xmlns:p14="http://schemas.microsoft.com/office/powerpoint/2010/main" val="22461664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8C65-B100-7545-BDBD-BD7BF149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C62"/>
                </a:solidFill>
              </a:rPr>
              <a:t>Part 3</a:t>
            </a:r>
            <a:r>
              <a:rPr lang="en-US" dirty="0"/>
              <a:t>: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928B-AB5C-1147-8436-23C36218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are the rules of moral accounting?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Rule 1: Partial offsetting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Rule 2: Diminishing sensitivity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Rule 3: Temporal asymmetry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Rule 4: Act congruency</a:t>
            </a:r>
          </a:p>
        </p:txBody>
      </p:sp>
    </p:spTree>
    <p:extLst>
      <p:ext uri="{BB962C8B-B14F-4D97-AF65-F5344CB8AC3E}">
        <p14:creationId xmlns:p14="http://schemas.microsoft.com/office/powerpoint/2010/main" val="14573781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FD86-F0F0-1F4C-8C9E-82D3852C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C62"/>
                </a:solidFill>
              </a:rPr>
              <a:t>Part 3</a:t>
            </a:r>
            <a:r>
              <a:rPr lang="en-US" dirty="0"/>
              <a:t>: Further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193C1-B27A-724B-8ED6-BCD27E66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443732" cy="3829049"/>
          </a:xfrm>
        </p:spPr>
        <p:txBody>
          <a:bodyPr>
            <a:normAutofit/>
          </a:bodyPr>
          <a:lstStyle/>
          <a:p>
            <a:r>
              <a:rPr lang="en-US" dirty="0"/>
              <a:t>Differences in character inferences explain variance across items and people</a:t>
            </a:r>
          </a:p>
          <a:p>
            <a:r>
              <a:rPr lang="en-US" dirty="0"/>
              <a:t>Manipulating character shifts blame for offsetting behavior</a:t>
            </a:r>
          </a:p>
          <a:p>
            <a:pPr lvl="1"/>
            <a:r>
              <a:rPr lang="en-US" dirty="0"/>
              <a:t>Direct manipulations of character</a:t>
            </a:r>
          </a:p>
          <a:p>
            <a:pPr lvl="1"/>
            <a:r>
              <a:rPr lang="en-US" dirty="0"/>
              <a:t>Abstract/concrete framing</a:t>
            </a:r>
          </a:p>
          <a:p>
            <a:pPr lvl="1"/>
            <a:r>
              <a:rPr lang="en-US" dirty="0"/>
              <a:t>Emotional motivation (guilt or shame)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767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Anatomy of a Market Failure:</a:t>
            </a:r>
            <a:br>
              <a:rPr lang="en-US" dirty="0"/>
            </a:br>
            <a:r>
              <a:rPr lang="en-US" dirty="0"/>
              <a:t>Post Mortem, </a:t>
            </a:r>
            <a:r>
              <a:rPr lang="en-US" dirty="0">
                <a:solidFill>
                  <a:srgbClr val="FF6C62"/>
                </a:solidFill>
              </a:rPr>
              <a:t>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564354"/>
          </a:xfrm>
        </p:spPr>
        <p:txBody>
          <a:bodyPr>
            <a:normAutofit/>
          </a:bodyPr>
          <a:lstStyle/>
          <a:p>
            <a:r>
              <a:rPr lang="en-US" dirty="0"/>
              <a:t>Reputation-signaling incentivizes a suboptimal degree of offsetting</a:t>
            </a:r>
          </a:p>
          <a:p>
            <a:pPr lvl="1"/>
            <a:r>
              <a:rPr lang="en-US" dirty="0"/>
              <a:t>Good news is that </a:t>
            </a:r>
            <a:r>
              <a:rPr lang="en-US" i="1" dirty="0"/>
              <a:t>partial </a:t>
            </a:r>
            <a:r>
              <a:rPr lang="en-US" dirty="0"/>
              <a:t>offsetting is possible</a:t>
            </a:r>
          </a:p>
          <a:p>
            <a:r>
              <a:rPr lang="en-US" dirty="0"/>
              <a:t>What can be done?</a:t>
            </a:r>
          </a:p>
          <a:p>
            <a:pPr lvl="1"/>
            <a:r>
              <a:rPr lang="en-US" i="1" dirty="0"/>
              <a:t>More </a:t>
            </a:r>
            <a:r>
              <a:rPr lang="en-US" dirty="0"/>
              <a:t>than offsetting?</a:t>
            </a:r>
          </a:p>
          <a:p>
            <a:pPr lvl="1"/>
            <a:r>
              <a:rPr lang="en-US" dirty="0"/>
              <a:t>Offsetting after rather than before a harm is done?</a:t>
            </a:r>
          </a:p>
          <a:p>
            <a:pPr lvl="1"/>
            <a:r>
              <a:rPr lang="en-US" dirty="0"/>
              <a:t>Emphasizing similarity between offset and harm</a:t>
            </a:r>
          </a:p>
        </p:txBody>
      </p:sp>
    </p:spTree>
    <p:extLst>
      <p:ext uri="{BB962C8B-B14F-4D97-AF65-F5344CB8AC3E}">
        <p14:creationId xmlns:p14="http://schemas.microsoft.com/office/powerpoint/2010/main" val="2400147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sources of </a:t>
            </a:r>
            <a:r>
              <a:rPr lang="en-US" i="1" dirty="0"/>
              <a:t>ineffective</a:t>
            </a:r>
            <a:r>
              <a:rPr lang="en-US" dirty="0"/>
              <a:t> altruism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42" y="1200151"/>
            <a:ext cx="8823158" cy="3394472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 i="1" dirty="0"/>
              <a:t>do </a:t>
            </a:r>
            <a:r>
              <a:rPr lang="en-US" dirty="0"/>
              <a:t>good (utilitarianism)</a:t>
            </a:r>
          </a:p>
          <a:p>
            <a:pPr lvl="1"/>
            <a:r>
              <a:rPr lang="en-US" dirty="0"/>
              <a:t>Donors may be misinformed, biased, or deny that some causes are objectively “better” than others </a:t>
            </a:r>
            <a:r>
              <a:rPr lang="en-US" sz="1500" dirty="0"/>
              <a:t>(e.g., Berman et al., 2018)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6F983A-39E6-D74A-8E65-D6A09ECD170D}"/>
              </a:ext>
            </a:extLst>
          </p:cNvPr>
          <p:cNvSpPr txBox="1">
            <a:spLocks/>
          </p:cNvSpPr>
          <p:nvPr/>
        </p:nvSpPr>
        <p:spPr>
          <a:xfrm>
            <a:off x="320842" y="2673350"/>
            <a:ext cx="8823158" cy="2159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</a:t>
            </a:r>
            <a:r>
              <a:rPr lang="en-US" i="1" dirty="0"/>
              <a:t>feel </a:t>
            </a:r>
            <a:r>
              <a:rPr lang="en-US" dirty="0"/>
              <a:t>good (“warm glow”)</a:t>
            </a:r>
          </a:p>
          <a:p>
            <a:pPr lvl="1"/>
            <a:r>
              <a:rPr lang="en-US" dirty="0"/>
              <a:t>Ineffective donations might nonetheless </a:t>
            </a:r>
            <a:r>
              <a:rPr lang="en-US" i="1" dirty="0"/>
              <a:t>feel </a:t>
            </a:r>
            <a:r>
              <a:rPr lang="en-US" dirty="0"/>
              <a:t>good </a:t>
            </a:r>
            <a:r>
              <a:rPr lang="en-US" sz="1500" dirty="0"/>
              <a:t>(e.g., Small et al., 2007)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C881B8-8AA1-6F49-B61E-F06793563726}"/>
              </a:ext>
            </a:extLst>
          </p:cNvPr>
          <p:cNvSpPr txBox="1">
            <a:spLocks/>
          </p:cNvSpPr>
          <p:nvPr/>
        </p:nvSpPr>
        <p:spPr>
          <a:xfrm>
            <a:off x="320842" y="3870562"/>
            <a:ext cx="8823158" cy="873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</a:t>
            </a:r>
            <a:r>
              <a:rPr lang="en-US" i="1" dirty="0"/>
              <a:t>look</a:t>
            </a:r>
            <a:r>
              <a:rPr lang="en-US" dirty="0"/>
              <a:t> good (signaling)</a:t>
            </a:r>
          </a:p>
          <a:p>
            <a:pPr lvl="1"/>
            <a:r>
              <a:rPr lang="en-US" dirty="0"/>
              <a:t>What </a:t>
            </a:r>
            <a:r>
              <a:rPr lang="en-US" i="1" dirty="0"/>
              <a:t>looks </a:t>
            </a:r>
            <a:r>
              <a:rPr lang="en-US" dirty="0"/>
              <a:t>good may diverge from what </a:t>
            </a:r>
            <a:r>
              <a:rPr lang="en-US" i="1" dirty="0"/>
              <a:t>does </a:t>
            </a:r>
            <a:r>
              <a:rPr lang="en-US" dirty="0"/>
              <a:t>good </a:t>
            </a:r>
            <a:r>
              <a:rPr lang="en-US" sz="1500" dirty="0"/>
              <a:t>(this talk)</a:t>
            </a:r>
          </a:p>
        </p:txBody>
      </p:sp>
    </p:spTree>
    <p:extLst>
      <p:ext uri="{BB962C8B-B14F-4D97-AF65-F5344CB8AC3E}">
        <p14:creationId xmlns:p14="http://schemas.microsoft.com/office/powerpoint/2010/main" val="18599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EE9-B1AD-9D49-A61F-AC5A22A0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08D2A-B7D0-B347-BA57-A58809C52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54720" cy="3394472"/>
          </a:xfrm>
        </p:spPr>
        <p:txBody>
          <a:bodyPr>
            <a:normAutofit lnSpcReduction="10000"/>
          </a:bodyPr>
          <a:lstStyle/>
          <a:p>
            <a:r>
              <a:rPr lang="en-US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Benefit principle</a:t>
            </a:r>
            <a:r>
              <a:rPr lang="en-US" dirty="0"/>
              <a:t>: Maximize benefits, not sacrifice	</a:t>
            </a:r>
          </a:p>
          <a:p>
            <a:pPr marL="0" indent="0">
              <a:buNone/>
            </a:pPr>
            <a:r>
              <a:rPr lang="en-US" i="1" dirty="0"/>
              <a:t>			</a:t>
            </a:r>
            <a:r>
              <a:rPr lang="en-US" sz="2000" dirty="0"/>
              <a:t>Reputation tracks sacrifice</a:t>
            </a:r>
          </a:p>
          <a:p>
            <a:endParaRPr lang="en-US" i="1" u="sng" dirty="0"/>
          </a:p>
          <a:p>
            <a:r>
              <a:rPr lang="en-US" i="1" u="sng" dirty="0">
                <a:solidFill>
                  <a:srgbClr val="90D357"/>
                </a:solidFill>
              </a:rPr>
              <a:t>Specialization principle</a:t>
            </a:r>
            <a:r>
              <a:rPr lang="en-US" dirty="0"/>
              <a:t>: Seek your comparative advantage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2000" dirty="0"/>
              <a:t>Reputation enhanced from inefficient time-donations</a:t>
            </a:r>
            <a:endParaRPr lang="en-US" sz="2000" i="1" u="sng" dirty="0"/>
          </a:p>
          <a:p>
            <a:endParaRPr lang="en-US" i="1" u="sng" dirty="0"/>
          </a:p>
          <a:p>
            <a:r>
              <a:rPr lang="en-US" i="1" u="sng" dirty="0">
                <a:solidFill>
                  <a:srgbClr val="FF6C62"/>
                </a:solidFill>
              </a:rPr>
              <a:t>Offsetting principle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/>
              <a:t>Balance costs and benefits</a:t>
            </a:r>
          </a:p>
          <a:p>
            <a:pPr marL="342900" lvl="1" indent="0">
              <a:buNone/>
            </a:pPr>
            <a:r>
              <a:rPr lang="en-US" dirty="0"/>
              <a:t>		</a:t>
            </a:r>
            <a:r>
              <a:rPr lang="en-US" sz="2000" dirty="0"/>
              <a:t>Reputational returns from offsets are modest</a:t>
            </a:r>
          </a:p>
        </p:txBody>
      </p:sp>
    </p:spTree>
    <p:extLst>
      <p:ext uri="{BB962C8B-B14F-4D97-AF65-F5344CB8AC3E}">
        <p14:creationId xmlns:p14="http://schemas.microsoft.com/office/powerpoint/2010/main" val="2634116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aren’t donations more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686801" cy="3737370"/>
          </a:xfrm>
        </p:spPr>
        <p:txBody>
          <a:bodyPr>
            <a:normAutofit/>
          </a:bodyPr>
          <a:lstStyle/>
          <a:p>
            <a:r>
              <a:rPr lang="en-US" dirty="0"/>
              <a:t>A cornucopia of cognitive biases</a:t>
            </a:r>
          </a:p>
          <a:p>
            <a:pPr lvl="1"/>
            <a:r>
              <a:rPr lang="en-US" dirty="0"/>
              <a:t>Psychic numbing </a:t>
            </a:r>
            <a:r>
              <a:rPr lang="en-US" sz="1500" dirty="0"/>
              <a:t>(Small et al., 2007) </a:t>
            </a:r>
          </a:p>
          <a:p>
            <a:pPr lvl="1"/>
            <a:r>
              <a:rPr lang="en-US" dirty="0"/>
              <a:t>Perceived subjectivity of charity </a:t>
            </a:r>
            <a:r>
              <a:rPr lang="en-US" sz="1500" dirty="0"/>
              <a:t>(Berman et al., 2018)</a:t>
            </a:r>
          </a:p>
          <a:p>
            <a:pPr lvl="1"/>
            <a:r>
              <a:rPr lang="en-US" dirty="0"/>
              <a:t>Overhead aversion </a:t>
            </a:r>
            <a:r>
              <a:rPr lang="en-US" sz="1500" dirty="0"/>
              <a:t>(Gneezy et al., 2014)</a:t>
            </a:r>
          </a:p>
          <a:p>
            <a:pPr lvl="1"/>
            <a:r>
              <a:rPr lang="en-US" dirty="0"/>
              <a:t>Parochialism </a:t>
            </a:r>
            <a:r>
              <a:rPr lang="en-US" sz="1500" dirty="0"/>
              <a:t>(Bruneau et al., 2017)</a:t>
            </a:r>
          </a:p>
          <a:p>
            <a:pPr lvl="1"/>
            <a:r>
              <a:rPr lang="en-US" dirty="0"/>
              <a:t>Diversification bias </a:t>
            </a:r>
            <a:r>
              <a:rPr lang="en-US" sz="1500" dirty="0"/>
              <a:t>(Baron &amp; </a:t>
            </a:r>
            <a:r>
              <a:rPr lang="en-US" sz="1500" dirty="0" err="1"/>
              <a:t>Szymanska</a:t>
            </a:r>
            <a:r>
              <a:rPr lang="en-US" sz="1500" dirty="0"/>
              <a:t>, 2011)</a:t>
            </a:r>
          </a:p>
          <a:p>
            <a:pPr lvl="1"/>
            <a:r>
              <a:rPr lang="en-US" dirty="0"/>
              <a:t>Zero-sum thinking </a:t>
            </a:r>
            <a:r>
              <a:rPr lang="en-US" sz="1500" dirty="0"/>
              <a:t>(Johnson, Zhang, &amp; Keil, 2021; Newman &amp; Cain, 2014)</a:t>
            </a:r>
          </a:p>
        </p:txBody>
      </p:sp>
    </p:spTree>
    <p:extLst>
      <p:ext uri="{BB962C8B-B14F-4D97-AF65-F5344CB8AC3E}">
        <p14:creationId xmlns:p14="http://schemas.microsoft.com/office/powerpoint/2010/main" val="15474192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aren’t donations more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686801" cy="3737370"/>
          </a:xfrm>
        </p:spPr>
        <p:txBody>
          <a:bodyPr>
            <a:normAutofit fontScale="92500"/>
          </a:bodyPr>
          <a:lstStyle/>
          <a:p>
            <a:r>
              <a:rPr lang="en-US" dirty="0"/>
              <a:t>But donors may also respond rationally to reputational incentives</a:t>
            </a:r>
          </a:p>
          <a:p>
            <a:pPr lvl="1"/>
            <a:r>
              <a:rPr lang="en-US" dirty="0"/>
              <a:t>The market for charity is a market for reputation, and reputation does not follow the dictates of utilitarianism</a:t>
            </a:r>
          </a:p>
          <a:p>
            <a:pPr lvl="1"/>
            <a:r>
              <a:rPr lang="en-US" dirty="0"/>
              <a:t>This can </a:t>
            </a:r>
            <a:r>
              <a:rPr lang="en-US" i="1" dirty="0"/>
              <a:t>amplify </a:t>
            </a:r>
            <a:r>
              <a:rPr lang="en-US" dirty="0"/>
              <a:t>cognitive biases</a:t>
            </a:r>
          </a:p>
          <a:p>
            <a:r>
              <a:rPr lang="en-US" dirty="0"/>
              <a:t>To develop solutions, we need to understand the problems</a:t>
            </a:r>
          </a:p>
          <a:p>
            <a:pPr lvl="1"/>
            <a:r>
              <a:rPr lang="en-US" dirty="0"/>
              <a:t>Making effective donations pay reputational dividends</a:t>
            </a:r>
          </a:p>
          <a:p>
            <a:pPr lvl="1"/>
            <a:r>
              <a:rPr lang="en-US" dirty="0"/>
              <a:t>Psychological workarounds</a:t>
            </a:r>
          </a:p>
          <a:p>
            <a:pPr lvl="2"/>
            <a:r>
              <a:rPr lang="en-US" dirty="0"/>
              <a:t>Making benefits more salient than costs</a:t>
            </a:r>
          </a:p>
          <a:p>
            <a:pPr lvl="2"/>
            <a:r>
              <a:rPr lang="en-US" dirty="0"/>
              <a:t>Reframing money donations as time donations</a:t>
            </a:r>
          </a:p>
          <a:p>
            <a:pPr lvl="2"/>
            <a:r>
              <a:rPr lang="en-US" dirty="0"/>
              <a:t>Harnessing the psychology of moral accounting</a:t>
            </a:r>
          </a:p>
        </p:txBody>
      </p:sp>
    </p:spTree>
    <p:extLst>
      <p:ext uri="{BB962C8B-B14F-4D97-AF65-F5344CB8AC3E}">
        <p14:creationId xmlns:p14="http://schemas.microsoft.com/office/powerpoint/2010/main" val="21443438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in this vein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8686801" cy="3737370"/>
          </a:xfrm>
        </p:spPr>
        <p:txBody>
          <a:bodyPr>
            <a:normAutofit/>
          </a:bodyPr>
          <a:lstStyle/>
          <a:p>
            <a:r>
              <a:rPr lang="en-US" sz="2200" dirty="0"/>
              <a:t>More empirical questions about the “cognitive science of society”</a:t>
            </a:r>
          </a:p>
          <a:p>
            <a:pPr lvl="1"/>
            <a:r>
              <a:rPr lang="en-US" dirty="0"/>
              <a:t>Why do people often “diversify” charitable donations?</a:t>
            </a:r>
          </a:p>
          <a:p>
            <a:pPr lvl="1"/>
            <a:r>
              <a:rPr lang="en-US" dirty="0"/>
              <a:t>How do people think about their obligations to future generations?</a:t>
            </a:r>
          </a:p>
          <a:p>
            <a:pPr lvl="1"/>
            <a:r>
              <a:rPr lang="en-US" dirty="0"/>
              <a:t>Why do most people distrust markets relative to economists?</a:t>
            </a:r>
          </a:p>
          <a:p>
            <a:pPr lvl="1"/>
            <a:endParaRPr lang="en-US" dirty="0"/>
          </a:p>
          <a:p>
            <a:r>
              <a:rPr lang="en-US" sz="2200" dirty="0"/>
              <a:t>Understanding and modeling “virtue psychology”</a:t>
            </a:r>
          </a:p>
          <a:p>
            <a:pPr lvl="1"/>
            <a:r>
              <a:rPr lang="en-US" dirty="0"/>
              <a:t>Virtue </a:t>
            </a:r>
            <a:r>
              <a:rPr lang="en-US" i="1" dirty="0"/>
              <a:t>judgment</a:t>
            </a:r>
            <a:r>
              <a:rPr lang="en-US" dirty="0"/>
              <a:t> as a heuristic for decoding (cooperative) behavior</a:t>
            </a:r>
          </a:p>
          <a:p>
            <a:pPr lvl="1"/>
            <a:r>
              <a:rPr lang="en-US" dirty="0"/>
              <a:t>Virtuous </a:t>
            </a:r>
            <a:r>
              <a:rPr lang="en-US" i="1" dirty="0"/>
              <a:t>action </a:t>
            </a:r>
            <a:r>
              <a:rPr lang="en-US" dirty="0"/>
              <a:t>as a means of </a:t>
            </a:r>
            <a:r>
              <a:rPr lang="en-US" i="1" dirty="0"/>
              <a:t>encoding </a:t>
            </a:r>
            <a:r>
              <a:rPr lang="en-US" dirty="0"/>
              <a:t>behavior to others</a:t>
            </a:r>
          </a:p>
          <a:p>
            <a:pPr lvl="1"/>
            <a:r>
              <a:rPr lang="en-US" dirty="0"/>
              <a:t>How does virtuous behavior </a:t>
            </a:r>
            <a:r>
              <a:rPr lang="en-US"/>
              <a:t>become internalized?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73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570" y="1777589"/>
            <a:ext cx="3985121" cy="857250"/>
          </a:xfrm>
        </p:spPr>
        <p:txBody>
          <a:bodyPr>
            <a:noAutofit/>
          </a:bodyPr>
          <a:lstStyle/>
          <a:p>
            <a:r>
              <a:rPr lang="en-US" sz="7000" dirty="0"/>
              <a:t>Thanks!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0CB7F-D51F-A24B-9EDC-1CAC1C706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511" y="3092973"/>
            <a:ext cx="1257717" cy="1886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291689-7E40-A847-8541-1ECCECEA55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664" y="3092973"/>
            <a:ext cx="1813347" cy="1874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9EEF5-7BA8-6343-9E39-21D83CFFF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325" y="279851"/>
            <a:ext cx="1770677" cy="1770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020087-B8BB-E547-98DF-3A153ABFC6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009" y="279851"/>
            <a:ext cx="1301391" cy="1770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972604-417F-6749-AFBC-03381510B979}"/>
              </a:ext>
            </a:extLst>
          </p:cNvPr>
          <p:cNvSpPr txBox="1"/>
          <p:nvPr/>
        </p:nvSpPr>
        <p:spPr>
          <a:xfrm>
            <a:off x="5175582" y="213514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Aaron Shine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ED34E-2653-0E42-BF14-00A085B7C586}"/>
              </a:ext>
            </a:extLst>
          </p:cNvPr>
          <p:cNvSpPr txBox="1"/>
          <p:nvPr/>
        </p:nvSpPr>
        <p:spPr>
          <a:xfrm>
            <a:off x="6956676" y="2135140"/>
            <a:ext cx="1915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Yvetta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16F08-D192-1748-B23D-25F2993D2DA8}"/>
              </a:ext>
            </a:extLst>
          </p:cNvPr>
          <p:cNvSpPr txBox="1"/>
          <p:nvPr/>
        </p:nvSpPr>
        <p:spPr>
          <a:xfrm>
            <a:off x="5335850" y="2671847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Jaye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Ahn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4619E0-0F1A-8D4C-A55B-F77B9FC8A875}"/>
              </a:ext>
            </a:extLst>
          </p:cNvPr>
          <p:cNvSpPr txBox="1"/>
          <p:nvPr/>
        </p:nvSpPr>
        <p:spPr>
          <a:xfrm>
            <a:off x="6983743" y="2665766"/>
            <a:ext cx="183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Young Park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97B3A9-A38A-0B41-AE17-12123770D4AA}"/>
              </a:ext>
            </a:extLst>
          </p:cNvPr>
          <p:cNvSpPr txBox="1"/>
          <p:nvPr/>
        </p:nvSpPr>
        <p:spPr>
          <a:xfrm>
            <a:off x="1026641" y="2753052"/>
            <a:ext cx="347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samuel.johnson@warwick.ac.uk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4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 motives are powerful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Donations to public organizations are rarely anonymous </a:t>
            </a:r>
            <a:r>
              <a:rPr lang="en-US" sz="1600" dirty="0"/>
              <a:t>(Glazer &amp; Konrad, 1996)</a:t>
            </a:r>
          </a:p>
          <a:p>
            <a:endParaRPr lang="en-US" dirty="0"/>
          </a:p>
          <a:p>
            <a:r>
              <a:rPr lang="en-US" dirty="0"/>
              <a:t>Donors typically give the minimum to be publicly listed in a given category </a:t>
            </a:r>
            <a:r>
              <a:rPr lang="en-US" sz="1600" dirty="0"/>
              <a:t>(Harbaugh, 1998)</a:t>
            </a:r>
          </a:p>
          <a:p>
            <a:endParaRPr lang="en-US" dirty="0"/>
          </a:p>
          <a:p>
            <a:r>
              <a:rPr lang="en-US" dirty="0"/>
              <a:t>People are less generous when they believe their motives will be perceived as extrinsic </a:t>
            </a:r>
            <a:r>
              <a:rPr lang="en-US" sz="1600" dirty="0"/>
              <a:t>(</a:t>
            </a:r>
            <a:r>
              <a:rPr lang="en-US" sz="1600" dirty="0" err="1"/>
              <a:t>Ariely</a:t>
            </a:r>
            <a:r>
              <a:rPr lang="en-US" sz="1600" dirty="0"/>
              <a:t>, </a:t>
            </a:r>
            <a:r>
              <a:rPr lang="en-US" sz="1600" dirty="0" err="1"/>
              <a:t>Bracha</a:t>
            </a:r>
            <a:r>
              <a:rPr lang="en-US" sz="1600" dirty="0"/>
              <a:t>, &amp; Meier, 2009)</a:t>
            </a:r>
          </a:p>
          <a:p>
            <a:endParaRPr lang="en-US" dirty="0"/>
          </a:p>
          <a:p>
            <a:r>
              <a:rPr lang="en-US" dirty="0"/>
              <a:t>Environmentally conscious behaviors are motivated by status </a:t>
            </a:r>
            <a:r>
              <a:rPr lang="en-US" sz="1600" dirty="0"/>
              <a:t>(</a:t>
            </a:r>
            <a:r>
              <a:rPr lang="en-US" sz="1600" dirty="0" err="1"/>
              <a:t>Griskevicius</a:t>
            </a:r>
            <a:r>
              <a:rPr lang="en-US" sz="1600" dirty="0"/>
              <a:t> </a:t>
            </a:r>
            <a:r>
              <a:rPr lang="en-US" sz="1600" dirty="0" err="1"/>
              <a:t>Tybur</a:t>
            </a:r>
            <a:r>
              <a:rPr lang="en-US" sz="1600" dirty="0"/>
              <a:t>, &amp; Van den Bergh, 2010)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0049060"/>
      </p:ext>
    </p:extLst>
  </p:cSld>
  <p:clrMapOvr>
    <a:masterClrMapping/>
  </p:clrMapOvr>
</p:sld>
</file>

<file path=ppt/theme/theme1.xml><?xml version="1.0" encoding="utf-8"?>
<a:theme xmlns:a="http://schemas.openxmlformats.org/drawingml/2006/main" name="Optima 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Optima Black.thmx</Template>
  <TotalTime>51707</TotalTime>
  <Words>5134</Words>
  <Application>Microsoft Macintosh PowerPoint</Application>
  <PresentationFormat>On-screen Show (16:9)</PresentationFormat>
  <Paragraphs>719</Paragraphs>
  <Slides>84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7" baseType="lpstr">
      <vt:lpstr>Arial</vt:lpstr>
      <vt:lpstr>Calibri</vt:lpstr>
      <vt:lpstr>Optima Black</vt:lpstr>
      <vt:lpstr> Anatomy of a Market Failure: The Psychology of Ineffective Altruism </vt:lpstr>
      <vt:lpstr>A little about me</vt:lpstr>
      <vt:lpstr>Annual global giving: ~ $700,000,000,000</vt:lpstr>
      <vt:lpstr>Altruistic acts vary widely in effectiveness</vt:lpstr>
      <vt:lpstr>Effective altruism</vt:lpstr>
      <vt:lpstr>Three principles</vt:lpstr>
      <vt:lpstr>Why do people donate?</vt:lpstr>
      <vt:lpstr>Possible sources of ineffective altruism</vt:lpstr>
      <vt:lpstr>Signaling motives are powerful</vt:lpstr>
      <vt:lpstr>The $700,000,000,000 question: Does doing the most good look the most good?</vt:lpstr>
      <vt:lpstr>Theories of moral judgment</vt:lpstr>
      <vt:lpstr>Sense-making problems are ubiquitous in everyday life…</vt:lpstr>
      <vt:lpstr>Sense-making problems are ubiquitous in everyday life…</vt:lpstr>
      <vt:lpstr>…and much of our minds are devoted to solving them…</vt:lpstr>
      <vt:lpstr>…because their solutions govern our actions.</vt:lpstr>
      <vt:lpstr>‘Cognition as sense-making’ view</vt:lpstr>
      <vt:lpstr>Moral judgment as explanatory inference</vt:lpstr>
      <vt:lpstr>Moral action as explanatory signaling</vt:lpstr>
      <vt:lpstr>Three principles?</vt:lpstr>
      <vt:lpstr>Three principles?</vt:lpstr>
      <vt:lpstr>Why do we admire altruists?</vt:lpstr>
      <vt:lpstr>Part 1: Studies</vt:lpstr>
      <vt:lpstr>Do we praise based on costs or benefits?</vt:lpstr>
      <vt:lpstr>Do we praise based on costs or benefits?</vt:lpstr>
      <vt:lpstr>Do we praise based on costs or benefits?</vt:lpstr>
      <vt:lpstr>Part 1: Studies</vt:lpstr>
      <vt:lpstr>Character inferences about corporate philanthropy?</vt:lpstr>
      <vt:lpstr>Character inferences about corporate philanthropy?</vt:lpstr>
      <vt:lpstr>Character inferences about corporate philanthropy?</vt:lpstr>
      <vt:lpstr>Part 1: Studies</vt:lpstr>
      <vt:lpstr>Do people care about benefits parochially?</vt:lpstr>
      <vt:lpstr>Do people care about benefits parochially?</vt:lpstr>
      <vt:lpstr>Part 1: Studies</vt:lpstr>
      <vt:lpstr>Blocking character inferences?</vt:lpstr>
      <vt:lpstr>Blocking character inferences?</vt:lpstr>
      <vt:lpstr>Blocking character inferences?</vt:lpstr>
      <vt:lpstr>Part 1: Studies</vt:lpstr>
      <vt:lpstr>Can people use benefits to infer costs?</vt:lpstr>
      <vt:lpstr>Can people use benefits to infer costs?</vt:lpstr>
      <vt:lpstr>Can people use benefits to infer costs?</vt:lpstr>
      <vt:lpstr>Part 1: Studies</vt:lpstr>
      <vt:lpstr>Part 1: Further Results</vt:lpstr>
      <vt:lpstr>Anatomy of a Market Failure: Post Mortem, Part 1</vt:lpstr>
      <vt:lpstr>Three principles?</vt:lpstr>
      <vt:lpstr>How can Gordon do the most good?</vt:lpstr>
      <vt:lpstr>How can Gordon maximize his reputation?</vt:lpstr>
      <vt:lpstr>Part 2: Studies</vt:lpstr>
      <vt:lpstr>Do donors of time or money receive more moral credit?</vt:lpstr>
      <vt:lpstr>PowerPoint Presentation</vt:lpstr>
      <vt:lpstr>PowerPoint Presentation</vt:lpstr>
      <vt:lpstr>PowerPoint Presentation</vt:lpstr>
      <vt:lpstr>PowerPoint Presentation</vt:lpstr>
      <vt:lpstr>Part 2: Studies</vt:lpstr>
      <vt:lpstr>PowerPoint Presentation</vt:lpstr>
      <vt:lpstr>Time vs money donations: Moral character signaling</vt:lpstr>
      <vt:lpstr>Part 2: Studies</vt:lpstr>
      <vt:lpstr>Reframing money as time?</vt:lpstr>
      <vt:lpstr>Reframing money as time?</vt:lpstr>
      <vt:lpstr>Part 2: Studies</vt:lpstr>
      <vt:lpstr>Part 2: Further Results</vt:lpstr>
      <vt:lpstr>Anatomy of a Market Failure: Post Mortem, Part 2</vt:lpstr>
      <vt:lpstr>Three principles?</vt:lpstr>
      <vt:lpstr>We are all saints and sinners</vt:lpstr>
      <vt:lpstr>How do people add up rights and wrongs? </vt:lpstr>
      <vt:lpstr>Part 3: Studies</vt:lpstr>
      <vt:lpstr>Rule 1: Partial Offsetting</vt:lpstr>
      <vt:lpstr>Rule 1: Partial Offsetting</vt:lpstr>
      <vt:lpstr>Rule 2: Diminishing Sensitivity</vt:lpstr>
      <vt:lpstr>Rule 2: Diminishing Sensitivity</vt:lpstr>
      <vt:lpstr>Rule 2: Diminishing Sensitivity</vt:lpstr>
      <vt:lpstr>Rule 3: Temporal Asymmetry</vt:lpstr>
      <vt:lpstr>Rule 3: Temporal Asymmetry</vt:lpstr>
      <vt:lpstr>Rule 3: Temporal Asymmetry</vt:lpstr>
      <vt:lpstr>Rule 4: Act Congruency</vt:lpstr>
      <vt:lpstr>Rule 4: Act Congruency</vt:lpstr>
      <vt:lpstr>Rule 4: Act Congruency</vt:lpstr>
      <vt:lpstr>Part 3: Studies</vt:lpstr>
      <vt:lpstr>Part 3: Further Results</vt:lpstr>
      <vt:lpstr>Anatomy of a Market Failure: Post Mortem, Part 3</vt:lpstr>
      <vt:lpstr>Three principles</vt:lpstr>
      <vt:lpstr>Why aren’t donations more effective?</vt:lpstr>
      <vt:lpstr>Why aren’t donations more effective?</vt:lpstr>
      <vt:lpstr>Future work in this vein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Intuitive judgment as sense-making</dc:title>
  <dc:creator>Sam Johnson</dc:creator>
  <cp:lastModifiedBy>Johnson, Samuel</cp:lastModifiedBy>
  <cp:revision>783</cp:revision>
  <cp:lastPrinted>2015-12-01T15:33:22Z</cp:lastPrinted>
  <dcterms:created xsi:type="dcterms:W3CDTF">2015-11-18T03:30:38Z</dcterms:created>
  <dcterms:modified xsi:type="dcterms:W3CDTF">2022-11-01T19:17:14Z</dcterms:modified>
</cp:coreProperties>
</file>