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Lst>
  <p:notesMasterIdLst>
    <p:notesMasterId r:id="rId29"/>
  </p:notesMasterIdLst>
  <p:handoutMasterIdLst>
    <p:handoutMasterId r:id="rId30"/>
  </p:handoutMasterIdLst>
  <p:sldIdLst>
    <p:sldId id="345" r:id="rId2"/>
    <p:sldId id="333" r:id="rId3"/>
    <p:sldId id="370" r:id="rId4"/>
    <p:sldId id="357" r:id="rId5"/>
    <p:sldId id="372" r:id="rId6"/>
    <p:sldId id="373" r:id="rId7"/>
    <p:sldId id="374" r:id="rId8"/>
    <p:sldId id="378" r:id="rId9"/>
    <p:sldId id="393" r:id="rId10"/>
    <p:sldId id="387" r:id="rId11"/>
    <p:sldId id="389" r:id="rId12"/>
    <p:sldId id="379" r:id="rId13"/>
    <p:sldId id="381" r:id="rId14"/>
    <p:sldId id="383" r:id="rId15"/>
    <p:sldId id="363" r:id="rId16"/>
    <p:sldId id="364" r:id="rId17"/>
    <p:sldId id="391" r:id="rId18"/>
    <p:sldId id="376" r:id="rId19"/>
    <p:sldId id="377" r:id="rId20"/>
    <p:sldId id="392" r:id="rId21"/>
    <p:sldId id="394" r:id="rId22"/>
    <p:sldId id="356" r:id="rId23"/>
    <p:sldId id="359" r:id="rId24"/>
    <p:sldId id="371" r:id="rId25"/>
    <p:sldId id="360" r:id="rId26"/>
    <p:sldId id="365" r:id="rId27"/>
    <p:sldId id="35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3F00"/>
    <a:srgbClr val="FFFFFF"/>
    <a:srgbClr val="E4B429"/>
    <a:srgbClr val="FFD54F"/>
    <a:srgbClr val="FFEA3D"/>
    <a:srgbClr val="FFFFAA"/>
    <a:srgbClr val="E0249A"/>
    <a:srgbClr val="0073CF"/>
    <a:srgbClr val="57068C"/>
    <a:srgbClr val="FFDB43"/>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65" autoAdjust="0"/>
    <p:restoredTop sz="74672"/>
  </p:normalViewPr>
  <p:slideViewPr>
    <p:cSldViewPr snapToGrid="0">
      <p:cViewPr varScale="1">
        <p:scale>
          <a:sx n="76" d="100"/>
          <a:sy n="76" d="100"/>
        </p:scale>
        <p:origin x="1104" y="200"/>
      </p:cViewPr>
      <p:guideLst>
        <p:guide orient="horz" pos="2160"/>
        <p:guide pos="3840"/>
      </p:guideLst>
    </p:cSldViewPr>
  </p:slideViewPr>
  <p:notesTextViewPr>
    <p:cViewPr>
      <p:scale>
        <a:sx n="1" d="1"/>
        <a:sy n="1" d="1"/>
      </p:scale>
      <p:origin x="0" y="0"/>
    </p:cViewPr>
  </p:notesTextViewPr>
  <p:sorterViewPr>
    <p:cViewPr>
      <p:scale>
        <a:sx n="30" d="100"/>
        <a:sy n="30" d="100"/>
      </p:scale>
      <p:origin x="0" y="0"/>
    </p:cViewPr>
  </p:sorterViewPr>
  <p:notesViewPr>
    <p:cSldViewPr snapToGrid="0">
      <p:cViewPr varScale="1">
        <p:scale>
          <a:sx n="85" d="100"/>
          <a:sy n="85" d="100"/>
        </p:scale>
        <p:origin x="3928"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0E4E57-1CF6-4440-8310-3CBE926400C3}" type="datetimeFigureOut">
              <a:rPr lang="en-US" smtClean="0"/>
              <a:t>10/7/22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33DC02-E926-F143-BEA7-834664C012FA}" type="slidenum">
              <a:rPr lang="en-US" smtClean="0"/>
              <a:t>‹#›</a:t>
            </a:fld>
            <a:endParaRPr lang="en-US"/>
          </a:p>
        </p:txBody>
      </p:sp>
    </p:spTree>
    <p:extLst>
      <p:ext uri="{BB962C8B-B14F-4D97-AF65-F5344CB8AC3E}">
        <p14:creationId xmlns:p14="http://schemas.microsoft.com/office/powerpoint/2010/main" val="389412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E97C-1779-4CEE-80D0-5BBB1AC4023D}" type="datetimeFigureOut">
              <a:rPr lang="en-US" smtClean="0"/>
              <a:t>10/7/22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EF7D1-689C-4BC1-B59B-4A4CE078ECDF}" type="slidenum">
              <a:rPr lang="en-US" smtClean="0"/>
              <a:t>‹#›</a:t>
            </a:fld>
            <a:endParaRPr lang="en-US"/>
          </a:p>
        </p:txBody>
      </p:sp>
    </p:spTree>
    <p:extLst>
      <p:ext uri="{BB962C8B-B14F-4D97-AF65-F5344CB8AC3E}">
        <p14:creationId xmlns:p14="http://schemas.microsoft.com/office/powerpoint/2010/main" val="198114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2</a:t>
            </a:fld>
            <a:endParaRPr lang="en-US"/>
          </a:p>
        </p:txBody>
      </p:sp>
    </p:spTree>
    <p:extLst>
      <p:ext uri="{BB962C8B-B14F-4D97-AF65-F5344CB8AC3E}">
        <p14:creationId xmlns:p14="http://schemas.microsoft.com/office/powerpoint/2010/main" val="2945208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13</a:t>
            </a:fld>
            <a:endParaRPr lang="en-US"/>
          </a:p>
        </p:txBody>
      </p:sp>
    </p:spTree>
    <p:extLst>
      <p:ext uri="{BB962C8B-B14F-4D97-AF65-F5344CB8AC3E}">
        <p14:creationId xmlns:p14="http://schemas.microsoft.com/office/powerpoint/2010/main" val="2777190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80% of top 10 girls names end in ‘A’. 50% of the top 50 names do. 75% of top 50 names end in a vowel or ‘y’. </a:t>
            </a:r>
          </a:p>
          <a:p>
            <a:endParaRPr lang="en-US" dirty="0"/>
          </a:p>
          <a:p>
            <a:r>
              <a:rPr lang="en-US" dirty="0"/>
              <a:t>40% of top 10 boys names end in ‘N’. 32% of top 50. Only 4% end in ‘A.’ (Luca and Ezra.) only 14% end in a vowel or ‘Y’. </a:t>
            </a:r>
          </a:p>
        </p:txBody>
      </p:sp>
      <p:sp>
        <p:nvSpPr>
          <p:cNvPr id="4" name="Slide Number Placeholder 3"/>
          <p:cNvSpPr>
            <a:spLocks noGrp="1"/>
          </p:cNvSpPr>
          <p:nvPr>
            <p:ph type="sldNum" sz="quarter" idx="5"/>
          </p:nvPr>
        </p:nvSpPr>
        <p:spPr/>
        <p:txBody>
          <a:bodyPr/>
          <a:lstStyle/>
          <a:p>
            <a:fld id="{8CCEF7D1-689C-4BC1-B59B-4A4CE078ECDF}" type="slidenum">
              <a:rPr lang="en-US" smtClean="0"/>
              <a:t>14</a:t>
            </a:fld>
            <a:endParaRPr lang="en-US"/>
          </a:p>
        </p:txBody>
      </p:sp>
    </p:spTree>
    <p:extLst>
      <p:ext uri="{BB962C8B-B14F-4D97-AF65-F5344CB8AC3E}">
        <p14:creationId xmlns:p14="http://schemas.microsoft.com/office/powerpoint/2010/main" val="1883937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16</a:t>
            </a:fld>
            <a:endParaRPr lang="en-US"/>
          </a:p>
        </p:txBody>
      </p:sp>
    </p:spTree>
    <p:extLst>
      <p:ext uri="{BB962C8B-B14F-4D97-AF65-F5344CB8AC3E}">
        <p14:creationId xmlns:p14="http://schemas.microsoft.com/office/powerpoint/2010/main" val="1566860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17</a:t>
            </a:fld>
            <a:endParaRPr lang="en-US"/>
          </a:p>
        </p:txBody>
      </p:sp>
    </p:spTree>
    <p:extLst>
      <p:ext uri="{BB962C8B-B14F-4D97-AF65-F5344CB8AC3E}">
        <p14:creationId xmlns:p14="http://schemas.microsoft.com/office/powerpoint/2010/main" val="420038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 here: ”Bias” isn’t </a:t>
            </a:r>
            <a:r>
              <a:rPr lang="en-US" b="1" dirty="0"/>
              <a:t>just </a:t>
            </a:r>
            <a:r>
              <a:rPr lang="en-US" b="0" dirty="0"/>
              <a:t>a problem of ‘bad data.’ The </a:t>
            </a:r>
            <a:r>
              <a:rPr lang="en-US" b="1" dirty="0"/>
              <a:t>aims</a:t>
            </a:r>
            <a:r>
              <a:rPr lang="en-US" b="0" dirty="0"/>
              <a:t> of the system will reflect what you value, and these values will affect the </a:t>
            </a:r>
            <a:r>
              <a:rPr lang="en-US" b="1" dirty="0"/>
              <a:t>design </a:t>
            </a:r>
            <a:r>
              <a:rPr lang="en-US" b="0" dirty="0"/>
              <a:t>of the system. </a:t>
            </a:r>
          </a:p>
          <a:p>
            <a:endParaRPr lang="en-US" b="0" dirty="0"/>
          </a:p>
          <a:p>
            <a:r>
              <a:rPr lang="en-US" b="0" dirty="0"/>
              <a:t>Notice; none of this is necessarily </a:t>
            </a:r>
            <a:r>
              <a:rPr lang="en-US" b="1" dirty="0"/>
              <a:t>bad</a:t>
            </a:r>
            <a:r>
              <a:rPr lang="en-US" b="0" dirty="0"/>
              <a:t>: that’s not the point. It </a:t>
            </a:r>
            <a:r>
              <a:rPr lang="en-US" b="1" dirty="0"/>
              <a:t>can </a:t>
            </a:r>
            <a:r>
              <a:rPr lang="en-US" b="0" dirty="0"/>
              <a:t>be bad, or it can be good. </a:t>
            </a:r>
          </a:p>
          <a:p>
            <a:endParaRPr lang="en-US" b="0" dirty="0"/>
          </a:p>
          <a:p>
            <a:r>
              <a:rPr lang="en-US" b="0" dirty="0"/>
              <a:t>You can’t solve this by just using all of the values: how do you weight them? What’s </a:t>
            </a:r>
            <a:r>
              <a:rPr lang="en-US" b="1" dirty="0"/>
              <a:t>more </a:t>
            </a:r>
            <a:r>
              <a:rPr lang="en-US" b="0" dirty="0"/>
              <a:t>important? </a:t>
            </a:r>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18</a:t>
            </a:fld>
            <a:endParaRPr lang="en-US"/>
          </a:p>
        </p:txBody>
      </p:sp>
    </p:spTree>
    <p:extLst>
      <p:ext uri="{BB962C8B-B14F-4D97-AF65-F5344CB8AC3E}">
        <p14:creationId xmlns:p14="http://schemas.microsoft.com/office/powerpoint/2010/main" val="621900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19</a:t>
            </a:fld>
            <a:endParaRPr lang="en-US"/>
          </a:p>
        </p:txBody>
      </p:sp>
    </p:spTree>
    <p:extLst>
      <p:ext uri="{BB962C8B-B14F-4D97-AF65-F5344CB8AC3E}">
        <p14:creationId xmlns:p14="http://schemas.microsoft.com/office/powerpoint/2010/main" val="4191433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20</a:t>
            </a:fld>
            <a:endParaRPr lang="en-US"/>
          </a:p>
        </p:txBody>
      </p:sp>
    </p:spTree>
    <p:extLst>
      <p:ext uri="{BB962C8B-B14F-4D97-AF65-F5344CB8AC3E}">
        <p14:creationId xmlns:p14="http://schemas.microsoft.com/office/powerpoint/2010/main" val="3400771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21</a:t>
            </a:fld>
            <a:endParaRPr lang="en-US"/>
          </a:p>
        </p:txBody>
      </p:sp>
    </p:spTree>
    <p:extLst>
      <p:ext uri="{BB962C8B-B14F-4D97-AF65-F5344CB8AC3E}">
        <p14:creationId xmlns:p14="http://schemas.microsoft.com/office/powerpoint/2010/main" val="19194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26</a:t>
            </a:fld>
            <a:endParaRPr lang="en-US"/>
          </a:p>
        </p:txBody>
      </p:sp>
    </p:spTree>
    <p:extLst>
      <p:ext uri="{BB962C8B-B14F-4D97-AF65-F5344CB8AC3E}">
        <p14:creationId xmlns:p14="http://schemas.microsoft.com/office/powerpoint/2010/main" val="3124711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8CCEF7D1-689C-4BC1-B59B-4A4CE078ECDF}" type="slidenum">
              <a:rPr lang="en-US" smtClean="0"/>
              <a:t>4</a:t>
            </a:fld>
            <a:endParaRPr lang="en-US"/>
          </a:p>
        </p:txBody>
      </p:sp>
    </p:spTree>
    <p:extLst>
      <p:ext uri="{BB962C8B-B14F-4D97-AF65-F5344CB8AC3E}">
        <p14:creationId xmlns:p14="http://schemas.microsoft.com/office/powerpoint/2010/main" val="191928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all, in a way, cognitive science questions. They’re about systems that </a:t>
            </a:r>
            <a:r>
              <a:rPr lang="en-US" b="1" dirty="0"/>
              <a:t>represent</a:t>
            </a:r>
            <a:r>
              <a:rPr lang="en-US" dirty="0"/>
              <a:t> the world, make </a:t>
            </a:r>
            <a:r>
              <a:rPr lang="en-US" b="1" dirty="0"/>
              <a:t>predictions </a:t>
            </a:r>
            <a:r>
              <a:rPr lang="en-US" b="0" dirty="0"/>
              <a:t>about the world, and then make </a:t>
            </a:r>
            <a:r>
              <a:rPr lang="en-US" b="1" dirty="0"/>
              <a:t>decisions </a:t>
            </a:r>
            <a:r>
              <a:rPr lang="en-US" b="0" dirty="0"/>
              <a:t>on the basis of those representations and predictions. </a:t>
            </a:r>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5</a:t>
            </a:fld>
            <a:endParaRPr lang="en-US"/>
          </a:p>
        </p:txBody>
      </p:sp>
    </p:spTree>
    <p:extLst>
      <p:ext uri="{BB962C8B-B14F-4D97-AF65-F5344CB8AC3E}">
        <p14:creationId xmlns:p14="http://schemas.microsoft.com/office/powerpoint/2010/main" val="3915686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disciples within the broader inter-</a:t>
            </a:r>
            <a:r>
              <a:rPr lang="en-US" dirty="0" err="1"/>
              <a:t>disciplianary</a:t>
            </a:r>
            <a:r>
              <a:rPr lang="en-US" dirty="0"/>
              <a:t> cognitive science project  are going to be better at answering different questions.</a:t>
            </a:r>
          </a:p>
          <a:p>
            <a:r>
              <a:rPr lang="en-US" dirty="0"/>
              <a:t> </a:t>
            </a:r>
          </a:p>
          <a:p>
            <a:r>
              <a:rPr lang="en-US" dirty="0"/>
              <a:t>Moral philosophers aren’t going to be very useful in answering the “what can be done about it?” question. Computer scientists will be a lot better at that. </a:t>
            </a:r>
          </a:p>
          <a:p>
            <a:r>
              <a:rPr lang="en-US" dirty="0"/>
              <a:t>Moral philosophers will be particularly useful in answering the “is it unjust/unfair?” question. </a:t>
            </a:r>
          </a:p>
          <a:p>
            <a:r>
              <a:rPr lang="en-US" dirty="0"/>
              <a:t>Philosophers </a:t>
            </a:r>
            <a:r>
              <a:rPr lang="en-US" i="1" dirty="0"/>
              <a:t>and </a:t>
            </a:r>
            <a:r>
              <a:rPr lang="en-US" i="0" dirty="0"/>
              <a:t>computer scientists will both have views about “what is it?” and each will be able to help the other.  </a:t>
            </a:r>
            <a:endParaRPr lang="en-US" dirty="0"/>
          </a:p>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6</a:t>
            </a:fld>
            <a:endParaRPr lang="en-US"/>
          </a:p>
        </p:txBody>
      </p:sp>
    </p:spTree>
    <p:extLst>
      <p:ext uri="{BB962C8B-B14F-4D97-AF65-F5344CB8AC3E}">
        <p14:creationId xmlns:p14="http://schemas.microsoft.com/office/powerpoint/2010/main" val="2227367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7</a:t>
            </a:fld>
            <a:endParaRPr lang="en-US"/>
          </a:p>
        </p:txBody>
      </p:sp>
    </p:spTree>
    <p:extLst>
      <p:ext uri="{BB962C8B-B14F-4D97-AF65-F5344CB8AC3E}">
        <p14:creationId xmlns:p14="http://schemas.microsoft.com/office/powerpoint/2010/main" val="3565268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8CCEF7D1-689C-4BC1-B59B-4A4CE078ECDF}" type="slidenum">
              <a:rPr lang="en-US" smtClean="0"/>
              <a:t>8</a:t>
            </a:fld>
            <a:endParaRPr lang="en-US"/>
          </a:p>
        </p:txBody>
      </p:sp>
    </p:spTree>
    <p:extLst>
      <p:ext uri="{BB962C8B-B14F-4D97-AF65-F5344CB8AC3E}">
        <p14:creationId xmlns:p14="http://schemas.microsoft.com/office/powerpoint/2010/main" val="3641090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0" dirty="0"/>
          </a:p>
        </p:txBody>
      </p:sp>
      <p:sp>
        <p:nvSpPr>
          <p:cNvPr id="4" name="Slide Number Placeholder 3"/>
          <p:cNvSpPr>
            <a:spLocks noGrp="1"/>
          </p:cNvSpPr>
          <p:nvPr>
            <p:ph type="sldNum" sz="quarter" idx="5"/>
          </p:nvPr>
        </p:nvSpPr>
        <p:spPr/>
        <p:txBody>
          <a:bodyPr/>
          <a:lstStyle/>
          <a:p>
            <a:fld id="{8CCEF7D1-689C-4BC1-B59B-4A4CE078ECDF}" type="slidenum">
              <a:rPr lang="en-US" smtClean="0"/>
              <a:t>9</a:t>
            </a:fld>
            <a:endParaRPr lang="en-US"/>
          </a:p>
        </p:txBody>
      </p:sp>
    </p:spTree>
    <p:extLst>
      <p:ext uri="{BB962C8B-B14F-4D97-AF65-F5344CB8AC3E}">
        <p14:creationId xmlns:p14="http://schemas.microsoft.com/office/powerpoint/2010/main" val="3097911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this is about </a:t>
            </a:r>
            <a:r>
              <a:rPr lang="en-US" b="1" dirty="0"/>
              <a:t>how the predictions are used as tools, </a:t>
            </a:r>
            <a:r>
              <a:rPr lang="en-US" b="0" dirty="0"/>
              <a:t>and not about the predictions themselves.</a:t>
            </a:r>
          </a:p>
          <a:p>
            <a:r>
              <a:rPr lang="en-US" b="0" dirty="0"/>
              <a:t>You could imagine using this data to make decisions about student financial assistance, or extra support resources. </a:t>
            </a:r>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10</a:t>
            </a:fld>
            <a:endParaRPr lang="en-US"/>
          </a:p>
        </p:txBody>
      </p:sp>
    </p:spTree>
    <p:extLst>
      <p:ext uri="{BB962C8B-B14F-4D97-AF65-F5344CB8AC3E}">
        <p14:creationId xmlns:p14="http://schemas.microsoft.com/office/powerpoint/2010/main" val="4083586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11</a:t>
            </a:fld>
            <a:endParaRPr lang="en-US"/>
          </a:p>
        </p:txBody>
      </p:sp>
    </p:spTree>
    <p:extLst>
      <p:ext uri="{BB962C8B-B14F-4D97-AF65-F5344CB8AC3E}">
        <p14:creationId xmlns:p14="http://schemas.microsoft.com/office/powerpoint/2010/main" val="21622522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33ED065-45E3-7F40-9BFA-F942B2D45C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51200"/>
            <a:ext cx="4195800" cy="1260000"/>
          </a:xfrm>
          <a:prstGeom prst="rect">
            <a:avLst/>
          </a:prstGeom>
        </p:spPr>
      </p:pic>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C22F1BCD-CA8E-5843-8E40-CF89335D04EE}" type="datetime1">
              <a:rPr lang="en-US" smtClean="0"/>
              <a:t>10/7/22</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Algorithmic Bias</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dirty="0"/>
          </a:p>
        </p:txBody>
      </p:sp>
      <p:grpSp>
        <p:nvGrpSpPr>
          <p:cNvPr id="17" name="Group 16"/>
          <p:cNvGrpSpPr/>
          <p:nvPr userDrawn="1"/>
        </p:nvGrpSpPr>
        <p:grpSpPr>
          <a:xfrm>
            <a:off x="0" y="0"/>
            <a:ext cx="12192000" cy="397164"/>
            <a:chOff x="0" y="0"/>
            <a:chExt cx="12192000" cy="397164"/>
          </a:xfrm>
        </p:grpSpPr>
        <p:sp>
          <p:nvSpPr>
            <p:cNvPr id="19" name="Rectangle 18"/>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9144939" y="198582"/>
              <a:ext cx="3047061" cy="198582"/>
            </a:xfrm>
            <a:prstGeom prst="rect">
              <a:avLst/>
            </a:prstGeom>
            <a:solidFill>
              <a:srgbClr val="D93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559227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9881" y="1396192"/>
            <a:ext cx="5542713" cy="670270"/>
          </a:xfrm>
        </p:spPr>
        <p:txBody>
          <a:bodyPr anchor="b">
            <a:noAutofit/>
          </a:bodyPr>
          <a:lstStyle>
            <a:lvl1pPr marL="0" indent="0">
              <a:buNone/>
              <a:defRPr sz="2800" b="1" baseline="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9881" y="2184400"/>
            <a:ext cx="5542713"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6154" y="1396192"/>
            <a:ext cx="5593458" cy="670270"/>
          </a:xfrm>
        </p:spPr>
        <p:txBody>
          <a:bodyPr anchor="b">
            <a:normAutofit/>
          </a:bodyPr>
          <a:lstStyle>
            <a:lvl1pPr marL="0" indent="0">
              <a:buNone/>
              <a:defRPr sz="2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6154" y="2184400"/>
            <a:ext cx="5593458"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259883" y="434108"/>
            <a:ext cx="11569729" cy="895927"/>
          </a:xfrm>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E6EE815B-7290-A14E-B4B9-AD387D1FD6C4}" type="datetime1">
              <a:rPr lang="en-US" smtClean="0"/>
              <a:t>10/7/22</a:t>
            </a:fld>
            <a:endParaRPr lang="en-US" dirty="0"/>
          </a:p>
        </p:txBody>
      </p:sp>
      <p:sp>
        <p:nvSpPr>
          <p:cNvPr id="11" name="Footer Placeholder 10"/>
          <p:cNvSpPr>
            <a:spLocks noGrp="1"/>
          </p:cNvSpPr>
          <p:nvPr>
            <p:ph type="ftr" sz="quarter" idx="11"/>
          </p:nvPr>
        </p:nvSpPr>
        <p:spPr/>
        <p:txBody>
          <a:bodyPr/>
          <a:lstStyle/>
          <a:p>
            <a:r>
              <a:rPr lang="en-US"/>
              <a:t>Algorithmic Bias</a:t>
            </a:r>
            <a:endParaRPr lang="en-US" dirty="0"/>
          </a:p>
        </p:txBody>
      </p:sp>
      <p:sp>
        <p:nvSpPr>
          <p:cNvPr id="12" name="Slide Number Placeholder 11"/>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51959864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Date Placeholder 5"/>
          <p:cNvSpPr>
            <a:spLocks noGrp="1"/>
          </p:cNvSpPr>
          <p:nvPr>
            <p:ph type="dt" sz="half" idx="10"/>
          </p:nvPr>
        </p:nvSpPr>
        <p:spPr/>
        <p:txBody>
          <a:bodyPr/>
          <a:lstStyle/>
          <a:p>
            <a:fld id="{5DD49AAC-E041-C243-B77E-81BA67F1B117}" type="datetime1">
              <a:rPr lang="en-US" smtClean="0"/>
              <a:t>10/7/22</a:t>
            </a:fld>
            <a:endParaRPr lang="en-US" dirty="0"/>
          </a:p>
        </p:txBody>
      </p:sp>
      <p:sp>
        <p:nvSpPr>
          <p:cNvPr id="7" name="Footer Placeholder 6"/>
          <p:cNvSpPr>
            <a:spLocks noGrp="1"/>
          </p:cNvSpPr>
          <p:nvPr>
            <p:ph type="ftr" sz="quarter" idx="11"/>
          </p:nvPr>
        </p:nvSpPr>
        <p:spPr/>
        <p:txBody>
          <a:bodyPr/>
          <a:lstStyle/>
          <a:p>
            <a:r>
              <a:rPr lang="en-US"/>
              <a:t>Algorithmic Bias</a:t>
            </a:r>
            <a:endParaRPr lang="en-US" dirty="0"/>
          </a:p>
        </p:txBody>
      </p:sp>
      <p:sp>
        <p:nvSpPr>
          <p:cNvPr id="8" name="Slide Number Placeholder 7"/>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70848707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09BFCEA-66C8-C449-89E3-C30257C36BBA}" type="datetime1">
              <a:rPr lang="en-US" smtClean="0"/>
              <a:t>10/7/22</a:t>
            </a:fld>
            <a:endParaRPr lang="en-US" dirty="0"/>
          </a:p>
        </p:txBody>
      </p:sp>
      <p:sp>
        <p:nvSpPr>
          <p:cNvPr id="6" name="Footer Placeholder 5"/>
          <p:cNvSpPr>
            <a:spLocks noGrp="1"/>
          </p:cNvSpPr>
          <p:nvPr>
            <p:ph type="ftr" sz="quarter" idx="11"/>
          </p:nvPr>
        </p:nvSpPr>
        <p:spPr/>
        <p:txBody>
          <a:bodyPr/>
          <a:lstStyle/>
          <a:p>
            <a:r>
              <a:rPr lang="en-US"/>
              <a:t>Algorithmic Bias</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743165608"/>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AA047EB-CA99-A44E-8CC6-F219EB3A05E9}" type="datetime1">
              <a:rPr lang="en-US" smtClean="0"/>
              <a:t>10/7/22</a:t>
            </a:fld>
            <a:endParaRPr lang="en-US" dirty="0"/>
          </a:p>
        </p:txBody>
      </p:sp>
      <p:sp>
        <p:nvSpPr>
          <p:cNvPr id="6" name="Footer Placeholder 5"/>
          <p:cNvSpPr>
            <a:spLocks noGrp="1"/>
          </p:cNvSpPr>
          <p:nvPr>
            <p:ph type="ftr" sz="quarter" idx="11"/>
          </p:nvPr>
        </p:nvSpPr>
        <p:spPr/>
        <p:txBody>
          <a:bodyPr/>
          <a:lstStyle/>
          <a:p>
            <a:r>
              <a:rPr lang="en-US"/>
              <a:t>Algorithmic Bias</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108767841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cap="all" baseline="0"/>
            </a:lvl1pPr>
          </a:lstStyle>
          <a:p>
            <a:r>
              <a:rPr lang="en-US" dirty="0"/>
              <a:t>CONTEXT or THEME</a:t>
            </a:r>
          </a:p>
        </p:txBody>
      </p:sp>
      <p:sp>
        <p:nvSpPr>
          <p:cNvPr id="3" name="Date Placeholder 2"/>
          <p:cNvSpPr>
            <a:spLocks noGrp="1"/>
          </p:cNvSpPr>
          <p:nvPr>
            <p:ph type="dt" sz="half" idx="10"/>
          </p:nvPr>
        </p:nvSpPr>
        <p:spPr>
          <a:xfrm>
            <a:off x="10687614" y="6335309"/>
            <a:ext cx="1181114" cy="250337"/>
          </a:xfrm>
        </p:spPr>
        <p:txBody>
          <a:bodyPr/>
          <a:lstStyle/>
          <a:p>
            <a:fld id="{08067970-5AB8-6E42-8E51-CD354D29EEB7}" type="datetime1">
              <a:rPr lang="en-US" smtClean="0"/>
              <a:t>10/7/22</a:t>
            </a:fld>
            <a:endParaRPr lang="en-US" dirty="0"/>
          </a:p>
        </p:txBody>
      </p:sp>
      <p:sp>
        <p:nvSpPr>
          <p:cNvPr id="4" name="Footer Placeholder 3"/>
          <p:cNvSpPr>
            <a:spLocks noGrp="1"/>
          </p:cNvSpPr>
          <p:nvPr>
            <p:ph type="ftr" sz="quarter" idx="11"/>
          </p:nvPr>
        </p:nvSpPr>
        <p:spPr/>
        <p:txBody>
          <a:bodyPr/>
          <a:lstStyle/>
          <a:p>
            <a:r>
              <a:rPr lang="en-US"/>
              <a:t>Algorithmic Bias</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cxnSp>
        <p:nvCxnSpPr>
          <p:cNvPr id="12" name="Straight Connector 11"/>
          <p:cNvCxnSpPr/>
          <p:nvPr userDrawn="1"/>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Edit Master text styles</a:t>
            </a:r>
          </a:p>
        </p:txBody>
      </p:sp>
      <p:sp>
        <p:nvSpPr>
          <p:cNvPr id="17" name="Text Placeholder 16"/>
          <p:cNvSpPr>
            <a:spLocks noGrp="1"/>
          </p:cNvSpPr>
          <p:nvPr>
            <p:ph type="body" sz="quarter" idx="14"/>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Edit Master text styles</a:t>
            </a:r>
          </a:p>
        </p:txBody>
      </p:sp>
    </p:spTree>
    <p:extLst>
      <p:ext uri="{BB962C8B-B14F-4D97-AF65-F5344CB8AC3E}">
        <p14:creationId xmlns:p14="http://schemas.microsoft.com/office/powerpoint/2010/main" val="1064198111"/>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6350285" y="495661"/>
            <a:ext cx="5440648" cy="5757360"/>
          </a:xfrm>
        </p:spPr>
        <p:txBody>
          <a:bodyPr/>
          <a:lstStyle/>
          <a:p>
            <a:r>
              <a:rPr lang="en-US"/>
              <a:t>Click icon to add picture</a:t>
            </a:r>
          </a:p>
        </p:txBody>
      </p:sp>
      <p:sp>
        <p:nvSpPr>
          <p:cNvPr id="2" name="Title 1"/>
          <p:cNvSpPr>
            <a:spLocks noGrp="1"/>
          </p:cNvSpPr>
          <p:nvPr>
            <p:ph type="title" hasCustomPrompt="1"/>
          </p:nvPr>
        </p:nvSpPr>
        <p:spPr>
          <a:xfrm>
            <a:off x="854362" y="1237675"/>
            <a:ext cx="4331855" cy="910202"/>
          </a:xfrm>
        </p:spPr>
        <p:txBody>
          <a:bodyPr anchor="b">
            <a:normAutofit/>
          </a:bodyPr>
          <a:lstStyle>
            <a:lvl1pPr algn="ctr">
              <a:defRPr sz="2800" cap="all" baseline="0"/>
            </a:lvl1pPr>
          </a:lstStyle>
          <a:p>
            <a:r>
              <a:rPr lang="en-US" dirty="0"/>
              <a:t>CONTEXT or THEME</a:t>
            </a:r>
          </a:p>
        </p:txBody>
      </p:sp>
      <p:sp>
        <p:nvSpPr>
          <p:cNvPr id="3" name="Date Placeholder 2"/>
          <p:cNvSpPr>
            <a:spLocks noGrp="1"/>
          </p:cNvSpPr>
          <p:nvPr>
            <p:ph type="dt" sz="half" idx="10"/>
          </p:nvPr>
        </p:nvSpPr>
        <p:spPr>
          <a:xfrm>
            <a:off x="10692947" y="6335309"/>
            <a:ext cx="1181114" cy="250337"/>
          </a:xfrm>
        </p:spPr>
        <p:txBody>
          <a:bodyPr/>
          <a:lstStyle/>
          <a:p>
            <a:fld id="{AC8A10D2-623D-B94B-87BA-FC1577A5231A}" type="datetime1">
              <a:rPr lang="en-US" smtClean="0"/>
              <a:t>10/7/22</a:t>
            </a:fld>
            <a:endParaRPr lang="en-US" dirty="0"/>
          </a:p>
        </p:txBody>
      </p:sp>
      <p:sp>
        <p:nvSpPr>
          <p:cNvPr id="4" name="Footer Placeholder 3"/>
          <p:cNvSpPr>
            <a:spLocks noGrp="1"/>
          </p:cNvSpPr>
          <p:nvPr>
            <p:ph type="ftr" sz="quarter" idx="11"/>
          </p:nvPr>
        </p:nvSpPr>
        <p:spPr>
          <a:xfrm>
            <a:off x="259882" y="6335309"/>
            <a:ext cx="3887245" cy="250337"/>
          </a:xfrm>
        </p:spPr>
        <p:txBody>
          <a:bodyPr/>
          <a:lstStyle/>
          <a:p>
            <a:r>
              <a:rPr lang="en-US"/>
              <a:t>Algorithmic Bias</a:t>
            </a:r>
            <a:endParaRPr lang="en-US" dirty="0"/>
          </a:p>
        </p:txBody>
      </p:sp>
      <p:sp>
        <p:nvSpPr>
          <p:cNvPr id="5" name="Slide Number Placeholder 4"/>
          <p:cNvSpPr>
            <a:spLocks noGrp="1"/>
          </p:cNvSpPr>
          <p:nvPr>
            <p:ph type="sldNum" sz="quarter" idx="12"/>
          </p:nvPr>
        </p:nvSpPr>
        <p:spPr>
          <a:xfrm>
            <a:off x="4479637" y="6335309"/>
            <a:ext cx="1016000" cy="250337"/>
          </a:xfrm>
        </p:spPr>
        <p:txBody>
          <a:bodyPr/>
          <a:lstStyle/>
          <a:p>
            <a:r>
              <a:rPr lang="en-US" dirty="0"/>
              <a:t>PAGE  </a:t>
            </a:r>
            <a:fld id="{93005692-73BE-493E-93AB-ECD6027A7652}" type="slidenum">
              <a:rPr lang="en-US" smtClean="0"/>
              <a:pPr/>
              <a:t>‹#›</a:t>
            </a:fld>
            <a:endParaRPr lang="en-US" dirty="0"/>
          </a:p>
        </p:txBody>
      </p:sp>
      <p:sp>
        <p:nvSpPr>
          <p:cNvPr id="15" name="Text Placeholder 14"/>
          <p:cNvSpPr>
            <a:spLocks noGrp="1"/>
          </p:cNvSpPr>
          <p:nvPr>
            <p:ph type="body" sz="quarter" idx="13"/>
          </p:nvPr>
        </p:nvSpPr>
        <p:spPr>
          <a:xfrm>
            <a:off x="544943" y="2409026"/>
            <a:ext cx="4950694"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en-US"/>
              <a:t>Edit Master text styles</a:t>
            </a:r>
          </a:p>
        </p:txBody>
      </p:sp>
      <p:sp>
        <p:nvSpPr>
          <p:cNvPr id="17" name="Text Placeholder 16"/>
          <p:cNvSpPr>
            <a:spLocks noGrp="1"/>
          </p:cNvSpPr>
          <p:nvPr>
            <p:ph type="body" sz="quarter" idx="14"/>
          </p:nvPr>
        </p:nvSpPr>
        <p:spPr>
          <a:xfrm>
            <a:off x="85436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Edit Master text styles</a:t>
            </a:r>
          </a:p>
        </p:txBody>
      </p:sp>
      <p:cxnSp>
        <p:nvCxnSpPr>
          <p:cNvPr id="10" name="Straight Connector 9"/>
          <p:cNvCxnSpPr/>
          <p:nvPr userDrawn="1"/>
        </p:nvCxnSpPr>
        <p:spPr>
          <a:xfrm>
            <a:off x="85436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5436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17354"/>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dirty="0"/>
              <a:t>SECTION DIVIDER</a:t>
            </a:r>
          </a:p>
        </p:txBody>
      </p:sp>
      <p:sp>
        <p:nvSpPr>
          <p:cNvPr id="3" name="Date Placeholder 2"/>
          <p:cNvSpPr>
            <a:spLocks noGrp="1"/>
          </p:cNvSpPr>
          <p:nvPr>
            <p:ph type="dt" sz="half" idx="10"/>
          </p:nvPr>
        </p:nvSpPr>
        <p:spPr>
          <a:xfrm>
            <a:off x="10676206" y="6335309"/>
            <a:ext cx="1181114" cy="250337"/>
          </a:xfrm>
        </p:spPr>
        <p:txBody>
          <a:bodyPr/>
          <a:lstStyle/>
          <a:p>
            <a:fld id="{57066885-C428-0D48-B735-B44E4EE2E8D9}" type="datetime1">
              <a:rPr lang="en-US" smtClean="0"/>
              <a:t>10/7/22</a:t>
            </a:fld>
            <a:endParaRPr lang="en-US" dirty="0"/>
          </a:p>
        </p:txBody>
      </p:sp>
      <p:sp>
        <p:nvSpPr>
          <p:cNvPr id="4" name="Footer Placeholder 3"/>
          <p:cNvSpPr>
            <a:spLocks noGrp="1"/>
          </p:cNvSpPr>
          <p:nvPr>
            <p:ph type="ftr" sz="quarter" idx="11"/>
          </p:nvPr>
        </p:nvSpPr>
        <p:spPr/>
        <p:txBody>
          <a:bodyPr/>
          <a:lstStyle/>
          <a:p>
            <a:r>
              <a:rPr lang="en-US"/>
              <a:t>Algorithmic Bias</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146772809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dirty="0"/>
              <a:t>SECTION DIVIDER</a:t>
            </a:r>
          </a:p>
        </p:txBody>
      </p:sp>
      <p:sp>
        <p:nvSpPr>
          <p:cNvPr id="3" name="Date Placeholder 2"/>
          <p:cNvSpPr>
            <a:spLocks noGrp="1"/>
          </p:cNvSpPr>
          <p:nvPr>
            <p:ph type="dt" sz="half" idx="10"/>
          </p:nvPr>
        </p:nvSpPr>
        <p:spPr>
          <a:xfrm>
            <a:off x="10676206" y="6335309"/>
            <a:ext cx="1181114" cy="250337"/>
          </a:xfrm>
        </p:spPr>
        <p:txBody>
          <a:bodyPr/>
          <a:lstStyle/>
          <a:p>
            <a:fld id="{C0632A31-BD9E-CD43-8A3B-010D82DC9B3C}" type="datetime1">
              <a:rPr lang="en-US" smtClean="0"/>
              <a:t>10/7/22</a:t>
            </a:fld>
            <a:endParaRPr lang="en-US" dirty="0"/>
          </a:p>
        </p:txBody>
      </p:sp>
      <p:sp>
        <p:nvSpPr>
          <p:cNvPr id="4" name="Footer Placeholder 3"/>
          <p:cNvSpPr>
            <a:spLocks noGrp="1"/>
          </p:cNvSpPr>
          <p:nvPr>
            <p:ph type="ftr" sz="quarter" idx="11"/>
          </p:nvPr>
        </p:nvSpPr>
        <p:spPr/>
        <p:txBody>
          <a:bodyPr/>
          <a:lstStyle/>
          <a:p>
            <a:r>
              <a:rPr lang="en-US"/>
              <a:t>Algorithmic Bias</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66682872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solidFill>
                  <a:schemeClr val="bg1"/>
                </a:solidFill>
              </a:defRPr>
            </a:lvl1pPr>
          </a:lstStyle>
          <a:p>
            <a:r>
              <a:rPr lang="en-US" dirty="0"/>
              <a:t>SECTION DIVIDER</a:t>
            </a:r>
          </a:p>
        </p:txBody>
      </p:sp>
      <p:sp>
        <p:nvSpPr>
          <p:cNvPr id="3" name="Date Placeholder 2"/>
          <p:cNvSpPr>
            <a:spLocks noGrp="1"/>
          </p:cNvSpPr>
          <p:nvPr>
            <p:ph type="dt" sz="half" idx="10"/>
          </p:nvPr>
        </p:nvSpPr>
        <p:spPr>
          <a:xfrm>
            <a:off x="10676206" y="6335309"/>
            <a:ext cx="1181114" cy="250337"/>
          </a:xfrm>
        </p:spPr>
        <p:txBody>
          <a:bodyPr/>
          <a:lstStyle>
            <a:lvl1pPr>
              <a:defRPr>
                <a:solidFill>
                  <a:schemeClr val="bg1"/>
                </a:solidFill>
              </a:defRPr>
            </a:lvl1pPr>
          </a:lstStyle>
          <a:p>
            <a:fld id="{2D34FD2D-EC15-C74E-92F6-9594BB0E8B1C}" type="datetime1">
              <a:rPr lang="en-US" smtClean="0"/>
              <a:t>10/7/22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Algorithmic Bias</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035022777"/>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225" y="4581236"/>
            <a:ext cx="10877550" cy="1597891"/>
          </a:xfrm>
          <a:noFill/>
        </p:spPr>
        <p:txBody>
          <a:bodyPr wrap="square" rtlCol="0" anchor="ctr" anchorCtr="1">
            <a:noAutofit/>
          </a:bodyPr>
          <a:lstStyle>
            <a:lvl1pPr algn="ctr">
              <a:defRPr lang="en-US" sz="1800" b="0" i="0" cap="all" baseline="0">
                <a:solidFill>
                  <a:schemeClr val="tx1"/>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p:txBody>
          <a:bodyPr/>
          <a:lstStyle/>
          <a:p>
            <a:fld id="{84578164-4F57-B948-A977-F5679840CD9E}" type="datetime1">
              <a:rPr lang="en-US" smtClean="0"/>
              <a:t>10/7/22</a:t>
            </a:fld>
            <a:endParaRPr lang="en-US" dirty="0"/>
          </a:p>
        </p:txBody>
      </p:sp>
      <p:sp>
        <p:nvSpPr>
          <p:cNvPr id="10" name="Footer Placeholder 9"/>
          <p:cNvSpPr>
            <a:spLocks noGrp="1"/>
          </p:cNvSpPr>
          <p:nvPr>
            <p:ph type="ftr" sz="quarter" idx="11"/>
          </p:nvPr>
        </p:nvSpPr>
        <p:spPr/>
        <p:txBody>
          <a:bodyPr/>
          <a:lstStyle/>
          <a:p>
            <a:r>
              <a:rPr lang="en-US"/>
              <a:t>Algorithmic Bias</a:t>
            </a:r>
            <a:endParaRPr lang="en-US" dirty="0"/>
          </a:p>
        </p:txBody>
      </p:sp>
      <p:sp>
        <p:nvSpPr>
          <p:cNvPr id="11" name="Slide Number Placeholder 10"/>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16" name="Group 15"/>
          <p:cNvGrpSpPr/>
          <p:nvPr userDrawn="1"/>
        </p:nvGrpSpPr>
        <p:grpSpPr>
          <a:xfrm>
            <a:off x="0" y="0"/>
            <a:ext cx="12192000" cy="397164"/>
            <a:chOff x="0" y="0"/>
            <a:chExt cx="12192000" cy="397164"/>
          </a:xfrm>
        </p:grpSpPr>
        <p:sp>
          <p:nvSpPr>
            <p:cNvPr id="17" name="Rectangle 16"/>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144939" y="198582"/>
              <a:ext cx="3047061" cy="198582"/>
            </a:xfrm>
            <a:prstGeom prst="rect">
              <a:avLst/>
            </a:prstGeom>
            <a:solidFill>
              <a:srgbClr val="D93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BF413971-A8B0-6742-9750-BABDE9578B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3819" y="1512237"/>
            <a:ext cx="5304360" cy="3708000"/>
          </a:xfrm>
          <a:prstGeom prst="rect">
            <a:avLst/>
          </a:prstGeom>
        </p:spPr>
      </p:pic>
    </p:spTree>
    <p:extLst>
      <p:ext uri="{BB962C8B-B14F-4D97-AF65-F5344CB8AC3E}">
        <p14:creationId xmlns:p14="http://schemas.microsoft.com/office/powerpoint/2010/main" val="326967735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F3D70B1A-05DC-1546-8583-DADD994AC994}" type="datetime1">
              <a:rPr lang="en-US" smtClean="0"/>
              <a:t>10/7/22</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Algorithmic Bias</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dirty="0"/>
          </a:p>
        </p:txBody>
      </p:sp>
      <p:grpSp>
        <p:nvGrpSpPr>
          <p:cNvPr id="17" name="Group 16"/>
          <p:cNvGrpSpPr/>
          <p:nvPr userDrawn="1"/>
        </p:nvGrpSpPr>
        <p:grpSpPr>
          <a:xfrm>
            <a:off x="0" y="0"/>
            <a:ext cx="12192000" cy="397164"/>
            <a:chOff x="0" y="0"/>
            <a:chExt cx="12192000" cy="397164"/>
          </a:xfrm>
        </p:grpSpPr>
        <p:sp>
          <p:nvSpPr>
            <p:cNvPr id="19" name="Rectangle 18"/>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9144939" y="198582"/>
              <a:ext cx="3047061" cy="198582"/>
            </a:xfrm>
            <a:prstGeom prst="rect">
              <a:avLst/>
            </a:prstGeom>
            <a:solidFill>
              <a:srgbClr val="D93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08BB165B-ADFB-2743-9562-5A3C35FDC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51200"/>
            <a:ext cx="4195800" cy="1260000"/>
          </a:xfrm>
          <a:prstGeom prst="rect">
            <a:avLst/>
          </a:prstGeom>
        </p:spPr>
      </p:pic>
    </p:spTree>
    <p:extLst>
      <p:ext uri="{BB962C8B-B14F-4D97-AF65-F5344CB8AC3E}">
        <p14:creationId xmlns:p14="http://schemas.microsoft.com/office/powerpoint/2010/main" val="1031835470"/>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_ALT">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A7C9D9-1D57-424D-9C6C-55BEBFA42E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59" b="18119"/>
          <a:stretch/>
        </p:blipFill>
        <p:spPr>
          <a:xfrm>
            <a:off x="0" y="405114"/>
            <a:ext cx="12192000" cy="6452886"/>
          </a:xfrm>
          <a:prstGeom prst="rect">
            <a:avLst/>
          </a:prstGeom>
        </p:spPr>
      </p:pic>
      <p:sp>
        <p:nvSpPr>
          <p:cNvPr id="2" name="Title 1"/>
          <p:cNvSpPr>
            <a:spLocks noGrp="1"/>
          </p:cNvSpPr>
          <p:nvPr>
            <p:ph type="title" hasCustomPrompt="1"/>
          </p:nvPr>
        </p:nvSpPr>
        <p:spPr>
          <a:xfrm>
            <a:off x="733425" y="4682836"/>
            <a:ext cx="10725150" cy="1559782"/>
          </a:xfrm>
          <a:noFill/>
        </p:spPr>
        <p:txBody>
          <a:bodyPr wrap="square" rtlCol="0" anchor="ctr" anchorCtr="1">
            <a:noAutofit/>
          </a:bodyPr>
          <a:lstStyle>
            <a:lvl1pPr algn="ctr">
              <a:defRPr lang="en-US" sz="1800" b="0" i="0">
                <a:solidFill>
                  <a:schemeClr val="bg1">
                    <a:alpha val="81000"/>
                  </a:schemeClr>
                </a:solidFill>
                <a:latin typeface="Verdana" charset="0"/>
                <a:ea typeface="Verdana" charset="0"/>
                <a:cs typeface="Verdana" charset="0"/>
              </a:defRPr>
            </a:lvl1pPr>
          </a:lstStyle>
          <a:p>
            <a:pPr marL="0" lvl="0" algn="ctr">
              <a:lnSpc>
                <a:spcPct val="75000"/>
              </a:lnSpc>
            </a:pPr>
            <a:r>
              <a:rPr lang="en-US" dirty="0"/>
              <a:t>CLICK TO EDIT MASTER CLOSING SLIDE OPTION 2</a:t>
            </a:r>
          </a:p>
        </p:txBody>
      </p:sp>
      <p:sp>
        <p:nvSpPr>
          <p:cNvPr id="6" name="Date Placeholder 5"/>
          <p:cNvSpPr>
            <a:spLocks noGrp="1"/>
          </p:cNvSpPr>
          <p:nvPr>
            <p:ph type="dt" sz="half" idx="10"/>
          </p:nvPr>
        </p:nvSpPr>
        <p:spPr/>
        <p:txBody>
          <a:bodyPr/>
          <a:lstStyle/>
          <a:p>
            <a:fld id="{5378F50F-6A9D-B040-8605-FAC5127B897D}" type="datetime1">
              <a:rPr lang="en-US" smtClean="0"/>
              <a:t>10/7/22</a:t>
            </a:fld>
            <a:endParaRPr lang="en-US" dirty="0"/>
          </a:p>
        </p:txBody>
      </p:sp>
      <p:sp>
        <p:nvSpPr>
          <p:cNvPr id="7" name="Footer Placeholder 6"/>
          <p:cNvSpPr>
            <a:spLocks noGrp="1"/>
          </p:cNvSpPr>
          <p:nvPr>
            <p:ph type="ftr" sz="quarter" idx="11"/>
          </p:nvPr>
        </p:nvSpPr>
        <p:spPr/>
        <p:txBody>
          <a:bodyPr/>
          <a:lstStyle/>
          <a:p>
            <a:r>
              <a:rPr lang="en-US"/>
              <a:t>Algorithmic Bias</a:t>
            </a:r>
            <a:endParaRPr lang="en-US" dirty="0"/>
          </a:p>
        </p:txBody>
      </p:sp>
      <p:sp>
        <p:nvSpPr>
          <p:cNvPr id="8" name="Slide Number Placeholder 7"/>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pic>
        <p:nvPicPr>
          <p:cNvPr id="5" name="Picture 4">
            <a:extLst>
              <a:ext uri="{FF2B5EF4-FFF2-40B4-BE49-F238E27FC236}">
                <a16:creationId xmlns:a16="http://schemas.microsoft.com/office/drawing/2014/main" id="{5B0E5DF3-7033-054C-BB5F-300C98EDE6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3820" y="1614577"/>
            <a:ext cx="5304360" cy="3708000"/>
          </a:xfrm>
          <a:prstGeom prst="rect">
            <a:avLst/>
          </a:prstGeom>
        </p:spPr>
      </p:pic>
    </p:spTree>
    <p:extLst>
      <p:ext uri="{BB962C8B-B14F-4D97-AF65-F5344CB8AC3E}">
        <p14:creationId xmlns:p14="http://schemas.microsoft.com/office/powerpoint/2010/main" val="372208286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DBAE69C-211F-F74A-954C-B7CD960CCC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51200"/>
            <a:ext cx="4195802" cy="1260000"/>
          </a:xfrm>
          <a:prstGeom prst="rect">
            <a:avLst/>
          </a:prstGeom>
        </p:spPr>
      </p:pic>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88FF0DAC-2C7D-C349-ADCB-9F9C9A48FDE7}" type="datetime1">
              <a:rPr lang="en-US" smtClean="0"/>
              <a:t>10/7/22</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Algorithmic Bias</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grpSp>
        <p:nvGrpSpPr>
          <p:cNvPr id="15" name="Group 14"/>
          <p:cNvGrpSpPr/>
          <p:nvPr userDrawn="1"/>
        </p:nvGrpSpPr>
        <p:grpSpPr>
          <a:xfrm>
            <a:off x="0" y="0"/>
            <a:ext cx="12192000" cy="397164"/>
            <a:chOff x="0" y="0"/>
            <a:chExt cx="12192000" cy="397164"/>
          </a:xfrm>
        </p:grpSpPr>
        <p:sp>
          <p:nvSpPr>
            <p:cNvPr id="16" name="Rectangle 15"/>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9144939" y="198582"/>
              <a:ext cx="3047061" cy="198582"/>
            </a:xfrm>
            <a:prstGeom prst="rect">
              <a:avLst/>
            </a:prstGeom>
            <a:solidFill>
              <a:srgbClr val="D93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895226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36CFDAF1-34F6-7545-AA88-CA2F7FA8516B}" type="datetime1">
              <a:rPr lang="en-US" smtClean="0"/>
              <a:t>10/7/22</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Algorithmic Bias</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grpSp>
        <p:nvGrpSpPr>
          <p:cNvPr id="17" name="Group 16"/>
          <p:cNvGrpSpPr/>
          <p:nvPr userDrawn="1"/>
        </p:nvGrpSpPr>
        <p:grpSpPr>
          <a:xfrm>
            <a:off x="0" y="0"/>
            <a:ext cx="12192000" cy="397164"/>
            <a:chOff x="0" y="0"/>
            <a:chExt cx="12192000" cy="397164"/>
          </a:xfrm>
        </p:grpSpPr>
        <p:sp>
          <p:nvSpPr>
            <p:cNvPr id="19" name="Rectangle 18"/>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9144939" y="198582"/>
              <a:ext cx="3047061" cy="198582"/>
            </a:xfrm>
            <a:prstGeom prst="rect">
              <a:avLst/>
            </a:prstGeom>
            <a:solidFill>
              <a:srgbClr val="D93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E4A64A55-4449-C143-AC7F-FFA58F9067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51200"/>
            <a:ext cx="4195802" cy="1260000"/>
          </a:xfrm>
          <a:prstGeom prst="rect">
            <a:avLst/>
          </a:prstGeom>
        </p:spPr>
      </p:pic>
    </p:spTree>
    <p:extLst>
      <p:ext uri="{BB962C8B-B14F-4D97-AF65-F5344CB8AC3E}">
        <p14:creationId xmlns:p14="http://schemas.microsoft.com/office/powerpoint/2010/main" val="35010676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8AAFCF-2B4E-3448-AD8A-A02097BFF638}" type="datetime1">
              <a:rPr lang="en-US" smtClean="0"/>
              <a:t>10/7/22</a:t>
            </a:fld>
            <a:endParaRPr lang="en-US" dirty="0"/>
          </a:p>
        </p:txBody>
      </p:sp>
      <p:sp>
        <p:nvSpPr>
          <p:cNvPr id="8" name="Footer Placeholder 7"/>
          <p:cNvSpPr>
            <a:spLocks noGrp="1"/>
          </p:cNvSpPr>
          <p:nvPr>
            <p:ph type="ftr" sz="quarter" idx="11"/>
          </p:nvPr>
        </p:nvSpPr>
        <p:spPr/>
        <p:txBody>
          <a:bodyPr/>
          <a:lstStyle/>
          <a:p>
            <a:r>
              <a:rPr lang="en-US"/>
              <a:t>Algorithmic Bias</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66632321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1</a:t>
            </a:r>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2</a:t>
            </a:r>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3</a:t>
            </a:r>
          </a:p>
        </p:txBody>
      </p:sp>
      <p:sp>
        <p:nvSpPr>
          <p:cNvPr id="7" name="Date Placeholder 6"/>
          <p:cNvSpPr>
            <a:spLocks noGrp="1"/>
          </p:cNvSpPr>
          <p:nvPr>
            <p:ph type="dt" sz="half" idx="16"/>
          </p:nvPr>
        </p:nvSpPr>
        <p:spPr/>
        <p:txBody>
          <a:bodyPr/>
          <a:lstStyle/>
          <a:p>
            <a:fld id="{9BA6DD03-B818-884B-9FCC-369D59683E51}" type="datetime1">
              <a:rPr lang="en-US" smtClean="0"/>
              <a:t>10/7/22</a:t>
            </a:fld>
            <a:endParaRPr lang="en-US" dirty="0"/>
          </a:p>
        </p:txBody>
      </p:sp>
      <p:sp>
        <p:nvSpPr>
          <p:cNvPr id="11" name="Footer Placeholder 10"/>
          <p:cNvSpPr>
            <a:spLocks noGrp="1"/>
          </p:cNvSpPr>
          <p:nvPr>
            <p:ph type="ftr" sz="quarter" idx="17"/>
          </p:nvPr>
        </p:nvSpPr>
        <p:spPr/>
        <p:txBody>
          <a:bodyPr/>
          <a:lstStyle/>
          <a:p>
            <a:r>
              <a:rPr lang="en-US"/>
              <a:t>Algorithmic Bias</a:t>
            </a:r>
            <a:endParaRPr lang="en-US" dirty="0"/>
          </a:p>
        </p:txBody>
      </p:sp>
      <p:sp>
        <p:nvSpPr>
          <p:cNvPr id="12" name="Slide Number Placeholder 11"/>
          <p:cNvSpPr>
            <a:spLocks noGrp="1"/>
          </p:cNvSpPr>
          <p:nvPr>
            <p:ph type="sldNum" sz="quarter" idx="18"/>
          </p:nvPr>
        </p:nvSpPr>
        <p:spPr/>
        <p:txBody>
          <a:bodyPr/>
          <a:lstStyle/>
          <a:p>
            <a:r>
              <a:rPr lang="en-US" dirty="0"/>
              <a:t>PAGE  </a:t>
            </a:r>
            <a:fld id="{93005692-73BE-493E-93AB-ECD6027A7652}" type="slidenum">
              <a:rPr lang="en-US" smtClean="0"/>
              <a:pPr/>
              <a:t>‹#›</a:t>
            </a:fld>
            <a:endParaRPr lang="en-US" dirty="0"/>
          </a:p>
        </p:txBody>
      </p:sp>
      <p:sp>
        <p:nvSpPr>
          <p:cNvPr id="4" name="Title 3"/>
          <p:cNvSpPr>
            <a:spLocks noGrp="1"/>
          </p:cNvSpPr>
          <p:nvPr>
            <p:ph type="title"/>
          </p:nvPr>
        </p:nvSpPr>
        <p:spPr>
          <a:xfrm>
            <a:off x="259883" y="434108"/>
            <a:ext cx="7046081" cy="895927"/>
          </a:xfrm>
        </p:spPr>
        <p:txBody>
          <a:bodyPr/>
          <a:lstStyle>
            <a:lvl1pPr>
              <a:defRPr cap="all" baseline="0"/>
            </a:lvl1pPr>
          </a:lstStyle>
          <a:p>
            <a:r>
              <a:rPr lang="en-US"/>
              <a:t>Click to edit Master title style</a:t>
            </a:r>
            <a:endParaRPr lang="en-US" dirty="0"/>
          </a:p>
        </p:txBody>
      </p:sp>
    </p:spTree>
    <p:extLst>
      <p:ext uri="{BB962C8B-B14F-4D97-AF65-F5344CB8AC3E}">
        <p14:creationId xmlns:p14="http://schemas.microsoft.com/office/powerpoint/2010/main" val="126703625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2" y="1709738"/>
            <a:ext cx="9399507" cy="2852737"/>
          </a:xfrm>
        </p:spPr>
        <p:txBody>
          <a:bodyPr anchor="b">
            <a:normAutofit/>
          </a:bodyPr>
          <a:lstStyle>
            <a:lvl1pPr algn="l">
              <a:defRPr sz="4000" baseline="0">
                <a:solidFill>
                  <a:schemeClr val="tx1"/>
                </a:solidFill>
              </a:defRPr>
            </a:lvl1pPr>
          </a:lstStyle>
          <a:p>
            <a:r>
              <a:rPr lang="en-US" dirty="0"/>
              <a:t>CLICK TO EDIT MASTER</a:t>
            </a:r>
            <a:br>
              <a:rPr lang="en-US" dirty="0"/>
            </a:br>
            <a:r>
              <a:rPr lang="en-US" dirty="0"/>
              <a:t>SECTION TITLE SLIDE</a:t>
            </a:r>
          </a:p>
        </p:txBody>
      </p:sp>
      <p:sp>
        <p:nvSpPr>
          <p:cNvPr id="3" name="Text Placeholder 2"/>
          <p:cNvSpPr>
            <a:spLocks noGrp="1"/>
          </p:cNvSpPr>
          <p:nvPr>
            <p:ph type="body" idx="1"/>
          </p:nvPr>
        </p:nvSpPr>
        <p:spPr>
          <a:xfrm>
            <a:off x="259882" y="4589463"/>
            <a:ext cx="9399507"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A1075476-BD15-A64A-97F6-20C2C58AA762}" type="datetime1">
              <a:rPr lang="en-US" smtClean="0"/>
              <a:t>10/7/22</a:t>
            </a:fld>
            <a:endParaRPr lang="en-US" dirty="0"/>
          </a:p>
        </p:txBody>
      </p:sp>
      <p:sp>
        <p:nvSpPr>
          <p:cNvPr id="8" name="Footer Placeholder 7"/>
          <p:cNvSpPr>
            <a:spLocks noGrp="1"/>
          </p:cNvSpPr>
          <p:nvPr>
            <p:ph type="ftr" sz="quarter" idx="11"/>
          </p:nvPr>
        </p:nvSpPr>
        <p:spPr/>
        <p:txBody>
          <a:bodyPr/>
          <a:lstStyle/>
          <a:p>
            <a:r>
              <a:rPr lang="en-US"/>
              <a:t>Algorithmic Bias</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96902115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7AFE61F-FEDF-F74F-9720-7FCE6EFEE0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52" y="1047071"/>
            <a:ext cx="8869802" cy="2663604"/>
          </a:xfrm>
          <a:prstGeom prst="rect">
            <a:avLst/>
          </a:prstGeom>
        </p:spPr>
      </p:pic>
      <p:sp>
        <p:nvSpPr>
          <p:cNvPr id="2" name="Title 1"/>
          <p:cNvSpPr>
            <a:spLocks noGrp="1"/>
          </p:cNvSpPr>
          <p:nvPr>
            <p:ph type="ctrTitle" hasCustomPrompt="1"/>
          </p:nvPr>
        </p:nvSpPr>
        <p:spPr>
          <a:xfrm>
            <a:off x="960521" y="3727927"/>
            <a:ext cx="8770620" cy="1212056"/>
          </a:xfrm>
        </p:spPr>
        <p:txBody>
          <a:bodyPr anchor="b">
            <a:noAutofit/>
          </a:bodyPr>
          <a:lstStyle>
            <a:lvl1pPr algn="l">
              <a:defRPr sz="4000" baseline="0">
                <a:solidFill>
                  <a:schemeClr val="tx1"/>
                </a:solidFill>
                <a:latin typeface="+mj-lt"/>
              </a:defRPr>
            </a:lvl1pPr>
          </a:lstStyle>
          <a:p>
            <a:r>
              <a:rPr lang="en-US" dirty="0"/>
              <a:t>CLICK TO EDIT MASTER</a:t>
            </a:r>
            <a:br>
              <a:rPr lang="en-US" dirty="0"/>
            </a:br>
            <a:r>
              <a:rPr lang="en-US" dirty="0"/>
              <a:t>SECTION TITLE SLIDE OPTION 2</a:t>
            </a:r>
          </a:p>
        </p:txBody>
      </p:sp>
      <p:sp>
        <p:nvSpPr>
          <p:cNvPr id="3" name="Subtitle 2"/>
          <p:cNvSpPr>
            <a:spLocks noGrp="1"/>
          </p:cNvSpPr>
          <p:nvPr>
            <p:ph type="subTitle" idx="1"/>
          </p:nvPr>
        </p:nvSpPr>
        <p:spPr bwMode="gray">
          <a:xfrm>
            <a:off x="960521" y="4947813"/>
            <a:ext cx="8770620" cy="666549"/>
          </a:xfrm>
        </p:spPr>
        <p:txBody>
          <a:bodyPr anchor="t">
            <a:normAutofit/>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86C737-14E7-7145-9425-04CC4C37E940}" type="datetime1">
              <a:rPr lang="en-US" smtClean="0"/>
              <a:t>10/7/22</a:t>
            </a:fld>
            <a:endParaRPr lang="en-US" dirty="0"/>
          </a:p>
        </p:txBody>
      </p:sp>
      <p:sp>
        <p:nvSpPr>
          <p:cNvPr id="5" name="Footer Placeholder 4"/>
          <p:cNvSpPr>
            <a:spLocks noGrp="1"/>
          </p:cNvSpPr>
          <p:nvPr>
            <p:ph type="ftr" sz="quarter" idx="11"/>
          </p:nvPr>
        </p:nvSpPr>
        <p:spPr/>
        <p:txBody>
          <a:bodyPr/>
          <a:lstStyle/>
          <a:p>
            <a:r>
              <a:rPr lang="en-US"/>
              <a:t>Algorithmic Bias</a:t>
            </a:r>
            <a:endParaRPr lang="en-US" dirty="0"/>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14" name="Group 13"/>
          <p:cNvGrpSpPr/>
          <p:nvPr userDrawn="1"/>
        </p:nvGrpSpPr>
        <p:grpSpPr>
          <a:xfrm>
            <a:off x="0" y="0"/>
            <a:ext cx="12192000" cy="397164"/>
            <a:chOff x="0" y="0"/>
            <a:chExt cx="12192000" cy="397164"/>
          </a:xfrm>
        </p:grpSpPr>
        <p:sp>
          <p:nvSpPr>
            <p:cNvPr id="15" name="Rectangle 14"/>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144939" y="198582"/>
              <a:ext cx="3047061" cy="198582"/>
            </a:xfrm>
            <a:prstGeom prst="rect">
              <a:avLst/>
            </a:prstGeom>
            <a:solidFill>
              <a:srgbClr val="D93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274830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3" y="434108"/>
            <a:ext cx="11569729" cy="895927"/>
          </a:xfrm>
        </p:spPr>
        <p:txBody>
          <a:bodyPr/>
          <a:lstStyle/>
          <a:p>
            <a:r>
              <a:rPr lang="en-US" dirty="0"/>
              <a:t>CLICK TO EDIT MASTER TITLE STYLE</a:t>
            </a:r>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420625C-5076-914E-BCE8-3D60D8D0E68D}" type="datetime1">
              <a:rPr lang="en-US" smtClean="0"/>
              <a:t>10/7/22</a:t>
            </a:fld>
            <a:endParaRPr lang="en-US" dirty="0"/>
          </a:p>
        </p:txBody>
      </p:sp>
      <p:sp>
        <p:nvSpPr>
          <p:cNvPr id="9" name="Footer Placeholder 8"/>
          <p:cNvSpPr>
            <a:spLocks noGrp="1"/>
          </p:cNvSpPr>
          <p:nvPr>
            <p:ph type="ftr" sz="quarter" idx="11"/>
          </p:nvPr>
        </p:nvSpPr>
        <p:spPr/>
        <p:txBody>
          <a:bodyPr/>
          <a:lstStyle/>
          <a:p>
            <a:r>
              <a:rPr lang="en-US"/>
              <a:t>Algorithmic Bias</a:t>
            </a:r>
            <a:endParaRPr lang="en-US" dirty="0"/>
          </a:p>
        </p:txBody>
      </p:sp>
      <p:sp>
        <p:nvSpPr>
          <p:cNvPr id="10" name="Slide Number Placeholder 9"/>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23851648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850412-E450-944F-B1A4-87A71A9E3E82}"/>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8832611" y="5986508"/>
            <a:ext cx="2997000" cy="900000"/>
          </a:xfrm>
          <a:prstGeom prst="rect">
            <a:avLst/>
          </a:prstGeom>
        </p:spPr>
      </p:pic>
      <p:sp>
        <p:nvSpPr>
          <p:cNvPr id="2" name="Title Placeholder 1"/>
          <p:cNvSpPr>
            <a:spLocks noGrp="1"/>
          </p:cNvSpPr>
          <p:nvPr>
            <p:ph type="title"/>
          </p:nvPr>
        </p:nvSpPr>
        <p:spPr>
          <a:xfrm>
            <a:off x="259883" y="434108"/>
            <a:ext cx="11569729" cy="8959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9882" y="1413163"/>
            <a:ext cx="11569729" cy="45951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8014" y="6335309"/>
            <a:ext cx="1181114"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583270F3-93B2-2444-90BC-42740F2FE243}" type="datetime1">
              <a:rPr lang="en-US" smtClean="0"/>
              <a:t>10/7/22</a:t>
            </a:fld>
            <a:endParaRPr lang="en-US" dirty="0"/>
          </a:p>
        </p:txBody>
      </p:sp>
      <p:sp>
        <p:nvSpPr>
          <p:cNvPr id="5" name="Footer Placeholder 4"/>
          <p:cNvSpPr>
            <a:spLocks noGrp="1"/>
          </p:cNvSpPr>
          <p:nvPr>
            <p:ph type="ftr" sz="quarter" idx="3"/>
          </p:nvPr>
        </p:nvSpPr>
        <p:spPr>
          <a:xfrm>
            <a:off x="259882" y="6335309"/>
            <a:ext cx="5226517"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Algorithmic Bias</a:t>
            </a:r>
            <a:endParaRPr lang="en-US" dirty="0"/>
          </a:p>
        </p:txBody>
      </p:sp>
      <p:sp>
        <p:nvSpPr>
          <p:cNvPr id="6" name="Slide Number Placeholder 5"/>
          <p:cNvSpPr>
            <a:spLocks noGrp="1"/>
          </p:cNvSpPr>
          <p:nvPr>
            <p:ph type="sldNum" sz="quarter" idx="4"/>
          </p:nvPr>
        </p:nvSpPr>
        <p:spPr>
          <a:xfrm>
            <a:off x="5588000" y="6335309"/>
            <a:ext cx="1016000"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PAGE  </a:t>
            </a:r>
            <a:fld id="{93005692-73BE-493E-93AB-ECD6027A7652}" type="slidenum">
              <a:rPr lang="en-US" smtClean="0"/>
              <a:pPr/>
              <a:t>‹#›</a:t>
            </a:fld>
            <a:endParaRPr lang="en-US" dirty="0"/>
          </a:p>
        </p:txBody>
      </p:sp>
      <p:grpSp>
        <p:nvGrpSpPr>
          <p:cNvPr id="9" name="Group 8"/>
          <p:cNvGrpSpPr/>
          <p:nvPr userDrawn="1"/>
        </p:nvGrpSpPr>
        <p:grpSpPr>
          <a:xfrm>
            <a:off x="0" y="0"/>
            <a:ext cx="12192000" cy="397164"/>
            <a:chOff x="0" y="0"/>
            <a:chExt cx="12192000" cy="397164"/>
          </a:xfrm>
        </p:grpSpPr>
        <p:sp>
          <p:nvSpPr>
            <p:cNvPr id="16" name="Rectangle 15"/>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9144939" y="198582"/>
              <a:ext cx="3047061" cy="198582"/>
            </a:xfrm>
            <a:prstGeom prst="rect">
              <a:avLst/>
            </a:prstGeom>
            <a:solidFill>
              <a:srgbClr val="D93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669" r:id="rId1"/>
    <p:sldLayoutId id="2147483714" r:id="rId2"/>
    <p:sldLayoutId id="2147483715" r:id="rId3"/>
    <p:sldLayoutId id="2147483716" r:id="rId4"/>
    <p:sldLayoutId id="2147483670" r:id="rId5"/>
    <p:sldLayoutId id="2147483693" r:id="rId6"/>
    <p:sldLayoutId id="2147483671" r:id="rId7"/>
    <p:sldLayoutId id="2147483690" r:id="rId8"/>
    <p:sldLayoutId id="2147483672" r:id="rId9"/>
    <p:sldLayoutId id="2147483673" r:id="rId10"/>
    <p:sldLayoutId id="2147483674" r:id="rId11"/>
    <p:sldLayoutId id="2147483675" r:id="rId12"/>
    <p:sldLayoutId id="2147483710" r:id="rId13"/>
    <p:sldLayoutId id="2147483717" r:id="rId14"/>
    <p:sldLayoutId id="2147483718" r:id="rId15"/>
    <p:sldLayoutId id="2147483719" r:id="rId16"/>
    <p:sldLayoutId id="2147483720" r:id="rId17"/>
    <p:sldLayoutId id="2147483721" r:id="rId18"/>
    <p:sldLayoutId id="2147483712" r:id="rId19"/>
    <p:sldLayoutId id="2147483713" r:id="rId20"/>
  </p:sldLayoutIdLst>
  <p:transition spd="slow">
    <p:push dir="u"/>
  </p:transition>
  <p:hf hdr="0" dt="0"/>
  <p:txStyles>
    <p:titleStyle>
      <a:lvl1pPr algn="l" defTabSz="914400" rtl="0" eaLnBrk="1" latinLnBrk="0" hangingPunct="1">
        <a:lnSpc>
          <a:spcPct val="85000"/>
        </a:lnSpc>
        <a:spcBef>
          <a:spcPct val="0"/>
        </a:spcBef>
        <a:buNone/>
        <a:defRPr sz="3600" b="0" kern="1200" spc="50" baseline="0">
          <a:solidFill>
            <a:schemeClr val="tx1"/>
          </a:solidFill>
          <a:latin typeface="+mj-lt"/>
          <a:ea typeface="+mj-ea"/>
          <a:cs typeface="+mj-cs"/>
        </a:defRPr>
      </a:lvl1pPr>
    </p:titleStyle>
    <p:body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mathieu.doucet@uwaterloo.ca"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mathieudoucet.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F6B0DD58-9F01-734F-8486-1095058644C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734214" y="398456"/>
            <a:ext cx="5457786" cy="3638524"/>
          </a:xfrm>
        </p:spPr>
      </p:pic>
      <p:sp>
        <p:nvSpPr>
          <p:cNvPr id="3" name="Title 2">
            <a:extLst>
              <a:ext uri="{FF2B5EF4-FFF2-40B4-BE49-F238E27FC236}">
                <a16:creationId xmlns:a16="http://schemas.microsoft.com/office/drawing/2014/main" id="{9C54FE4F-4B06-6C4A-8B28-611F7C163DD1}"/>
              </a:ext>
            </a:extLst>
          </p:cNvPr>
          <p:cNvSpPr>
            <a:spLocks noGrp="1"/>
          </p:cNvSpPr>
          <p:nvPr>
            <p:ph type="ctrTitle"/>
          </p:nvPr>
        </p:nvSpPr>
        <p:spPr>
          <a:xfrm>
            <a:off x="452739" y="2217718"/>
            <a:ext cx="5486243" cy="1474115"/>
          </a:xfrm>
        </p:spPr>
        <p:txBody>
          <a:bodyPr/>
          <a:lstStyle/>
          <a:p>
            <a:r>
              <a:rPr lang="en-US" dirty="0"/>
              <a:t>Algorithmic Bias</a:t>
            </a:r>
          </a:p>
        </p:txBody>
      </p:sp>
      <p:sp>
        <p:nvSpPr>
          <p:cNvPr id="4" name="Subtitle 3">
            <a:extLst>
              <a:ext uri="{FF2B5EF4-FFF2-40B4-BE49-F238E27FC236}">
                <a16:creationId xmlns:a16="http://schemas.microsoft.com/office/drawing/2014/main" id="{EE7B728A-3AEE-2046-A960-152C228343B8}"/>
              </a:ext>
            </a:extLst>
          </p:cNvPr>
          <p:cNvSpPr>
            <a:spLocks noGrp="1"/>
          </p:cNvSpPr>
          <p:nvPr>
            <p:ph type="subTitle" idx="1"/>
          </p:nvPr>
        </p:nvSpPr>
        <p:spPr>
          <a:xfrm>
            <a:off x="452740" y="4266820"/>
            <a:ext cx="5486243" cy="1098999"/>
          </a:xfrm>
        </p:spPr>
        <p:txBody>
          <a:bodyPr>
            <a:normAutofit/>
          </a:bodyPr>
          <a:lstStyle/>
          <a:p>
            <a:r>
              <a:rPr lang="en-US" dirty="0"/>
              <a:t>COGSCI 600</a:t>
            </a:r>
          </a:p>
          <a:p>
            <a:r>
              <a:rPr lang="en-US" dirty="0"/>
              <a:t>Sept 21, 2022</a:t>
            </a:r>
          </a:p>
        </p:txBody>
      </p:sp>
      <p:sp>
        <p:nvSpPr>
          <p:cNvPr id="5" name="Footer Placeholder 4">
            <a:extLst>
              <a:ext uri="{FF2B5EF4-FFF2-40B4-BE49-F238E27FC236}">
                <a16:creationId xmlns:a16="http://schemas.microsoft.com/office/drawing/2014/main" id="{53E16E92-D586-B948-835B-C835B90D0A65}"/>
              </a:ext>
            </a:extLst>
          </p:cNvPr>
          <p:cNvSpPr>
            <a:spLocks noGrp="1"/>
          </p:cNvSpPr>
          <p:nvPr>
            <p:ph type="ftr" sz="quarter" idx="11"/>
          </p:nvPr>
        </p:nvSpPr>
        <p:spPr/>
        <p:txBody>
          <a:bodyPr/>
          <a:lstStyle/>
          <a:p>
            <a:r>
              <a:rPr lang="en-US"/>
              <a:t>Algorithmic Bias</a:t>
            </a:r>
            <a:endParaRPr lang="en-US" dirty="0"/>
          </a:p>
        </p:txBody>
      </p:sp>
      <p:sp>
        <p:nvSpPr>
          <p:cNvPr id="6" name="Slide Number Placeholder 5">
            <a:extLst>
              <a:ext uri="{FF2B5EF4-FFF2-40B4-BE49-F238E27FC236}">
                <a16:creationId xmlns:a16="http://schemas.microsoft.com/office/drawing/2014/main" id="{7778D728-53A7-1449-859C-DE0DB1ECE883}"/>
              </a:ext>
            </a:extLst>
          </p:cNvPr>
          <p:cNvSpPr>
            <a:spLocks noGrp="1"/>
          </p:cNvSpPr>
          <p:nvPr>
            <p:ph type="sldNum" sz="quarter" idx="12"/>
          </p:nvPr>
        </p:nvSpPr>
        <p:spPr/>
        <p:txBody>
          <a:bodyPr/>
          <a:lstStyle/>
          <a:p>
            <a:fld id="{93005692-73BE-493E-93AB-ECD6027A7652}" type="slidenum">
              <a:rPr lang="en-US" smtClean="0"/>
              <a:pPr/>
              <a:t>1</a:t>
            </a:fld>
            <a:endParaRPr lang="en-US" dirty="0"/>
          </a:p>
        </p:txBody>
      </p:sp>
      <p:pic>
        <p:nvPicPr>
          <p:cNvPr id="12" name="Picture 11">
            <a:extLst>
              <a:ext uri="{FF2B5EF4-FFF2-40B4-BE49-F238E27FC236}">
                <a16:creationId xmlns:a16="http://schemas.microsoft.com/office/drawing/2014/main" id="{BF65AC81-4E3B-C94B-98CF-9B26723B7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0980" y="4036980"/>
            <a:ext cx="2821020" cy="2821020"/>
          </a:xfrm>
          <a:prstGeom prst="rect">
            <a:avLst/>
          </a:prstGeom>
        </p:spPr>
      </p:pic>
    </p:spTree>
    <p:extLst>
      <p:ext uri="{BB962C8B-B14F-4D97-AF65-F5344CB8AC3E}">
        <p14:creationId xmlns:p14="http://schemas.microsoft.com/office/powerpoint/2010/main" val="66360014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6DA1C-B2AF-5F1A-D80B-731E5231732C}"/>
              </a:ext>
            </a:extLst>
          </p:cNvPr>
          <p:cNvSpPr>
            <a:spLocks noGrp="1"/>
          </p:cNvSpPr>
          <p:nvPr>
            <p:ph type="title"/>
          </p:nvPr>
        </p:nvSpPr>
        <p:spPr/>
        <p:txBody>
          <a:bodyPr/>
          <a:lstStyle/>
          <a:p>
            <a:r>
              <a:rPr lang="en-US" dirty="0"/>
              <a:t>Bias in Data</a:t>
            </a:r>
          </a:p>
        </p:txBody>
      </p:sp>
      <p:sp>
        <p:nvSpPr>
          <p:cNvPr id="3" name="Content Placeholder 2">
            <a:extLst>
              <a:ext uri="{FF2B5EF4-FFF2-40B4-BE49-F238E27FC236}">
                <a16:creationId xmlns:a16="http://schemas.microsoft.com/office/drawing/2014/main" id="{742DD387-F639-0788-4D65-660F3464FBC2}"/>
              </a:ext>
            </a:extLst>
          </p:cNvPr>
          <p:cNvSpPr>
            <a:spLocks noGrp="1"/>
          </p:cNvSpPr>
          <p:nvPr>
            <p:ph idx="1"/>
          </p:nvPr>
        </p:nvSpPr>
        <p:spPr/>
        <p:txBody>
          <a:bodyPr>
            <a:normAutofit/>
          </a:bodyPr>
          <a:lstStyle/>
          <a:p>
            <a:pPr marL="514350" indent="-514350"/>
            <a:r>
              <a:rPr lang="en-US" sz="2800" dirty="0">
                <a:latin typeface="Helvetica" pitchFamily="2" charset="0"/>
              </a:rPr>
              <a:t>Imagine that the algorithm correctly predicts that low-income students will perform worse throughout their academic careers. </a:t>
            </a:r>
          </a:p>
          <a:p>
            <a:pPr marL="514350" indent="-514350"/>
            <a:r>
              <a:rPr lang="en-US" sz="2800" dirty="0">
                <a:latin typeface="Helvetica" pitchFamily="2" charset="0"/>
              </a:rPr>
              <a:t>This could be because they attended under-resourced schools and face more financial pressures during university. </a:t>
            </a:r>
          </a:p>
          <a:p>
            <a:pPr marL="514350" indent="-514350"/>
            <a:r>
              <a:rPr lang="en-US" sz="2800" dirty="0">
                <a:latin typeface="Helvetica" pitchFamily="2" charset="0"/>
              </a:rPr>
              <a:t>If so, then it might be deeply unfair not to admit low-income students for this reason. Instead, this might be a reason to provide them with extra supports, or even to </a:t>
            </a:r>
            <a:r>
              <a:rPr lang="en-US" sz="2800" b="1" dirty="0">
                <a:latin typeface="Helvetica" pitchFamily="2" charset="0"/>
              </a:rPr>
              <a:t>prefer </a:t>
            </a:r>
            <a:r>
              <a:rPr lang="en-US" sz="2800" dirty="0">
                <a:latin typeface="Helvetica" pitchFamily="2" charset="0"/>
              </a:rPr>
              <a:t>them for admission.</a:t>
            </a:r>
          </a:p>
          <a:p>
            <a:pPr marL="514350" indent="-514350"/>
            <a:r>
              <a:rPr lang="en-US" sz="2800" dirty="0">
                <a:latin typeface="Helvetica" pitchFamily="2" charset="0"/>
              </a:rPr>
              <a:t>But note: this is about </a:t>
            </a:r>
            <a:r>
              <a:rPr lang="en-US" sz="2800" b="1" dirty="0">
                <a:latin typeface="Helvetica" pitchFamily="2" charset="0"/>
              </a:rPr>
              <a:t>how we use the predictions.</a:t>
            </a:r>
            <a:endParaRPr lang="en-US" sz="2800" dirty="0">
              <a:latin typeface="Helvetica" pitchFamily="2" charset="0"/>
            </a:endParaRPr>
          </a:p>
          <a:p>
            <a:pPr marL="911225" lvl="1" indent="-514350"/>
            <a:endParaRPr lang="en-US" sz="2400" dirty="0">
              <a:latin typeface="Helvetica" pitchFamily="2" charset="0"/>
            </a:endParaRPr>
          </a:p>
        </p:txBody>
      </p:sp>
      <p:sp>
        <p:nvSpPr>
          <p:cNvPr id="4" name="Footer Placeholder 3">
            <a:extLst>
              <a:ext uri="{FF2B5EF4-FFF2-40B4-BE49-F238E27FC236}">
                <a16:creationId xmlns:a16="http://schemas.microsoft.com/office/drawing/2014/main" id="{120AB7B3-84AB-1ED6-57EA-95773580318B}"/>
              </a:ext>
            </a:extLst>
          </p:cNvPr>
          <p:cNvSpPr>
            <a:spLocks noGrp="1"/>
          </p:cNvSpPr>
          <p:nvPr>
            <p:ph type="ftr" sz="quarter" idx="11"/>
          </p:nvPr>
        </p:nvSpPr>
        <p:spPr/>
        <p:txBody>
          <a:bodyPr/>
          <a:lstStyle/>
          <a:p>
            <a:r>
              <a:rPr lang="en-US"/>
              <a:t>Algorithmic Bias</a:t>
            </a:r>
            <a:endParaRPr lang="en-US" dirty="0"/>
          </a:p>
        </p:txBody>
      </p:sp>
      <p:sp>
        <p:nvSpPr>
          <p:cNvPr id="5" name="Slide Number Placeholder 4">
            <a:extLst>
              <a:ext uri="{FF2B5EF4-FFF2-40B4-BE49-F238E27FC236}">
                <a16:creationId xmlns:a16="http://schemas.microsoft.com/office/drawing/2014/main" id="{D79CBCEC-CEE9-6ECF-7342-3FB0ACA964CB}"/>
              </a:ext>
            </a:extLst>
          </p:cNvPr>
          <p:cNvSpPr>
            <a:spLocks noGrp="1"/>
          </p:cNvSpPr>
          <p:nvPr>
            <p:ph type="sldNum" sz="quarter" idx="12"/>
          </p:nvPr>
        </p:nvSpPr>
        <p:spPr/>
        <p:txBody>
          <a:bodyPr/>
          <a:lstStyle/>
          <a:p>
            <a:r>
              <a:rPr lang="en-US"/>
              <a:t>PAGE  </a:t>
            </a:r>
            <a:fld id="{93005692-73BE-493E-93AB-ECD6027A7652}" type="slidenum">
              <a:rPr lang="en-US" smtClean="0"/>
              <a:pPr/>
              <a:t>10</a:t>
            </a:fld>
            <a:endParaRPr lang="en-US" dirty="0"/>
          </a:p>
        </p:txBody>
      </p:sp>
    </p:spTree>
    <p:extLst>
      <p:ext uri="{BB962C8B-B14F-4D97-AF65-F5344CB8AC3E}">
        <p14:creationId xmlns:p14="http://schemas.microsoft.com/office/powerpoint/2010/main" val="234599868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1EDC-6E7A-DFBC-6B73-F1E5B6D9099D}"/>
              </a:ext>
            </a:extLst>
          </p:cNvPr>
          <p:cNvSpPr>
            <a:spLocks noGrp="1"/>
          </p:cNvSpPr>
          <p:nvPr>
            <p:ph type="title"/>
          </p:nvPr>
        </p:nvSpPr>
        <p:spPr/>
        <p:txBody>
          <a:bodyPr/>
          <a:lstStyle/>
          <a:p>
            <a:r>
              <a:rPr lang="en-US" dirty="0"/>
              <a:t>Solutions? </a:t>
            </a:r>
          </a:p>
        </p:txBody>
      </p:sp>
      <p:sp>
        <p:nvSpPr>
          <p:cNvPr id="3" name="Content Placeholder 2">
            <a:extLst>
              <a:ext uri="{FF2B5EF4-FFF2-40B4-BE49-F238E27FC236}">
                <a16:creationId xmlns:a16="http://schemas.microsoft.com/office/drawing/2014/main" id="{B1C8C091-6D8D-F106-BB3F-3AB9748EA796}"/>
              </a:ext>
            </a:extLst>
          </p:cNvPr>
          <p:cNvSpPr>
            <a:spLocks noGrp="1"/>
          </p:cNvSpPr>
          <p:nvPr>
            <p:ph idx="1"/>
          </p:nvPr>
        </p:nvSpPr>
        <p:spPr/>
        <p:txBody>
          <a:bodyPr>
            <a:normAutofit/>
          </a:bodyPr>
          <a:lstStyle/>
          <a:p>
            <a:r>
              <a:rPr lang="en-US" sz="2800" b="1" dirty="0">
                <a:latin typeface="Helvetica" pitchFamily="2" charset="0"/>
              </a:rPr>
              <a:t>The basic problem: </a:t>
            </a:r>
            <a:r>
              <a:rPr lang="en-US" sz="2800" dirty="0">
                <a:latin typeface="Helvetica" pitchFamily="2" charset="0"/>
              </a:rPr>
              <a:t>it is normally </a:t>
            </a:r>
            <a:r>
              <a:rPr lang="en-US" sz="2800" b="1" dirty="0">
                <a:latin typeface="Helvetica" pitchFamily="2" charset="0"/>
              </a:rPr>
              <a:t>unjust</a:t>
            </a:r>
            <a:r>
              <a:rPr lang="en-US" sz="2800" dirty="0">
                <a:latin typeface="Helvetica" pitchFamily="2" charset="0"/>
              </a:rPr>
              <a:t> to treat people differently on the basis of e.g. their race, ethnicity, gender, sexuality, or socio-economic background. These are legally protected categories.</a:t>
            </a:r>
          </a:p>
          <a:p>
            <a:r>
              <a:rPr lang="en-US" sz="2800" dirty="0">
                <a:latin typeface="Helvetica" pitchFamily="2" charset="0"/>
              </a:rPr>
              <a:t>In particular, it is unjust to </a:t>
            </a:r>
            <a:r>
              <a:rPr lang="en-US" sz="2800" b="1" dirty="0">
                <a:latin typeface="Helvetica" pitchFamily="2" charset="0"/>
              </a:rPr>
              <a:t>disadvantage </a:t>
            </a:r>
            <a:r>
              <a:rPr lang="en-US" sz="2800" dirty="0">
                <a:latin typeface="Helvetica" pitchFamily="2" charset="0"/>
              </a:rPr>
              <a:t>people on the basis of these categories.  </a:t>
            </a:r>
          </a:p>
          <a:p>
            <a:r>
              <a:rPr lang="en-US" sz="2800" dirty="0">
                <a:latin typeface="Helvetica" pitchFamily="2" charset="0"/>
              </a:rPr>
              <a:t>When the training data reflects historical bias on the basis of these categories, the predictions will too. </a:t>
            </a:r>
          </a:p>
          <a:p>
            <a:r>
              <a:rPr lang="en-US" sz="2800" dirty="0">
                <a:latin typeface="Helvetica" pitchFamily="2" charset="0"/>
              </a:rPr>
              <a:t>Any thoughts about how to handle this “bias in, bias out” form of algorithmic bias?  </a:t>
            </a:r>
          </a:p>
        </p:txBody>
      </p:sp>
      <p:sp>
        <p:nvSpPr>
          <p:cNvPr id="4" name="Footer Placeholder 3">
            <a:extLst>
              <a:ext uri="{FF2B5EF4-FFF2-40B4-BE49-F238E27FC236}">
                <a16:creationId xmlns:a16="http://schemas.microsoft.com/office/drawing/2014/main" id="{F0C1011D-64BF-0053-1C27-61611D3B20D0}"/>
              </a:ext>
            </a:extLst>
          </p:cNvPr>
          <p:cNvSpPr>
            <a:spLocks noGrp="1"/>
          </p:cNvSpPr>
          <p:nvPr>
            <p:ph type="ftr" sz="quarter" idx="11"/>
          </p:nvPr>
        </p:nvSpPr>
        <p:spPr/>
        <p:txBody>
          <a:bodyPr/>
          <a:lstStyle/>
          <a:p>
            <a:r>
              <a:rPr lang="en-US"/>
              <a:t>Algorithmic Bias</a:t>
            </a:r>
            <a:endParaRPr lang="en-US" dirty="0"/>
          </a:p>
        </p:txBody>
      </p:sp>
      <p:sp>
        <p:nvSpPr>
          <p:cNvPr id="5" name="Slide Number Placeholder 4">
            <a:extLst>
              <a:ext uri="{FF2B5EF4-FFF2-40B4-BE49-F238E27FC236}">
                <a16:creationId xmlns:a16="http://schemas.microsoft.com/office/drawing/2014/main" id="{DFC0AA53-0334-D8EA-20AD-A222AA5B8052}"/>
              </a:ext>
            </a:extLst>
          </p:cNvPr>
          <p:cNvSpPr>
            <a:spLocks noGrp="1"/>
          </p:cNvSpPr>
          <p:nvPr>
            <p:ph type="sldNum" sz="quarter" idx="12"/>
          </p:nvPr>
        </p:nvSpPr>
        <p:spPr/>
        <p:txBody>
          <a:bodyPr/>
          <a:lstStyle/>
          <a:p>
            <a:r>
              <a:rPr lang="en-US"/>
              <a:t>PAGE  </a:t>
            </a:r>
            <a:fld id="{93005692-73BE-493E-93AB-ECD6027A7652}" type="slidenum">
              <a:rPr lang="en-US" smtClean="0"/>
              <a:pPr/>
              <a:t>11</a:t>
            </a:fld>
            <a:endParaRPr lang="en-US" dirty="0"/>
          </a:p>
        </p:txBody>
      </p:sp>
    </p:spTree>
    <p:extLst>
      <p:ext uri="{BB962C8B-B14F-4D97-AF65-F5344CB8AC3E}">
        <p14:creationId xmlns:p14="http://schemas.microsoft.com/office/powerpoint/2010/main" val="28680475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51E9C-17EA-F4E9-8833-D65A5AA1A1B0}"/>
              </a:ext>
            </a:extLst>
          </p:cNvPr>
          <p:cNvSpPr>
            <a:spLocks noGrp="1"/>
          </p:cNvSpPr>
          <p:nvPr>
            <p:ph type="title"/>
          </p:nvPr>
        </p:nvSpPr>
        <p:spPr/>
        <p:txBody>
          <a:bodyPr/>
          <a:lstStyle/>
          <a:p>
            <a:r>
              <a:rPr lang="en-US" dirty="0"/>
              <a:t>Solutions? </a:t>
            </a:r>
          </a:p>
        </p:txBody>
      </p:sp>
      <p:sp>
        <p:nvSpPr>
          <p:cNvPr id="3" name="Content Placeholder 2">
            <a:extLst>
              <a:ext uri="{FF2B5EF4-FFF2-40B4-BE49-F238E27FC236}">
                <a16:creationId xmlns:a16="http://schemas.microsoft.com/office/drawing/2014/main" id="{264B7B9F-780A-AD1B-403D-E003B69AEAFF}"/>
              </a:ext>
            </a:extLst>
          </p:cNvPr>
          <p:cNvSpPr>
            <a:spLocks noGrp="1"/>
          </p:cNvSpPr>
          <p:nvPr>
            <p:ph idx="1"/>
          </p:nvPr>
        </p:nvSpPr>
        <p:spPr>
          <a:xfrm>
            <a:off x="259882" y="1413163"/>
            <a:ext cx="7305839" cy="4595117"/>
          </a:xfrm>
        </p:spPr>
        <p:txBody>
          <a:bodyPr>
            <a:normAutofit/>
          </a:bodyPr>
          <a:lstStyle/>
          <a:p>
            <a:r>
              <a:rPr lang="en-US" sz="2800" dirty="0">
                <a:latin typeface="Helvetica" pitchFamily="2" charset="0"/>
              </a:rPr>
              <a:t>Excluding protected group membership </a:t>
            </a:r>
          </a:p>
          <a:p>
            <a:pPr lvl="1"/>
            <a:r>
              <a:rPr lang="en-US" sz="2800" dirty="0">
                <a:latin typeface="Helvetica" pitchFamily="2" charset="0"/>
              </a:rPr>
              <a:t>If the problem is that some predictive systems display racial or gender bias, why not just exclude race and gender from the training data? </a:t>
            </a:r>
          </a:p>
          <a:p>
            <a:pPr lvl="1"/>
            <a:endParaRPr lang="en-US" sz="2800" dirty="0">
              <a:latin typeface="Helvetica" pitchFamily="2" charset="0"/>
            </a:endParaRPr>
          </a:p>
          <a:p>
            <a:r>
              <a:rPr lang="en-US" sz="2800" dirty="0">
                <a:latin typeface="Helvetica" pitchFamily="2" charset="0"/>
              </a:rPr>
              <a:t>What’s the problem with this approach? </a:t>
            </a:r>
          </a:p>
        </p:txBody>
      </p:sp>
      <p:sp>
        <p:nvSpPr>
          <p:cNvPr id="4" name="Footer Placeholder 3">
            <a:extLst>
              <a:ext uri="{FF2B5EF4-FFF2-40B4-BE49-F238E27FC236}">
                <a16:creationId xmlns:a16="http://schemas.microsoft.com/office/drawing/2014/main" id="{D5138A61-D4D0-3195-2D92-9537E0169282}"/>
              </a:ext>
            </a:extLst>
          </p:cNvPr>
          <p:cNvSpPr>
            <a:spLocks noGrp="1"/>
          </p:cNvSpPr>
          <p:nvPr>
            <p:ph type="ftr" sz="quarter" idx="11"/>
          </p:nvPr>
        </p:nvSpPr>
        <p:spPr/>
        <p:txBody>
          <a:bodyPr/>
          <a:lstStyle/>
          <a:p>
            <a:r>
              <a:rPr lang="en-US"/>
              <a:t>Algorithmic Bias</a:t>
            </a:r>
            <a:endParaRPr lang="en-US" dirty="0"/>
          </a:p>
        </p:txBody>
      </p:sp>
      <p:sp>
        <p:nvSpPr>
          <p:cNvPr id="5" name="Slide Number Placeholder 4">
            <a:extLst>
              <a:ext uri="{FF2B5EF4-FFF2-40B4-BE49-F238E27FC236}">
                <a16:creationId xmlns:a16="http://schemas.microsoft.com/office/drawing/2014/main" id="{7EE9013A-892E-69E4-1177-BB599A2228B2}"/>
              </a:ext>
            </a:extLst>
          </p:cNvPr>
          <p:cNvSpPr>
            <a:spLocks noGrp="1"/>
          </p:cNvSpPr>
          <p:nvPr>
            <p:ph type="sldNum" sz="quarter" idx="12"/>
          </p:nvPr>
        </p:nvSpPr>
        <p:spPr/>
        <p:txBody>
          <a:bodyPr/>
          <a:lstStyle/>
          <a:p>
            <a:r>
              <a:rPr lang="en-US"/>
              <a:t>PAGE  </a:t>
            </a:r>
            <a:fld id="{93005692-73BE-493E-93AB-ECD6027A7652}" type="slidenum">
              <a:rPr lang="en-US" smtClean="0"/>
              <a:pPr/>
              <a:t>12</a:t>
            </a:fld>
            <a:endParaRPr lang="en-US" dirty="0"/>
          </a:p>
        </p:txBody>
      </p:sp>
      <p:pic>
        <p:nvPicPr>
          <p:cNvPr id="6" name="Picture 5">
            <a:extLst>
              <a:ext uri="{FF2B5EF4-FFF2-40B4-BE49-F238E27FC236}">
                <a16:creationId xmlns:a16="http://schemas.microsoft.com/office/drawing/2014/main" id="{32B153F6-7D65-714E-0843-BE40AB2248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715" y="1330035"/>
            <a:ext cx="4016897" cy="4329792"/>
          </a:xfrm>
          <a:prstGeom prst="rect">
            <a:avLst/>
          </a:prstGeom>
        </p:spPr>
      </p:pic>
    </p:spTree>
    <p:extLst>
      <p:ext uri="{BB962C8B-B14F-4D97-AF65-F5344CB8AC3E}">
        <p14:creationId xmlns:p14="http://schemas.microsoft.com/office/powerpoint/2010/main" val="24688665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A2F88-BBB5-B35D-308E-F097792E681D}"/>
              </a:ext>
            </a:extLst>
          </p:cNvPr>
          <p:cNvSpPr>
            <a:spLocks noGrp="1"/>
          </p:cNvSpPr>
          <p:nvPr>
            <p:ph type="title"/>
          </p:nvPr>
        </p:nvSpPr>
        <p:spPr/>
        <p:txBody>
          <a:bodyPr/>
          <a:lstStyle/>
          <a:p>
            <a:r>
              <a:rPr lang="en-US" dirty="0"/>
              <a:t>Most Popular Baby Names 2020: Canada</a:t>
            </a:r>
          </a:p>
        </p:txBody>
      </p:sp>
      <p:sp>
        <p:nvSpPr>
          <p:cNvPr id="3" name="Content Placeholder 2">
            <a:extLst>
              <a:ext uri="{FF2B5EF4-FFF2-40B4-BE49-F238E27FC236}">
                <a16:creationId xmlns:a16="http://schemas.microsoft.com/office/drawing/2014/main" id="{D411EC23-2350-C91A-1821-C03CE2E12C57}"/>
              </a:ext>
            </a:extLst>
          </p:cNvPr>
          <p:cNvSpPr>
            <a:spLocks noGrp="1"/>
          </p:cNvSpPr>
          <p:nvPr>
            <p:ph sz="half" idx="1"/>
          </p:nvPr>
        </p:nvSpPr>
        <p:spPr/>
        <p:txBody>
          <a:bodyPr>
            <a:noAutofit/>
          </a:bodyPr>
          <a:lstStyle/>
          <a:p>
            <a:pPr>
              <a:spcBef>
                <a:spcPts val="0"/>
              </a:spcBef>
              <a:spcAft>
                <a:spcPts val="0"/>
              </a:spcAft>
            </a:pPr>
            <a:r>
              <a:rPr lang="en-US" b="1" dirty="0">
                <a:latin typeface="Helvetica" pitchFamily="2" charset="0"/>
              </a:rPr>
              <a:t>Girls</a:t>
            </a:r>
            <a:r>
              <a:rPr lang="en-US" dirty="0">
                <a:latin typeface="Helvetica" pitchFamily="2" charset="0"/>
              </a:rPr>
              <a:t>:</a:t>
            </a:r>
          </a:p>
          <a:p>
            <a:pPr marL="457200" indent="-457200">
              <a:spcBef>
                <a:spcPts val="0"/>
              </a:spcBef>
              <a:spcAft>
                <a:spcPts val="0"/>
              </a:spcAft>
              <a:buFont typeface="+mj-lt"/>
              <a:buAutoNum type="arabicPeriod"/>
            </a:pPr>
            <a:r>
              <a:rPr lang="en-US" dirty="0">
                <a:latin typeface="Helvetica" pitchFamily="2" charset="0"/>
              </a:rPr>
              <a:t>Sophia</a:t>
            </a:r>
          </a:p>
          <a:p>
            <a:pPr marL="457200" indent="-457200">
              <a:spcBef>
                <a:spcPts val="0"/>
              </a:spcBef>
              <a:spcAft>
                <a:spcPts val="0"/>
              </a:spcAft>
              <a:buFont typeface="+mj-lt"/>
              <a:buAutoNum type="arabicPeriod"/>
            </a:pPr>
            <a:r>
              <a:rPr lang="en-US" dirty="0">
                <a:latin typeface="Helvetica" pitchFamily="2" charset="0"/>
              </a:rPr>
              <a:t>Olivia</a:t>
            </a:r>
          </a:p>
          <a:p>
            <a:pPr marL="457200" indent="-457200">
              <a:spcBef>
                <a:spcPts val="0"/>
              </a:spcBef>
              <a:spcAft>
                <a:spcPts val="0"/>
              </a:spcAft>
              <a:buFont typeface="+mj-lt"/>
              <a:buAutoNum type="arabicPeriod"/>
            </a:pPr>
            <a:r>
              <a:rPr lang="en-US" dirty="0">
                <a:latin typeface="Helvetica" pitchFamily="2" charset="0"/>
              </a:rPr>
              <a:t>Riley</a:t>
            </a:r>
          </a:p>
          <a:p>
            <a:pPr marL="457200" indent="-457200">
              <a:spcBef>
                <a:spcPts val="0"/>
              </a:spcBef>
              <a:spcAft>
                <a:spcPts val="0"/>
              </a:spcAft>
              <a:buFont typeface="+mj-lt"/>
              <a:buAutoNum type="arabicPeriod"/>
            </a:pPr>
            <a:r>
              <a:rPr lang="en-US" dirty="0">
                <a:latin typeface="Helvetica" pitchFamily="2" charset="0"/>
              </a:rPr>
              <a:t>Emma</a:t>
            </a:r>
          </a:p>
          <a:p>
            <a:pPr marL="457200" indent="-457200">
              <a:spcBef>
                <a:spcPts val="0"/>
              </a:spcBef>
              <a:spcAft>
                <a:spcPts val="0"/>
              </a:spcAft>
              <a:buFont typeface="+mj-lt"/>
              <a:buAutoNum type="arabicPeriod"/>
            </a:pPr>
            <a:r>
              <a:rPr lang="en-US" dirty="0">
                <a:latin typeface="Helvetica" pitchFamily="2" charset="0"/>
              </a:rPr>
              <a:t>Ava</a:t>
            </a:r>
          </a:p>
          <a:p>
            <a:pPr marL="457200" indent="-457200">
              <a:spcBef>
                <a:spcPts val="0"/>
              </a:spcBef>
              <a:spcAft>
                <a:spcPts val="0"/>
              </a:spcAft>
              <a:buFont typeface="+mj-lt"/>
              <a:buAutoNum type="arabicPeriod"/>
            </a:pPr>
            <a:r>
              <a:rPr lang="en-US" dirty="0">
                <a:latin typeface="Helvetica" pitchFamily="2" charset="0"/>
              </a:rPr>
              <a:t>Isabella</a:t>
            </a:r>
          </a:p>
          <a:p>
            <a:pPr marL="457200" indent="-457200">
              <a:spcBef>
                <a:spcPts val="0"/>
              </a:spcBef>
              <a:spcAft>
                <a:spcPts val="0"/>
              </a:spcAft>
              <a:buFont typeface="+mj-lt"/>
              <a:buAutoNum type="arabicPeriod"/>
            </a:pPr>
            <a:r>
              <a:rPr lang="en-US" dirty="0">
                <a:latin typeface="Helvetica" pitchFamily="2" charset="0"/>
              </a:rPr>
              <a:t>Aria</a:t>
            </a:r>
          </a:p>
          <a:p>
            <a:pPr marL="457200" indent="-457200">
              <a:spcBef>
                <a:spcPts val="0"/>
              </a:spcBef>
              <a:spcAft>
                <a:spcPts val="0"/>
              </a:spcAft>
              <a:buFont typeface="+mj-lt"/>
              <a:buAutoNum type="arabicPeriod"/>
            </a:pPr>
            <a:r>
              <a:rPr lang="en-US" dirty="0">
                <a:latin typeface="Helvetica" pitchFamily="2" charset="0"/>
              </a:rPr>
              <a:t>Aaliyah</a:t>
            </a:r>
          </a:p>
          <a:p>
            <a:pPr marL="457200" indent="-457200">
              <a:spcBef>
                <a:spcPts val="0"/>
              </a:spcBef>
              <a:spcAft>
                <a:spcPts val="0"/>
              </a:spcAft>
              <a:buFont typeface="+mj-lt"/>
              <a:buAutoNum type="arabicPeriod"/>
            </a:pPr>
            <a:r>
              <a:rPr lang="en-US" dirty="0">
                <a:latin typeface="Helvetica" pitchFamily="2" charset="0"/>
              </a:rPr>
              <a:t>Amelia</a:t>
            </a:r>
          </a:p>
          <a:p>
            <a:pPr marL="457200" indent="-457200">
              <a:spcBef>
                <a:spcPts val="0"/>
              </a:spcBef>
              <a:spcAft>
                <a:spcPts val="0"/>
              </a:spcAft>
              <a:buFont typeface="+mj-lt"/>
              <a:buAutoNum type="arabicPeriod"/>
            </a:pPr>
            <a:r>
              <a:rPr lang="en-US" dirty="0">
                <a:latin typeface="Helvetica" pitchFamily="2" charset="0"/>
              </a:rPr>
              <a:t>Mia</a:t>
            </a:r>
          </a:p>
          <a:p>
            <a:pPr marL="457200" indent="-457200">
              <a:buFont typeface="+mj-lt"/>
              <a:buAutoNum type="arabicPeriod"/>
            </a:pPr>
            <a:endParaRPr lang="en-US" dirty="0">
              <a:latin typeface="Helvetica" pitchFamily="2" charset="0"/>
            </a:endParaRPr>
          </a:p>
        </p:txBody>
      </p:sp>
      <p:sp>
        <p:nvSpPr>
          <p:cNvPr id="4" name="Content Placeholder 3">
            <a:extLst>
              <a:ext uri="{FF2B5EF4-FFF2-40B4-BE49-F238E27FC236}">
                <a16:creationId xmlns:a16="http://schemas.microsoft.com/office/drawing/2014/main" id="{511FAAAE-BAD0-4A64-2E72-FE9192720D7F}"/>
              </a:ext>
            </a:extLst>
          </p:cNvPr>
          <p:cNvSpPr>
            <a:spLocks noGrp="1"/>
          </p:cNvSpPr>
          <p:nvPr>
            <p:ph sz="half" idx="2"/>
          </p:nvPr>
        </p:nvSpPr>
        <p:spPr/>
        <p:txBody>
          <a:bodyPr>
            <a:normAutofit lnSpcReduction="10000"/>
          </a:bodyPr>
          <a:lstStyle/>
          <a:p>
            <a:pPr>
              <a:spcBef>
                <a:spcPts val="200"/>
              </a:spcBef>
              <a:spcAft>
                <a:spcPts val="200"/>
              </a:spcAft>
            </a:pPr>
            <a:r>
              <a:rPr lang="en-US" sz="2400" b="1" dirty="0">
                <a:latin typeface="Helvetica" pitchFamily="2" charset="0"/>
              </a:rPr>
              <a:t>Boys</a:t>
            </a:r>
            <a:r>
              <a:rPr lang="en-US" sz="2400" dirty="0">
                <a:latin typeface="Helvetica" pitchFamily="2" charset="0"/>
              </a:rPr>
              <a:t>:</a:t>
            </a:r>
          </a:p>
          <a:p>
            <a:pPr marL="457200" indent="-457200">
              <a:spcBef>
                <a:spcPts val="200"/>
              </a:spcBef>
              <a:spcAft>
                <a:spcPts val="200"/>
              </a:spcAft>
              <a:buFont typeface="+mj-lt"/>
              <a:buAutoNum type="arabicPeriod"/>
            </a:pPr>
            <a:r>
              <a:rPr lang="en-US" sz="2400" dirty="0">
                <a:latin typeface="Helvetica" pitchFamily="2" charset="0"/>
              </a:rPr>
              <a:t>Liam</a:t>
            </a:r>
          </a:p>
          <a:p>
            <a:pPr marL="457200" indent="-457200">
              <a:spcBef>
                <a:spcPts val="200"/>
              </a:spcBef>
              <a:spcAft>
                <a:spcPts val="200"/>
              </a:spcAft>
              <a:buFont typeface="+mj-lt"/>
              <a:buAutoNum type="arabicPeriod"/>
            </a:pPr>
            <a:r>
              <a:rPr lang="en-US" dirty="0">
                <a:latin typeface="Helvetica" pitchFamily="2" charset="0"/>
              </a:rPr>
              <a:t>Noah</a:t>
            </a:r>
            <a:endParaRPr lang="en-US" sz="2400" dirty="0">
              <a:latin typeface="Helvetica" pitchFamily="2" charset="0"/>
            </a:endParaRPr>
          </a:p>
          <a:p>
            <a:pPr marL="457200" indent="-457200">
              <a:spcBef>
                <a:spcPts val="200"/>
              </a:spcBef>
              <a:spcAft>
                <a:spcPts val="200"/>
              </a:spcAft>
              <a:buFont typeface="+mj-lt"/>
              <a:buAutoNum type="arabicPeriod"/>
            </a:pPr>
            <a:r>
              <a:rPr lang="en-US" dirty="0">
                <a:latin typeface="Helvetica" pitchFamily="2" charset="0"/>
              </a:rPr>
              <a:t>Jackson</a:t>
            </a:r>
            <a:endParaRPr lang="en-US" sz="2400" dirty="0">
              <a:latin typeface="Helvetica" pitchFamily="2" charset="0"/>
            </a:endParaRPr>
          </a:p>
          <a:p>
            <a:pPr marL="457200" indent="-457200">
              <a:spcBef>
                <a:spcPts val="200"/>
              </a:spcBef>
              <a:spcAft>
                <a:spcPts val="200"/>
              </a:spcAft>
              <a:buFont typeface="+mj-lt"/>
              <a:buAutoNum type="arabicPeriod"/>
            </a:pPr>
            <a:r>
              <a:rPr lang="en-US" sz="2400" dirty="0">
                <a:latin typeface="Helvetica" pitchFamily="2" charset="0"/>
              </a:rPr>
              <a:t>Aiden</a:t>
            </a:r>
          </a:p>
          <a:p>
            <a:pPr marL="457200" indent="-457200">
              <a:spcBef>
                <a:spcPts val="200"/>
              </a:spcBef>
              <a:spcAft>
                <a:spcPts val="200"/>
              </a:spcAft>
              <a:buFont typeface="+mj-lt"/>
              <a:buAutoNum type="arabicPeriod"/>
            </a:pPr>
            <a:r>
              <a:rPr lang="en-US" sz="2400" dirty="0">
                <a:latin typeface="Helvetica" pitchFamily="2" charset="0"/>
              </a:rPr>
              <a:t>Elijah</a:t>
            </a:r>
          </a:p>
          <a:p>
            <a:pPr marL="457200" indent="-457200">
              <a:spcBef>
                <a:spcPts val="200"/>
              </a:spcBef>
              <a:spcAft>
                <a:spcPts val="200"/>
              </a:spcAft>
              <a:buFont typeface="+mj-lt"/>
              <a:buAutoNum type="arabicPeriod"/>
            </a:pPr>
            <a:r>
              <a:rPr lang="en-US" dirty="0">
                <a:latin typeface="Helvetica" pitchFamily="2" charset="0"/>
              </a:rPr>
              <a:t>Grayson</a:t>
            </a:r>
            <a:endParaRPr lang="en-US" sz="2400" dirty="0">
              <a:latin typeface="Helvetica" pitchFamily="2" charset="0"/>
            </a:endParaRPr>
          </a:p>
          <a:p>
            <a:pPr marL="457200" indent="-457200">
              <a:spcBef>
                <a:spcPts val="200"/>
              </a:spcBef>
              <a:spcAft>
                <a:spcPts val="200"/>
              </a:spcAft>
              <a:buFont typeface="+mj-lt"/>
              <a:buAutoNum type="arabicPeriod"/>
            </a:pPr>
            <a:r>
              <a:rPr lang="en-US" dirty="0">
                <a:latin typeface="Helvetica" pitchFamily="2" charset="0"/>
              </a:rPr>
              <a:t>Lucas</a:t>
            </a:r>
            <a:endParaRPr lang="en-US" sz="2400" dirty="0">
              <a:latin typeface="Helvetica" pitchFamily="2" charset="0"/>
            </a:endParaRPr>
          </a:p>
          <a:p>
            <a:pPr marL="457200" indent="-457200">
              <a:spcBef>
                <a:spcPts val="200"/>
              </a:spcBef>
              <a:spcAft>
                <a:spcPts val="200"/>
              </a:spcAft>
              <a:buFont typeface="+mj-lt"/>
              <a:buAutoNum type="arabicPeriod"/>
            </a:pPr>
            <a:r>
              <a:rPr lang="en-US" dirty="0">
                <a:latin typeface="Helvetica" pitchFamily="2" charset="0"/>
              </a:rPr>
              <a:t>Oliver</a:t>
            </a:r>
          </a:p>
          <a:p>
            <a:pPr marL="457200" indent="-457200">
              <a:spcBef>
                <a:spcPts val="200"/>
              </a:spcBef>
              <a:spcAft>
                <a:spcPts val="200"/>
              </a:spcAft>
              <a:buFont typeface="+mj-lt"/>
              <a:buAutoNum type="arabicPeriod"/>
            </a:pPr>
            <a:r>
              <a:rPr lang="en-US" sz="2400" dirty="0">
                <a:latin typeface="Helvetica" pitchFamily="2" charset="0"/>
              </a:rPr>
              <a:t>Caden</a:t>
            </a:r>
          </a:p>
          <a:p>
            <a:pPr marL="457200" indent="-457200">
              <a:spcBef>
                <a:spcPts val="200"/>
              </a:spcBef>
              <a:spcAft>
                <a:spcPts val="200"/>
              </a:spcAft>
              <a:buFont typeface="+mj-lt"/>
              <a:buAutoNum type="arabicPeriod"/>
            </a:pPr>
            <a:r>
              <a:rPr lang="en-US" sz="2400" dirty="0">
                <a:latin typeface="Helvetica" pitchFamily="2" charset="0"/>
              </a:rPr>
              <a:t>Mateo</a:t>
            </a:r>
          </a:p>
        </p:txBody>
      </p:sp>
      <p:sp>
        <p:nvSpPr>
          <p:cNvPr id="5" name="Footer Placeholder 4">
            <a:extLst>
              <a:ext uri="{FF2B5EF4-FFF2-40B4-BE49-F238E27FC236}">
                <a16:creationId xmlns:a16="http://schemas.microsoft.com/office/drawing/2014/main" id="{8B164F2C-4123-F22B-2148-A881628B5DD5}"/>
              </a:ext>
            </a:extLst>
          </p:cNvPr>
          <p:cNvSpPr>
            <a:spLocks noGrp="1"/>
          </p:cNvSpPr>
          <p:nvPr>
            <p:ph type="ftr" sz="quarter" idx="11"/>
          </p:nvPr>
        </p:nvSpPr>
        <p:spPr/>
        <p:txBody>
          <a:bodyPr/>
          <a:lstStyle/>
          <a:p>
            <a:r>
              <a:rPr lang="en-US"/>
              <a:t>Algorithmic Bias</a:t>
            </a:r>
            <a:endParaRPr lang="en-US" dirty="0"/>
          </a:p>
        </p:txBody>
      </p:sp>
      <p:sp>
        <p:nvSpPr>
          <p:cNvPr id="6" name="Slide Number Placeholder 5">
            <a:extLst>
              <a:ext uri="{FF2B5EF4-FFF2-40B4-BE49-F238E27FC236}">
                <a16:creationId xmlns:a16="http://schemas.microsoft.com/office/drawing/2014/main" id="{CB3B41DF-CC2E-5385-3E53-7745C197C28B}"/>
              </a:ext>
            </a:extLst>
          </p:cNvPr>
          <p:cNvSpPr>
            <a:spLocks noGrp="1"/>
          </p:cNvSpPr>
          <p:nvPr>
            <p:ph type="sldNum" sz="quarter" idx="12"/>
          </p:nvPr>
        </p:nvSpPr>
        <p:spPr/>
        <p:txBody>
          <a:bodyPr/>
          <a:lstStyle/>
          <a:p>
            <a:r>
              <a:rPr lang="en-US"/>
              <a:t>PAGE  </a:t>
            </a:r>
            <a:fld id="{93005692-73BE-493E-93AB-ECD6027A7652}" type="slidenum">
              <a:rPr lang="en-US" smtClean="0"/>
              <a:pPr/>
              <a:t>13</a:t>
            </a:fld>
            <a:endParaRPr lang="en-US" dirty="0"/>
          </a:p>
        </p:txBody>
      </p:sp>
    </p:spTree>
    <p:extLst>
      <p:ext uri="{BB962C8B-B14F-4D97-AF65-F5344CB8AC3E}">
        <p14:creationId xmlns:p14="http://schemas.microsoft.com/office/powerpoint/2010/main" val="420794723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A2F88-BBB5-B35D-308E-F097792E681D}"/>
              </a:ext>
            </a:extLst>
          </p:cNvPr>
          <p:cNvSpPr>
            <a:spLocks noGrp="1"/>
          </p:cNvSpPr>
          <p:nvPr>
            <p:ph type="title"/>
          </p:nvPr>
        </p:nvSpPr>
        <p:spPr/>
        <p:txBody>
          <a:bodyPr/>
          <a:lstStyle/>
          <a:p>
            <a:r>
              <a:rPr lang="en-US" dirty="0"/>
              <a:t>Most Popular Baby Names 2020: Canada</a:t>
            </a:r>
          </a:p>
        </p:txBody>
      </p:sp>
      <p:sp>
        <p:nvSpPr>
          <p:cNvPr id="3" name="Content Placeholder 2">
            <a:extLst>
              <a:ext uri="{FF2B5EF4-FFF2-40B4-BE49-F238E27FC236}">
                <a16:creationId xmlns:a16="http://schemas.microsoft.com/office/drawing/2014/main" id="{D411EC23-2350-C91A-1821-C03CE2E12C57}"/>
              </a:ext>
            </a:extLst>
          </p:cNvPr>
          <p:cNvSpPr>
            <a:spLocks noGrp="1"/>
          </p:cNvSpPr>
          <p:nvPr>
            <p:ph sz="half" idx="1"/>
          </p:nvPr>
        </p:nvSpPr>
        <p:spPr/>
        <p:txBody>
          <a:bodyPr>
            <a:noAutofit/>
          </a:bodyPr>
          <a:lstStyle/>
          <a:p>
            <a:pPr>
              <a:spcBef>
                <a:spcPts val="0"/>
              </a:spcBef>
              <a:spcAft>
                <a:spcPts val="0"/>
              </a:spcAft>
            </a:pPr>
            <a:r>
              <a:rPr lang="en-US" b="1" dirty="0">
                <a:latin typeface="Helvetica" pitchFamily="2" charset="0"/>
              </a:rPr>
              <a:t>Girls</a:t>
            </a:r>
            <a:r>
              <a:rPr lang="en-US" dirty="0">
                <a:latin typeface="Helvetica" pitchFamily="2" charset="0"/>
              </a:rPr>
              <a:t>:</a:t>
            </a:r>
          </a:p>
          <a:p>
            <a:pPr marL="457200" indent="-457200">
              <a:spcBef>
                <a:spcPts val="0"/>
              </a:spcBef>
              <a:spcAft>
                <a:spcPts val="0"/>
              </a:spcAft>
              <a:buFont typeface="+mj-lt"/>
              <a:buAutoNum type="arabicPeriod"/>
            </a:pPr>
            <a:r>
              <a:rPr lang="en-US" dirty="0">
                <a:latin typeface="Helvetica" pitchFamily="2" charset="0"/>
              </a:rPr>
              <a:t>Sophi</a:t>
            </a:r>
            <a:r>
              <a:rPr lang="en-US" b="1" dirty="0">
                <a:solidFill>
                  <a:srgbClr val="FF0000"/>
                </a:solidFill>
                <a:latin typeface="Helvetica" pitchFamily="2" charset="0"/>
              </a:rPr>
              <a:t>a</a:t>
            </a:r>
          </a:p>
          <a:p>
            <a:pPr marL="457200" indent="-457200">
              <a:spcBef>
                <a:spcPts val="0"/>
              </a:spcBef>
              <a:spcAft>
                <a:spcPts val="0"/>
              </a:spcAft>
              <a:buFont typeface="+mj-lt"/>
              <a:buAutoNum type="arabicPeriod"/>
            </a:pPr>
            <a:r>
              <a:rPr lang="en-US" dirty="0">
                <a:latin typeface="Helvetica" pitchFamily="2" charset="0"/>
              </a:rPr>
              <a:t>Olivi</a:t>
            </a:r>
            <a:r>
              <a:rPr lang="en-US" b="1" dirty="0">
                <a:solidFill>
                  <a:srgbClr val="FF0000"/>
                </a:solidFill>
                <a:latin typeface="Helvetica" pitchFamily="2" charset="0"/>
              </a:rPr>
              <a:t>a</a:t>
            </a:r>
          </a:p>
          <a:p>
            <a:pPr marL="457200" indent="-457200">
              <a:spcBef>
                <a:spcPts val="0"/>
              </a:spcBef>
              <a:spcAft>
                <a:spcPts val="0"/>
              </a:spcAft>
              <a:buFont typeface="+mj-lt"/>
              <a:buAutoNum type="arabicPeriod"/>
            </a:pPr>
            <a:r>
              <a:rPr lang="en-US" dirty="0">
                <a:latin typeface="Helvetica" pitchFamily="2" charset="0"/>
              </a:rPr>
              <a:t>Riley</a:t>
            </a:r>
          </a:p>
          <a:p>
            <a:pPr marL="457200" indent="-457200">
              <a:spcBef>
                <a:spcPts val="0"/>
              </a:spcBef>
              <a:spcAft>
                <a:spcPts val="0"/>
              </a:spcAft>
              <a:buFont typeface="+mj-lt"/>
              <a:buAutoNum type="arabicPeriod"/>
            </a:pPr>
            <a:r>
              <a:rPr lang="en-US" dirty="0">
                <a:latin typeface="Helvetica" pitchFamily="2" charset="0"/>
              </a:rPr>
              <a:t>Emm</a:t>
            </a:r>
            <a:r>
              <a:rPr lang="en-US" b="1" dirty="0">
                <a:solidFill>
                  <a:srgbClr val="FF0000"/>
                </a:solidFill>
                <a:latin typeface="Helvetica" pitchFamily="2" charset="0"/>
              </a:rPr>
              <a:t>a</a:t>
            </a:r>
          </a:p>
          <a:p>
            <a:pPr marL="457200" indent="-457200">
              <a:spcBef>
                <a:spcPts val="0"/>
              </a:spcBef>
              <a:spcAft>
                <a:spcPts val="0"/>
              </a:spcAft>
              <a:buFont typeface="+mj-lt"/>
              <a:buAutoNum type="arabicPeriod"/>
            </a:pPr>
            <a:r>
              <a:rPr lang="en-US" dirty="0">
                <a:latin typeface="Helvetica" pitchFamily="2" charset="0"/>
              </a:rPr>
              <a:t>Av</a:t>
            </a:r>
            <a:r>
              <a:rPr lang="en-US" b="1" dirty="0">
                <a:solidFill>
                  <a:srgbClr val="FF0000"/>
                </a:solidFill>
                <a:latin typeface="Helvetica" pitchFamily="2" charset="0"/>
              </a:rPr>
              <a:t>a</a:t>
            </a:r>
          </a:p>
          <a:p>
            <a:pPr marL="457200" indent="-457200">
              <a:spcBef>
                <a:spcPts val="0"/>
              </a:spcBef>
              <a:spcAft>
                <a:spcPts val="0"/>
              </a:spcAft>
              <a:buFont typeface="+mj-lt"/>
              <a:buAutoNum type="arabicPeriod"/>
            </a:pPr>
            <a:r>
              <a:rPr lang="en-US" dirty="0">
                <a:latin typeface="Helvetica" pitchFamily="2" charset="0"/>
              </a:rPr>
              <a:t>Isabell</a:t>
            </a:r>
            <a:r>
              <a:rPr lang="en-US" b="1" dirty="0">
                <a:solidFill>
                  <a:srgbClr val="FF0000"/>
                </a:solidFill>
                <a:latin typeface="Helvetica" pitchFamily="2" charset="0"/>
              </a:rPr>
              <a:t>a</a:t>
            </a:r>
          </a:p>
          <a:p>
            <a:pPr marL="457200" indent="-457200">
              <a:spcBef>
                <a:spcPts val="0"/>
              </a:spcBef>
              <a:spcAft>
                <a:spcPts val="0"/>
              </a:spcAft>
              <a:buFont typeface="+mj-lt"/>
              <a:buAutoNum type="arabicPeriod"/>
            </a:pPr>
            <a:r>
              <a:rPr lang="en-US" dirty="0">
                <a:latin typeface="Helvetica" pitchFamily="2" charset="0"/>
              </a:rPr>
              <a:t>Ari</a:t>
            </a:r>
            <a:r>
              <a:rPr lang="en-US" b="1" dirty="0">
                <a:solidFill>
                  <a:srgbClr val="FF0000"/>
                </a:solidFill>
                <a:latin typeface="Helvetica" pitchFamily="2" charset="0"/>
              </a:rPr>
              <a:t>a</a:t>
            </a:r>
          </a:p>
          <a:p>
            <a:pPr marL="457200" indent="-457200">
              <a:spcBef>
                <a:spcPts val="0"/>
              </a:spcBef>
              <a:spcAft>
                <a:spcPts val="0"/>
              </a:spcAft>
              <a:buFont typeface="+mj-lt"/>
              <a:buAutoNum type="arabicPeriod"/>
            </a:pPr>
            <a:r>
              <a:rPr lang="en-US" dirty="0">
                <a:latin typeface="Helvetica" pitchFamily="2" charset="0"/>
              </a:rPr>
              <a:t>Aaliyah</a:t>
            </a:r>
          </a:p>
          <a:p>
            <a:pPr marL="457200" indent="-457200">
              <a:spcBef>
                <a:spcPts val="0"/>
              </a:spcBef>
              <a:spcAft>
                <a:spcPts val="0"/>
              </a:spcAft>
              <a:buFont typeface="+mj-lt"/>
              <a:buAutoNum type="arabicPeriod"/>
            </a:pPr>
            <a:r>
              <a:rPr lang="en-US" dirty="0">
                <a:latin typeface="Helvetica" pitchFamily="2" charset="0"/>
              </a:rPr>
              <a:t>Ameli</a:t>
            </a:r>
            <a:r>
              <a:rPr lang="en-US" b="1" dirty="0">
                <a:solidFill>
                  <a:srgbClr val="FF0000"/>
                </a:solidFill>
                <a:latin typeface="Helvetica" pitchFamily="2" charset="0"/>
              </a:rPr>
              <a:t>a</a:t>
            </a:r>
          </a:p>
          <a:p>
            <a:pPr marL="457200" indent="-457200">
              <a:spcBef>
                <a:spcPts val="0"/>
              </a:spcBef>
              <a:spcAft>
                <a:spcPts val="0"/>
              </a:spcAft>
              <a:buFont typeface="+mj-lt"/>
              <a:buAutoNum type="arabicPeriod"/>
            </a:pPr>
            <a:r>
              <a:rPr lang="en-US" dirty="0">
                <a:latin typeface="Helvetica" pitchFamily="2" charset="0"/>
              </a:rPr>
              <a:t>Mi</a:t>
            </a:r>
            <a:r>
              <a:rPr lang="en-US" b="1" dirty="0">
                <a:solidFill>
                  <a:srgbClr val="FF0000"/>
                </a:solidFill>
                <a:latin typeface="Helvetica" pitchFamily="2" charset="0"/>
              </a:rPr>
              <a:t>a</a:t>
            </a:r>
          </a:p>
          <a:p>
            <a:pPr marL="457200" indent="-457200">
              <a:buFont typeface="+mj-lt"/>
              <a:buAutoNum type="arabicPeriod"/>
            </a:pPr>
            <a:endParaRPr lang="en-US" dirty="0">
              <a:latin typeface="Helvetica" pitchFamily="2" charset="0"/>
            </a:endParaRPr>
          </a:p>
        </p:txBody>
      </p:sp>
      <p:sp>
        <p:nvSpPr>
          <p:cNvPr id="4" name="Content Placeholder 3">
            <a:extLst>
              <a:ext uri="{FF2B5EF4-FFF2-40B4-BE49-F238E27FC236}">
                <a16:creationId xmlns:a16="http://schemas.microsoft.com/office/drawing/2014/main" id="{511FAAAE-BAD0-4A64-2E72-FE9192720D7F}"/>
              </a:ext>
            </a:extLst>
          </p:cNvPr>
          <p:cNvSpPr>
            <a:spLocks noGrp="1"/>
          </p:cNvSpPr>
          <p:nvPr>
            <p:ph sz="half" idx="2"/>
          </p:nvPr>
        </p:nvSpPr>
        <p:spPr/>
        <p:txBody>
          <a:bodyPr>
            <a:normAutofit lnSpcReduction="10000"/>
          </a:bodyPr>
          <a:lstStyle/>
          <a:p>
            <a:pPr>
              <a:spcBef>
                <a:spcPts val="200"/>
              </a:spcBef>
              <a:spcAft>
                <a:spcPts val="200"/>
              </a:spcAft>
            </a:pPr>
            <a:r>
              <a:rPr lang="en-US" sz="2400" b="1" dirty="0">
                <a:latin typeface="Helvetica" pitchFamily="2" charset="0"/>
              </a:rPr>
              <a:t>Boys</a:t>
            </a:r>
            <a:r>
              <a:rPr lang="en-US" sz="2400" dirty="0">
                <a:latin typeface="Helvetica" pitchFamily="2" charset="0"/>
              </a:rPr>
              <a:t>:</a:t>
            </a:r>
          </a:p>
          <a:p>
            <a:pPr marL="457200" indent="-457200">
              <a:spcBef>
                <a:spcPts val="200"/>
              </a:spcBef>
              <a:spcAft>
                <a:spcPts val="200"/>
              </a:spcAft>
              <a:buFont typeface="+mj-lt"/>
              <a:buAutoNum type="arabicPeriod"/>
            </a:pPr>
            <a:r>
              <a:rPr lang="en-US" sz="2400" dirty="0">
                <a:latin typeface="Helvetica" pitchFamily="2" charset="0"/>
              </a:rPr>
              <a:t>Liam</a:t>
            </a:r>
          </a:p>
          <a:p>
            <a:pPr marL="457200" indent="-457200">
              <a:spcBef>
                <a:spcPts val="200"/>
              </a:spcBef>
              <a:spcAft>
                <a:spcPts val="200"/>
              </a:spcAft>
              <a:buFont typeface="+mj-lt"/>
              <a:buAutoNum type="arabicPeriod"/>
            </a:pPr>
            <a:r>
              <a:rPr lang="en-US" dirty="0">
                <a:latin typeface="Helvetica" pitchFamily="2" charset="0"/>
              </a:rPr>
              <a:t>Noah</a:t>
            </a:r>
            <a:endParaRPr lang="en-US" sz="2400" dirty="0">
              <a:latin typeface="Helvetica" pitchFamily="2" charset="0"/>
            </a:endParaRPr>
          </a:p>
          <a:p>
            <a:pPr marL="457200" indent="-457200">
              <a:spcBef>
                <a:spcPts val="200"/>
              </a:spcBef>
              <a:spcAft>
                <a:spcPts val="200"/>
              </a:spcAft>
              <a:buFont typeface="+mj-lt"/>
              <a:buAutoNum type="arabicPeriod"/>
            </a:pPr>
            <a:r>
              <a:rPr lang="en-US" dirty="0">
                <a:latin typeface="Helvetica" pitchFamily="2" charset="0"/>
              </a:rPr>
              <a:t>Jackso</a:t>
            </a:r>
            <a:r>
              <a:rPr lang="en-US" b="1" dirty="0">
                <a:solidFill>
                  <a:srgbClr val="FF0000"/>
                </a:solidFill>
                <a:latin typeface="Helvetica" pitchFamily="2" charset="0"/>
              </a:rPr>
              <a:t>n</a:t>
            </a:r>
            <a:endParaRPr lang="en-US" sz="2400" b="1" dirty="0">
              <a:solidFill>
                <a:srgbClr val="FF0000"/>
              </a:solidFill>
              <a:latin typeface="Helvetica" pitchFamily="2" charset="0"/>
            </a:endParaRPr>
          </a:p>
          <a:p>
            <a:pPr marL="457200" indent="-457200">
              <a:spcBef>
                <a:spcPts val="200"/>
              </a:spcBef>
              <a:spcAft>
                <a:spcPts val="200"/>
              </a:spcAft>
              <a:buFont typeface="+mj-lt"/>
              <a:buAutoNum type="arabicPeriod"/>
            </a:pPr>
            <a:r>
              <a:rPr lang="en-US" sz="2400" dirty="0">
                <a:latin typeface="Helvetica" pitchFamily="2" charset="0"/>
              </a:rPr>
              <a:t>Aide</a:t>
            </a:r>
            <a:r>
              <a:rPr lang="en-US" sz="2400" b="1" dirty="0">
                <a:solidFill>
                  <a:srgbClr val="FF0000"/>
                </a:solidFill>
                <a:latin typeface="Helvetica" pitchFamily="2" charset="0"/>
              </a:rPr>
              <a:t>n</a:t>
            </a:r>
          </a:p>
          <a:p>
            <a:pPr marL="457200" indent="-457200">
              <a:spcBef>
                <a:spcPts val="200"/>
              </a:spcBef>
              <a:spcAft>
                <a:spcPts val="200"/>
              </a:spcAft>
              <a:buFont typeface="+mj-lt"/>
              <a:buAutoNum type="arabicPeriod"/>
            </a:pPr>
            <a:r>
              <a:rPr lang="en-US" sz="2400" dirty="0">
                <a:latin typeface="Helvetica" pitchFamily="2" charset="0"/>
              </a:rPr>
              <a:t>Elijah</a:t>
            </a:r>
          </a:p>
          <a:p>
            <a:pPr marL="457200" indent="-457200">
              <a:spcBef>
                <a:spcPts val="200"/>
              </a:spcBef>
              <a:spcAft>
                <a:spcPts val="200"/>
              </a:spcAft>
              <a:buFont typeface="+mj-lt"/>
              <a:buAutoNum type="arabicPeriod"/>
            </a:pPr>
            <a:r>
              <a:rPr lang="en-US" dirty="0">
                <a:latin typeface="Helvetica" pitchFamily="2" charset="0"/>
              </a:rPr>
              <a:t>Grayso</a:t>
            </a:r>
            <a:r>
              <a:rPr lang="en-US" b="1" dirty="0">
                <a:solidFill>
                  <a:srgbClr val="FF0000"/>
                </a:solidFill>
                <a:latin typeface="Helvetica" pitchFamily="2" charset="0"/>
              </a:rPr>
              <a:t>n</a:t>
            </a:r>
            <a:endParaRPr lang="en-US" sz="2400" b="1" dirty="0">
              <a:solidFill>
                <a:srgbClr val="FF0000"/>
              </a:solidFill>
              <a:latin typeface="Helvetica" pitchFamily="2" charset="0"/>
            </a:endParaRPr>
          </a:p>
          <a:p>
            <a:pPr marL="457200" indent="-457200">
              <a:spcBef>
                <a:spcPts val="200"/>
              </a:spcBef>
              <a:spcAft>
                <a:spcPts val="200"/>
              </a:spcAft>
              <a:buFont typeface="+mj-lt"/>
              <a:buAutoNum type="arabicPeriod"/>
            </a:pPr>
            <a:r>
              <a:rPr lang="en-US" dirty="0">
                <a:latin typeface="Helvetica" pitchFamily="2" charset="0"/>
              </a:rPr>
              <a:t>Lucas</a:t>
            </a:r>
            <a:endParaRPr lang="en-US" sz="2400" dirty="0">
              <a:latin typeface="Helvetica" pitchFamily="2" charset="0"/>
            </a:endParaRPr>
          </a:p>
          <a:p>
            <a:pPr marL="457200" indent="-457200">
              <a:spcBef>
                <a:spcPts val="200"/>
              </a:spcBef>
              <a:spcAft>
                <a:spcPts val="200"/>
              </a:spcAft>
              <a:buFont typeface="+mj-lt"/>
              <a:buAutoNum type="arabicPeriod"/>
            </a:pPr>
            <a:r>
              <a:rPr lang="en-US" dirty="0">
                <a:latin typeface="Helvetica" pitchFamily="2" charset="0"/>
              </a:rPr>
              <a:t>Oliver</a:t>
            </a:r>
          </a:p>
          <a:p>
            <a:pPr marL="457200" indent="-457200">
              <a:spcBef>
                <a:spcPts val="200"/>
              </a:spcBef>
              <a:spcAft>
                <a:spcPts val="200"/>
              </a:spcAft>
              <a:buFont typeface="+mj-lt"/>
              <a:buAutoNum type="arabicPeriod"/>
            </a:pPr>
            <a:r>
              <a:rPr lang="en-US" sz="2400" dirty="0">
                <a:latin typeface="Helvetica" pitchFamily="2" charset="0"/>
              </a:rPr>
              <a:t>Cade</a:t>
            </a:r>
            <a:r>
              <a:rPr lang="en-US" sz="2400" b="1" dirty="0">
                <a:solidFill>
                  <a:srgbClr val="FF0000"/>
                </a:solidFill>
                <a:latin typeface="Helvetica" pitchFamily="2" charset="0"/>
              </a:rPr>
              <a:t>n</a:t>
            </a:r>
          </a:p>
          <a:p>
            <a:pPr marL="457200" indent="-457200">
              <a:spcBef>
                <a:spcPts val="200"/>
              </a:spcBef>
              <a:spcAft>
                <a:spcPts val="200"/>
              </a:spcAft>
              <a:buFont typeface="+mj-lt"/>
              <a:buAutoNum type="arabicPeriod"/>
            </a:pPr>
            <a:r>
              <a:rPr lang="en-US" sz="2400" dirty="0">
                <a:latin typeface="Helvetica" pitchFamily="2" charset="0"/>
              </a:rPr>
              <a:t>Mateo</a:t>
            </a:r>
          </a:p>
        </p:txBody>
      </p:sp>
      <p:sp>
        <p:nvSpPr>
          <p:cNvPr id="5" name="Footer Placeholder 4">
            <a:extLst>
              <a:ext uri="{FF2B5EF4-FFF2-40B4-BE49-F238E27FC236}">
                <a16:creationId xmlns:a16="http://schemas.microsoft.com/office/drawing/2014/main" id="{8B164F2C-4123-F22B-2148-A881628B5DD5}"/>
              </a:ext>
            </a:extLst>
          </p:cNvPr>
          <p:cNvSpPr>
            <a:spLocks noGrp="1"/>
          </p:cNvSpPr>
          <p:nvPr>
            <p:ph type="ftr" sz="quarter" idx="11"/>
          </p:nvPr>
        </p:nvSpPr>
        <p:spPr/>
        <p:txBody>
          <a:bodyPr/>
          <a:lstStyle/>
          <a:p>
            <a:r>
              <a:rPr lang="en-US"/>
              <a:t>Algorithmic Bias</a:t>
            </a:r>
            <a:endParaRPr lang="en-US" dirty="0"/>
          </a:p>
        </p:txBody>
      </p:sp>
      <p:sp>
        <p:nvSpPr>
          <p:cNvPr id="6" name="Slide Number Placeholder 5">
            <a:extLst>
              <a:ext uri="{FF2B5EF4-FFF2-40B4-BE49-F238E27FC236}">
                <a16:creationId xmlns:a16="http://schemas.microsoft.com/office/drawing/2014/main" id="{CB3B41DF-CC2E-5385-3E53-7745C197C28B}"/>
              </a:ext>
            </a:extLst>
          </p:cNvPr>
          <p:cNvSpPr>
            <a:spLocks noGrp="1"/>
          </p:cNvSpPr>
          <p:nvPr>
            <p:ph type="sldNum" sz="quarter" idx="12"/>
          </p:nvPr>
        </p:nvSpPr>
        <p:spPr/>
        <p:txBody>
          <a:bodyPr/>
          <a:lstStyle/>
          <a:p>
            <a:r>
              <a:rPr lang="en-US"/>
              <a:t>PAGE  </a:t>
            </a:r>
            <a:fld id="{93005692-73BE-493E-93AB-ECD6027A7652}" type="slidenum">
              <a:rPr lang="en-US" smtClean="0"/>
              <a:pPr/>
              <a:t>14</a:t>
            </a:fld>
            <a:endParaRPr lang="en-US" dirty="0"/>
          </a:p>
        </p:txBody>
      </p:sp>
    </p:spTree>
    <p:extLst>
      <p:ext uri="{BB962C8B-B14F-4D97-AF65-F5344CB8AC3E}">
        <p14:creationId xmlns:p14="http://schemas.microsoft.com/office/powerpoint/2010/main" val="388299319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B4D96BD-C339-6A4D-A973-6A00EE99B0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2006" y="1330035"/>
            <a:ext cx="7388891" cy="4595813"/>
          </a:xfrm>
        </p:spPr>
      </p:pic>
      <p:sp>
        <p:nvSpPr>
          <p:cNvPr id="2" name="Title 1">
            <a:extLst>
              <a:ext uri="{FF2B5EF4-FFF2-40B4-BE49-F238E27FC236}">
                <a16:creationId xmlns:a16="http://schemas.microsoft.com/office/drawing/2014/main" id="{195563E2-F302-D245-BEBC-1E73D857B639}"/>
              </a:ext>
            </a:extLst>
          </p:cNvPr>
          <p:cNvSpPr>
            <a:spLocks noGrp="1"/>
          </p:cNvSpPr>
          <p:nvPr>
            <p:ph type="title"/>
          </p:nvPr>
        </p:nvSpPr>
        <p:spPr/>
        <p:txBody>
          <a:bodyPr/>
          <a:lstStyle/>
          <a:p>
            <a:r>
              <a:rPr lang="en-US" dirty="0"/>
              <a:t>Proxies</a:t>
            </a:r>
          </a:p>
        </p:txBody>
      </p:sp>
      <p:sp>
        <p:nvSpPr>
          <p:cNvPr id="4" name="Footer Placeholder 3">
            <a:extLst>
              <a:ext uri="{FF2B5EF4-FFF2-40B4-BE49-F238E27FC236}">
                <a16:creationId xmlns:a16="http://schemas.microsoft.com/office/drawing/2014/main" id="{63AD500D-A5B6-1F49-9FC5-6C1CF376B993}"/>
              </a:ext>
            </a:extLst>
          </p:cNvPr>
          <p:cNvSpPr>
            <a:spLocks noGrp="1"/>
          </p:cNvSpPr>
          <p:nvPr>
            <p:ph type="ftr" sz="quarter" idx="11"/>
          </p:nvPr>
        </p:nvSpPr>
        <p:spPr/>
        <p:txBody>
          <a:bodyPr/>
          <a:lstStyle/>
          <a:p>
            <a:r>
              <a:rPr lang="en-US"/>
              <a:t>Algorithmic Bias</a:t>
            </a:r>
            <a:endParaRPr lang="en-US" dirty="0"/>
          </a:p>
        </p:txBody>
      </p:sp>
      <p:sp>
        <p:nvSpPr>
          <p:cNvPr id="5" name="Slide Number Placeholder 4">
            <a:extLst>
              <a:ext uri="{FF2B5EF4-FFF2-40B4-BE49-F238E27FC236}">
                <a16:creationId xmlns:a16="http://schemas.microsoft.com/office/drawing/2014/main" id="{E0857BBF-9498-064D-B16B-0534C312E9D2}"/>
              </a:ext>
            </a:extLst>
          </p:cNvPr>
          <p:cNvSpPr>
            <a:spLocks noGrp="1"/>
          </p:cNvSpPr>
          <p:nvPr>
            <p:ph type="sldNum" sz="quarter" idx="12"/>
          </p:nvPr>
        </p:nvSpPr>
        <p:spPr/>
        <p:txBody>
          <a:bodyPr/>
          <a:lstStyle/>
          <a:p>
            <a:r>
              <a:rPr lang="en-US"/>
              <a:t>PAGE  </a:t>
            </a:r>
            <a:fld id="{93005692-73BE-493E-93AB-ECD6027A7652}" type="slidenum">
              <a:rPr lang="en-US" smtClean="0"/>
              <a:pPr/>
              <a:t>15</a:t>
            </a:fld>
            <a:endParaRPr lang="en-US" dirty="0"/>
          </a:p>
        </p:txBody>
      </p:sp>
      <p:sp>
        <p:nvSpPr>
          <p:cNvPr id="8" name="TextBox 7">
            <a:extLst>
              <a:ext uri="{FF2B5EF4-FFF2-40B4-BE49-F238E27FC236}">
                <a16:creationId xmlns:a16="http://schemas.microsoft.com/office/drawing/2014/main" id="{FBD07190-56A8-1A44-BEE3-589188B25B80}"/>
              </a:ext>
            </a:extLst>
          </p:cNvPr>
          <p:cNvSpPr txBox="1"/>
          <p:nvPr/>
        </p:nvSpPr>
        <p:spPr>
          <a:xfrm>
            <a:off x="259882" y="1412875"/>
            <a:ext cx="3832124" cy="2308324"/>
          </a:xfrm>
          <a:prstGeom prst="rect">
            <a:avLst/>
          </a:prstGeom>
          <a:noFill/>
        </p:spPr>
        <p:txBody>
          <a:bodyPr wrap="square" rtlCol="0">
            <a:spAutoFit/>
          </a:bodyPr>
          <a:lstStyle/>
          <a:p>
            <a:r>
              <a:rPr lang="en-US" sz="2400" b="1" dirty="0">
                <a:latin typeface="Helvetica" pitchFamily="2" charset="0"/>
              </a:rPr>
              <a:t>Detroit Racial Dot Map</a:t>
            </a:r>
          </a:p>
          <a:p>
            <a:endParaRPr lang="en-US" sz="2400" dirty="0">
              <a:latin typeface="Helvetica" pitchFamily="2" charset="0"/>
            </a:endParaRPr>
          </a:p>
          <a:p>
            <a:r>
              <a:rPr lang="en-US" sz="2400" dirty="0">
                <a:solidFill>
                  <a:srgbClr val="00B0F0"/>
                </a:solidFill>
                <a:latin typeface="Helvetica" pitchFamily="2" charset="0"/>
              </a:rPr>
              <a:t>Blue</a:t>
            </a:r>
            <a:r>
              <a:rPr lang="en-US" sz="2400" dirty="0">
                <a:latin typeface="Helvetica" pitchFamily="2" charset="0"/>
              </a:rPr>
              <a:t>= White</a:t>
            </a:r>
          </a:p>
          <a:p>
            <a:r>
              <a:rPr lang="en-US" sz="2400" dirty="0">
                <a:solidFill>
                  <a:srgbClr val="92D050"/>
                </a:solidFill>
                <a:latin typeface="Helvetica" pitchFamily="2" charset="0"/>
              </a:rPr>
              <a:t>Green</a:t>
            </a:r>
            <a:r>
              <a:rPr lang="en-US" sz="2400" dirty="0">
                <a:latin typeface="Helvetica" pitchFamily="2" charset="0"/>
              </a:rPr>
              <a:t>= Black</a:t>
            </a:r>
          </a:p>
          <a:p>
            <a:r>
              <a:rPr lang="en-US" sz="2400" dirty="0">
                <a:solidFill>
                  <a:srgbClr val="FF0000"/>
                </a:solidFill>
                <a:latin typeface="Helvetica" pitchFamily="2" charset="0"/>
              </a:rPr>
              <a:t>Red</a:t>
            </a:r>
            <a:r>
              <a:rPr lang="en-US" sz="2400" dirty="0">
                <a:latin typeface="Helvetica" pitchFamily="2" charset="0"/>
              </a:rPr>
              <a:t>= Asian</a:t>
            </a:r>
          </a:p>
          <a:p>
            <a:r>
              <a:rPr lang="en-US" sz="2400" dirty="0">
                <a:solidFill>
                  <a:srgbClr val="FFC000"/>
                </a:solidFill>
                <a:latin typeface="Helvetica" pitchFamily="2" charset="0"/>
              </a:rPr>
              <a:t>Orange</a:t>
            </a:r>
            <a:r>
              <a:rPr lang="en-US" sz="2400" dirty="0">
                <a:latin typeface="Helvetica" pitchFamily="2" charset="0"/>
              </a:rPr>
              <a:t>= Hispanic</a:t>
            </a:r>
          </a:p>
        </p:txBody>
      </p:sp>
    </p:spTree>
    <p:extLst>
      <p:ext uri="{BB962C8B-B14F-4D97-AF65-F5344CB8AC3E}">
        <p14:creationId xmlns:p14="http://schemas.microsoft.com/office/powerpoint/2010/main" val="106716879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5AA0714-E7AD-0343-B79D-0E2CE4AA310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63" t="18186" r="-363" b="10864"/>
          <a:stretch/>
        </p:blipFill>
        <p:spPr>
          <a:xfrm>
            <a:off x="3424122" y="1330035"/>
            <a:ext cx="8667359" cy="4759480"/>
          </a:xfrm>
        </p:spPr>
      </p:pic>
      <p:sp>
        <p:nvSpPr>
          <p:cNvPr id="2" name="Title 1">
            <a:extLst>
              <a:ext uri="{FF2B5EF4-FFF2-40B4-BE49-F238E27FC236}">
                <a16:creationId xmlns:a16="http://schemas.microsoft.com/office/drawing/2014/main" id="{08B8D213-1E6F-3440-ACF1-5480BE0909EE}"/>
              </a:ext>
            </a:extLst>
          </p:cNvPr>
          <p:cNvSpPr>
            <a:spLocks noGrp="1"/>
          </p:cNvSpPr>
          <p:nvPr>
            <p:ph type="title"/>
          </p:nvPr>
        </p:nvSpPr>
        <p:spPr/>
        <p:txBody>
          <a:bodyPr/>
          <a:lstStyle/>
          <a:p>
            <a:r>
              <a:rPr lang="en-US" dirty="0"/>
              <a:t>Proxies</a:t>
            </a:r>
          </a:p>
        </p:txBody>
      </p:sp>
      <p:sp>
        <p:nvSpPr>
          <p:cNvPr id="4" name="Footer Placeholder 3">
            <a:extLst>
              <a:ext uri="{FF2B5EF4-FFF2-40B4-BE49-F238E27FC236}">
                <a16:creationId xmlns:a16="http://schemas.microsoft.com/office/drawing/2014/main" id="{C2C867A0-789F-9E40-B788-A3DDA74884E2}"/>
              </a:ext>
            </a:extLst>
          </p:cNvPr>
          <p:cNvSpPr>
            <a:spLocks noGrp="1"/>
          </p:cNvSpPr>
          <p:nvPr>
            <p:ph type="ftr" sz="quarter" idx="11"/>
          </p:nvPr>
        </p:nvSpPr>
        <p:spPr/>
        <p:txBody>
          <a:bodyPr/>
          <a:lstStyle/>
          <a:p>
            <a:r>
              <a:rPr lang="en-US"/>
              <a:t>Algorithmic Bias</a:t>
            </a:r>
            <a:endParaRPr lang="en-US" dirty="0"/>
          </a:p>
        </p:txBody>
      </p:sp>
      <p:sp>
        <p:nvSpPr>
          <p:cNvPr id="5" name="Slide Number Placeholder 4">
            <a:extLst>
              <a:ext uri="{FF2B5EF4-FFF2-40B4-BE49-F238E27FC236}">
                <a16:creationId xmlns:a16="http://schemas.microsoft.com/office/drawing/2014/main" id="{4B1134C3-0875-FB4C-8899-15350DBA646A}"/>
              </a:ext>
            </a:extLst>
          </p:cNvPr>
          <p:cNvSpPr>
            <a:spLocks noGrp="1"/>
          </p:cNvSpPr>
          <p:nvPr>
            <p:ph type="sldNum" sz="quarter" idx="12"/>
          </p:nvPr>
        </p:nvSpPr>
        <p:spPr/>
        <p:txBody>
          <a:bodyPr/>
          <a:lstStyle/>
          <a:p>
            <a:r>
              <a:rPr lang="en-US"/>
              <a:t>PAGE  </a:t>
            </a:r>
            <a:fld id="{93005692-73BE-493E-93AB-ECD6027A7652}" type="slidenum">
              <a:rPr lang="en-US" smtClean="0"/>
              <a:pPr/>
              <a:t>16</a:t>
            </a:fld>
            <a:endParaRPr lang="en-US" dirty="0"/>
          </a:p>
        </p:txBody>
      </p:sp>
      <p:sp>
        <p:nvSpPr>
          <p:cNvPr id="8" name="TextBox 7">
            <a:extLst>
              <a:ext uri="{FF2B5EF4-FFF2-40B4-BE49-F238E27FC236}">
                <a16:creationId xmlns:a16="http://schemas.microsoft.com/office/drawing/2014/main" id="{6F5F3FC3-18B4-0C41-ACCD-BD235CC3088A}"/>
              </a:ext>
            </a:extLst>
          </p:cNvPr>
          <p:cNvSpPr txBox="1"/>
          <p:nvPr/>
        </p:nvSpPr>
        <p:spPr>
          <a:xfrm>
            <a:off x="259882" y="1412875"/>
            <a:ext cx="3832124" cy="1938992"/>
          </a:xfrm>
          <a:prstGeom prst="rect">
            <a:avLst/>
          </a:prstGeom>
          <a:noFill/>
        </p:spPr>
        <p:txBody>
          <a:bodyPr wrap="square" rtlCol="0">
            <a:spAutoFit/>
          </a:bodyPr>
          <a:lstStyle/>
          <a:p>
            <a:r>
              <a:rPr lang="en-US" sz="2400" b="1" dirty="0">
                <a:latin typeface="Helvetica" pitchFamily="2" charset="0"/>
              </a:rPr>
              <a:t>Toronto Racial Dot Map</a:t>
            </a:r>
          </a:p>
          <a:p>
            <a:endParaRPr lang="en-US" sz="2400" dirty="0">
              <a:latin typeface="Helvetica" pitchFamily="2" charset="0"/>
            </a:endParaRPr>
          </a:p>
          <a:p>
            <a:r>
              <a:rPr lang="en-US" sz="2400" dirty="0">
                <a:solidFill>
                  <a:srgbClr val="00B0F0"/>
                </a:solidFill>
                <a:latin typeface="Helvetica" pitchFamily="2" charset="0"/>
              </a:rPr>
              <a:t>Blue</a:t>
            </a:r>
            <a:r>
              <a:rPr lang="en-US" sz="2400" dirty="0">
                <a:latin typeface="Helvetica" pitchFamily="2" charset="0"/>
              </a:rPr>
              <a:t>= White</a:t>
            </a:r>
          </a:p>
          <a:p>
            <a:r>
              <a:rPr lang="en-US" sz="2400" dirty="0">
                <a:solidFill>
                  <a:srgbClr val="7030A0"/>
                </a:solidFill>
                <a:latin typeface="Helvetica" pitchFamily="2" charset="0"/>
              </a:rPr>
              <a:t>Purple</a:t>
            </a:r>
            <a:r>
              <a:rPr lang="en-US" sz="2400" dirty="0">
                <a:latin typeface="Helvetica" pitchFamily="2" charset="0"/>
              </a:rPr>
              <a:t>= Black</a:t>
            </a:r>
          </a:p>
          <a:p>
            <a:r>
              <a:rPr lang="en-US" sz="2400" dirty="0">
                <a:solidFill>
                  <a:schemeClr val="accent3"/>
                </a:solidFill>
                <a:latin typeface="Helvetica" pitchFamily="2" charset="0"/>
              </a:rPr>
              <a:t>Orange</a:t>
            </a:r>
            <a:r>
              <a:rPr lang="en-US" sz="2400" dirty="0">
                <a:latin typeface="Helvetica" pitchFamily="2" charset="0"/>
              </a:rPr>
              <a:t>= Asian</a:t>
            </a:r>
          </a:p>
        </p:txBody>
      </p:sp>
    </p:spTree>
    <p:extLst>
      <p:ext uri="{BB962C8B-B14F-4D97-AF65-F5344CB8AC3E}">
        <p14:creationId xmlns:p14="http://schemas.microsoft.com/office/powerpoint/2010/main" val="194925396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213ED-30E4-E7B8-0ECD-78CBA79DBA00}"/>
              </a:ext>
            </a:extLst>
          </p:cNvPr>
          <p:cNvSpPr>
            <a:spLocks noGrp="1"/>
          </p:cNvSpPr>
          <p:nvPr>
            <p:ph type="title"/>
          </p:nvPr>
        </p:nvSpPr>
        <p:spPr/>
        <p:txBody>
          <a:bodyPr/>
          <a:lstStyle/>
          <a:p>
            <a:r>
              <a:rPr lang="en-US" dirty="0"/>
              <a:t>Beyond ‘Bias In, Bias Out’</a:t>
            </a:r>
          </a:p>
        </p:txBody>
      </p:sp>
      <p:sp>
        <p:nvSpPr>
          <p:cNvPr id="3" name="Content Placeholder 2">
            <a:extLst>
              <a:ext uri="{FF2B5EF4-FFF2-40B4-BE49-F238E27FC236}">
                <a16:creationId xmlns:a16="http://schemas.microsoft.com/office/drawing/2014/main" id="{0E023F32-AB40-8060-8E92-F6EBDAF6309B}"/>
              </a:ext>
            </a:extLst>
          </p:cNvPr>
          <p:cNvSpPr>
            <a:spLocks noGrp="1"/>
          </p:cNvSpPr>
          <p:nvPr>
            <p:ph idx="1"/>
          </p:nvPr>
        </p:nvSpPr>
        <p:spPr/>
        <p:txBody>
          <a:bodyPr>
            <a:normAutofit/>
          </a:bodyPr>
          <a:lstStyle/>
          <a:p>
            <a:r>
              <a:rPr lang="en-US" sz="2800" dirty="0">
                <a:latin typeface="Helvetica" pitchFamily="2" charset="0"/>
              </a:rPr>
              <a:t>So far, the problem is that the training data reflect bias.</a:t>
            </a:r>
          </a:p>
          <a:p>
            <a:r>
              <a:rPr lang="en-US" sz="2800" dirty="0">
                <a:latin typeface="Helvetica" pitchFamily="2" charset="0"/>
              </a:rPr>
              <a:t>But that isn’t really</a:t>
            </a:r>
            <a:r>
              <a:rPr lang="en-US" sz="2800" i="1" dirty="0">
                <a:latin typeface="Helvetica" pitchFamily="2" charset="0"/>
              </a:rPr>
              <a:t> </a:t>
            </a:r>
            <a:r>
              <a:rPr lang="en-US" sz="2800" dirty="0">
                <a:latin typeface="Helvetica" pitchFamily="2" charset="0"/>
              </a:rPr>
              <a:t>a problem with the predictive algorithm. It’s a problem with the data. </a:t>
            </a:r>
          </a:p>
          <a:p>
            <a:r>
              <a:rPr lang="en-US" sz="2800" dirty="0">
                <a:latin typeface="Helvetica" pitchFamily="2" charset="0"/>
              </a:rPr>
              <a:t>Are there ways that the </a:t>
            </a:r>
            <a:r>
              <a:rPr lang="en-US" sz="2800" b="1" dirty="0">
                <a:latin typeface="Helvetica" pitchFamily="2" charset="0"/>
              </a:rPr>
              <a:t>predictive algorithm itself (</a:t>
            </a:r>
            <a:r>
              <a:rPr lang="en-US" sz="2800" dirty="0">
                <a:latin typeface="Helvetica" pitchFamily="2" charset="0"/>
              </a:rPr>
              <a:t>as opposed to the training data)</a:t>
            </a:r>
            <a:r>
              <a:rPr lang="en-US" sz="2800" b="1" dirty="0">
                <a:latin typeface="Helvetica" pitchFamily="2" charset="0"/>
              </a:rPr>
              <a:t> </a:t>
            </a:r>
            <a:r>
              <a:rPr lang="en-US" sz="2800" dirty="0">
                <a:latin typeface="Helvetica" pitchFamily="2" charset="0"/>
              </a:rPr>
              <a:t>can reflect or encode bias? </a:t>
            </a:r>
          </a:p>
          <a:p>
            <a:endParaRPr lang="en-US" sz="2800" dirty="0">
              <a:latin typeface="Helvetica" pitchFamily="2" charset="0"/>
            </a:endParaRPr>
          </a:p>
        </p:txBody>
      </p:sp>
      <p:sp>
        <p:nvSpPr>
          <p:cNvPr id="4" name="Footer Placeholder 3">
            <a:extLst>
              <a:ext uri="{FF2B5EF4-FFF2-40B4-BE49-F238E27FC236}">
                <a16:creationId xmlns:a16="http://schemas.microsoft.com/office/drawing/2014/main" id="{E69A629B-34AB-A517-4EEE-306B9DB40155}"/>
              </a:ext>
            </a:extLst>
          </p:cNvPr>
          <p:cNvSpPr>
            <a:spLocks noGrp="1"/>
          </p:cNvSpPr>
          <p:nvPr>
            <p:ph type="ftr" sz="quarter" idx="11"/>
          </p:nvPr>
        </p:nvSpPr>
        <p:spPr/>
        <p:txBody>
          <a:bodyPr/>
          <a:lstStyle/>
          <a:p>
            <a:r>
              <a:rPr lang="en-US"/>
              <a:t>Algorithmic Bias</a:t>
            </a:r>
            <a:endParaRPr lang="en-US" dirty="0"/>
          </a:p>
        </p:txBody>
      </p:sp>
      <p:sp>
        <p:nvSpPr>
          <p:cNvPr id="5" name="Slide Number Placeholder 4">
            <a:extLst>
              <a:ext uri="{FF2B5EF4-FFF2-40B4-BE49-F238E27FC236}">
                <a16:creationId xmlns:a16="http://schemas.microsoft.com/office/drawing/2014/main" id="{CE616391-1A97-D11B-0407-FE21D63CB850}"/>
              </a:ext>
            </a:extLst>
          </p:cNvPr>
          <p:cNvSpPr>
            <a:spLocks noGrp="1"/>
          </p:cNvSpPr>
          <p:nvPr>
            <p:ph type="sldNum" sz="quarter" idx="12"/>
          </p:nvPr>
        </p:nvSpPr>
        <p:spPr/>
        <p:txBody>
          <a:bodyPr/>
          <a:lstStyle/>
          <a:p>
            <a:r>
              <a:rPr lang="en-US"/>
              <a:t>PAGE  </a:t>
            </a:r>
            <a:fld id="{93005692-73BE-493E-93AB-ECD6027A7652}" type="slidenum">
              <a:rPr lang="en-US" smtClean="0"/>
              <a:pPr/>
              <a:t>17</a:t>
            </a:fld>
            <a:endParaRPr lang="en-US" dirty="0"/>
          </a:p>
        </p:txBody>
      </p:sp>
    </p:spTree>
    <p:extLst>
      <p:ext uri="{BB962C8B-B14F-4D97-AF65-F5344CB8AC3E}">
        <p14:creationId xmlns:p14="http://schemas.microsoft.com/office/powerpoint/2010/main" val="37604561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AFBCA-FBF8-7C54-D12E-005FC2CA5469}"/>
              </a:ext>
            </a:extLst>
          </p:cNvPr>
          <p:cNvSpPr>
            <a:spLocks noGrp="1"/>
          </p:cNvSpPr>
          <p:nvPr>
            <p:ph type="title"/>
          </p:nvPr>
        </p:nvSpPr>
        <p:spPr/>
        <p:txBody>
          <a:bodyPr/>
          <a:lstStyle/>
          <a:p>
            <a:r>
              <a:rPr lang="en-US" dirty="0"/>
              <a:t>What Are We Predicting?</a:t>
            </a:r>
          </a:p>
        </p:txBody>
      </p:sp>
      <p:sp>
        <p:nvSpPr>
          <p:cNvPr id="3" name="Content Placeholder 2">
            <a:extLst>
              <a:ext uri="{FF2B5EF4-FFF2-40B4-BE49-F238E27FC236}">
                <a16:creationId xmlns:a16="http://schemas.microsoft.com/office/drawing/2014/main" id="{F0A5D1B0-0BF9-9586-23BF-EAC7A96CB1F5}"/>
              </a:ext>
            </a:extLst>
          </p:cNvPr>
          <p:cNvSpPr>
            <a:spLocks noGrp="1"/>
          </p:cNvSpPr>
          <p:nvPr>
            <p:ph idx="1"/>
          </p:nvPr>
        </p:nvSpPr>
        <p:spPr/>
        <p:txBody>
          <a:bodyPr>
            <a:normAutofit lnSpcReduction="10000"/>
          </a:bodyPr>
          <a:lstStyle/>
          <a:p>
            <a:r>
              <a:rPr lang="en-US" dirty="0">
                <a:latin typeface="Helvetica" pitchFamily="2" charset="0"/>
              </a:rPr>
              <a:t>If you were designing a predictive model for making university admissions decisions, what would you want to </a:t>
            </a:r>
            <a:r>
              <a:rPr lang="en-US" b="1" dirty="0">
                <a:latin typeface="Helvetica" pitchFamily="2" charset="0"/>
              </a:rPr>
              <a:t>predict? </a:t>
            </a:r>
            <a:r>
              <a:rPr lang="en-US" dirty="0">
                <a:latin typeface="Helvetica" pitchFamily="2" charset="0"/>
              </a:rPr>
              <a:t>What </a:t>
            </a:r>
            <a:r>
              <a:rPr lang="en-US" b="1" dirty="0">
                <a:latin typeface="Helvetica" pitchFamily="2" charset="0"/>
              </a:rPr>
              <a:t>values</a:t>
            </a:r>
            <a:r>
              <a:rPr lang="en-US" dirty="0">
                <a:latin typeface="Helvetica" pitchFamily="2" charset="0"/>
              </a:rPr>
              <a:t> would you choose? </a:t>
            </a:r>
          </a:p>
          <a:p>
            <a:r>
              <a:rPr lang="en-US" dirty="0">
                <a:latin typeface="Helvetica" pitchFamily="2" charset="0"/>
              </a:rPr>
              <a:t>You’ll probably end up admitting </a:t>
            </a:r>
            <a:r>
              <a:rPr lang="en-US" b="1" dirty="0">
                <a:latin typeface="Helvetica" pitchFamily="2" charset="0"/>
              </a:rPr>
              <a:t>different</a:t>
            </a:r>
            <a:r>
              <a:rPr lang="en-US" dirty="0">
                <a:latin typeface="Helvetica" pitchFamily="2" charset="0"/>
              </a:rPr>
              <a:t> students if you’re interested in:</a:t>
            </a:r>
          </a:p>
          <a:p>
            <a:pPr lvl="1"/>
            <a:r>
              <a:rPr lang="en-US" dirty="0">
                <a:latin typeface="Helvetica" pitchFamily="2" charset="0"/>
              </a:rPr>
              <a:t>Graduation rates</a:t>
            </a:r>
          </a:p>
          <a:p>
            <a:pPr lvl="1"/>
            <a:r>
              <a:rPr lang="en-US" dirty="0">
                <a:latin typeface="Helvetica" pitchFamily="2" charset="0"/>
              </a:rPr>
              <a:t>1</a:t>
            </a:r>
            <a:r>
              <a:rPr lang="en-US" baseline="30000" dirty="0">
                <a:latin typeface="Helvetica" pitchFamily="2" charset="0"/>
              </a:rPr>
              <a:t>st</a:t>
            </a:r>
            <a:r>
              <a:rPr lang="en-US" dirty="0">
                <a:latin typeface="Helvetica" pitchFamily="2" charset="0"/>
              </a:rPr>
              <a:t> year GPA</a:t>
            </a:r>
          </a:p>
          <a:p>
            <a:pPr lvl="1"/>
            <a:r>
              <a:rPr lang="en-US" dirty="0">
                <a:latin typeface="Helvetica" pitchFamily="2" charset="0"/>
              </a:rPr>
              <a:t>2</a:t>
            </a:r>
            <a:r>
              <a:rPr lang="en-US" baseline="30000" dirty="0">
                <a:latin typeface="Helvetica" pitchFamily="2" charset="0"/>
              </a:rPr>
              <a:t>nd</a:t>
            </a:r>
            <a:r>
              <a:rPr lang="en-US" dirty="0">
                <a:latin typeface="Helvetica" pitchFamily="2" charset="0"/>
              </a:rPr>
              <a:t> year GPA</a:t>
            </a:r>
          </a:p>
          <a:p>
            <a:pPr lvl="1"/>
            <a:r>
              <a:rPr lang="en-US" dirty="0">
                <a:latin typeface="Helvetica" pitchFamily="2" charset="0"/>
              </a:rPr>
              <a:t>Educational ‘value added’ (e.g. GPA improvement between 1</a:t>
            </a:r>
            <a:r>
              <a:rPr lang="en-US" baseline="30000" dirty="0">
                <a:latin typeface="Helvetica" pitchFamily="2" charset="0"/>
              </a:rPr>
              <a:t>st</a:t>
            </a:r>
            <a:r>
              <a:rPr lang="en-US" dirty="0">
                <a:latin typeface="Helvetica" pitchFamily="2" charset="0"/>
              </a:rPr>
              <a:t> and 4</a:t>
            </a:r>
            <a:r>
              <a:rPr lang="en-US" baseline="30000" dirty="0">
                <a:latin typeface="Helvetica" pitchFamily="2" charset="0"/>
              </a:rPr>
              <a:t>th</a:t>
            </a:r>
            <a:r>
              <a:rPr lang="en-US" dirty="0">
                <a:latin typeface="Helvetica" pitchFamily="2" charset="0"/>
              </a:rPr>
              <a:t> year, or between Grade 12 and 4</a:t>
            </a:r>
            <a:r>
              <a:rPr lang="en-US" baseline="30000" dirty="0">
                <a:latin typeface="Helvetica" pitchFamily="2" charset="0"/>
              </a:rPr>
              <a:t>th</a:t>
            </a:r>
            <a:r>
              <a:rPr lang="en-US" dirty="0">
                <a:latin typeface="Helvetica" pitchFamily="2" charset="0"/>
              </a:rPr>
              <a:t> year). </a:t>
            </a:r>
          </a:p>
          <a:p>
            <a:pPr lvl="1"/>
            <a:r>
              <a:rPr lang="en-US" dirty="0">
                <a:latin typeface="Helvetica" pitchFamily="2" charset="0"/>
              </a:rPr>
              <a:t> Post-graduation income</a:t>
            </a:r>
          </a:p>
          <a:p>
            <a:pPr lvl="1"/>
            <a:r>
              <a:rPr lang="en-US" dirty="0">
                <a:latin typeface="Helvetica" pitchFamily="2" charset="0"/>
              </a:rPr>
              <a:t>Alumni donations</a:t>
            </a:r>
          </a:p>
        </p:txBody>
      </p:sp>
      <p:sp>
        <p:nvSpPr>
          <p:cNvPr id="4" name="Footer Placeholder 3">
            <a:extLst>
              <a:ext uri="{FF2B5EF4-FFF2-40B4-BE49-F238E27FC236}">
                <a16:creationId xmlns:a16="http://schemas.microsoft.com/office/drawing/2014/main" id="{E3CEDC74-3984-CBDA-01C1-8C4CB6CCA901}"/>
              </a:ext>
            </a:extLst>
          </p:cNvPr>
          <p:cNvSpPr>
            <a:spLocks noGrp="1"/>
          </p:cNvSpPr>
          <p:nvPr>
            <p:ph type="ftr" sz="quarter" idx="11"/>
          </p:nvPr>
        </p:nvSpPr>
        <p:spPr/>
        <p:txBody>
          <a:bodyPr/>
          <a:lstStyle/>
          <a:p>
            <a:r>
              <a:rPr lang="en-US"/>
              <a:t>Algorithmic Bias</a:t>
            </a:r>
            <a:endParaRPr lang="en-US" dirty="0"/>
          </a:p>
        </p:txBody>
      </p:sp>
      <p:sp>
        <p:nvSpPr>
          <p:cNvPr id="5" name="Slide Number Placeholder 4">
            <a:extLst>
              <a:ext uri="{FF2B5EF4-FFF2-40B4-BE49-F238E27FC236}">
                <a16:creationId xmlns:a16="http://schemas.microsoft.com/office/drawing/2014/main" id="{202D0708-C18A-AA14-9620-37359EFED4D3}"/>
              </a:ext>
            </a:extLst>
          </p:cNvPr>
          <p:cNvSpPr>
            <a:spLocks noGrp="1"/>
          </p:cNvSpPr>
          <p:nvPr>
            <p:ph type="sldNum" sz="quarter" idx="12"/>
          </p:nvPr>
        </p:nvSpPr>
        <p:spPr/>
        <p:txBody>
          <a:bodyPr/>
          <a:lstStyle/>
          <a:p>
            <a:r>
              <a:rPr lang="en-US"/>
              <a:t>PAGE  </a:t>
            </a:r>
            <a:fld id="{93005692-73BE-493E-93AB-ECD6027A7652}" type="slidenum">
              <a:rPr lang="en-US" smtClean="0"/>
              <a:pPr/>
              <a:t>18</a:t>
            </a:fld>
            <a:endParaRPr lang="en-US" dirty="0"/>
          </a:p>
        </p:txBody>
      </p:sp>
    </p:spTree>
    <p:extLst>
      <p:ext uri="{BB962C8B-B14F-4D97-AF65-F5344CB8AC3E}">
        <p14:creationId xmlns:p14="http://schemas.microsoft.com/office/powerpoint/2010/main" val="30120110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37691-5B54-8C2A-9651-F613DCD4241B}"/>
              </a:ext>
            </a:extLst>
          </p:cNvPr>
          <p:cNvSpPr>
            <a:spLocks noGrp="1"/>
          </p:cNvSpPr>
          <p:nvPr>
            <p:ph type="title"/>
          </p:nvPr>
        </p:nvSpPr>
        <p:spPr/>
        <p:txBody>
          <a:bodyPr/>
          <a:lstStyle/>
          <a:p>
            <a:r>
              <a:rPr lang="en-US" dirty="0"/>
              <a:t>What Are We Predicting? </a:t>
            </a:r>
          </a:p>
        </p:txBody>
      </p:sp>
      <p:sp>
        <p:nvSpPr>
          <p:cNvPr id="3" name="Content Placeholder 2">
            <a:extLst>
              <a:ext uri="{FF2B5EF4-FFF2-40B4-BE49-F238E27FC236}">
                <a16:creationId xmlns:a16="http://schemas.microsoft.com/office/drawing/2014/main" id="{12D031D2-1CBE-56E0-4E8E-5C967FEE936F}"/>
              </a:ext>
            </a:extLst>
          </p:cNvPr>
          <p:cNvSpPr>
            <a:spLocks noGrp="1"/>
          </p:cNvSpPr>
          <p:nvPr>
            <p:ph idx="1"/>
          </p:nvPr>
        </p:nvSpPr>
        <p:spPr/>
        <p:txBody>
          <a:bodyPr>
            <a:normAutofit/>
          </a:bodyPr>
          <a:lstStyle/>
          <a:p>
            <a:r>
              <a:rPr lang="en-US" sz="2800" dirty="0">
                <a:latin typeface="Helvetica" pitchFamily="2" charset="0"/>
              </a:rPr>
              <a:t>Selecting for different values will mean admitting different students.</a:t>
            </a:r>
          </a:p>
          <a:p>
            <a:r>
              <a:rPr lang="en-US" sz="2800" dirty="0">
                <a:latin typeface="Helvetica" pitchFamily="2" charset="0"/>
              </a:rPr>
              <a:t>But that isn’t </a:t>
            </a:r>
            <a:r>
              <a:rPr lang="en-US" sz="2800" b="1" dirty="0">
                <a:latin typeface="Helvetica" pitchFamily="2" charset="0"/>
              </a:rPr>
              <a:t>necessarily </a:t>
            </a:r>
            <a:r>
              <a:rPr lang="en-US" sz="2800" dirty="0">
                <a:latin typeface="Helvetica" pitchFamily="2" charset="0"/>
              </a:rPr>
              <a:t>unjust or unfair.</a:t>
            </a:r>
            <a:r>
              <a:rPr lang="en-US" sz="2800" b="1" dirty="0">
                <a:latin typeface="Helvetica" pitchFamily="2" charset="0"/>
              </a:rPr>
              <a:t> </a:t>
            </a:r>
            <a:r>
              <a:rPr lang="en-US" sz="2800" dirty="0">
                <a:latin typeface="Helvetica" pitchFamily="2" charset="0"/>
              </a:rPr>
              <a:t>We need to specify success in </a:t>
            </a:r>
            <a:r>
              <a:rPr lang="en-US" sz="2800" b="1" dirty="0">
                <a:latin typeface="Helvetica" pitchFamily="2" charset="0"/>
              </a:rPr>
              <a:t>some </a:t>
            </a:r>
            <a:r>
              <a:rPr lang="en-US" sz="2800" dirty="0">
                <a:latin typeface="Helvetica" pitchFamily="2" charset="0"/>
              </a:rPr>
              <a:t>way. </a:t>
            </a:r>
          </a:p>
          <a:p>
            <a:r>
              <a:rPr lang="en-US" sz="2800" dirty="0">
                <a:latin typeface="Helvetica" pitchFamily="2" charset="0"/>
              </a:rPr>
              <a:t>What might make the choice of one or another value an instance of unfairness? </a:t>
            </a:r>
          </a:p>
        </p:txBody>
      </p:sp>
      <p:sp>
        <p:nvSpPr>
          <p:cNvPr id="4" name="Footer Placeholder 3">
            <a:extLst>
              <a:ext uri="{FF2B5EF4-FFF2-40B4-BE49-F238E27FC236}">
                <a16:creationId xmlns:a16="http://schemas.microsoft.com/office/drawing/2014/main" id="{80B298A5-19C8-7007-7F1D-E11C723C7B88}"/>
              </a:ext>
            </a:extLst>
          </p:cNvPr>
          <p:cNvSpPr>
            <a:spLocks noGrp="1"/>
          </p:cNvSpPr>
          <p:nvPr>
            <p:ph type="ftr" sz="quarter" idx="11"/>
          </p:nvPr>
        </p:nvSpPr>
        <p:spPr/>
        <p:txBody>
          <a:bodyPr/>
          <a:lstStyle/>
          <a:p>
            <a:r>
              <a:rPr lang="en-US"/>
              <a:t>Algorithmic Bias</a:t>
            </a:r>
            <a:endParaRPr lang="en-US" dirty="0"/>
          </a:p>
        </p:txBody>
      </p:sp>
      <p:sp>
        <p:nvSpPr>
          <p:cNvPr id="5" name="Slide Number Placeholder 4">
            <a:extLst>
              <a:ext uri="{FF2B5EF4-FFF2-40B4-BE49-F238E27FC236}">
                <a16:creationId xmlns:a16="http://schemas.microsoft.com/office/drawing/2014/main" id="{747572DF-3C55-2CD3-E615-9F5B62CD06E5}"/>
              </a:ext>
            </a:extLst>
          </p:cNvPr>
          <p:cNvSpPr>
            <a:spLocks noGrp="1"/>
          </p:cNvSpPr>
          <p:nvPr>
            <p:ph type="sldNum" sz="quarter" idx="12"/>
          </p:nvPr>
        </p:nvSpPr>
        <p:spPr/>
        <p:txBody>
          <a:bodyPr/>
          <a:lstStyle/>
          <a:p>
            <a:r>
              <a:rPr lang="en-US"/>
              <a:t>PAGE  </a:t>
            </a:r>
            <a:fld id="{93005692-73BE-493E-93AB-ECD6027A7652}" type="slidenum">
              <a:rPr lang="en-US" smtClean="0"/>
              <a:pPr/>
              <a:t>19</a:t>
            </a:fld>
            <a:endParaRPr lang="en-US" dirty="0"/>
          </a:p>
        </p:txBody>
      </p:sp>
    </p:spTree>
    <p:extLst>
      <p:ext uri="{BB962C8B-B14F-4D97-AF65-F5344CB8AC3E}">
        <p14:creationId xmlns:p14="http://schemas.microsoft.com/office/powerpoint/2010/main" val="175431495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AA559-7BA7-CA45-9C67-7739B72E2EB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16FAC81-32CF-3044-A39C-81FBDC4547FF}"/>
              </a:ext>
            </a:extLst>
          </p:cNvPr>
          <p:cNvSpPr>
            <a:spLocks noGrp="1"/>
          </p:cNvSpPr>
          <p:nvPr>
            <p:ph idx="1"/>
          </p:nvPr>
        </p:nvSpPr>
        <p:spPr/>
        <p:txBody>
          <a:bodyPr>
            <a:normAutofit/>
          </a:bodyPr>
          <a:lstStyle/>
          <a:p>
            <a:r>
              <a:rPr lang="en-US" dirty="0">
                <a:latin typeface="Helvetica" pitchFamily="2" charset="0"/>
              </a:rPr>
              <a:t>I’m Mathieu Doucet, Associate Professor in the Department of Philosophy</a:t>
            </a:r>
          </a:p>
          <a:p>
            <a:pPr marL="914400" lvl="2" indent="0">
              <a:buNone/>
            </a:pPr>
            <a:r>
              <a:rPr lang="en-US" dirty="0">
                <a:latin typeface="Helvetica" pitchFamily="2" charset="0"/>
                <a:hlinkClick r:id="rId3"/>
              </a:rPr>
              <a:t>mathieu.doucet@uwaterloo.ca</a:t>
            </a:r>
            <a:r>
              <a:rPr lang="en-US" dirty="0">
                <a:latin typeface="Helvetica" pitchFamily="2" charset="0"/>
              </a:rPr>
              <a:t> </a:t>
            </a:r>
          </a:p>
          <a:p>
            <a:pPr marL="914400" lvl="2" indent="0">
              <a:buNone/>
            </a:pPr>
            <a:r>
              <a:rPr lang="en-US" dirty="0">
                <a:latin typeface="Helvetica" pitchFamily="2" charset="0"/>
                <a:hlinkClick r:id="rId4"/>
              </a:rPr>
              <a:t>mathieudoucet.org</a:t>
            </a:r>
            <a:endParaRPr lang="en-US" dirty="0">
              <a:latin typeface="Helvetica" pitchFamily="2" charset="0"/>
            </a:endParaRPr>
          </a:p>
          <a:p>
            <a:r>
              <a:rPr lang="en-US" dirty="0">
                <a:latin typeface="Helvetica" pitchFamily="2" charset="0"/>
              </a:rPr>
              <a:t>I work in ethics (including healthcare ethics) and moral psychology</a:t>
            </a:r>
          </a:p>
          <a:p>
            <a:r>
              <a:rPr lang="en-US" dirty="0">
                <a:latin typeface="Helvetica" pitchFamily="2" charset="0"/>
              </a:rPr>
              <a:t>Why am I here? </a:t>
            </a:r>
          </a:p>
          <a:p>
            <a:pPr lvl="1"/>
            <a:r>
              <a:rPr lang="en-US" sz="2400" dirty="0">
                <a:latin typeface="Helvetica" pitchFamily="2" charset="0"/>
              </a:rPr>
              <a:t>To talk about algorithmic bias</a:t>
            </a:r>
          </a:p>
          <a:p>
            <a:pPr lvl="1"/>
            <a:r>
              <a:rPr lang="en-US" sz="2400" dirty="0">
                <a:latin typeface="Helvetica" pitchFamily="2" charset="0"/>
              </a:rPr>
              <a:t>I ran ethics tutorials in CS 486/686 in Fall 2019, part of a CS program pilot project on ‘Embedded Ethics’</a:t>
            </a:r>
          </a:p>
        </p:txBody>
      </p:sp>
      <p:sp>
        <p:nvSpPr>
          <p:cNvPr id="4" name="Footer Placeholder 3">
            <a:extLst>
              <a:ext uri="{FF2B5EF4-FFF2-40B4-BE49-F238E27FC236}">
                <a16:creationId xmlns:a16="http://schemas.microsoft.com/office/drawing/2014/main" id="{4B7EA72B-C712-5645-B115-B63F1EC2478D}"/>
              </a:ext>
            </a:extLst>
          </p:cNvPr>
          <p:cNvSpPr>
            <a:spLocks noGrp="1"/>
          </p:cNvSpPr>
          <p:nvPr>
            <p:ph type="ftr" sz="quarter" idx="11"/>
          </p:nvPr>
        </p:nvSpPr>
        <p:spPr/>
        <p:txBody>
          <a:bodyPr/>
          <a:lstStyle/>
          <a:p>
            <a:r>
              <a:rPr lang="en-US"/>
              <a:t>Ethics and AI</a:t>
            </a:r>
            <a:endParaRPr lang="en-US" dirty="0"/>
          </a:p>
        </p:txBody>
      </p:sp>
      <p:sp>
        <p:nvSpPr>
          <p:cNvPr id="5" name="Slide Number Placeholder 4">
            <a:extLst>
              <a:ext uri="{FF2B5EF4-FFF2-40B4-BE49-F238E27FC236}">
                <a16:creationId xmlns:a16="http://schemas.microsoft.com/office/drawing/2014/main" id="{6A0D26DC-DC9F-2B41-9314-7CEF43DB8612}"/>
              </a:ext>
            </a:extLst>
          </p:cNvPr>
          <p:cNvSpPr>
            <a:spLocks noGrp="1"/>
          </p:cNvSpPr>
          <p:nvPr>
            <p:ph type="sldNum" sz="quarter" idx="12"/>
          </p:nvPr>
        </p:nvSpPr>
        <p:spPr/>
        <p:txBody>
          <a:bodyPr/>
          <a:lstStyle/>
          <a:p>
            <a:r>
              <a:rPr lang="en-US"/>
              <a:t>PAGE  </a:t>
            </a:r>
            <a:fld id="{93005692-73BE-493E-93AB-ECD6027A7652}" type="slidenum">
              <a:rPr lang="en-US" smtClean="0"/>
              <a:pPr/>
              <a:t>2</a:t>
            </a:fld>
            <a:endParaRPr lang="en-US" dirty="0"/>
          </a:p>
        </p:txBody>
      </p:sp>
    </p:spTree>
    <p:extLst>
      <p:ext uri="{BB962C8B-B14F-4D97-AF65-F5344CB8AC3E}">
        <p14:creationId xmlns:p14="http://schemas.microsoft.com/office/powerpoint/2010/main" val="397982315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6DA1C-B2AF-5F1A-D80B-731E5231732C}"/>
              </a:ext>
            </a:extLst>
          </p:cNvPr>
          <p:cNvSpPr>
            <a:spLocks noGrp="1"/>
          </p:cNvSpPr>
          <p:nvPr>
            <p:ph type="title"/>
          </p:nvPr>
        </p:nvSpPr>
        <p:spPr/>
        <p:txBody>
          <a:bodyPr/>
          <a:lstStyle/>
          <a:p>
            <a:r>
              <a:rPr lang="en-US" dirty="0"/>
              <a:t>What Are We Predicting?</a:t>
            </a:r>
          </a:p>
        </p:txBody>
      </p:sp>
      <p:sp>
        <p:nvSpPr>
          <p:cNvPr id="3" name="Content Placeholder 2">
            <a:extLst>
              <a:ext uri="{FF2B5EF4-FFF2-40B4-BE49-F238E27FC236}">
                <a16:creationId xmlns:a16="http://schemas.microsoft.com/office/drawing/2014/main" id="{742DD387-F639-0788-4D65-660F3464FBC2}"/>
              </a:ext>
            </a:extLst>
          </p:cNvPr>
          <p:cNvSpPr>
            <a:spLocks noGrp="1"/>
          </p:cNvSpPr>
          <p:nvPr>
            <p:ph idx="1"/>
          </p:nvPr>
        </p:nvSpPr>
        <p:spPr/>
        <p:txBody>
          <a:bodyPr>
            <a:normAutofit/>
          </a:bodyPr>
          <a:lstStyle/>
          <a:p>
            <a:r>
              <a:rPr lang="en-US" sz="2800" dirty="0">
                <a:latin typeface="Helvetica" pitchFamily="2" charset="0"/>
              </a:rPr>
              <a:t>In picking a target, it’s worth asking whether it actually reflects what we care about!</a:t>
            </a:r>
          </a:p>
          <a:p>
            <a:pPr marL="854075" lvl="1" indent="-457200"/>
            <a:r>
              <a:rPr lang="en-US" sz="2800" dirty="0">
                <a:latin typeface="Helvetica" pitchFamily="2" charset="0"/>
              </a:rPr>
              <a:t>For instance: let’s say we care about if we care about </a:t>
            </a:r>
            <a:r>
              <a:rPr lang="en-US" sz="2800" b="1" dirty="0">
                <a:latin typeface="Helvetica" pitchFamily="2" charset="0"/>
              </a:rPr>
              <a:t>student learning. </a:t>
            </a:r>
            <a:r>
              <a:rPr lang="en-US" sz="2800" dirty="0">
                <a:latin typeface="Helvetica" pitchFamily="2" charset="0"/>
              </a:rPr>
              <a:t>We want to admit students who will learn a lot.</a:t>
            </a:r>
            <a:endParaRPr lang="en-US" sz="2800" b="1" dirty="0">
              <a:latin typeface="Helvetica" pitchFamily="2" charset="0"/>
            </a:endParaRPr>
          </a:p>
          <a:p>
            <a:pPr marL="854075" lvl="1" indent="-457200"/>
            <a:r>
              <a:rPr lang="en-US" sz="2800" b="1" dirty="0">
                <a:latin typeface="Helvetica" pitchFamily="2" charset="0"/>
              </a:rPr>
              <a:t> </a:t>
            </a:r>
            <a:r>
              <a:rPr lang="en-US" sz="2800" dirty="0">
                <a:latin typeface="Helvetica" pitchFamily="2" charset="0"/>
              </a:rPr>
              <a:t>Should we use </a:t>
            </a:r>
            <a:r>
              <a:rPr lang="en-US" sz="2800" b="1" dirty="0">
                <a:latin typeface="Helvetica" pitchFamily="2" charset="0"/>
              </a:rPr>
              <a:t>grades</a:t>
            </a:r>
            <a:r>
              <a:rPr lang="en-US" sz="2800" dirty="0">
                <a:latin typeface="Helvetica" pitchFamily="2" charset="0"/>
              </a:rPr>
              <a:t> to measure student learning? </a:t>
            </a:r>
          </a:p>
          <a:p>
            <a:pPr marL="854075" lvl="1" indent="-457200"/>
            <a:r>
              <a:rPr lang="en-US" sz="2800" dirty="0">
                <a:latin typeface="Helvetica" pitchFamily="2" charset="0"/>
              </a:rPr>
              <a:t>Maybe not! Grades can be biased by racist or sexist grading practices. They might also not reflect how well a student learns: test performance and learning are not the same thing! </a:t>
            </a:r>
            <a:endParaRPr lang="en-US" sz="2800" b="1" dirty="0">
              <a:latin typeface="Helvetica" pitchFamily="2" charset="0"/>
            </a:endParaRPr>
          </a:p>
        </p:txBody>
      </p:sp>
      <p:sp>
        <p:nvSpPr>
          <p:cNvPr id="4" name="Footer Placeholder 3">
            <a:extLst>
              <a:ext uri="{FF2B5EF4-FFF2-40B4-BE49-F238E27FC236}">
                <a16:creationId xmlns:a16="http://schemas.microsoft.com/office/drawing/2014/main" id="{120AB7B3-84AB-1ED6-57EA-95773580318B}"/>
              </a:ext>
            </a:extLst>
          </p:cNvPr>
          <p:cNvSpPr>
            <a:spLocks noGrp="1"/>
          </p:cNvSpPr>
          <p:nvPr>
            <p:ph type="ftr" sz="quarter" idx="11"/>
          </p:nvPr>
        </p:nvSpPr>
        <p:spPr/>
        <p:txBody>
          <a:bodyPr/>
          <a:lstStyle/>
          <a:p>
            <a:r>
              <a:rPr lang="en-US"/>
              <a:t>Algorithmic Bias</a:t>
            </a:r>
            <a:endParaRPr lang="en-US" dirty="0"/>
          </a:p>
        </p:txBody>
      </p:sp>
      <p:sp>
        <p:nvSpPr>
          <p:cNvPr id="5" name="Slide Number Placeholder 4">
            <a:extLst>
              <a:ext uri="{FF2B5EF4-FFF2-40B4-BE49-F238E27FC236}">
                <a16:creationId xmlns:a16="http://schemas.microsoft.com/office/drawing/2014/main" id="{D79CBCEC-CEE9-6ECF-7342-3FB0ACA964CB}"/>
              </a:ext>
            </a:extLst>
          </p:cNvPr>
          <p:cNvSpPr>
            <a:spLocks noGrp="1"/>
          </p:cNvSpPr>
          <p:nvPr>
            <p:ph type="sldNum" sz="quarter" idx="12"/>
          </p:nvPr>
        </p:nvSpPr>
        <p:spPr/>
        <p:txBody>
          <a:bodyPr/>
          <a:lstStyle/>
          <a:p>
            <a:r>
              <a:rPr lang="en-US"/>
              <a:t>PAGE  </a:t>
            </a:r>
            <a:fld id="{93005692-73BE-493E-93AB-ECD6027A7652}" type="slidenum">
              <a:rPr lang="en-US" smtClean="0"/>
              <a:pPr/>
              <a:t>20</a:t>
            </a:fld>
            <a:endParaRPr lang="en-US" dirty="0"/>
          </a:p>
        </p:txBody>
      </p:sp>
    </p:spTree>
    <p:extLst>
      <p:ext uri="{BB962C8B-B14F-4D97-AF65-F5344CB8AC3E}">
        <p14:creationId xmlns:p14="http://schemas.microsoft.com/office/powerpoint/2010/main" val="286298545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CD461-E5E8-F79B-5060-39C04CB6540F}"/>
              </a:ext>
            </a:extLst>
          </p:cNvPr>
          <p:cNvSpPr>
            <a:spLocks noGrp="1"/>
          </p:cNvSpPr>
          <p:nvPr>
            <p:ph type="title"/>
          </p:nvPr>
        </p:nvSpPr>
        <p:spPr/>
        <p:txBody>
          <a:bodyPr/>
          <a:lstStyle/>
          <a:p>
            <a:r>
              <a:rPr lang="en-US" dirty="0"/>
              <a:t>Design Choices Reflect Values </a:t>
            </a:r>
          </a:p>
        </p:txBody>
      </p:sp>
      <p:sp>
        <p:nvSpPr>
          <p:cNvPr id="3" name="Content Placeholder 2">
            <a:extLst>
              <a:ext uri="{FF2B5EF4-FFF2-40B4-BE49-F238E27FC236}">
                <a16:creationId xmlns:a16="http://schemas.microsoft.com/office/drawing/2014/main" id="{3299EC88-F263-944D-D67F-B60805E07530}"/>
              </a:ext>
            </a:extLst>
          </p:cNvPr>
          <p:cNvSpPr>
            <a:spLocks noGrp="1"/>
          </p:cNvSpPr>
          <p:nvPr>
            <p:ph idx="1"/>
          </p:nvPr>
        </p:nvSpPr>
        <p:spPr/>
        <p:txBody>
          <a:bodyPr>
            <a:normAutofit/>
          </a:bodyPr>
          <a:lstStyle/>
          <a:p>
            <a:r>
              <a:rPr lang="en-US" sz="2800" dirty="0">
                <a:latin typeface="Helvetica" pitchFamily="2" charset="0"/>
              </a:rPr>
              <a:t>The choice of a target prediction reflects values (and potentially bias). But other design choices can also reflect bias </a:t>
            </a:r>
            <a:r>
              <a:rPr lang="en-US" sz="2800" b="1" dirty="0">
                <a:latin typeface="Helvetica" pitchFamily="2" charset="0"/>
              </a:rPr>
              <a:t>or </a:t>
            </a:r>
            <a:r>
              <a:rPr lang="en-US" sz="2800" dirty="0">
                <a:latin typeface="Helvetica" pitchFamily="2" charset="0"/>
              </a:rPr>
              <a:t>treat different groups differently. </a:t>
            </a:r>
          </a:p>
          <a:p>
            <a:pPr lvl="1"/>
            <a:r>
              <a:rPr lang="en-US" sz="2400" dirty="0">
                <a:latin typeface="Helvetica" pitchFamily="2" charset="0"/>
              </a:rPr>
              <a:t>Speed vs accuracy</a:t>
            </a:r>
          </a:p>
          <a:p>
            <a:pPr lvl="1"/>
            <a:r>
              <a:rPr lang="en-US" sz="2400" dirty="0">
                <a:latin typeface="Helvetica" pitchFamily="2" charset="0"/>
              </a:rPr>
              <a:t>Transparency/</a:t>
            </a:r>
            <a:r>
              <a:rPr lang="en-US" sz="2400" dirty="0" err="1">
                <a:latin typeface="Helvetica" pitchFamily="2" charset="0"/>
              </a:rPr>
              <a:t>explainability</a:t>
            </a:r>
            <a:r>
              <a:rPr lang="en-US" sz="2400" dirty="0">
                <a:latin typeface="Helvetica" pitchFamily="2" charset="0"/>
              </a:rPr>
              <a:t> vs efficiency</a:t>
            </a:r>
          </a:p>
          <a:p>
            <a:pPr lvl="1"/>
            <a:r>
              <a:rPr lang="en-US" sz="2400" dirty="0">
                <a:latin typeface="Helvetica" pitchFamily="2" charset="0"/>
              </a:rPr>
              <a:t>Individual vs group-level measures </a:t>
            </a:r>
          </a:p>
          <a:p>
            <a:pPr lvl="1"/>
            <a:r>
              <a:rPr lang="en-US" sz="2400" dirty="0">
                <a:latin typeface="Helvetica" pitchFamily="2" charset="0"/>
              </a:rPr>
              <a:t>What kinds of errors are more costly? (False positive vs false negative)</a:t>
            </a:r>
          </a:p>
          <a:p>
            <a:pPr lvl="1"/>
            <a:r>
              <a:rPr lang="en-US" sz="2400" b="1" dirty="0">
                <a:latin typeface="Helvetica" pitchFamily="2" charset="0"/>
              </a:rPr>
              <a:t>Others? </a:t>
            </a:r>
          </a:p>
        </p:txBody>
      </p:sp>
      <p:sp>
        <p:nvSpPr>
          <p:cNvPr id="4" name="Footer Placeholder 3">
            <a:extLst>
              <a:ext uri="{FF2B5EF4-FFF2-40B4-BE49-F238E27FC236}">
                <a16:creationId xmlns:a16="http://schemas.microsoft.com/office/drawing/2014/main" id="{23C58335-5519-CB4D-3070-BCEC28A030BE}"/>
              </a:ext>
            </a:extLst>
          </p:cNvPr>
          <p:cNvSpPr>
            <a:spLocks noGrp="1"/>
          </p:cNvSpPr>
          <p:nvPr>
            <p:ph type="ftr" sz="quarter" idx="11"/>
          </p:nvPr>
        </p:nvSpPr>
        <p:spPr/>
        <p:txBody>
          <a:bodyPr/>
          <a:lstStyle/>
          <a:p>
            <a:r>
              <a:rPr lang="en-US"/>
              <a:t>Algorithmic Bias</a:t>
            </a:r>
            <a:endParaRPr lang="en-US" dirty="0"/>
          </a:p>
        </p:txBody>
      </p:sp>
      <p:sp>
        <p:nvSpPr>
          <p:cNvPr id="5" name="Slide Number Placeholder 4">
            <a:extLst>
              <a:ext uri="{FF2B5EF4-FFF2-40B4-BE49-F238E27FC236}">
                <a16:creationId xmlns:a16="http://schemas.microsoft.com/office/drawing/2014/main" id="{A37247E6-938E-7FB9-B0F6-3BF929A0E8E7}"/>
              </a:ext>
            </a:extLst>
          </p:cNvPr>
          <p:cNvSpPr>
            <a:spLocks noGrp="1"/>
          </p:cNvSpPr>
          <p:nvPr>
            <p:ph type="sldNum" sz="quarter" idx="12"/>
          </p:nvPr>
        </p:nvSpPr>
        <p:spPr/>
        <p:txBody>
          <a:bodyPr/>
          <a:lstStyle/>
          <a:p>
            <a:r>
              <a:rPr lang="en-US"/>
              <a:t>PAGE  </a:t>
            </a:r>
            <a:fld id="{93005692-73BE-493E-93AB-ECD6027A7652}" type="slidenum">
              <a:rPr lang="en-US" smtClean="0"/>
              <a:pPr/>
              <a:t>21</a:t>
            </a:fld>
            <a:endParaRPr lang="en-US" dirty="0"/>
          </a:p>
        </p:txBody>
      </p:sp>
    </p:spTree>
    <p:extLst>
      <p:ext uri="{BB962C8B-B14F-4D97-AF65-F5344CB8AC3E}">
        <p14:creationId xmlns:p14="http://schemas.microsoft.com/office/powerpoint/2010/main" val="62426303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04FF1-01CB-FB4E-B6EE-826284A3E409}"/>
              </a:ext>
            </a:extLst>
          </p:cNvPr>
          <p:cNvSpPr>
            <a:spLocks noGrp="1"/>
          </p:cNvSpPr>
          <p:nvPr>
            <p:ph type="title"/>
          </p:nvPr>
        </p:nvSpPr>
        <p:spPr/>
        <p:txBody>
          <a:bodyPr/>
          <a:lstStyle/>
          <a:p>
            <a:r>
              <a:rPr lang="en-US" dirty="0"/>
              <a:t>What’s the Real Problem?</a:t>
            </a:r>
          </a:p>
        </p:txBody>
      </p:sp>
      <p:sp>
        <p:nvSpPr>
          <p:cNvPr id="3" name="Content Placeholder 2">
            <a:extLst>
              <a:ext uri="{FF2B5EF4-FFF2-40B4-BE49-F238E27FC236}">
                <a16:creationId xmlns:a16="http://schemas.microsoft.com/office/drawing/2014/main" id="{92C65CD4-8F8F-4B4D-81E8-792D5C7826B5}"/>
              </a:ext>
            </a:extLst>
          </p:cNvPr>
          <p:cNvSpPr>
            <a:spLocks noGrp="1"/>
          </p:cNvSpPr>
          <p:nvPr>
            <p:ph idx="1"/>
          </p:nvPr>
        </p:nvSpPr>
        <p:spPr/>
        <p:txBody>
          <a:bodyPr>
            <a:normAutofit/>
          </a:bodyPr>
          <a:lstStyle/>
          <a:p>
            <a:r>
              <a:rPr lang="en-US" sz="2800" dirty="0">
                <a:latin typeface="Helvetica" pitchFamily="2" charset="0"/>
              </a:rPr>
              <a:t>Is the problem just that these algorithms are badly designed? In other words, could the bias be avoided if the computer scientists and software engineers did a better job at designing the algorithms?  </a:t>
            </a:r>
          </a:p>
          <a:p>
            <a:r>
              <a:rPr lang="en-US" sz="2800" dirty="0">
                <a:latin typeface="Helvetica" pitchFamily="2" charset="0"/>
              </a:rPr>
              <a:t>Or is the problem one for which there is no clear design solution? </a:t>
            </a:r>
          </a:p>
        </p:txBody>
      </p:sp>
      <p:sp>
        <p:nvSpPr>
          <p:cNvPr id="4" name="Footer Placeholder 3">
            <a:extLst>
              <a:ext uri="{FF2B5EF4-FFF2-40B4-BE49-F238E27FC236}">
                <a16:creationId xmlns:a16="http://schemas.microsoft.com/office/drawing/2014/main" id="{10D99160-92B9-FF4A-AD5E-23F9F50736E6}"/>
              </a:ext>
            </a:extLst>
          </p:cNvPr>
          <p:cNvSpPr>
            <a:spLocks noGrp="1"/>
          </p:cNvSpPr>
          <p:nvPr>
            <p:ph type="ftr" sz="quarter" idx="11"/>
          </p:nvPr>
        </p:nvSpPr>
        <p:spPr/>
        <p:txBody>
          <a:bodyPr/>
          <a:lstStyle/>
          <a:p>
            <a:r>
              <a:rPr lang="en-US"/>
              <a:t>Algorithmic Bias</a:t>
            </a:r>
            <a:endParaRPr lang="en-US" dirty="0"/>
          </a:p>
        </p:txBody>
      </p:sp>
      <p:sp>
        <p:nvSpPr>
          <p:cNvPr id="5" name="Slide Number Placeholder 4">
            <a:extLst>
              <a:ext uri="{FF2B5EF4-FFF2-40B4-BE49-F238E27FC236}">
                <a16:creationId xmlns:a16="http://schemas.microsoft.com/office/drawing/2014/main" id="{88FF5BCD-611D-664D-8423-4245111D93A3}"/>
              </a:ext>
            </a:extLst>
          </p:cNvPr>
          <p:cNvSpPr>
            <a:spLocks noGrp="1"/>
          </p:cNvSpPr>
          <p:nvPr>
            <p:ph type="sldNum" sz="quarter" idx="12"/>
          </p:nvPr>
        </p:nvSpPr>
        <p:spPr/>
        <p:txBody>
          <a:bodyPr/>
          <a:lstStyle/>
          <a:p>
            <a:r>
              <a:rPr lang="en-US"/>
              <a:t>PAGE  </a:t>
            </a:r>
            <a:fld id="{93005692-73BE-493E-93AB-ECD6027A7652}" type="slidenum">
              <a:rPr lang="en-US" smtClean="0"/>
              <a:pPr/>
              <a:t>22</a:t>
            </a:fld>
            <a:endParaRPr lang="en-US" dirty="0"/>
          </a:p>
        </p:txBody>
      </p:sp>
    </p:spTree>
    <p:extLst>
      <p:ext uri="{BB962C8B-B14F-4D97-AF65-F5344CB8AC3E}">
        <p14:creationId xmlns:p14="http://schemas.microsoft.com/office/powerpoint/2010/main" val="64465954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68F59-F6A3-C14B-A9CB-9A46C0A9437F}"/>
              </a:ext>
            </a:extLst>
          </p:cNvPr>
          <p:cNvSpPr>
            <a:spLocks noGrp="1"/>
          </p:cNvSpPr>
          <p:nvPr>
            <p:ph type="title"/>
          </p:nvPr>
        </p:nvSpPr>
        <p:spPr/>
        <p:txBody>
          <a:bodyPr/>
          <a:lstStyle/>
          <a:p>
            <a:r>
              <a:rPr lang="en-US" dirty="0"/>
              <a:t>What Should We Do?</a:t>
            </a:r>
          </a:p>
        </p:txBody>
      </p:sp>
      <p:sp>
        <p:nvSpPr>
          <p:cNvPr id="3" name="Content Placeholder 2">
            <a:extLst>
              <a:ext uri="{FF2B5EF4-FFF2-40B4-BE49-F238E27FC236}">
                <a16:creationId xmlns:a16="http://schemas.microsoft.com/office/drawing/2014/main" id="{6054B069-2733-D64D-899A-525281217401}"/>
              </a:ext>
            </a:extLst>
          </p:cNvPr>
          <p:cNvSpPr>
            <a:spLocks noGrp="1"/>
          </p:cNvSpPr>
          <p:nvPr>
            <p:ph idx="1"/>
          </p:nvPr>
        </p:nvSpPr>
        <p:spPr/>
        <p:txBody>
          <a:bodyPr>
            <a:normAutofit/>
          </a:bodyPr>
          <a:lstStyle/>
          <a:p>
            <a:r>
              <a:rPr lang="en-US" sz="2800" b="1" dirty="0">
                <a:latin typeface="Helvetica" pitchFamily="2" charset="0"/>
              </a:rPr>
              <a:t>If biased data sets are an unavoidable problem, should we just stop using these algorithms? (Why or why not?)</a:t>
            </a:r>
          </a:p>
          <a:p>
            <a:endParaRPr lang="en-US" sz="2800" b="1" dirty="0">
              <a:latin typeface="Helvetica" pitchFamily="2" charset="0"/>
            </a:endParaRPr>
          </a:p>
          <a:p>
            <a:r>
              <a:rPr lang="en-US" sz="2800" dirty="0">
                <a:latin typeface="Helvetica" pitchFamily="2" charset="0"/>
              </a:rPr>
              <a:t>One reason not to: in some cases, the whole point of introducing these computer systems is to avoid </a:t>
            </a:r>
            <a:r>
              <a:rPr lang="en-US" sz="2800" b="1" dirty="0">
                <a:latin typeface="Helvetica" pitchFamily="2" charset="0"/>
              </a:rPr>
              <a:t>human </a:t>
            </a:r>
            <a:r>
              <a:rPr lang="en-US" sz="2800" dirty="0">
                <a:latin typeface="Helvetica" pitchFamily="2" charset="0"/>
              </a:rPr>
              <a:t>bias! </a:t>
            </a:r>
          </a:p>
          <a:p>
            <a:pPr marL="0" indent="0">
              <a:buNone/>
            </a:pPr>
            <a:endParaRPr lang="en-US" sz="2800" dirty="0">
              <a:latin typeface="Helvetica" pitchFamily="2" charset="0"/>
            </a:endParaRPr>
          </a:p>
        </p:txBody>
      </p:sp>
      <p:sp>
        <p:nvSpPr>
          <p:cNvPr id="4" name="Footer Placeholder 3">
            <a:extLst>
              <a:ext uri="{FF2B5EF4-FFF2-40B4-BE49-F238E27FC236}">
                <a16:creationId xmlns:a16="http://schemas.microsoft.com/office/drawing/2014/main" id="{1393856E-D3EB-C642-ABDC-43648C9817DD}"/>
              </a:ext>
            </a:extLst>
          </p:cNvPr>
          <p:cNvSpPr>
            <a:spLocks noGrp="1"/>
          </p:cNvSpPr>
          <p:nvPr>
            <p:ph type="ftr" sz="quarter" idx="11"/>
          </p:nvPr>
        </p:nvSpPr>
        <p:spPr/>
        <p:txBody>
          <a:bodyPr/>
          <a:lstStyle/>
          <a:p>
            <a:r>
              <a:rPr lang="en-US"/>
              <a:t>Algorithmic Bias</a:t>
            </a:r>
            <a:endParaRPr lang="en-US" dirty="0"/>
          </a:p>
        </p:txBody>
      </p:sp>
      <p:sp>
        <p:nvSpPr>
          <p:cNvPr id="5" name="Slide Number Placeholder 4">
            <a:extLst>
              <a:ext uri="{FF2B5EF4-FFF2-40B4-BE49-F238E27FC236}">
                <a16:creationId xmlns:a16="http://schemas.microsoft.com/office/drawing/2014/main" id="{D81603B8-91C5-A64E-BF85-4C73AAF4DCBE}"/>
              </a:ext>
            </a:extLst>
          </p:cNvPr>
          <p:cNvSpPr>
            <a:spLocks noGrp="1"/>
          </p:cNvSpPr>
          <p:nvPr>
            <p:ph type="sldNum" sz="quarter" idx="12"/>
          </p:nvPr>
        </p:nvSpPr>
        <p:spPr/>
        <p:txBody>
          <a:bodyPr/>
          <a:lstStyle/>
          <a:p>
            <a:r>
              <a:rPr lang="en-US"/>
              <a:t>PAGE  </a:t>
            </a:r>
            <a:fld id="{93005692-73BE-493E-93AB-ECD6027A7652}" type="slidenum">
              <a:rPr lang="en-US" smtClean="0"/>
              <a:pPr/>
              <a:t>23</a:t>
            </a:fld>
            <a:endParaRPr lang="en-US" dirty="0"/>
          </a:p>
        </p:txBody>
      </p:sp>
    </p:spTree>
    <p:extLst>
      <p:ext uri="{BB962C8B-B14F-4D97-AF65-F5344CB8AC3E}">
        <p14:creationId xmlns:p14="http://schemas.microsoft.com/office/powerpoint/2010/main" val="1689426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68F59-F6A3-C14B-A9CB-9A46C0A9437F}"/>
              </a:ext>
            </a:extLst>
          </p:cNvPr>
          <p:cNvSpPr>
            <a:spLocks noGrp="1"/>
          </p:cNvSpPr>
          <p:nvPr>
            <p:ph type="title"/>
          </p:nvPr>
        </p:nvSpPr>
        <p:spPr/>
        <p:txBody>
          <a:bodyPr/>
          <a:lstStyle/>
          <a:p>
            <a:r>
              <a:rPr lang="en-US" dirty="0"/>
              <a:t>What Should We Do?</a:t>
            </a:r>
          </a:p>
        </p:txBody>
      </p:sp>
      <p:sp>
        <p:nvSpPr>
          <p:cNvPr id="3" name="Content Placeholder 2">
            <a:extLst>
              <a:ext uri="{FF2B5EF4-FFF2-40B4-BE49-F238E27FC236}">
                <a16:creationId xmlns:a16="http://schemas.microsoft.com/office/drawing/2014/main" id="{6054B069-2733-D64D-899A-525281217401}"/>
              </a:ext>
            </a:extLst>
          </p:cNvPr>
          <p:cNvSpPr>
            <a:spLocks noGrp="1"/>
          </p:cNvSpPr>
          <p:nvPr>
            <p:ph idx="1"/>
          </p:nvPr>
        </p:nvSpPr>
        <p:spPr/>
        <p:txBody>
          <a:bodyPr>
            <a:normAutofit/>
          </a:bodyPr>
          <a:lstStyle/>
          <a:p>
            <a:r>
              <a:rPr lang="en-US" sz="2800" dirty="0">
                <a:latin typeface="Helvetica" pitchFamily="2" charset="0"/>
              </a:rPr>
              <a:t>Think of the examples we started with:</a:t>
            </a:r>
          </a:p>
          <a:p>
            <a:pPr lvl="1"/>
            <a:r>
              <a:rPr lang="en-US" sz="2400" dirty="0">
                <a:latin typeface="Helvetica" pitchFamily="2" charset="0"/>
              </a:rPr>
              <a:t>Hiring decisions (Amazon HR)</a:t>
            </a:r>
          </a:p>
          <a:p>
            <a:pPr lvl="1"/>
            <a:r>
              <a:rPr lang="en-US" sz="2400" dirty="0">
                <a:latin typeface="Helvetica" pitchFamily="2" charset="0"/>
              </a:rPr>
              <a:t>Loan approvals and insurance premiums</a:t>
            </a:r>
          </a:p>
          <a:p>
            <a:pPr lvl="1"/>
            <a:r>
              <a:rPr lang="en-US" sz="2400" dirty="0">
                <a:latin typeface="Helvetica" pitchFamily="2" charset="0"/>
              </a:rPr>
              <a:t>Parole and probation decisions</a:t>
            </a:r>
          </a:p>
          <a:p>
            <a:pPr lvl="1"/>
            <a:r>
              <a:rPr lang="en-US" sz="2400" dirty="0">
                <a:latin typeface="Helvetica" pitchFamily="2" charset="0"/>
              </a:rPr>
              <a:t>Crime predictions and police resources </a:t>
            </a:r>
          </a:p>
          <a:p>
            <a:pPr lvl="1"/>
            <a:r>
              <a:rPr lang="en-US" sz="2400" dirty="0">
                <a:latin typeface="Helvetica" pitchFamily="2" charset="0"/>
              </a:rPr>
              <a:t>University admissions</a:t>
            </a:r>
          </a:p>
          <a:p>
            <a:r>
              <a:rPr lang="en-US" sz="2800" dirty="0">
                <a:latin typeface="Helvetica" pitchFamily="2" charset="0"/>
              </a:rPr>
              <a:t>These are all contexts with a </a:t>
            </a:r>
            <a:r>
              <a:rPr lang="en-US" sz="2800" b="1" dirty="0">
                <a:latin typeface="Helvetica" pitchFamily="2" charset="0"/>
              </a:rPr>
              <a:t>long</a:t>
            </a:r>
            <a:r>
              <a:rPr lang="en-US" sz="2800" dirty="0">
                <a:latin typeface="Helvetica" pitchFamily="2" charset="0"/>
              </a:rPr>
              <a:t> track record of racial and gender bias in human decision-making.  </a:t>
            </a:r>
          </a:p>
          <a:p>
            <a:pPr lvl="1"/>
            <a:endParaRPr lang="en-US" sz="2400" dirty="0">
              <a:latin typeface="Helvetica" pitchFamily="2" charset="0"/>
            </a:endParaRPr>
          </a:p>
          <a:p>
            <a:pPr lvl="1"/>
            <a:endParaRPr lang="en-US" sz="2400" dirty="0">
              <a:latin typeface="Helvetica" pitchFamily="2" charset="0"/>
            </a:endParaRPr>
          </a:p>
          <a:p>
            <a:pPr marL="0" indent="0">
              <a:buNone/>
            </a:pPr>
            <a:endParaRPr lang="en-US" sz="2800" dirty="0">
              <a:latin typeface="Helvetica" pitchFamily="2" charset="0"/>
            </a:endParaRPr>
          </a:p>
        </p:txBody>
      </p:sp>
      <p:sp>
        <p:nvSpPr>
          <p:cNvPr id="4" name="Footer Placeholder 3">
            <a:extLst>
              <a:ext uri="{FF2B5EF4-FFF2-40B4-BE49-F238E27FC236}">
                <a16:creationId xmlns:a16="http://schemas.microsoft.com/office/drawing/2014/main" id="{1393856E-D3EB-C642-ABDC-43648C9817DD}"/>
              </a:ext>
            </a:extLst>
          </p:cNvPr>
          <p:cNvSpPr>
            <a:spLocks noGrp="1"/>
          </p:cNvSpPr>
          <p:nvPr>
            <p:ph type="ftr" sz="quarter" idx="11"/>
          </p:nvPr>
        </p:nvSpPr>
        <p:spPr/>
        <p:txBody>
          <a:bodyPr/>
          <a:lstStyle/>
          <a:p>
            <a:r>
              <a:rPr lang="en-US"/>
              <a:t>Algorithmic Bias</a:t>
            </a:r>
            <a:endParaRPr lang="en-US" dirty="0"/>
          </a:p>
        </p:txBody>
      </p:sp>
      <p:sp>
        <p:nvSpPr>
          <p:cNvPr id="5" name="Slide Number Placeholder 4">
            <a:extLst>
              <a:ext uri="{FF2B5EF4-FFF2-40B4-BE49-F238E27FC236}">
                <a16:creationId xmlns:a16="http://schemas.microsoft.com/office/drawing/2014/main" id="{D81603B8-91C5-A64E-BF85-4C73AAF4DCBE}"/>
              </a:ext>
            </a:extLst>
          </p:cNvPr>
          <p:cNvSpPr>
            <a:spLocks noGrp="1"/>
          </p:cNvSpPr>
          <p:nvPr>
            <p:ph type="sldNum" sz="quarter" idx="12"/>
          </p:nvPr>
        </p:nvSpPr>
        <p:spPr/>
        <p:txBody>
          <a:bodyPr/>
          <a:lstStyle/>
          <a:p>
            <a:r>
              <a:rPr lang="en-US"/>
              <a:t>PAGE  </a:t>
            </a:r>
            <a:fld id="{93005692-73BE-493E-93AB-ECD6027A7652}" type="slidenum">
              <a:rPr lang="en-US" smtClean="0"/>
              <a:pPr/>
              <a:t>24</a:t>
            </a:fld>
            <a:endParaRPr lang="en-US" dirty="0"/>
          </a:p>
        </p:txBody>
      </p:sp>
    </p:spTree>
    <p:extLst>
      <p:ext uri="{BB962C8B-B14F-4D97-AF65-F5344CB8AC3E}">
        <p14:creationId xmlns:p14="http://schemas.microsoft.com/office/powerpoint/2010/main" val="29206304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FC335-A94A-6041-A455-DF49A8D3FE4A}"/>
              </a:ext>
            </a:extLst>
          </p:cNvPr>
          <p:cNvSpPr>
            <a:spLocks noGrp="1"/>
          </p:cNvSpPr>
          <p:nvPr>
            <p:ph type="title"/>
          </p:nvPr>
        </p:nvSpPr>
        <p:spPr/>
        <p:txBody>
          <a:bodyPr/>
          <a:lstStyle/>
          <a:p>
            <a:r>
              <a:rPr lang="en-US" dirty="0"/>
              <a:t>What Should We Do?</a:t>
            </a:r>
          </a:p>
        </p:txBody>
      </p:sp>
      <p:sp>
        <p:nvSpPr>
          <p:cNvPr id="3" name="Content Placeholder 2">
            <a:extLst>
              <a:ext uri="{FF2B5EF4-FFF2-40B4-BE49-F238E27FC236}">
                <a16:creationId xmlns:a16="http://schemas.microsoft.com/office/drawing/2014/main" id="{70692573-103E-8E45-93FF-AB0BC591CB76}"/>
              </a:ext>
            </a:extLst>
          </p:cNvPr>
          <p:cNvSpPr>
            <a:spLocks noGrp="1"/>
          </p:cNvSpPr>
          <p:nvPr>
            <p:ph idx="1"/>
          </p:nvPr>
        </p:nvSpPr>
        <p:spPr/>
        <p:txBody>
          <a:bodyPr>
            <a:normAutofit/>
          </a:bodyPr>
          <a:lstStyle/>
          <a:p>
            <a:r>
              <a:rPr lang="en-US" sz="2800" dirty="0">
                <a:latin typeface="Helvetica" pitchFamily="2" charset="0"/>
              </a:rPr>
              <a:t>If the algorithms make </a:t>
            </a:r>
            <a:r>
              <a:rPr lang="en-US" sz="2800" i="1" dirty="0">
                <a:latin typeface="Helvetica" pitchFamily="2" charset="0"/>
              </a:rPr>
              <a:t>less </a:t>
            </a:r>
            <a:r>
              <a:rPr lang="en-US" sz="2800" dirty="0">
                <a:latin typeface="Helvetica" pitchFamily="2" charset="0"/>
              </a:rPr>
              <a:t>biased decisions (overall) than humans, should we always use them (when we can)? </a:t>
            </a:r>
          </a:p>
          <a:p>
            <a:r>
              <a:rPr lang="en-US" sz="2800" dirty="0">
                <a:latin typeface="Helvetica" pitchFamily="2" charset="0"/>
              </a:rPr>
              <a:t>Or are there reasons to worry about the use of these algorithms </a:t>
            </a:r>
            <a:r>
              <a:rPr lang="en-US" sz="2800" i="1" dirty="0">
                <a:latin typeface="Helvetica" pitchFamily="2" charset="0"/>
              </a:rPr>
              <a:t>even if </a:t>
            </a:r>
            <a:r>
              <a:rPr lang="en-US" sz="2800" dirty="0">
                <a:latin typeface="Helvetica" pitchFamily="2" charset="0"/>
              </a:rPr>
              <a:t>they are less biased?  </a:t>
            </a:r>
          </a:p>
        </p:txBody>
      </p:sp>
      <p:sp>
        <p:nvSpPr>
          <p:cNvPr id="4" name="Footer Placeholder 3">
            <a:extLst>
              <a:ext uri="{FF2B5EF4-FFF2-40B4-BE49-F238E27FC236}">
                <a16:creationId xmlns:a16="http://schemas.microsoft.com/office/drawing/2014/main" id="{A44DB59E-6A78-A84D-8805-D21A4FB491FE}"/>
              </a:ext>
            </a:extLst>
          </p:cNvPr>
          <p:cNvSpPr>
            <a:spLocks noGrp="1"/>
          </p:cNvSpPr>
          <p:nvPr>
            <p:ph type="ftr" sz="quarter" idx="11"/>
          </p:nvPr>
        </p:nvSpPr>
        <p:spPr/>
        <p:txBody>
          <a:bodyPr/>
          <a:lstStyle/>
          <a:p>
            <a:r>
              <a:rPr lang="en-US"/>
              <a:t>Algorithmic Bias</a:t>
            </a:r>
            <a:endParaRPr lang="en-US" dirty="0"/>
          </a:p>
        </p:txBody>
      </p:sp>
      <p:sp>
        <p:nvSpPr>
          <p:cNvPr id="5" name="Slide Number Placeholder 4">
            <a:extLst>
              <a:ext uri="{FF2B5EF4-FFF2-40B4-BE49-F238E27FC236}">
                <a16:creationId xmlns:a16="http://schemas.microsoft.com/office/drawing/2014/main" id="{BE4A996E-2E5B-9647-B2DC-899CFE7F9DFC}"/>
              </a:ext>
            </a:extLst>
          </p:cNvPr>
          <p:cNvSpPr>
            <a:spLocks noGrp="1"/>
          </p:cNvSpPr>
          <p:nvPr>
            <p:ph type="sldNum" sz="quarter" idx="12"/>
          </p:nvPr>
        </p:nvSpPr>
        <p:spPr/>
        <p:txBody>
          <a:bodyPr/>
          <a:lstStyle/>
          <a:p>
            <a:r>
              <a:rPr lang="en-US"/>
              <a:t>PAGE  </a:t>
            </a:r>
            <a:fld id="{93005692-73BE-493E-93AB-ECD6027A7652}" type="slidenum">
              <a:rPr lang="en-US" smtClean="0"/>
              <a:pPr/>
              <a:t>25</a:t>
            </a:fld>
            <a:endParaRPr lang="en-US" dirty="0"/>
          </a:p>
        </p:txBody>
      </p:sp>
    </p:spTree>
    <p:extLst>
      <p:ext uri="{BB962C8B-B14F-4D97-AF65-F5344CB8AC3E}">
        <p14:creationId xmlns:p14="http://schemas.microsoft.com/office/powerpoint/2010/main" val="3699789777"/>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E6C4A-2FC4-CA4C-A593-3B6C64152B41}"/>
              </a:ext>
            </a:extLst>
          </p:cNvPr>
          <p:cNvSpPr>
            <a:spLocks noGrp="1"/>
          </p:cNvSpPr>
          <p:nvPr>
            <p:ph type="title"/>
          </p:nvPr>
        </p:nvSpPr>
        <p:spPr/>
        <p:txBody>
          <a:bodyPr/>
          <a:lstStyle/>
          <a:p>
            <a:r>
              <a:rPr lang="en-US" dirty="0"/>
              <a:t>Algorithmic Fairness</a:t>
            </a:r>
          </a:p>
        </p:txBody>
      </p:sp>
      <p:sp>
        <p:nvSpPr>
          <p:cNvPr id="3" name="Content Placeholder 2">
            <a:extLst>
              <a:ext uri="{FF2B5EF4-FFF2-40B4-BE49-F238E27FC236}">
                <a16:creationId xmlns:a16="http://schemas.microsoft.com/office/drawing/2014/main" id="{8678EACB-2433-F745-8B93-7E80546F968A}"/>
              </a:ext>
            </a:extLst>
          </p:cNvPr>
          <p:cNvSpPr>
            <a:spLocks noGrp="1"/>
          </p:cNvSpPr>
          <p:nvPr>
            <p:ph idx="1"/>
          </p:nvPr>
        </p:nvSpPr>
        <p:spPr/>
        <p:txBody>
          <a:bodyPr>
            <a:normAutofit/>
          </a:bodyPr>
          <a:lstStyle/>
          <a:p>
            <a:r>
              <a:rPr lang="en-US" sz="2800" dirty="0">
                <a:latin typeface="Helvetica" pitchFamily="2" charset="0"/>
              </a:rPr>
              <a:t>Designing fair algorithmic systems requires an operationalizable definition of </a:t>
            </a:r>
            <a:r>
              <a:rPr lang="en-US" sz="2800" b="1" dirty="0">
                <a:latin typeface="Helvetica" pitchFamily="2" charset="0"/>
              </a:rPr>
              <a:t>fairness</a:t>
            </a:r>
            <a:r>
              <a:rPr lang="en-US" sz="2800" dirty="0">
                <a:latin typeface="Helvetica" pitchFamily="2" charset="0"/>
              </a:rPr>
              <a:t>.</a:t>
            </a:r>
          </a:p>
          <a:p>
            <a:r>
              <a:rPr lang="en-US" sz="2800" dirty="0">
                <a:latin typeface="Helvetica" pitchFamily="2" charset="0"/>
              </a:rPr>
              <a:t>Different models are incompatible across a wide range of conditions. </a:t>
            </a:r>
          </a:p>
          <a:p>
            <a:r>
              <a:rPr lang="en-US" sz="2800" dirty="0">
                <a:latin typeface="Helvetica" pitchFamily="2" charset="0"/>
              </a:rPr>
              <a:t>That’s not just a </a:t>
            </a:r>
            <a:r>
              <a:rPr lang="en-US" sz="2800" b="1" dirty="0">
                <a:latin typeface="Helvetica" pitchFamily="2" charset="0"/>
              </a:rPr>
              <a:t>math </a:t>
            </a:r>
            <a:r>
              <a:rPr lang="en-US" sz="2800" dirty="0">
                <a:latin typeface="Helvetica" pitchFamily="2" charset="0"/>
              </a:rPr>
              <a:t>problem. It’s also </a:t>
            </a:r>
            <a:r>
              <a:rPr lang="en-US" sz="2800" b="1" dirty="0">
                <a:latin typeface="Helvetica" pitchFamily="2" charset="0"/>
              </a:rPr>
              <a:t>philosophical</a:t>
            </a:r>
            <a:r>
              <a:rPr lang="en-US" sz="2800" dirty="0">
                <a:latin typeface="Helvetica" pitchFamily="2" charset="0"/>
              </a:rPr>
              <a:t> problem about fairness. </a:t>
            </a:r>
          </a:p>
          <a:p>
            <a:endParaRPr lang="en-US" sz="2800" dirty="0">
              <a:latin typeface="Helvetica" pitchFamily="2" charset="0"/>
            </a:endParaRPr>
          </a:p>
          <a:p>
            <a:endParaRPr lang="en-US" sz="2800" dirty="0">
              <a:latin typeface="Helvetica" pitchFamily="2" charset="0"/>
            </a:endParaRPr>
          </a:p>
        </p:txBody>
      </p:sp>
      <p:sp>
        <p:nvSpPr>
          <p:cNvPr id="4" name="Footer Placeholder 3">
            <a:extLst>
              <a:ext uri="{FF2B5EF4-FFF2-40B4-BE49-F238E27FC236}">
                <a16:creationId xmlns:a16="http://schemas.microsoft.com/office/drawing/2014/main" id="{535F1B7C-0B8D-D94A-81CE-FC8C3905EFBE}"/>
              </a:ext>
            </a:extLst>
          </p:cNvPr>
          <p:cNvSpPr>
            <a:spLocks noGrp="1"/>
          </p:cNvSpPr>
          <p:nvPr>
            <p:ph type="ftr" sz="quarter" idx="11"/>
          </p:nvPr>
        </p:nvSpPr>
        <p:spPr/>
        <p:txBody>
          <a:bodyPr/>
          <a:lstStyle/>
          <a:p>
            <a:r>
              <a:rPr lang="en-US"/>
              <a:t>Algorithmic Bias</a:t>
            </a:r>
            <a:endParaRPr lang="en-US" dirty="0"/>
          </a:p>
        </p:txBody>
      </p:sp>
      <p:sp>
        <p:nvSpPr>
          <p:cNvPr id="5" name="Slide Number Placeholder 4">
            <a:extLst>
              <a:ext uri="{FF2B5EF4-FFF2-40B4-BE49-F238E27FC236}">
                <a16:creationId xmlns:a16="http://schemas.microsoft.com/office/drawing/2014/main" id="{1660CFE8-5BC8-E14D-8C68-C445633B565A}"/>
              </a:ext>
            </a:extLst>
          </p:cNvPr>
          <p:cNvSpPr>
            <a:spLocks noGrp="1"/>
          </p:cNvSpPr>
          <p:nvPr>
            <p:ph type="sldNum" sz="quarter" idx="12"/>
          </p:nvPr>
        </p:nvSpPr>
        <p:spPr/>
        <p:txBody>
          <a:bodyPr/>
          <a:lstStyle/>
          <a:p>
            <a:r>
              <a:rPr lang="en-US"/>
              <a:t>PAGE  </a:t>
            </a:r>
            <a:fld id="{93005692-73BE-493E-93AB-ECD6027A7652}" type="slidenum">
              <a:rPr lang="en-US" smtClean="0"/>
              <a:pPr/>
              <a:t>26</a:t>
            </a:fld>
            <a:endParaRPr lang="en-US" dirty="0"/>
          </a:p>
        </p:txBody>
      </p:sp>
    </p:spTree>
    <p:extLst>
      <p:ext uri="{BB962C8B-B14F-4D97-AF65-F5344CB8AC3E}">
        <p14:creationId xmlns:p14="http://schemas.microsoft.com/office/powerpoint/2010/main" val="148391538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B28F2-ED9C-824C-9E3D-0B0C89F22779}"/>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38957CD9-D091-5949-B753-E9607B89826B}"/>
              </a:ext>
            </a:extLst>
          </p:cNvPr>
          <p:cNvSpPr>
            <a:spLocks noGrp="1"/>
          </p:cNvSpPr>
          <p:nvPr>
            <p:ph type="ftr" sz="quarter" idx="11"/>
          </p:nvPr>
        </p:nvSpPr>
        <p:spPr/>
        <p:txBody>
          <a:bodyPr/>
          <a:lstStyle/>
          <a:p>
            <a:r>
              <a:rPr lang="en-US"/>
              <a:t>Algorithmic Bias</a:t>
            </a:r>
            <a:endParaRPr lang="en-US" dirty="0"/>
          </a:p>
        </p:txBody>
      </p:sp>
      <p:sp>
        <p:nvSpPr>
          <p:cNvPr id="4" name="Slide Number Placeholder 3">
            <a:extLst>
              <a:ext uri="{FF2B5EF4-FFF2-40B4-BE49-F238E27FC236}">
                <a16:creationId xmlns:a16="http://schemas.microsoft.com/office/drawing/2014/main" id="{4D141D27-30C3-1249-895E-7EAF87B0B069}"/>
              </a:ext>
            </a:extLst>
          </p:cNvPr>
          <p:cNvSpPr>
            <a:spLocks noGrp="1"/>
          </p:cNvSpPr>
          <p:nvPr>
            <p:ph type="sldNum" sz="quarter" idx="12"/>
          </p:nvPr>
        </p:nvSpPr>
        <p:spPr/>
        <p:txBody>
          <a:bodyPr/>
          <a:lstStyle/>
          <a:p>
            <a:r>
              <a:rPr lang="en-US"/>
              <a:t>PAGE  </a:t>
            </a:r>
            <a:fld id="{93005692-73BE-493E-93AB-ECD6027A7652}" type="slidenum">
              <a:rPr lang="en-US" smtClean="0"/>
              <a:pPr/>
              <a:t>27</a:t>
            </a:fld>
            <a:endParaRPr lang="en-US" dirty="0"/>
          </a:p>
        </p:txBody>
      </p:sp>
    </p:spTree>
    <p:extLst>
      <p:ext uri="{BB962C8B-B14F-4D97-AF65-F5344CB8AC3E}">
        <p14:creationId xmlns:p14="http://schemas.microsoft.com/office/powerpoint/2010/main" val="354949137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A1E01-5E23-0F51-1E67-AF1CBF742577}"/>
              </a:ext>
            </a:extLst>
          </p:cNvPr>
          <p:cNvSpPr>
            <a:spLocks noGrp="1"/>
          </p:cNvSpPr>
          <p:nvPr>
            <p:ph type="title"/>
          </p:nvPr>
        </p:nvSpPr>
        <p:spPr/>
        <p:txBody>
          <a:bodyPr/>
          <a:lstStyle/>
          <a:p>
            <a:r>
              <a:rPr lang="en-US" dirty="0"/>
              <a:t>What’s Algorithmic Bias? </a:t>
            </a:r>
          </a:p>
        </p:txBody>
      </p:sp>
      <p:sp>
        <p:nvSpPr>
          <p:cNvPr id="3" name="Content Placeholder 2">
            <a:extLst>
              <a:ext uri="{FF2B5EF4-FFF2-40B4-BE49-F238E27FC236}">
                <a16:creationId xmlns:a16="http://schemas.microsoft.com/office/drawing/2014/main" id="{5F83AA7B-FE1E-B811-CDC5-609973E0D855}"/>
              </a:ext>
            </a:extLst>
          </p:cNvPr>
          <p:cNvSpPr>
            <a:spLocks noGrp="1"/>
          </p:cNvSpPr>
          <p:nvPr>
            <p:ph idx="1"/>
          </p:nvPr>
        </p:nvSpPr>
        <p:spPr/>
        <p:txBody>
          <a:bodyPr>
            <a:normAutofit/>
          </a:bodyPr>
          <a:lstStyle/>
          <a:p>
            <a:r>
              <a:rPr lang="en-US" sz="2800" dirty="0">
                <a:latin typeface="Helvetica" pitchFamily="2" charset="0"/>
              </a:rPr>
              <a:t>We’re interested in the use of machine-learning-enabled predictive algorithms that are used to  </a:t>
            </a:r>
            <a:r>
              <a:rPr lang="en-US" sz="2800" b="1" dirty="0">
                <a:latin typeface="Helvetica" pitchFamily="2" charset="0"/>
              </a:rPr>
              <a:t>influence or determine our decision-making.</a:t>
            </a:r>
          </a:p>
          <a:p>
            <a:r>
              <a:rPr lang="en-US" sz="2800" dirty="0">
                <a:latin typeface="Helvetica" pitchFamily="2" charset="0"/>
              </a:rPr>
              <a:t>In particular, we’re interested in cases where we have reason to think that the outcomes of these predictive systems are </a:t>
            </a:r>
            <a:r>
              <a:rPr lang="en-US" sz="2800" b="1" dirty="0">
                <a:latin typeface="Helvetica" pitchFamily="2" charset="0"/>
              </a:rPr>
              <a:t>biased </a:t>
            </a:r>
            <a:r>
              <a:rPr lang="en-US" sz="2800" dirty="0">
                <a:latin typeface="Helvetica" pitchFamily="2" charset="0"/>
              </a:rPr>
              <a:t>in some way.</a:t>
            </a:r>
          </a:p>
          <a:p>
            <a:r>
              <a:rPr lang="en-US" sz="2800" dirty="0">
                <a:latin typeface="Helvetica" pitchFamily="2" charset="0"/>
              </a:rPr>
              <a:t>But what does that mean, exactly? </a:t>
            </a:r>
          </a:p>
        </p:txBody>
      </p:sp>
      <p:sp>
        <p:nvSpPr>
          <p:cNvPr id="4" name="Footer Placeholder 3">
            <a:extLst>
              <a:ext uri="{FF2B5EF4-FFF2-40B4-BE49-F238E27FC236}">
                <a16:creationId xmlns:a16="http://schemas.microsoft.com/office/drawing/2014/main" id="{7B71F904-F82D-62F9-9905-CC39FBED8B40}"/>
              </a:ext>
            </a:extLst>
          </p:cNvPr>
          <p:cNvSpPr>
            <a:spLocks noGrp="1"/>
          </p:cNvSpPr>
          <p:nvPr>
            <p:ph type="ftr" sz="quarter" idx="11"/>
          </p:nvPr>
        </p:nvSpPr>
        <p:spPr/>
        <p:txBody>
          <a:bodyPr/>
          <a:lstStyle/>
          <a:p>
            <a:r>
              <a:rPr lang="en-US"/>
              <a:t>Algorithmic Bias</a:t>
            </a:r>
            <a:endParaRPr lang="en-US" dirty="0"/>
          </a:p>
        </p:txBody>
      </p:sp>
      <p:sp>
        <p:nvSpPr>
          <p:cNvPr id="5" name="Slide Number Placeholder 4">
            <a:extLst>
              <a:ext uri="{FF2B5EF4-FFF2-40B4-BE49-F238E27FC236}">
                <a16:creationId xmlns:a16="http://schemas.microsoft.com/office/drawing/2014/main" id="{49A34CDA-9477-76D8-FC73-4374803874BF}"/>
              </a:ext>
            </a:extLst>
          </p:cNvPr>
          <p:cNvSpPr>
            <a:spLocks noGrp="1"/>
          </p:cNvSpPr>
          <p:nvPr>
            <p:ph type="sldNum" sz="quarter" idx="12"/>
          </p:nvPr>
        </p:nvSpPr>
        <p:spPr/>
        <p:txBody>
          <a:bodyPr/>
          <a:lstStyle/>
          <a:p>
            <a:r>
              <a:rPr lang="en-US"/>
              <a:t>PAGE  </a:t>
            </a:r>
            <a:fld id="{93005692-73BE-493E-93AB-ECD6027A7652}" type="slidenum">
              <a:rPr lang="en-US" smtClean="0"/>
              <a:pPr/>
              <a:t>3</a:t>
            </a:fld>
            <a:endParaRPr lang="en-US" dirty="0"/>
          </a:p>
        </p:txBody>
      </p:sp>
    </p:spTree>
    <p:extLst>
      <p:ext uri="{BB962C8B-B14F-4D97-AF65-F5344CB8AC3E}">
        <p14:creationId xmlns:p14="http://schemas.microsoft.com/office/powerpoint/2010/main" val="330759778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BEF0C-FD65-D64B-823B-5689D98F70E4}"/>
              </a:ext>
            </a:extLst>
          </p:cNvPr>
          <p:cNvSpPr>
            <a:spLocks noGrp="1"/>
          </p:cNvSpPr>
          <p:nvPr>
            <p:ph type="title"/>
          </p:nvPr>
        </p:nvSpPr>
        <p:spPr/>
        <p:txBody>
          <a:bodyPr/>
          <a:lstStyle/>
          <a:p>
            <a:r>
              <a:rPr lang="en-US" dirty="0"/>
              <a:t>Some Examples of Algorithmic Bias</a:t>
            </a:r>
          </a:p>
        </p:txBody>
      </p:sp>
      <p:sp>
        <p:nvSpPr>
          <p:cNvPr id="3" name="Content Placeholder 2">
            <a:extLst>
              <a:ext uri="{FF2B5EF4-FFF2-40B4-BE49-F238E27FC236}">
                <a16:creationId xmlns:a16="http://schemas.microsoft.com/office/drawing/2014/main" id="{C2E84EDE-2AEA-AA4E-B862-C35BE06615CA}"/>
              </a:ext>
            </a:extLst>
          </p:cNvPr>
          <p:cNvSpPr>
            <a:spLocks noGrp="1"/>
          </p:cNvSpPr>
          <p:nvPr>
            <p:ph idx="1"/>
          </p:nvPr>
        </p:nvSpPr>
        <p:spPr/>
        <p:txBody>
          <a:bodyPr>
            <a:normAutofit fontScale="92500" lnSpcReduction="10000"/>
          </a:bodyPr>
          <a:lstStyle/>
          <a:p>
            <a:r>
              <a:rPr lang="en-US" sz="2800" dirty="0">
                <a:latin typeface="Helvetica" pitchFamily="2" charset="0"/>
              </a:rPr>
              <a:t>Amazon’s Human Resources system for screening job applicants</a:t>
            </a:r>
          </a:p>
          <a:p>
            <a:r>
              <a:rPr lang="en-US" sz="2800" dirty="0">
                <a:latin typeface="Helvetica" pitchFamily="2" charset="0"/>
              </a:rPr>
              <a:t>Credit Score systems for screening loan applicants and setting interest rates</a:t>
            </a:r>
          </a:p>
          <a:p>
            <a:pPr lvl="1"/>
            <a:r>
              <a:rPr lang="en-US" sz="2400" dirty="0">
                <a:latin typeface="Helvetica" pitchFamily="2" charset="0"/>
              </a:rPr>
              <a:t>These last two can combine: some hiring systems use credit scores as data!</a:t>
            </a:r>
          </a:p>
          <a:p>
            <a:r>
              <a:rPr lang="en-US" sz="2800" dirty="0">
                <a:latin typeface="Helvetica" pitchFamily="2" charset="0"/>
              </a:rPr>
              <a:t>Insurance systems that set premiums by screening for risk</a:t>
            </a:r>
          </a:p>
          <a:p>
            <a:r>
              <a:rPr lang="en-US" sz="2800" dirty="0">
                <a:latin typeface="Helvetica" pitchFamily="2" charset="0"/>
              </a:rPr>
              <a:t>Criminal Risk Assessment systems used for parole and (sometimes) sentencing decisions</a:t>
            </a:r>
          </a:p>
          <a:p>
            <a:r>
              <a:rPr lang="en-US" sz="2800" dirty="0">
                <a:latin typeface="Helvetica" pitchFamily="2" charset="0"/>
              </a:rPr>
              <a:t>Crime Prediction systems used to deploy police resources</a:t>
            </a:r>
          </a:p>
          <a:p>
            <a:r>
              <a:rPr lang="en-US" sz="2800" dirty="0">
                <a:latin typeface="Helvetica" pitchFamily="2" charset="0"/>
              </a:rPr>
              <a:t>University admissions systems</a:t>
            </a:r>
          </a:p>
          <a:p>
            <a:pPr marL="0" indent="0">
              <a:buNone/>
            </a:pPr>
            <a:endParaRPr lang="en-US" sz="2800" dirty="0">
              <a:latin typeface="Helvetica" pitchFamily="2" charset="0"/>
            </a:endParaRPr>
          </a:p>
        </p:txBody>
      </p:sp>
      <p:sp>
        <p:nvSpPr>
          <p:cNvPr id="4" name="Footer Placeholder 3">
            <a:extLst>
              <a:ext uri="{FF2B5EF4-FFF2-40B4-BE49-F238E27FC236}">
                <a16:creationId xmlns:a16="http://schemas.microsoft.com/office/drawing/2014/main" id="{116E9256-2790-C94A-B2D0-C48A61D148BF}"/>
              </a:ext>
            </a:extLst>
          </p:cNvPr>
          <p:cNvSpPr>
            <a:spLocks noGrp="1"/>
          </p:cNvSpPr>
          <p:nvPr>
            <p:ph type="ftr" sz="quarter" idx="11"/>
          </p:nvPr>
        </p:nvSpPr>
        <p:spPr/>
        <p:txBody>
          <a:bodyPr/>
          <a:lstStyle/>
          <a:p>
            <a:r>
              <a:rPr lang="en-US"/>
              <a:t>Algorithmic Bias</a:t>
            </a:r>
            <a:endParaRPr lang="en-US" dirty="0"/>
          </a:p>
        </p:txBody>
      </p:sp>
      <p:sp>
        <p:nvSpPr>
          <p:cNvPr id="5" name="Slide Number Placeholder 4">
            <a:extLst>
              <a:ext uri="{FF2B5EF4-FFF2-40B4-BE49-F238E27FC236}">
                <a16:creationId xmlns:a16="http://schemas.microsoft.com/office/drawing/2014/main" id="{6D1E4E4F-B6C7-0C48-BEA4-1035725459F1}"/>
              </a:ext>
            </a:extLst>
          </p:cNvPr>
          <p:cNvSpPr>
            <a:spLocks noGrp="1"/>
          </p:cNvSpPr>
          <p:nvPr>
            <p:ph type="sldNum" sz="quarter" idx="12"/>
          </p:nvPr>
        </p:nvSpPr>
        <p:spPr/>
        <p:txBody>
          <a:bodyPr/>
          <a:lstStyle/>
          <a:p>
            <a:r>
              <a:rPr lang="en-US"/>
              <a:t>PAGE  </a:t>
            </a:r>
            <a:fld id="{93005692-73BE-493E-93AB-ECD6027A7652}" type="slidenum">
              <a:rPr lang="en-US" smtClean="0"/>
              <a:pPr/>
              <a:t>4</a:t>
            </a:fld>
            <a:endParaRPr lang="en-US" dirty="0"/>
          </a:p>
        </p:txBody>
      </p:sp>
    </p:spTree>
    <p:extLst>
      <p:ext uri="{BB962C8B-B14F-4D97-AF65-F5344CB8AC3E}">
        <p14:creationId xmlns:p14="http://schemas.microsoft.com/office/powerpoint/2010/main" val="21204729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50ADC-0CD5-FD9F-EDFE-41A7707934F9}"/>
              </a:ext>
            </a:extLst>
          </p:cNvPr>
          <p:cNvSpPr>
            <a:spLocks noGrp="1"/>
          </p:cNvSpPr>
          <p:nvPr>
            <p:ph type="title"/>
          </p:nvPr>
        </p:nvSpPr>
        <p:spPr/>
        <p:txBody>
          <a:bodyPr/>
          <a:lstStyle/>
          <a:p>
            <a:r>
              <a:rPr lang="en-US" dirty="0"/>
              <a:t>Some Questions</a:t>
            </a:r>
          </a:p>
        </p:txBody>
      </p:sp>
      <p:sp>
        <p:nvSpPr>
          <p:cNvPr id="3" name="Content Placeholder 2">
            <a:extLst>
              <a:ext uri="{FF2B5EF4-FFF2-40B4-BE49-F238E27FC236}">
                <a16:creationId xmlns:a16="http://schemas.microsoft.com/office/drawing/2014/main" id="{A168C009-36ED-B866-02E1-71D5F49A9BDB}"/>
              </a:ext>
            </a:extLst>
          </p:cNvPr>
          <p:cNvSpPr>
            <a:spLocks noGrp="1"/>
          </p:cNvSpPr>
          <p:nvPr>
            <p:ph idx="1"/>
          </p:nvPr>
        </p:nvSpPr>
        <p:spPr/>
        <p:txBody>
          <a:bodyPr>
            <a:normAutofit/>
          </a:bodyPr>
          <a:lstStyle/>
          <a:p>
            <a:r>
              <a:rPr lang="en-US" sz="2800" dirty="0" err="1">
                <a:latin typeface="Helvetica" pitchFamily="2" charset="0"/>
              </a:rPr>
              <a:t>Fazelpour</a:t>
            </a:r>
            <a:r>
              <a:rPr lang="en-US" sz="2800" dirty="0">
                <a:latin typeface="Helvetica" pitchFamily="2" charset="0"/>
              </a:rPr>
              <a:t> and </a:t>
            </a:r>
            <a:r>
              <a:rPr lang="en-US" sz="2800" dirty="0" err="1">
                <a:latin typeface="Helvetica" pitchFamily="2" charset="0"/>
              </a:rPr>
              <a:t>Danks</a:t>
            </a:r>
            <a:r>
              <a:rPr lang="en-US" sz="2800" dirty="0">
                <a:latin typeface="Helvetica" pitchFamily="2" charset="0"/>
              </a:rPr>
              <a:t>:</a:t>
            </a:r>
          </a:p>
          <a:p>
            <a:pPr lvl="1"/>
            <a:r>
              <a:rPr lang="en-US" sz="2800" dirty="0">
                <a:latin typeface="Helvetica" pitchFamily="2" charset="0"/>
              </a:rPr>
              <a:t>What is it?</a:t>
            </a:r>
          </a:p>
          <a:p>
            <a:pPr lvl="1"/>
            <a:r>
              <a:rPr lang="en-US" sz="2800" dirty="0">
                <a:latin typeface="Helvetica" pitchFamily="2" charset="0"/>
              </a:rPr>
              <a:t>How does it arise?</a:t>
            </a:r>
          </a:p>
          <a:p>
            <a:pPr lvl="1"/>
            <a:r>
              <a:rPr lang="en-US" sz="2800" dirty="0">
                <a:latin typeface="Helvetica" pitchFamily="2" charset="0"/>
              </a:rPr>
              <a:t>What can/should be done about it? </a:t>
            </a:r>
          </a:p>
          <a:p>
            <a:endParaRPr lang="en-US" sz="2800" dirty="0">
              <a:latin typeface="Helvetica" pitchFamily="2" charset="0"/>
            </a:endParaRPr>
          </a:p>
        </p:txBody>
      </p:sp>
      <p:sp>
        <p:nvSpPr>
          <p:cNvPr id="4" name="Footer Placeholder 3">
            <a:extLst>
              <a:ext uri="{FF2B5EF4-FFF2-40B4-BE49-F238E27FC236}">
                <a16:creationId xmlns:a16="http://schemas.microsoft.com/office/drawing/2014/main" id="{451113C6-F102-320C-ABAD-8C4A0FBF783F}"/>
              </a:ext>
            </a:extLst>
          </p:cNvPr>
          <p:cNvSpPr>
            <a:spLocks noGrp="1"/>
          </p:cNvSpPr>
          <p:nvPr>
            <p:ph type="ftr" sz="quarter" idx="11"/>
          </p:nvPr>
        </p:nvSpPr>
        <p:spPr/>
        <p:txBody>
          <a:bodyPr/>
          <a:lstStyle/>
          <a:p>
            <a:r>
              <a:rPr lang="en-US"/>
              <a:t>Algorithmic Bias</a:t>
            </a:r>
            <a:endParaRPr lang="en-US" dirty="0"/>
          </a:p>
        </p:txBody>
      </p:sp>
      <p:sp>
        <p:nvSpPr>
          <p:cNvPr id="5" name="Slide Number Placeholder 4">
            <a:extLst>
              <a:ext uri="{FF2B5EF4-FFF2-40B4-BE49-F238E27FC236}">
                <a16:creationId xmlns:a16="http://schemas.microsoft.com/office/drawing/2014/main" id="{08CFF358-7F0A-E7DE-8F00-BABBEBF85C08}"/>
              </a:ext>
            </a:extLst>
          </p:cNvPr>
          <p:cNvSpPr>
            <a:spLocks noGrp="1"/>
          </p:cNvSpPr>
          <p:nvPr>
            <p:ph type="sldNum" sz="quarter" idx="12"/>
          </p:nvPr>
        </p:nvSpPr>
        <p:spPr/>
        <p:txBody>
          <a:bodyPr/>
          <a:lstStyle/>
          <a:p>
            <a:r>
              <a:rPr lang="en-US"/>
              <a:t>PAGE  </a:t>
            </a:r>
            <a:fld id="{93005692-73BE-493E-93AB-ECD6027A7652}" type="slidenum">
              <a:rPr lang="en-US" smtClean="0"/>
              <a:pPr/>
              <a:t>5</a:t>
            </a:fld>
            <a:endParaRPr lang="en-US" dirty="0"/>
          </a:p>
        </p:txBody>
      </p:sp>
    </p:spTree>
    <p:extLst>
      <p:ext uri="{BB962C8B-B14F-4D97-AF65-F5344CB8AC3E}">
        <p14:creationId xmlns:p14="http://schemas.microsoft.com/office/powerpoint/2010/main" val="677907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50ADC-0CD5-FD9F-EDFE-41A7707934F9}"/>
              </a:ext>
            </a:extLst>
          </p:cNvPr>
          <p:cNvSpPr>
            <a:spLocks noGrp="1"/>
          </p:cNvSpPr>
          <p:nvPr>
            <p:ph type="title"/>
          </p:nvPr>
        </p:nvSpPr>
        <p:spPr/>
        <p:txBody>
          <a:bodyPr/>
          <a:lstStyle/>
          <a:p>
            <a:r>
              <a:rPr lang="en-US" dirty="0"/>
              <a:t>Some Questions</a:t>
            </a:r>
          </a:p>
        </p:txBody>
      </p:sp>
      <p:sp>
        <p:nvSpPr>
          <p:cNvPr id="3" name="Content Placeholder 2">
            <a:extLst>
              <a:ext uri="{FF2B5EF4-FFF2-40B4-BE49-F238E27FC236}">
                <a16:creationId xmlns:a16="http://schemas.microsoft.com/office/drawing/2014/main" id="{A168C009-36ED-B866-02E1-71D5F49A9BDB}"/>
              </a:ext>
            </a:extLst>
          </p:cNvPr>
          <p:cNvSpPr>
            <a:spLocks noGrp="1"/>
          </p:cNvSpPr>
          <p:nvPr>
            <p:ph idx="1"/>
          </p:nvPr>
        </p:nvSpPr>
        <p:spPr>
          <a:xfrm>
            <a:off x="259882" y="1413163"/>
            <a:ext cx="11677422" cy="4595117"/>
          </a:xfrm>
        </p:spPr>
        <p:txBody>
          <a:bodyPr>
            <a:normAutofit/>
          </a:bodyPr>
          <a:lstStyle/>
          <a:p>
            <a:pPr marL="514350" indent="-514350">
              <a:buFont typeface="+mj-lt"/>
              <a:buAutoNum type="arabicPeriod"/>
            </a:pPr>
            <a:r>
              <a:rPr lang="en-US" sz="2800" dirty="0">
                <a:latin typeface="Helvetica" pitchFamily="2" charset="0"/>
              </a:rPr>
              <a:t>What is it? How do we know if a prediction/decision is biased? </a:t>
            </a:r>
            <a:br>
              <a:rPr lang="en-US" sz="2800" dirty="0">
                <a:latin typeface="Helvetica" pitchFamily="2" charset="0"/>
              </a:rPr>
            </a:br>
            <a:r>
              <a:rPr lang="en-US" sz="2800" dirty="0">
                <a:latin typeface="Helvetica" pitchFamily="2" charset="0"/>
              </a:rPr>
              <a:t>(An </a:t>
            </a:r>
            <a:r>
              <a:rPr lang="en-US" sz="2800" b="1" dirty="0">
                <a:latin typeface="Helvetica" pitchFamily="2" charset="0"/>
              </a:rPr>
              <a:t>epistemic </a:t>
            </a:r>
            <a:r>
              <a:rPr lang="en-US" sz="2800" dirty="0">
                <a:latin typeface="Helvetica" pitchFamily="2" charset="0"/>
              </a:rPr>
              <a:t>question)</a:t>
            </a:r>
          </a:p>
          <a:p>
            <a:pPr marL="514350" indent="-514350">
              <a:buFont typeface="+mj-lt"/>
              <a:buAutoNum type="arabicPeriod"/>
            </a:pPr>
            <a:r>
              <a:rPr lang="en-US" sz="2800" dirty="0">
                <a:latin typeface="Helvetica" pitchFamily="2" charset="0"/>
              </a:rPr>
              <a:t>Is it unjust or unfair? If so, when and why? (A </a:t>
            </a:r>
            <a:r>
              <a:rPr lang="en-US" sz="2800" b="1" dirty="0">
                <a:latin typeface="Helvetica" pitchFamily="2" charset="0"/>
              </a:rPr>
              <a:t>normative </a:t>
            </a:r>
            <a:r>
              <a:rPr lang="en-US" sz="2800" dirty="0">
                <a:latin typeface="Helvetica" pitchFamily="2" charset="0"/>
              </a:rPr>
              <a:t>question)</a:t>
            </a:r>
          </a:p>
          <a:p>
            <a:pPr marL="514350" indent="-514350">
              <a:buFont typeface="+mj-lt"/>
              <a:buAutoNum type="arabicPeriod"/>
            </a:pPr>
            <a:r>
              <a:rPr lang="en-US" sz="2800" dirty="0">
                <a:latin typeface="Helvetica" pitchFamily="2" charset="0"/>
              </a:rPr>
              <a:t>What are its causes? (An </a:t>
            </a:r>
            <a:r>
              <a:rPr lang="en-US" sz="2800" b="1" dirty="0">
                <a:latin typeface="Helvetica" pitchFamily="2" charset="0"/>
              </a:rPr>
              <a:t>epistemic </a:t>
            </a:r>
            <a:r>
              <a:rPr lang="en-US" sz="2800" dirty="0">
                <a:latin typeface="Helvetica" pitchFamily="2" charset="0"/>
              </a:rPr>
              <a:t>and a </a:t>
            </a:r>
            <a:r>
              <a:rPr lang="en-US" sz="2800" b="1" dirty="0">
                <a:latin typeface="Helvetica" pitchFamily="2" charset="0"/>
              </a:rPr>
              <a:t>technical </a:t>
            </a:r>
            <a:r>
              <a:rPr lang="en-US" sz="2800" dirty="0">
                <a:latin typeface="Helvetica" pitchFamily="2" charset="0"/>
              </a:rPr>
              <a:t>question)</a:t>
            </a:r>
          </a:p>
          <a:p>
            <a:pPr marL="514350" indent="-514350">
              <a:buFont typeface="+mj-lt"/>
              <a:buAutoNum type="arabicPeriod"/>
            </a:pPr>
            <a:r>
              <a:rPr lang="en-US" sz="2800" dirty="0">
                <a:latin typeface="Helvetica" pitchFamily="2" charset="0"/>
              </a:rPr>
              <a:t>What </a:t>
            </a:r>
            <a:r>
              <a:rPr lang="en-US" sz="2800" b="1" dirty="0">
                <a:latin typeface="Helvetica" pitchFamily="2" charset="0"/>
              </a:rPr>
              <a:t>can </a:t>
            </a:r>
            <a:r>
              <a:rPr lang="en-US" sz="2800" dirty="0">
                <a:latin typeface="Helvetica" pitchFamily="2" charset="0"/>
              </a:rPr>
              <a:t>be done about it? (A </a:t>
            </a:r>
            <a:r>
              <a:rPr lang="en-US" sz="2800" b="1" dirty="0">
                <a:latin typeface="Helvetica" pitchFamily="2" charset="0"/>
              </a:rPr>
              <a:t>technical/engineering </a:t>
            </a:r>
            <a:r>
              <a:rPr lang="en-US" sz="2800" dirty="0">
                <a:latin typeface="Helvetica" pitchFamily="2" charset="0"/>
              </a:rPr>
              <a:t>question)</a:t>
            </a:r>
          </a:p>
          <a:p>
            <a:pPr marL="514350" indent="-514350">
              <a:buFont typeface="+mj-lt"/>
              <a:buAutoNum type="arabicPeriod"/>
            </a:pPr>
            <a:r>
              <a:rPr lang="en-US" sz="2800" dirty="0">
                <a:latin typeface="Helvetica" pitchFamily="2" charset="0"/>
              </a:rPr>
              <a:t>What </a:t>
            </a:r>
            <a:r>
              <a:rPr lang="en-US" sz="2800" b="1" dirty="0">
                <a:latin typeface="Helvetica" pitchFamily="2" charset="0"/>
              </a:rPr>
              <a:t>should </a:t>
            </a:r>
            <a:r>
              <a:rPr lang="en-US" sz="2800" dirty="0">
                <a:latin typeface="Helvetica" pitchFamily="2" charset="0"/>
              </a:rPr>
              <a:t>be done about it? (A </a:t>
            </a:r>
            <a:r>
              <a:rPr lang="en-US" sz="2800" b="1" dirty="0">
                <a:latin typeface="Helvetica" pitchFamily="2" charset="0"/>
              </a:rPr>
              <a:t>normative </a:t>
            </a:r>
            <a:r>
              <a:rPr lang="en-US" sz="2800" dirty="0">
                <a:latin typeface="Helvetica" pitchFamily="2" charset="0"/>
              </a:rPr>
              <a:t>and </a:t>
            </a:r>
            <a:r>
              <a:rPr lang="en-US" sz="2800" b="1" dirty="0">
                <a:latin typeface="Helvetica" pitchFamily="2" charset="0"/>
              </a:rPr>
              <a:t>practical/policy </a:t>
            </a:r>
            <a:r>
              <a:rPr lang="en-US" sz="2800" dirty="0">
                <a:latin typeface="Helvetica" pitchFamily="2" charset="0"/>
              </a:rPr>
              <a:t>question)</a:t>
            </a:r>
          </a:p>
          <a:p>
            <a:pPr lvl="1"/>
            <a:endParaRPr lang="en-US" sz="2400" dirty="0">
              <a:latin typeface="Helvetica" pitchFamily="2" charset="0"/>
            </a:endParaRPr>
          </a:p>
          <a:p>
            <a:endParaRPr lang="en-US" sz="2800" dirty="0">
              <a:latin typeface="Helvetica" pitchFamily="2" charset="0"/>
            </a:endParaRPr>
          </a:p>
        </p:txBody>
      </p:sp>
      <p:sp>
        <p:nvSpPr>
          <p:cNvPr id="4" name="Footer Placeholder 3">
            <a:extLst>
              <a:ext uri="{FF2B5EF4-FFF2-40B4-BE49-F238E27FC236}">
                <a16:creationId xmlns:a16="http://schemas.microsoft.com/office/drawing/2014/main" id="{451113C6-F102-320C-ABAD-8C4A0FBF783F}"/>
              </a:ext>
            </a:extLst>
          </p:cNvPr>
          <p:cNvSpPr>
            <a:spLocks noGrp="1"/>
          </p:cNvSpPr>
          <p:nvPr>
            <p:ph type="ftr" sz="quarter" idx="11"/>
          </p:nvPr>
        </p:nvSpPr>
        <p:spPr/>
        <p:txBody>
          <a:bodyPr/>
          <a:lstStyle/>
          <a:p>
            <a:r>
              <a:rPr lang="en-US"/>
              <a:t>Algorithmic Bias</a:t>
            </a:r>
            <a:endParaRPr lang="en-US" dirty="0"/>
          </a:p>
        </p:txBody>
      </p:sp>
      <p:sp>
        <p:nvSpPr>
          <p:cNvPr id="5" name="Slide Number Placeholder 4">
            <a:extLst>
              <a:ext uri="{FF2B5EF4-FFF2-40B4-BE49-F238E27FC236}">
                <a16:creationId xmlns:a16="http://schemas.microsoft.com/office/drawing/2014/main" id="{08CFF358-7F0A-E7DE-8F00-BABBEBF85C08}"/>
              </a:ext>
            </a:extLst>
          </p:cNvPr>
          <p:cNvSpPr>
            <a:spLocks noGrp="1"/>
          </p:cNvSpPr>
          <p:nvPr>
            <p:ph type="sldNum" sz="quarter" idx="12"/>
          </p:nvPr>
        </p:nvSpPr>
        <p:spPr/>
        <p:txBody>
          <a:bodyPr/>
          <a:lstStyle/>
          <a:p>
            <a:r>
              <a:rPr lang="en-US"/>
              <a:t>PAGE  </a:t>
            </a:r>
            <a:fld id="{93005692-73BE-493E-93AB-ECD6027A7652}" type="slidenum">
              <a:rPr lang="en-US" smtClean="0"/>
              <a:pPr/>
              <a:t>6</a:t>
            </a:fld>
            <a:endParaRPr lang="en-US" dirty="0"/>
          </a:p>
        </p:txBody>
      </p:sp>
    </p:spTree>
    <p:extLst>
      <p:ext uri="{BB962C8B-B14F-4D97-AF65-F5344CB8AC3E}">
        <p14:creationId xmlns:p14="http://schemas.microsoft.com/office/powerpoint/2010/main" val="33736265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3B2FB-E3A6-E30F-1114-D8548C8A6867}"/>
              </a:ext>
            </a:extLst>
          </p:cNvPr>
          <p:cNvSpPr>
            <a:spLocks noGrp="1"/>
          </p:cNvSpPr>
          <p:nvPr>
            <p:ph type="title"/>
          </p:nvPr>
        </p:nvSpPr>
        <p:spPr/>
        <p:txBody>
          <a:bodyPr/>
          <a:lstStyle/>
          <a:p>
            <a:r>
              <a:rPr lang="en-US" dirty="0"/>
              <a:t>‘Statistical’ vs ‘Moral’ Bias</a:t>
            </a:r>
          </a:p>
        </p:txBody>
      </p:sp>
      <p:sp>
        <p:nvSpPr>
          <p:cNvPr id="3" name="Content Placeholder 2">
            <a:extLst>
              <a:ext uri="{FF2B5EF4-FFF2-40B4-BE49-F238E27FC236}">
                <a16:creationId xmlns:a16="http://schemas.microsoft.com/office/drawing/2014/main" id="{6A6C3A65-FD5F-A750-39B7-F6863F05BC72}"/>
              </a:ext>
            </a:extLst>
          </p:cNvPr>
          <p:cNvSpPr>
            <a:spLocks noGrp="1"/>
          </p:cNvSpPr>
          <p:nvPr>
            <p:ph idx="1"/>
          </p:nvPr>
        </p:nvSpPr>
        <p:spPr/>
        <p:txBody>
          <a:bodyPr>
            <a:normAutofit fontScale="92500" lnSpcReduction="20000"/>
          </a:bodyPr>
          <a:lstStyle/>
          <a:p>
            <a:r>
              <a:rPr lang="en-US" sz="2800" dirty="0" err="1">
                <a:latin typeface="Helvetica" pitchFamily="2" charset="0"/>
              </a:rPr>
              <a:t>Fazelpour</a:t>
            </a:r>
            <a:r>
              <a:rPr lang="en-US" sz="2800" dirty="0">
                <a:latin typeface="Helvetica" pitchFamily="2" charset="0"/>
              </a:rPr>
              <a:t> and </a:t>
            </a:r>
            <a:r>
              <a:rPr lang="en-US" sz="2800" dirty="0" err="1">
                <a:latin typeface="Helvetica" pitchFamily="2" charset="0"/>
              </a:rPr>
              <a:t>Danks</a:t>
            </a:r>
            <a:r>
              <a:rPr lang="en-US" sz="2800" dirty="0">
                <a:latin typeface="Helvetica" pitchFamily="2" charset="0"/>
              </a:rPr>
              <a:t> distinguish </a:t>
            </a:r>
            <a:r>
              <a:rPr lang="en-US" sz="2800" b="1" dirty="0">
                <a:latin typeface="Helvetica" pitchFamily="2" charset="0"/>
              </a:rPr>
              <a:t>statistical </a:t>
            </a:r>
            <a:r>
              <a:rPr lang="en-US" sz="2800" dirty="0">
                <a:latin typeface="Helvetica" pitchFamily="2" charset="0"/>
              </a:rPr>
              <a:t>and </a:t>
            </a:r>
            <a:r>
              <a:rPr lang="en-US" sz="2800" b="1" dirty="0">
                <a:latin typeface="Helvetica" pitchFamily="2" charset="0"/>
              </a:rPr>
              <a:t>moral </a:t>
            </a:r>
            <a:r>
              <a:rPr lang="en-US" sz="2800" dirty="0">
                <a:latin typeface="Helvetica" pitchFamily="2" charset="0"/>
              </a:rPr>
              <a:t>bias.</a:t>
            </a:r>
          </a:p>
          <a:p>
            <a:pPr lvl="1"/>
            <a:r>
              <a:rPr lang="en-US" sz="2800" b="1" dirty="0">
                <a:latin typeface="Helvetica" pitchFamily="2" charset="0"/>
              </a:rPr>
              <a:t>Statistical bias</a:t>
            </a:r>
            <a:r>
              <a:rPr lang="en-US" sz="2800" dirty="0">
                <a:latin typeface="Helvetica" pitchFamily="2" charset="0"/>
              </a:rPr>
              <a:t>: the algorithm’s predictions “depart from previously observed training data” (p. 2)</a:t>
            </a:r>
          </a:p>
          <a:p>
            <a:pPr lvl="1"/>
            <a:r>
              <a:rPr lang="en-US" sz="2800" b="1" dirty="0">
                <a:latin typeface="Helvetica" pitchFamily="2" charset="0"/>
              </a:rPr>
              <a:t>Moral bias: </a:t>
            </a:r>
            <a:r>
              <a:rPr lang="en-US" sz="2800" dirty="0">
                <a:latin typeface="Helvetica" pitchFamily="2" charset="0"/>
              </a:rPr>
              <a:t>The predictions align with the training data, but displays a morally problematic bias (e.g. “depends illegitimately on the gender of the student” (p. 2)).</a:t>
            </a:r>
          </a:p>
          <a:p>
            <a:pPr marL="457200" lvl="1" indent="0">
              <a:buNone/>
            </a:pPr>
            <a:r>
              <a:rPr lang="en-US" sz="2800" dirty="0">
                <a:latin typeface="Helvetica" pitchFamily="2" charset="0"/>
              </a:rPr>
              <a:t> </a:t>
            </a:r>
            <a:endParaRPr lang="en-US" sz="2800" b="1" dirty="0">
              <a:latin typeface="Helvetica" pitchFamily="2" charset="0"/>
            </a:endParaRPr>
          </a:p>
          <a:p>
            <a:r>
              <a:rPr lang="en-US" sz="2800" dirty="0">
                <a:latin typeface="Helvetica" pitchFamily="2" charset="0"/>
              </a:rPr>
              <a:t> Think of their “university admissions” example: how could this model display each kind of bias? </a:t>
            </a:r>
          </a:p>
          <a:p>
            <a:r>
              <a:rPr lang="en-US" sz="2800" dirty="0">
                <a:latin typeface="Helvetica" pitchFamily="2" charset="0"/>
              </a:rPr>
              <a:t>Is ‘statistical/moral’ the best way of drawing this distinction?  </a:t>
            </a:r>
          </a:p>
        </p:txBody>
      </p:sp>
      <p:sp>
        <p:nvSpPr>
          <p:cNvPr id="4" name="Footer Placeholder 3">
            <a:extLst>
              <a:ext uri="{FF2B5EF4-FFF2-40B4-BE49-F238E27FC236}">
                <a16:creationId xmlns:a16="http://schemas.microsoft.com/office/drawing/2014/main" id="{ABF81AD1-848A-0D5D-F01B-6C2C8E590AC1}"/>
              </a:ext>
            </a:extLst>
          </p:cNvPr>
          <p:cNvSpPr>
            <a:spLocks noGrp="1"/>
          </p:cNvSpPr>
          <p:nvPr>
            <p:ph type="ftr" sz="quarter" idx="11"/>
          </p:nvPr>
        </p:nvSpPr>
        <p:spPr/>
        <p:txBody>
          <a:bodyPr/>
          <a:lstStyle/>
          <a:p>
            <a:r>
              <a:rPr lang="en-US"/>
              <a:t>Algorithmic Bias</a:t>
            </a:r>
            <a:endParaRPr lang="en-US" dirty="0"/>
          </a:p>
        </p:txBody>
      </p:sp>
      <p:sp>
        <p:nvSpPr>
          <p:cNvPr id="5" name="Slide Number Placeholder 4">
            <a:extLst>
              <a:ext uri="{FF2B5EF4-FFF2-40B4-BE49-F238E27FC236}">
                <a16:creationId xmlns:a16="http://schemas.microsoft.com/office/drawing/2014/main" id="{1C8697FB-AA90-0C07-240B-ABA64E0790B2}"/>
              </a:ext>
            </a:extLst>
          </p:cNvPr>
          <p:cNvSpPr>
            <a:spLocks noGrp="1"/>
          </p:cNvSpPr>
          <p:nvPr>
            <p:ph type="sldNum" sz="quarter" idx="12"/>
          </p:nvPr>
        </p:nvSpPr>
        <p:spPr/>
        <p:txBody>
          <a:bodyPr/>
          <a:lstStyle/>
          <a:p>
            <a:r>
              <a:rPr lang="en-US"/>
              <a:t>PAGE  </a:t>
            </a:r>
            <a:fld id="{93005692-73BE-493E-93AB-ECD6027A7652}" type="slidenum">
              <a:rPr lang="en-US" smtClean="0"/>
              <a:pPr/>
              <a:t>7</a:t>
            </a:fld>
            <a:endParaRPr lang="en-US" dirty="0"/>
          </a:p>
        </p:txBody>
      </p:sp>
    </p:spTree>
    <p:extLst>
      <p:ext uri="{BB962C8B-B14F-4D97-AF65-F5344CB8AC3E}">
        <p14:creationId xmlns:p14="http://schemas.microsoft.com/office/powerpoint/2010/main" val="420444460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F838D-1DA0-DBCE-55F4-A118A66CD043}"/>
              </a:ext>
            </a:extLst>
          </p:cNvPr>
          <p:cNvSpPr>
            <a:spLocks noGrp="1"/>
          </p:cNvSpPr>
          <p:nvPr>
            <p:ph type="title"/>
          </p:nvPr>
        </p:nvSpPr>
        <p:spPr/>
        <p:txBody>
          <a:bodyPr/>
          <a:lstStyle/>
          <a:p>
            <a:r>
              <a:rPr lang="en-US" dirty="0"/>
              <a:t>‘Bias in, Bias Out’</a:t>
            </a:r>
          </a:p>
        </p:txBody>
      </p:sp>
      <p:sp>
        <p:nvSpPr>
          <p:cNvPr id="3" name="Content Placeholder 2">
            <a:extLst>
              <a:ext uri="{FF2B5EF4-FFF2-40B4-BE49-F238E27FC236}">
                <a16:creationId xmlns:a16="http://schemas.microsoft.com/office/drawing/2014/main" id="{8BAC1BFB-C624-4337-A927-627F711C4FE7}"/>
              </a:ext>
            </a:extLst>
          </p:cNvPr>
          <p:cNvSpPr>
            <a:spLocks noGrp="1"/>
          </p:cNvSpPr>
          <p:nvPr>
            <p:ph idx="1"/>
          </p:nvPr>
        </p:nvSpPr>
        <p:spPr/>
        <p:txBody>
          <a:bodyPr>
            <a:normAutofit/>
          </a:bodyPr>
          <a:lstStyle/>
          <a:p>
            <a:r>
              <a:rPr lang="en-US" sz="2800" dirty="0">
                <a:latin typeface="Helvetica" pitchFamily="2" charset="0"/>
              </a:rPr>
              <a:t>Predictive algorithms are based on historical ‘training’ data: they use data about the past to make predictions about the future. </a:t>
            </a:r>
          </a:p>
          <a:p>
            <a:endParaRPr lang="en-US" sz="2800" dirty="0">
              <a:latin typeface="Helvetica" pitchFamily="2" charset="0"/>
            </a:endParaRPr>
          </a:p>
          <a:p>
            <a:r>
              <a:rPr lang="en-US" sz="2800" dirty="0">
                <a:latin typeface="Helvetica" pitchFamily="2" charset="0"/>
              </a:rPr>
              <a:t>“</a:t>
            </a:r>
            <a:r>
              <a:rPr lang="en-US" sz="2800" dirty="0"/>
              <a:t>Where there are biases (of some sort) in the historical data, then the resulting algorithm or model will typically reflect them” </a:t>
            </a:r>
            <a:r>
              <a:rPr lang="en-US" sz="2800" dirty="0">
                <a:latin typeface="Helvetica" pitchFamily="2" charset="0"/>
              </a:rPr>
              <a:t>(p. 6). </a:t>
            </a:r>
          </a:p>
          <a:p>
            <a:endParaRPr lang="en-US" sz="2800" dirty="0">
              <a:latin typeface="Helvetica" pitchFamily="2" charset="0"/>
            </a:endParaRPr>
          </a:p>
          <a:p>
            <a:r>
              <a:rPr lang="en-US" sz="2800" b="1" dirty="0">
                <a:latin typeface="Helvetica" pitchFamily="2" charset="0"/>
              </a:rPr>
              <a:t>Examples? </a:t>
            </a:r>
          </a:p>
        </p:txBody>
      </p:sp>
      <p:sp>
        <p:nvSpPr>
          <p:cNvPr id="4" name="Footer Placeholder 3">
            <a:extLst>
              <a:ext uri="{FF2B5EF4-FFF2-40B4-BE49-F238E27FC236}">
                <a16:creationId xmlns:a16="http://schemas.microsoft.com/office/drawing/2014/main" id="{2C007DE2-2081-64ED-AE5F-954A328BAD92}"/>
              </a:ext>
            </a:extLst>
          </p:cNvPr>
          <p:cNvSpPr>
            <a:spLocks noGrp="1"/>
          </p:cNvSpPr>
          <p:nvPr>
            <p:ph type="ftr" sz="quarter" idx="11"/>
          </p:nvPr>
        </p:nvSpPr>
        <p:spPr/>
        <p:txBody>
          <a:bodyPr/>
          <a:lstStyle/>
          <a:p>
            <a:r>
              <a:rPr lang="en-US"/>
              <a:t>Algorithmic Bias</a:t>
            </a:r>
            <a:endParaRPr lang="en-US" dirty="0"/>
          </a:p>
        </p:txBody>
      </p:sp>
      <p:sp>
        <p:nvSpPr>
          <p:cNvPr id="5" name="Slide Number Placeholder 4">
            <a:extLst>
              <a:ext uri="{FF2B5EF4-FFF2-40B4-BE49-F238E27FC236}">
                <a16:creationId xmlns:a16="http://schemas.microsoft.com/office/drawing/2014/main" id="{30A723D7-6B0C-7653-CFD6-225516ADB05D}"/>
              </a:ext>
            </a:extLst>
          </p:cNvPr>
          <p:cNvSpPr>
            <a:spLocks noGrp="1"/>
          </p:cNvSpPr>
          <p:nvPr>
            <p:ph type="sldNum" sz="quarter" idx="12"/>
          </p:nvPr>
        </p:nvSpPr>
        <p:spPr/>
        <p:txBody>
          <a:bodyPr/>
          <a:lstStyle/>
          <a:p>
            <a:r>
              <a:rPr lang="en-US"/>
              <a:t>PAGE  </a:t>
            </a:r>
            <a:fld id="{93005692-73BE-493E-93AB-ECD6027A7652}" type="slidenum">
              <a:rPr lang="en-US" smtClean="0"/>
              <a:pPr/>
              <a:t>8</a:t>
            </a:fld>
            <a:endParaRPr lang="en-US" dirty="0"/>
          </a:p>
        </p:txBody>
      </p:sp>
    </p:spTree>
    <p:extLst>
      <p:ext uri="{BB962C8B-B14F-4D97-AF65-F5344CB8AC3E}">
        <p14:creationId xmlns:p14="http://schemas.microsoft.com/office/powerpoint/2010/main" val="277143779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F838D-1DA0-DBCE-55F4-A118A66CD043}"/>
              </a:ext>
            </a:extLst>
          </p:cNvPr>
          <p:cNvSpPr>
            <a:spLocks noGrp="1"/>
          </p:cNvSpPr>
          <p:nvPr>
            <p:ph type="title"/>
          </p:nvPr>
        </p:nvSpPr>
        <p:spPr/>
        <p:txBody>
          <a:bodyPr/>
          <a:lstStyle/>
          <a:p>
            <a:r>
              <a:rPr lang="en-US" dirty="0"/>
              <a:t>‘Bias In, Bias Out’</a:t>
            </a:r>
          </a:p>
        </p:txBody>
      </p:sp>
      <p:sp>
        <p:nvSpPr>
          <p:cNvPr id="3" name="Content Placeholder 2">
            <a:extLst>
              <a:ext uri="{FF2B5EF4-FFF2-40B4-BE49-F238E27FC236}">
                <a16:creationId xmlns:a16="http://schemas.microsoft.com/office/drawing/2014/main" id="{8BAC1BFB-C624-4337-A927-627F711C4FE7}"/>
              </a:ext>
            </a:extLst>
          </p:cNvPr>
          <p:cNvSpPr>
            <a:spLocks noGrp="1"/>
          </p:cNvSpPr>
          <p:nvPr>
            <p:ph idx="1"/>
          </p:nvPr>
        </p:nvSpPr>
        <p:spPr/>
        <p:txBody>
          <a:bodyPr>
            <a:normAutofit/>
          </a:bodyPr>
          <a:lstStyle/>
          <a:p>
            <a:r>
              <a:rPr lang="en-US" sz="2800" dirty="0">
                <a:latin typeface="Helvetica" pitchFamily="2" charset="0"/>
              </a:rPr>
              <a:t>“</a:t>
            </a:r>
            <a:r>
              <a:rPr lang="en-US" sz="2800" dirty="0"/>
              <a:t>Data scientists often aim to collect and analyze representative datasets that measure how the system actually is. But if the reality of the world does not align with our normative ideals, then learning from these data can be a recipe for perpetuating harmful stereotypes and inequalities</a:t>
            </a:r>
            <a:r>
              <a:rPr lang="en-US" sz="2800" dirty="0">
                <a:latin typeface="Helvetica" pitchFamily="2" charset="0"/>
              </a:rPr>
              <a:t>” (p. 6). </a:t>
            </a:r>
          </a:p>
          <a:p>
            <a:pPr lvl="1"/>
            <a:r>
              <a:rPr lang="en-US" sz="2800" dirty="0">
                <a:latin typeface="Helvetica" pitchFamily="2" charset="0"/>
              </a:rPr>
              <a:t>The problem is that most historical training data of interest will </a:t>
            </a:r>
            <a:r>
              <a:rPr lang="en-US" sz="2800" b="1" dirty="0">
                <a:latin typeface="Helvetica" pitchFamily="2" charset="0"/>
              </a:rPr>
              <a:t>reflect</a:t>
            </a:r>
            <a:r>
              <a:rPr lang="en-US" sz="2800" dirty="0">
                <a:latin typeface="Helvetica" pitchFamily="2" charset="0"/>
              </a:rPr>
              <a:t> structural bias of various kinds.</a:t>
            </a:r>
          </a:p>
          <a:p>
            <a:pPr lvl="1"/>
            <a:r>
              <a:rPr lang="en-US" sz="2800" dirty="0">
                <a:latin typeface="Helvetica" pitchFamily="2" charset="0"/>
              </a:rPr>
              <a:t>Predictions based on that data can end up </a:t>
            </a:r>
            <a:r>
              <a:rPr lang="en-US" sz="2800" b="1" dirty="0">
                <a:latin typeface="Helvetica" pitchFamily="2" charset="0"/>
              </a:rPr>
              <a:t>perpetuating </a:t>
            </a:r>
            <a:r>
              <a:rPr lang="en-US" sz="2800" dirty="0">
                <a:latin typeface="Helvetica" pitchFamily="2" charset="0"/>
              </a:rPr>
              <a:t>that bias. </a:t>
            </a:r>
          </a:p>
          <a:p>
            <a:pPr marL="0" indent="0">
              <a:buNone/>
            </a:pPr>
            <a:endParaRPr lang="en-US" sz="2800" dirty="0">
              <a:latin typeface="Helvetica" pitchFamily="2" charset="0"/>
            </a:endParaRPr>
          </a:p>
        </p:txBody>
      </p:sp>
      <p:sp>
        <p:nvSpPr>
          <p:cNvPr id="4" name="Footer Placeholder 3">
            <a:extLst>
              <a:ext uri="{FF2B5EF4-FFF2-40B4-BE49-F238E27FC236}">
                <a16:creationId xmlns:a16="http://schemas.microsoft.com/office/drawing/2014/main" id="{2C007DE2-2081-64ED-AE5F-954A328BAD92}"/>
              </a:ext>
            </a:extLst>
          </p:cNvPr>
          <p:cNvSpPr>
            <a:spLocks noGrp="1"/>
          </p:cNvSpPr>
          <p:nvPr>
            <p:ph type="ftr" sz="quarter" idx="11"/>
          </p:nvPr>
        </p:nvSpPr>
        <p:spPr/>
        <p:txBody>
          <a:bodyPr/>
          <a:lstStyle/>
          <a:p>
            <a:r>
              <a:rPr lang="en-US"/>
              <a:t>Algorithmic Bias</a:t>
            </a:r>
            <a:endParaRPr lang="en-US" dirty="0"/>
          </a:p>
        </p:txBody>
      </p:sp>
      <p:sp>
        <p:nvSpPr>
          <p:cNvPr id="5" name="Slide Number Placeholder 4">
            <a:extLst>
              <a:ext uri="{FF2B5EF4-FFF2-40B4-BE49-F238E27FC236}">
                <a16:creationId xmlns:a16="http://schemas.microsoft.com/office/drawing/2014/main" id="{30A723D7-6B0C-7653-CFD6-225516ADB05D}"/>
              </a:ext>
            </a:extLst>
          </p:cNvPr>
          <p:cNvSpPr>
            <a:spLocks noGrp="1"/>
          </p:cNvSpPr>
          <p:nvPr>
            <p:ph type="sldNum" sz="quarter" idx="12"/>
          </p:nvPr>
        </p:nvSpPr>
        <p:spPr/>
        <p:txBody>
          <a:bodyPr/>
          <a:lstStyle/>
          <a:p>
            <a:r>
              <a:rPr lang="en-US"/>
              <a:t>PAGE  </a:t>
            </a:r>
            <a:fld id="{93005692-73BE-493E-93AB-ECD6027A7652}" type="slidenum">
              <a:rPr lang="en-US" smtClean="0"/>
              <a:pPr/>
              <a:t>9</a:t>
            </a:fld>
            <a:endParaRPr lang="en-US" dirty="0"/>
          </a:p>
        </p:txBody>
      </p:sp>
    </p:spTree>
    <p:extLst>
      <p:ext uri="{BB962C8B-B14F-4D97-AF65-F5344CB8AC3E}">
        <p14:creationId xmlns:p14="http://schemas.microsoft.com/office/powerpoint/2010/main" val="3147504497"/>
      </p:ext>
    </p:extLst>
  </p:cSld>
  <p:clrMapOvr>
    <a:masterClrMapping/>
  </p:clrMapOvr>
  <p:transition spd="slow">
    <p:push dir="u"/>
  </p:transition>
</p:sld>
</file>

<file path=ppt/theme/theme1.xml><?xml version="1.0" encoding="utf-8"?>
<a:theme xmlns:a="http://schemas.openxmlformats.org/drawingml/2006/main" name="UofWaterloo_WhiteBkgrd">
  <a:themeElements>
    <a:clrScheme name="Custom 6">
      <a:dk1>
        <a:srgbClr val="000000"/>
      </a:dk1>
      <a:lt1>
        <a:srgbClr val="FFFFFF"/>
      </a:lt1>
      <a:dk2>
        <a:srgbClr val="757575"/>
      </a:dk2>
      <a:lt2>
        <a:srgbClr val="D6D6D6"/>
      </a:lt2>
      <a:accent1>
        <a:srgbClr val="E68000"/>
      </a:accent1>
      <a:accent2>
        <a:srgbClr val="0C0C0C"/>
      </a:accent2>
      <a:accent3>
        <a:srgbClr val="FBAE00"/>
      </a:accent3>
      <a:accent4>
        <a:srgbClr val="FFD4A4"/>
      </a:accent4>
      <a:accent5>
        <a:srgbClr val="D93E00"/>
      </a:accent5>
      <a:accent6>
        <a:srgbClr val="F1F1F1"/>
      </a:accent6>
      <a:hlink>
        <a:srgbClr val="D93E00"/>
      </a:hlink>
      <a:folHlink>
        <a:srgbClr val="595959"/>
      </a:folHlink>
    </a:clrScheme>
    <a:fontScheme name="Impact + Georgia">
      <a:majorFont>
        <a:latin typeface="Impac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aterloo_arts_16x9" id="{66D114BE-6297-CC45-9F07-F464C36ECA0F}" vid="{3CBBA204-5AD9-9B46-AF64-157BDF8A9F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UofWaterloo_WhiteBkgrd</Template>
  <TotalTime>5607</TotalTime>
  <Words>1937</Words>
  <Application>Microsoft Macintosh PowerPoint</Application>
  <PresentationFormat>Widescreen</PresentationFormat>
  <Paragraphs>264</Paragraphs>
  <Slides>27</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Georgia</vt:lpstr>
      <vt:lpstr>Helvetica</vt:lpstr>
      <vt:lpstr>Impact</vt:lpstr>
      <vt:lpstr>Verdana</vt:lpstr>
      <vt:lpstr>Wingdings</vt:lpstr>
      <vt:lpstr>UofWaterloo_WhiteBkgrd</vt:lpstr>
      <vt:lpstr>Algorithmic Bias</vt:lpstr>
      <vt:lpstr>PowerPoint Presentation</vt:lpstr>
      <vt:lpstr>What’s Algorithmic Bias? </vt:lpstr>
      <vt:lpstr>Some Examples of Algorithmic Bias</vt:lpstr>
      <vt:lpstr>Some Questions</vt:lpstr>
      <vt:lpstr>Some Questions</vt:lpstr>
      <vt:lpstr>‘Statistical’ vs ‘Moral’ Bias</vt:lpstr>
      <vt:lpstr>‘Bias in, Bias Out’</vt:lpstr>
      <vt:lpstr>‘Bias In, Bias Out’</vt:lpstr>
      <vt:lpstr>Bias in Data</vt:lpstr>
      <vt:lpstr>Solutions? </vt:lpstr>
      <vt:lpstr>Solutions? </vt:lpstr>
      <vt:lpstr>Most Popular Baby Names 2020: Canada</vt:lpstr>
      <vt:lpstr>Most Popular Baby Names 2020: Canada</vt:lpstr>
      <vt:lpstr>Proxies</vt:lpstr>
      <vt:lpstr>Proxies</vt:lpstr>
      <vt:lpstr>Beyond ‘Bias In, Bias Out’</vt:lpstr>
      <vt:lpstr>What Are We Predicting?</vt:lpstr>
      <vt:lpstr>What Are We Predicting? </vt:lpstr>
      <vt:lpstr>What Are We Predicting?</vt:lpstr>
      <vt:lpstr>Design Choices Reflect Values </vt:lpstr>
      <vt:lpstr>What’s the Real Problem?</vt:lpstr>
      <vt:lpstr>What Should We Do?</vt:lpstr>
      <vt:lpstr>What Should We Do?</vt:lpstr>
      <vt:lpstr>What Should We Do?</vt:lpstr>
      <vt:lpstr>Algorithmic Fairness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IN THIS SPACE HERE</dc:title>
  <dc:creator>Maria Morrone</dc:creator>
  <cp:lastModifiedBy>Mathieu Doucet</cp:lastModifiedBy>
  <cp:revision>48</cp:revision>
  <dcterms:created xsi:type="dcterms:W3CDTF">2019-02-13T18:13:03Z</dcterms:created>
  <dcterms:modified xsi:type="dcterms:W3CDTF">2022-10-07T13:54:56Z</dcterms:modified>
</cp:coreProperties>
</file>