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9" r:id="rId4"/>
    <p:sldId id="266" r:id="rId5"/>
    <p:sldId id="265" r:id="rId6"/>
    <p:sldId id="260" r:id="rId7"/>
    <p:sldId id="267" r:id="rId8"/>
    <p:sldId id="261" r:id="rId9"/>
    <p:sldId id="262" r:id="rId10"/>
    <p:sldId id="268" r:id="rId11"/>
    <p:sldId id="269" r:id="rId12"/>
    <p:sldId id="270" r:id="rId13"/>
    <p:sldId id="263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2020-11-17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Persistent Data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The Idea: </a:t>
            </a:r>
            <a:r>
              <a:rPr lang="en-CA" dirty="0" smtClean="0"/>
              <a:t>Have various versions through time. Want to “efficiently” query about data as it was at given times.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6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57"/>
    </mc:Choice>
    <mc:Fallback>
      <p:transition spd="slow" advTm="4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(Partially Persistent)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Red-Black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Red-Black tree: </a:t>
            </a:r>
            <a:r>
              <a:rPr lang="en-CA" dirty="0" smtClean="0"/>
              <a:t>essentially a 2-3 tree or symmetric binary B-tree</a:t>
            </a:r>
          </a:p>
          <a:p>
            <a:pPr marL="0" indent="0">
              <a:buNone/>
            </a:pPr>
            <a:r>
              <a:rPr lang="en-CA" dirty="0" smtClean="0"/>
              <a:t>Root-leaf path contains black and perhaps red nodes</a:t>
            </a:r>
          </a:p>
          <a:p>
            <a:pPr marL="0" indent="0">
              <a:buNone/>
            </a:pPr>
            <a:r>
              <a:rPr lang="en-CA" dirty="0" smtClean="0"/>
              <a:t>All root-leaf paths have same number of black nodes</a:t>
            </a:r>
          </a:p>
          <a:p>
            <a:pPr marL="0" indent="0">
              <a:buNone/>
            </a:pPr>
            <a:r>
              <a:rPr lang="en-CA" dirty="0" smtClean="0"/>
              <a:t>All external nodes are black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51"/>
    </mc:Choice>
    <mc:Fallback>
      <p:transition spd="slow" advTm="2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(Partially Persistent)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Red-Black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Red-Black tree: </a:t>
            </a:r>
            <a:r>
              <a:rPr lang="en-CA" dirty="0" smtClean="0"/>
              <a:t>essentially a 2-3 tree or symmetric binary B-tree</a:t>
            </a:r>
          </a:p>
          <a:p>
            <a:pPr marL="0" indent="0">
              <a:buNone/>
            </a:pPr>
            <a:r>
              <a:rPr lang="en-CA" dirty="0" smtClean="0"/>
              <a:t>Root-leaf path contains black and perhaps red nodes</a:t>
            </a:r>
          </a:p>
          <a:p>
            <a:pPr marL="0" indent="0">
              <a:buNone/>
            </a:pPr>
            <a:r>
              <a:rPr lang="en-CA" dirty="0" smtClean="0"/>
              <a:t>All root-leaf paths have same number of black nodes</a:t>
            </a:r>
          </a:p>
          <a:p>
            <a:pPr marL="0" indent="0">
              <a:buNone/>
            </a:pPr>
            <a:r>
              <a:rPr lang="en-CA" dirty="0" smtClean="0"/>
              <a:t>All external nodes are black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No two consecutive red nodes on a root-leaf path</a:t>
            </a:r>
          </a:p>
          <a:p>
            <a:pPr marL="0" indent="0">
              <a:buNone/>
            </a:pPr>
            <a:r>
              <a:rPr lang="en-CA" dirty="0" smtClean="0"/>
              <a:t>So height ≤ 2 </a:t>
            </a:r>
            <a:r>
              <a:rPr lang="en-CA" dirty="0" err="1" smtClean="0"/>
              <a:t>lg</a:t>
            </a:r>
            <a:r>
              <a:rPr lang="en-CA" dirty="0" smtClean="0"/>
              <a:t> n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9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6"/>
    </mc:Choice>
    <mc:Fallback>
      <p:transition spd="slow" advTm="1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(Partially Persistent)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Red-Black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Red-Black tree: </a:t>
            </a:r>
            <a:r>
              <a:rPr lang="en-CA" dirty="0" smtClean="0"/>
              <a:t>essentially a 2-3 tree or symmetric binary B-tree</a:t>
            </a:r>
          </a:p>
          <a:p>
            <a:pPr marL="0" indent="0">
              <a:buNone/>
            </a:pPr>
            <a:r>
              <a:rPr lang="en-CA" dirty="0" smtClean="0"/>
              <a:t>Root-leaf path contains black and perhaps red nodes</a:t>
            </a:r>
          </a:p>
          <a:p>
            <a:pPr marL="0" indent="0">
              <a:buNone/>
            </a:pPr>
            <a:r>
              <a:rPr lang="en-CA" dirty="0" smtClean="0"/>
              <a:t>All root-leaf paths have same number of black nodes</a:t>
            </a:r>
          </a:p>
          <a:p>
            <a:pPr marL="0" indent="0">
              <a:buNone/>
            </a:pPr>
            <a:r>
              <a:rPr lang="en-CA" dirty="0" smtClean="0"/>
              <a:t>All external nodes are black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No two consecutive red nodes on a root-leaf path</a:t>
            </a:r>
          </a:p>
          <a:p>
            <a:pPr marL="0" indent="0">
              <a:buNone/>
            </a:pPr>
            <a:r>
              <a:rPr lang="en-CA" dirty="0" smtClean="0"/>
              <a:t>So height ≤ 2 </a:t>
            </a:r>
            <a:r>
              <a:rPr lang="en-CA" dirty="0" err="1" smtClean="0"/>
              <a:t>lg</a:t>
            </a:r>
            <a:r>
              <a:rPr lang="en-CA" dirty="0" smtClean="0"/>
              <a:t> n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Updates: insert red node, rotate up changing colour as needed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77"/>
    </mc:Choice>
    <mc:Fallback>
      <p:transition spd="slow" advTm="70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Partially Persistent Red-Black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Essentially use a “copying method” and an extra pointer (&amp; version stamp)</a:t>
            </a:r>
          </a:p>
          <a:p>
            <a:pPr marL="0" indent="0">
              <a:buNone/>
            </a:pPr>
            <a:r>
              <a:rPr lang="en-CA" dirty="0" smtClean="0"/>
              <a:t>The a start point for each version</a:t>
            </a:r>
          </a:p>
          <a:p>
            <a:pPr marL="0" indent="0">
              <a:buNone/>
            </a:pPr>
            <a:r>
              <a:rPr lang="en-CA" dirty="0" smtClean="0"/>
              <a:t>Lots of details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8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14"/>
    </mc:Choice>
    <mc:Fallback>
      <p:transition spd="slow" advTm="31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Partially Persistent Red-Black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Essentially use a “copying method” and an extra pointer (&amp; version stamp)</a:t>
            </a:r>
          </a:p>
          <a:p>
            <a:pPr marL="0" indent="0">
              <a:buNone/>
            </a:pPr>
            <a:r>
              <a:rPr lang="en-CA" dirty="0" smtClean="0"/>
              <a:t>The a start point for each version</a:t>
            </a:r>
          </a:p>
          <a:p>
            <a:pPr marL="0" indent="0">
              <a:buNone/>
            </a:pPr>
            <a:r>
              <a:rPr lang="en-CA" dirty="0" smtClean="0"/>
              <a:t>Lots of details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I’ll skip … you read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0"/>
    </mc:Choice>
    <mc:Fallback>
      <p:transition spd="slow" advTm="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Persistent Data Structures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The Idea: </a:t>
            </a:r>
            <a:r>
              <a:rPr lang="en-CA" dirty="0" smtClean="0"/>
              <a:t>Have various versions through time. Want to “efficiently” query about data as it was at given times.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And perhaps do updates.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Ephemeral:</a:t>
            </a:r>
            <a:r>
              <a:rPr lang="en-CA" dirty="0" smtClean="0"/>
              <a:t> only one version, and it changes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Partial Persistence: </a:t>
            </a:r>
            <a:r>
              <a:rPr lang="en-CA" dirty="0" smtClean="0"/>
              <a:t>update only the most recent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Fully Persistent: </a:t>
            </a:r>
            <a:r>
              <a:rPr lang="en-CA" dirty="0" smtClean="0"/>
              <a:t>Update any</a:t>
            </a:r>
          </a:p>
          <a:p>
            <a:pPr marL="0" indent="0">
              <a:buNone/>
            </a:pPr>
            <a:r>
              <a:rPr lang="en-CA" dirty="0" err="1" smtClean="0">
                <a:solidFill>
                  <a:srgbClr val="C00000"/>
                </a:solidFill>
              </a:rPr>
              <a:t>Confluential</a:t>
            </a:r>
            <a:r>
              <a:rPr lang="en-CA" dirty="0" smtClean="0">
                <a:solidFill>
                  <a:srgbClr val="C00000"/>
                </a:solidFill>
              </a:rPr>
              <a:t> Persistence:</a:t>
            </a:r>
            <a:r>
              <a:rPr lang="en-CA" dirty="0" smtClean="0"/>
              <a:t> Different paths may converge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85"/>
    </mc:Choice>
    <mc:Fallback>
      <p:transition spd="slow" advTm="13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did it start?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Usual reference: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Dobkin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and Munro (FOCS ’80)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3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78"/>
    </mc:Choice>
    <mc:Fallback>
      <p:transition spd="slow" advTm="39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did it start?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Usual reference: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Dobkin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and Munro (FOCS ’80)</a:t>
            </a:r>
          </a:p>
          <a:p>
            <a:pPr marL="0" indent="0">
              <a:buNone/>
            </a:pPr>
            <a:r>
              <a:rPr lang="en-CA" dirty="0" smtClean="0"/>
              <a:t>Static, no updates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Answer questions: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element of rank r at time j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rank of x at time j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was x ever of rank j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1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49"/>
    </mc:Choice>
    <mc:Fallback>
      <p:transition spd="slow" advTm="5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did it start?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Usual reference: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Dobkin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and Munro (FOCS ’80)</a:t>
            </a:r>
          </a:p>
          <a:p>
            <a:pPr marL="0" indent="0">
              <a:buNone/>
            </a:pPr>
            <a:r>
              <a:rPr lang="en-CA" dirty="0" smtClean="0"/>
              <a:t>Static, no updates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Answer questions: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element of rank r at time j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rank of x at time j</a:t>
            </a:r>
          </a:p>
          <a:p>
            <a:pPr marL="0" indent="0">
              <a:buNone/>
            </a:pP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was x ever of rank j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(The truth: geometric issue </a:t>
            </a:r>
            <a:r>
              <a:rPr lang="en-CA" dirty="0" smtClean="0">
                <a:solidFill>
                  <a:srgbClr val="FFC000"/>
                </a:solidFill>
              </a:rPr>
              <a:t>go across a line what is the </a:t>
            </a:r>
            <a:r>
              <a:rPr lang="en-CA" dirty="0" err="1" smtClean="0">
                <a:solidFill>
                  <a:srgbClr val="FFC000"/>
                </a:solidFill>
              </a:rPr>
              <a:t>i</a:t>
            </a:r>
            <a:r>
              <a:rPr lang="en-CA" baseline="30000" dirty="0" err="1" smtClean="0">
                <a:solidFill>
                  <a:srgbClr val="FFC000"/>
                </a:solidFill>
              </a:rPr>
              <a:t>th</a:t>
            </a:r>
            <a:r>
              <a:rPr lang="en-CA" dirty="0" smtClean="0">
                <a:solidFill>
                  <a:srgbClr val="FFC000"/>
                </a:solidFill>
              </a:rPr>
              <a:t> line hit?)</a:t>
            </a:r>
          </a:p>
          <a:p>
            <a:pPr marL="0" indent="0">
              <a:buNone/>
            </a:pPr>
            <a:r>
              <a:rPr lang="en-CA" dirty="0" smtClean="0"/>
              <a:t>Times were O(lg</a:t>
            </a:r>
            <a:r>
              <a:rPr lang="en-CA" baseline="30000" dirty="0" smtClean="0"/>
              <a:t>2</a:t>
            </a:r>
            <a:r>
              <a:rPr lang="en-CA" dirty="0" smtClean="0"/>
              <a:t> n), later improved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8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37"/>
    </mc:Choice>
    <mc:Fallback>
      <p:transition spd="slow" advTm="3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up the Area, Name and Definition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Driscoll,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Sarnack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Sleator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arjan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(FOCS ’86/JCSS ’89  see also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Sarnak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Tarjan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CACM ’86)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2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0"/>
    </mc:Choice>
    <mc:Fallback>
      <p:transition spd="slow" advTm="3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up the Area, Name and Definition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Driscoll.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Sarnack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Sleator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CA" dirty="0" err="1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arjan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(FOCS ’86/JCSS ’89  see also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Sarnak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en-CA" dirty="0" err="1" smtClean="0">
                <a:solidFill>
                  <a:schemeClr val="accent6">
                    <a:lumMod val="75000"/>
                  </a:schemeClr>
                </a:solidFill>
              </a:rPr>
              <a:t>Tarjan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CACM ’86)</a:t>
            </a:r>
          </a:p>
          <a:p>
            <a:pPr marL="0" indent="0">
              <a:buNone/>
            </a:pPr>
            <a:r>
              <a:rPr lang="en-CA" dirty="0" smtClean="0"/>
              <a:t>Since then a fair bit of work … off and on</a:t>
            </a:r>
          </a:p>
          <a:p>
            <a:pPr marL="0" indent="0">
              <a:buNone/>
            </a:pPr>
            <a:r>
              <a:rPr lang="en-CA" dirty="0" smtClean="0"/>
              <a:t>Relations:</a:t>
            </a:r>
          </a:p>
          <a:p>
            <a:pPr marL="0" indent="0">
              <a:buNone/>
            </a:pPr>
            <a:r>
              <a:rPr lang="en-CA" dirty="0" smtClean="0"/>
              <a:t>	</a:t>
            </a:r>
            <a:r>
              <a:rPr lang="en-CA" dirty="0" smtClean="0">
                <a:solidFill>
                  <a:srgbClr val="C00000"/>
                </a:solidFill>
              </a:rPr>
              <a:t>Computational geometry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	Functional programming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4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14"/>
    </mc:Choice>
    <mc:Fallback>
      <p:transition spd="slow" advTm="31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Tracks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General:</a:t>
            </a:r>
            <a:r>
              <a:rPr lang="en-CA" dirty="0" smtClean="0"/>
              <a:t> make arbitrary ephemeral data structures persistent (efficiently)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Specific:</a:t>
            </a:r>
            <a:r>
              <a:rPr lang="en-CA" dirty="0" smtClean="0"/>
              <a:t> persistent lists, trees </a:t>
            </a:r>
            <a:r>
              <a:rPr lang="en-CA" dirty="0" err="1" smtClean="0"/>
              <a:t>etc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5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06"/>
    </mc:Choice>
    <mc:Fallback>
      <p:transition spd="slow" advTm="3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(Partially Persistent)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Red-Black Trees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Red-Black tree: </a:t>
            </a:r>
            <a:r>
              <a:rPr lang="en-CA" dirty="0" smtClean="0"/>
              <a:t>essentially a 2-3 tree or symmetric binary B-tree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3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0"/>
    </mc:Choice>
    <mc:Fallback>
      <p:transition spd="slow" advTm="3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473</Words>
  <Application>Microsoft Office PowerPoint</Application>
  <PresentationFormat>Widescreen</PresentationFormat>
  <Paragraphs>69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Persistent Data Structures</vt:lpstr>
      <vt:lpstr>Persistent Data Structures</vt:lpstr>
      <vt:lpstr>Where did it start?</vt:lpstr>
      <vt:lpstr>Where did it start?</vt:lpstr>
      <vt:lpstr>Where did it start?</vt:lpstr>
      <vt:lpstr>Set up the Area, Name and Definition</vt:lpstr>
      <vt:lpstr>Set up the Area, Name and Definition</vt:lpstr>
      <vt:lpstr>General Tracks</vt:lpstr>
      <vt:lpstr>(Partially Persistent) Red-Black Trees</vt:lpstr>
      <vt:lpstr>(Partially Persistent) Red-Black Trees</vt:lpstr>
      <vt:lpstr>(Partially Persistent) Red-Black Trees</vt:lpstr>
      <vt:lpstr>(Partially Persistent) Red-Black Trees</vt:lpstr>
      <vt:lpstr>Partially Persistent Red-Black Trees</vt:lpstr>
      <vt:lpstr>Partially Persistent Red-Black Trees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14</cp:revision>
  <dcterms:created xsi:type="dcterms:W3CDTF">2020-08-11T13:45:09Z</dcterms:created>
  <dcterms:modified xsi:type="dcterms:W3CDTF">2020-11-17T19:58:54Z</dcterms:modified>
</cp:coreProperties>
</file>