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4" r:id="rId3"/>
    <p:sldId id="265" r:id="rId4"/>
    <p:sldId id="266" r:id="rId5"/>
    <p:sldId id="259" r:id="rId6"/>
    <p:sldId id="260" r:id="rId7"/>
    <p:sldId id="261" r:id="rId8"/>
    <p:sldId id="267" r:id="rId9"/>
    <p:sldId id="262" r:id="rId10"/>
    <p:sldId id="268" r:id="rId11"/>
    <p:sldId id="269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8" y="10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3115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892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032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730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984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818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335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600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218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227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3549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B4FCC-181C-42D8-A7D5-A48CB081DAC3}" type="datetimeFigureOut">
              <a:rPr lang="en-CA" smtClean="0"/>
              <a:t>2020-11-19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887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on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Tree: </a:t>
            </a:r>
            <a:r>
              <a:rPr lang="en-CA" dirty="0" smtClean="0">
                <a:solidFill>
                  <a:srgbClr val="C00000"/>
                </a:solidFill>
              </a:rPr>
              <a:t>Connected graph with no cycles.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0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95"/>
    </mc:Choice>
    <mc:Fallback xmlns="">
      <p:transition spd="slow" advTm="11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Ordinal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None/>
              <a:defRPr/>
            </a:pPr>
            <a:r>
              <a:rPr lang="en-CA" dirty="0" smtClean="0"/>
              <a:t>Another approach (easier) is </a:t>
            </a:r>
            <a:r>
              <a:rPr lang="en-CA" kern="0" dirty="0">
                <a:solidFill>
                  <a:srgbClr val="000000"/>
                </a:solidFill>
                <a:latin typeface="Verdana"/>
              </a:rPr>
              <a:t>: </a:t>
            </a:r>
            <a:r>
              <a:rPr lang="en-CA" kern="0" dirty="0" err="1">
                <a:solidFill>
                  <a:srgbClr val="E70000"/>
                </a:solidFill>
                <a:latin typeface="Verdana"/>
              </a:rPr>
              <a:t>L</a:t>
            </a:r>
            <a:r>
              <a:rPr lang="en-CA" sz="2000" kern="0" dirty="0" err="1">
                <a:solidFill>
                  <a:srgbClr val="000000"/>
                </a:solidFill>
                <a:latin typeface="Verdana"/>
              </a:rPr>
              <a:t>evel</a:t>
            </a:r>
            <a:r>
              <a:rPr lang="en-CA" kern="0" dirty="0" err="1">
                <a:solidFill>
                  <a:srgbClr val="E70000"/>
                </a:solidFill>
                <a:latin typeface="Verdana"/>
              </a:rPr>
              <a:t>O</a:t>
            </a:r>
            <a:r>
              <a:rPr lang="en-CA" sz="2000" kern="0" dirty="0" err="1">
                <a:solidFill>
                  <a:srgbClr val="000000"/>
                </a:solidFill>
                <a:latin typeface="Verdana"/>
              </a:rPr>
              <a:t>rder</a:t>
            </a:r>
            <a:r>
              <a:rPr lang="en-CA" kern="0" dirty="0" err="1">
                <a:solidFill>
                  <a:srgbClr val="E70000"/>
                </a:solidFill>
                <a:latin typeface="Verdana"/>
              </a:rPr>
              <a:t>U</a:t>
            </a:r>
            <a:r>
              <a:rPr lang="en-CA" sz="2000" kern="0" dirty="0" err="1">
                <a:solidFill>
                  <a:srgbClr val="000000"/>
                </a:solidFill>
                <a:latin typeface="Verdana"/>
              </a:rPr>
              <a:t>nary</a:t>
            </a:r>
            <a:r>
              <a:rPr lang="en-CA" kern="0" dirty="0" err="1">
                <a:solidFill>
                  <a:srgbClr val="E70000"/>
                </a:solidFill>
                <a:latin typeface="Verdana"/>
              </a:rPr>
              <a:t>D</a:t>
            </a:r>
            <a:r>
              <a:rPr lang="en-CA" sz="2000" kern="0" dirty="0" err="1">
                <a:solidFill>
                  <a:srgbClr val="000000"/>
                </a:solidFill>
                <a:latin typeface="Verdana"/>
              </a:rPr>
              <a:t>egree</a:t>
            </a:r>
            <a:r>
              <a:rPr lang="en-CA" kern="0" dirty="0" err="1">
                <a:solidFill>
                  <a:srgbClr val="E70000"/>
                </a:solidFill>
                <a:latin typeface="Verdana"/>
              </a:rPr>
              <a:t>S</a:t>
            </a:r>
            <a:r>
              <a:rPr lang="en-CA" sz="2000" kern="0" dirty="0" err="1">
                <a:solidFill>
                  <a:srgbClr val="000000"/>
                </a:solidFill>
                <a:latin typeface="Verdana"/>
              </a:rPr>
              <a:t>equence</a:t>
            </a:r>
            <a:endParaRPr lang="en-CA" sz="2000" kern="0" dirty="0">
              <a:solidFill>
                <a:srgbClr val="000000"/>
              </a:solidFill>
              <a:latin typeface="Verdana"/>
            </a:endParaRPr>
          </a:p>
          <a:p>
            <a:pPr marL="0" indent="0">
              <a:buNone/>
            </a:pPr>
            <a:r>
              <a:rPr lang="en-CA" dirty="0"/>
              <a:t>Node: </a:t>
            </a:r>
            <a:r>
              <a:rPr lang="en-CA" dirty="0" smtClean="0"/>
              <a:t>For r children, r 1’s </a:t>
            </a:r>
            <a:r>
              <a:rPr lang="en-CA" dirty="0"/>
              <a:t>(child birth announcements)</a:t>
            </a:r>
          </a:p>
          <a:p>
            <a:pPr marL="0" indent="0">
              <a:buNone/>
            </a:pPr>
            <a:r>
              <a:rPr lang="en-CA" dirty="0"/>
              <a:t>	then a 0 (death of the node)</a:t>
            </a:r>
          </a:p>
          <a:p>
            <a:pPr marL="0" indent="0">
              <a:buNone/>
            </a:pPr>
            <a:r>
              <a:rPr lang="en-CA" dirty="0"/>
              <a:t>Write in level order: root has a “1 in the sky”, then birth order = death order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Gives O(1) time for parent, i</a:t>
            </a:r>
            <a:r>
              <a:rPr lang="en-CA" baseline="30000" dirty="0"/>
              <a:t>th</a:t>
            </a:r>
            <a:r>
              <a:rPr lang="en-CA" dirty="0"/>
              <a:t> child, degree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 10	</a:t>
            </a:r>
            <a:r>
              <a:rPr lang="en-CA" dirty="0" smtClean="0"/>
              <a:t>111011101100110000000</a:t>
            </a:r>
            <a:endParaRPr lang="en-CA" dirty="0"/>
          </a:p>
          <a:p>
            <a:pPr marL="0" indent="0">
              <a:buNone/>
            </a:pPr>
            <a:r>
              <a:rPr lang="en-CA" dirty="0" smtClean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5911" y="3474352"/>
            <a:ext cx="1646063" cy="176799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67"/>
    </mc:Choice>
    <mc:Fallback xmlns="">
      <p:transition spd="slow" advTm="38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Ordinal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None/>
              <a:defRPr/>
            </a:pPr>
            <a:r>
              <a:rPr lang="en-CA" dirty="0" smtClean="0"/>
              <a:t>Another approach (easier) is </a:t>
            </a:r>
            <a:r>
              <a:rPr lang="en-CA" kern="0" dirty="0">
                <a:solidFill>
                  <a:srgbClr val="000000"/>
                </a:solidFill>
                <a:latin typeface="Verdana"/>
              </a:rPr>
              <a:t>: </a:t>
            </a:r>
            <a:r>
              <a:rPr lang="en-CA" kern="0" dirty="0" err="1">
                <a:solidFill>
                  <a:srgbClr val="E70000"/>
                </a:solidFill>
                <a:latin typeface="Verdana"/>
              </a:rPr>
              <a:t>L</a:t>
            </a:r>
            <a:r>
              <a:rPr lang="en-CA" sz="2000" kern="0" dirty="0" err="1">
                <a:solidFill>
                  <a:srgbClr val="000000"/>
                </a:solidFill>
                <a:latin typeface="Verdana"/>
              </a:rPr>
              <a:t>evel</a:t>
            </a:r>
            <a:r>
              <a:rPr lang="en-CA" kern="0" dirty="0" err="1">
                <a:solidFill>
                  <a:srgbClr val="E70000"/>
                </a:solidFill>
                <a:latin typeface="Verdana"/>
              </a:rPr>
              <a:t>O</a:t>
            </a:r>
            <a:r>
              <a:rPr lang="en-CA" sz="2000" kern="0" dirty="0" err="1">
                <a:solidFill>
                  <a:srgbClr val="000000"/>
                </a:solidFill>
                <a:latin typeface="Verdana"/>
              </a:rPr>
              <a:t>rder</a:t>
            </a:r>
            <a:r>
              <a:rPr lang="en-CA" kern="0" dirty="0" err="1">
                <a:solidFill>
                  <a:srgbClr val="E70000"/>
                </a:solidFill>
                <a:latin typeface="Verdana"/>
              </a:rPr>
              <a:t>U</a:t>
            </a:r>
            <a:r>
              <a:rPr lang="en-CA" sz="2000" kern="0" dirty="0" err="1">
                <a:solidFill>
                  <a:srgbClr val="000000"/>
                </a:solidFill>
                <a:latin typeface="Verdana"/>
              </a:rPr>
              <a:t>nary</a:t>
            </a:r>
            <a:r>
              <a:rPr lang="en-CA" kern="0" dirty="0" err="1">
                <a:solidFill>
                  <a:srgbClr val="E70000"/>
                </a:solidFill>
                <a:latin typeface="Verdana"/>
              </a:rPr>
              <a:t>D</a:t>
            </a:r>
            <a:r>
              <a:rPr lang="en-CA" sz="2000" kern="0" dirty="0" err="1">
                <a:solidFill>
                  <a:srgbClr val="000000"/>
                </a:solidFill>
                <a:latin typeface="Verdana"/>
              </a:rPr>
              <a:t>egree</a:t>
            </a:r>
            <a:r>
              <a:rPr lang="en-CA" kern="0" dirty="0" err="1">
                <a:solidFill>
                  <a:srgbClr val="E70000"/>
                </a:solidFill>
                <a:latin typeface="Verdana"/>
              </a:rPr>
              <a:t>S</a:t>
            </a:r>
            <a:r>
              <a:rPr lang="en-CA" sz="2000" kern="0" dirty="0" err="1">
                <a:solidFill>
                  <a:srgbClr val="000000"/>
                </a:solidFill>
                <a:latin typeface="Verdana"/>
              </a:rPr>
              <a:t>equence</a:t>
            </a:r>
            <a:endParaRPr lang="en-CA" sz="2000" kern="0" dirty="0">
              <a:solidFill>
                <a:srgbClr val="000000"/>
              </a:solidFill>
              <a:latin typeface="Verdana"/>
            </a:endParaRPr>
          </a:p>
          <a:p>
            <a:pPr marL="0" indent="0">
              <a:buNone/>
            </a:pPr>
            <a:r>
              <a:rPr lang="en-CA" dirty="0"/>
              <a:t>Node: </a:t>
            </a:r>
            <a:r>
              <a:rPr lang="en-CA" dirty="0" smtClean="0"/>
              <a:t>For r children, r 1’s </a:t>
            </a:r>
            <a:r>
              <a:rPr lang="en-CA" dirty="0"/>
              <a:t>(child birth announcements)</a:t>
            </a:r>
          </a:p>
          <a:p>
            <a:pPr marL="0" indent="0">
              <a:buNone/>
            </a:pPr>
            <a:r>
              <a:rPr lang="en-CA" dirty="0"/>
              <a:t>	then a 0 (death of the node)</a:t>
            </a:r>
          </a:p>
          <a:p>
            <a:pPr marL="0" indent="0">
              <a:buNone/>
            </a:pPr>
            <a:r>
              <a:rPr lang="en-CA" dirty="0"/>
              <a:t>Write in level order: root has a “1 in the sky”, then birth order = death order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Gives O(1) time for parent, i</a:t>
            </a:r>
            <a:r>
              <a:rPr lang="en-CA" baseline="30000" dirty="0"/>
              <a:t>th</a:t>
            </a:r>
            <a:r>
              <a:rPr lang="en-CA" dirty="0"/>
              <a:t> child, degree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 10</a:t>
            </a:r>
            <a:r>
              <a:rPr lang="en-CA" smtClean="0"/>
              <a:t>	</a:t>
            </a:r>
            <a:r>
              <a:rPr lang="en-CA" smtClean="0"/>
              <a:t>111011101100110000000</a:t>
            </a:r>
            <a:endParaRPr lang="en-CA" dirty="0"/>
          </a:p>
          <a:p>
            <a:pPr marL="0" indent="0">
              <a:buNone/>
            </a:pPr>
            <a:r>
              <a:rPr lang="en-CA" dirty="0" smtClean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5911" y="3474352"/>
            <a:ext cx="1646063" cy="176799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8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16"/>
    </mc:Choice>
    <mc:Fallback xmlns="">
      <p:transition spd="slow" advTm="60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 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None/>
              <a:defRPr/>
            </a:pPr>
            <a:r>
              <a:rPr lang="en-CA" dirty="0" smtClean="0"/>
              <a:t>Tough going, mainly a memory management issue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None/>
              <a:defRPr/>
            </a:pPr>
            <a:r>
              <a:rPr lang="en-CA" dirty="0" smtClean="0">
                <a:solidFill>
                  <a:srgbClr val="FFC000"/>
                </a:solidFill>
              </a:rPr>
              <a:t>Munro, </a:t>
            </a:r>
            <a:r>
              <a:rPr lang="en-CA" dirty="0">
                <a:solidFill>
                  <a:srgbClr val="FFC000"/>
                </a:solidFill>
              </a:rPr>
              <a:t>Storm and Raman </a:t>
            </a:r>
            <a:r>
              <a:rPr lang="en-CA" dirty="0"/>
              <a:t>and</a:t>
            </a:r>
            <a:r>
              <a:rPr lang="en-CA" dirty="0">
                <a:solidFill>
                  <a:srgbClr val="FFC000"/>
                </a:solidFill>
              </a:rPr>
              <a:t> Raman, Raman &amp; Rao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None/>
              <a:defRPr/>
            </a:pPr>
            <a:endParaRPr lang="en-CA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5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60"/>
    </mc:Choice>
    <mc:Fallback xmlns="">
      <p:transition spd="slow" advTm="74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on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Tree: </a:t>
            </a:r>
            <a:r>
              <a:rPr lang="en-CA" dirty="0" smtClean="0">
                <a:solidFill>
                  <a:srgbClr val="C00000"/>
                </a:solidFill>
              </a:rPr>
              <a:t>Connected graph with no cycles.</a:t>
            </a:r>
          </a:p>
          <a:p>
            <a:pPr marL="0" indent="0">
              <a:buNone/>
            </a:pPr>
            <a:r>
              <a:rPr lang="en-CA" dirty="0" smtClean="0"/>
              <a:t>Asymptotically about </a:t>
            </a:r>
            <a:r>
              <a:rPr lang="en-CA" dirty="0" smtClean="0">
                <a:solidFill>
                  <a:srgbClr val="C00000"/>
                </a:solidFill>
              </a:rPr>
              <a:t>(2.955765…)</a:t>
            </a:r>
            <a:r>
              <a:rPr lang="en-CA" baseline="30000" dirty="0" smtClean="0">
                <a:solidFill>
                  <a:srgbClr val="C00000"/>
                </a:solidFill>
              </a:rPr>
              <a:t>n</a:t>
            </a:r>
            <a:r>
              <a:rPr lang="en-CA" dirty="0" smtClean="0"/>
              <a:t>, close to that with rooted trees. So lower bound </a:t>
            </a:r>
            <a:r>
              <a:rPr lang="en-CA" dirty="0"/>
              <a:t>is </a:t>
            </a:r>
            <a:r>
              <a:rPr lang="en-CA" dirty="0" err="1" smtClean="0"/>
              <a:t>lg</a:t>
            </a:r>
            <a:r>
              <a:rPr lang="en-CA" dirty="0" smtClean="0"/>
              <a:t>(2.955765…)n </a:t>
            </a:r>
            <a:r>
              <a:rPr lang="en-CA" dirty="0"/>
              <a:t>or about </a:t>
            </a:r>
            <a:r>
              <a:rPr lang="en-CA" dirty="0" smtClean="0">
                <a:solidFill>
                  <a:srgbClr val="C00000"/>
                </a:solidFill>
              </a:rPr>
              <a:t>1.5635 n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0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17"/>
    </mc:Choice>
    <mc:Fallback xmlns="">
      <p:transition spd="slow" advTm="29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on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dirty="0" smtClean="0"/>
              <a:t>Tree: </a:t>
            </a:r>
            <a:r>
              <a:rPr lang="en-CA" dirty="0" smtClean="0">
                <a:solidFill>
                  <a:srgbClr val="C00000"/>
                </a:solidFill>
              </a:rPr>
              <a:t>Connected graph with no cycles.</a:t>
            </a:r>
          </a:p>
          <a:p>
            <a:pPr marL="0" indent="0">
              <a:buNone/>
            </a:pPr>
            <a:r>
              <a:rPr lang="en-CA" dirty="0" smtClean="0"/>
              <a:t>Asymptotically about </a:t>
            </a:r>
            <a:r>
              <a:rPr lang="en-CA" dirty="0" smtClean="0">
                <a:solidFill>
                  <a:srgbClr val="C00000"/>
                </a:solidFill>
              </a:rPr>
              <a:t>(2.955765…)</a:t>
            </a:r>
            <a:r>
              <a:rPr lang="en-CA" baseline="30000" dirty="0" smtClean="0">
                <a:solidFill>
                  <a:srgbClr val="C00000"/>
                </a:solidFill>
              </a:rPr>
              <a:t>n</a:t>
            </a:r>
            <a:r>
              <a:rPr lang="en-CA" dirty="0" smtClean="0"/>
              <a:t>, close to that with rooted trees. So lower bound </a:t>
            </a:r>
            <a:r>
              <a:rPr lang="en-CA" dirty="0"/>
              <a:t>is </a:t>
            </a:r>
            <a:r>
              <a:rPr lang="en-CA" dirty="0" err="1" smtClean="0"/>
              <a:t>lg</a:t>
            </a:r>
            <a:r>
              <a:rPr lang="en-CA" dirty="0" smtClean="0"/>
              <a:t>(2.955765…)n </a:t>
            </a:r>
            <a:r>
              <a:rPr lang="en-CA" dirty="0"/>
              <a:t>or about </a:t>
            </a:r>
            <a:r>
              <a:rPr lang="en-CA" dirty="0" smtClean="0">
                <a:solidFill>
                  <a:srgbClr val="C00000"/>
                </a:solidFill>
              </a:rPr>
              <a:t>1.5635 n</a:t>
            </a:r>
          </a:p>
          <a:p>
            <a:pPr marL="0" indent="0">
              <a:buNone/>
            </a:pPr>
            <a:r>
              <a:rPr lang="en-CA" dirty="0" smtClean="0"/>
              <a:t>We are likely to be interested in one of two general “enhancements”</a:t>
            </a:r>
          </a:p>
          <a:p>
            <a:pPr marL="0" indent="0">
              <a:buNone/>
            </a:pPr>
            <a:r>
              <a:rPr lang="en-CA" dirty="0" smtClean="0"/>
              <a:t>Having a root and order or position of children of each node.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Order:</a:t>
            </a:r>
            <a:r>
              <a:rPr lang="en-CA" dirty="0" smtClean="0"/>
              <a:t> Children are ordered </a:t>
            </a:r>
            <a:r>
              <a:rPr lang="en-US" kern="0" dirty="0" smtClean="0">
                <a:solidFill>
                  <a:srgbClr val="000000"/>
                </a:solidFill>
              </a:rPr>
              <a:t>1</a:t>
            </a:r>
            <a:r>
              <a:rPr lang="en-US" kern="0" baseline="30000" dirty="0" smtClean="0">
                <a:solidFill>
                  <a:srgbClr val="000000"/>
                </a:solidFill>
              </a:rPr>
              <a:t>st</a:t>
            </a:r>
            <a:r>
              <a:rPr lang="en-US" kern="0" dirty="0" smtClean="0">
                <a:solidFill>
                  <a:srgbClr val="000000"/>
                </a:solidFill>
              </a:rPr>
              <a:t> </a:t>
            </a:r>
            <a:r>
              <a:rPr lang="en-US" kern="0" dirty="0">
                <a:solidFill>
                  <a:srgbClr val="000000"/>
                </a:solidFill>
              </a:rPr>
              <a:t>2</a:t>
            </a:r>
            <a:r>
              <a:rPr lang="en-US" kern="0" baseline="30000" dirty="0">
                <a:solidFill>
                  <a:srgbClr val="000000"/>
                </a:solidFill>
              </a:rPr>
              <a:t>nd</a:t>
            </a:r>
            <a:r>
              <a:rPr lang="en-US" kern="0" dirty="0">
                <a:solidFill>
                  <a:srgbClr val="000000"/>
                </a:solidFill>
              </a:rPr>
              <a:t> 3</a:t>
            </a:r>
            <a:r>
              <a:rPr lang="en-US" kern="0" baseline="30000" dirty="0">
                <a:solidFill>
                  <a:srgbClr val="000000"/>
                </a:solidFill>
              </a:rPr>
              <a:t>rd</a:t>
            </a:r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lang="en-US" kern="0" dirty="0" smtClean="0">
                <a:solidFill>
                  <a:srgbClr val="000000"/>
                </a:solidFill>
              </a:rPr>
              <a:t>… (Ordinal trees)</a:t>
            </a:r>
          </a:p>
          <a:p>
            <a:pPr marL="0" indent="0">
              <a:buNone/>
            </a:pPr>
            <a:r>
              <a:rPr lang="en-US" kern="0" dirty="0" smtClean="0">
                <a:solidFill>
                  <a:srgbClr val="000000"/>
                </a:solidFill>
              </a:rPr>
              <a:t>or</a:t>
            </a:r>
          </a:p>
          <a:p>
            <a:pPr marL="0" indent="0">
              <a:buNone/>
            </a:pPr>
            <a:r>
              <a:rPr lang="en-US" kern="0" dirty="0" smtClean="0">
                <a:solidFill>
                  <a:srgbClr val="C00000"/>
                </a:solidFill>
              </a:rPr>
              <a:t>Position:</a:t>
            </a:r>
            <a:r>
              <a:rPr lang="en-US" kern="0" dirty="0" smtClean="0">
                <a:solidFill>
                  <a:srgbClr val="000000"/>
                </a:solidFill>
              </a:rPr>
              <a:t> 1, 2, … k (Cardinal trees)		</a:t>
            </a:r>
          </a:p>
          <a:p>
            <a:pPr marL="0" indent="0">
              <a:buNone/>
            </a:pPr>
            <a:r>
              <a:rPr lang="en-US" kern="0" dirty="0" smtClean="0">
                <a:solidFill>
                  <a:srgbClr val="000000"/>
                </a:solidFill>
              </a:rPr>
              <a:t>such trees with 2 positions are binary trees</a:t>
            </a:r>
            <a:endParaRPr lang="en-CA" dirty="0" smtClean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5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17"/>
    </mc:Choice>
    <mc:Fallback xmlns="">
      <p:transition spd="slow" advTm="51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on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dirty="0" smtClean="0"/>
              <a:t>Tree: </a:t>
            </a:r>
            <a:r>
              <a:rPr lang="en-CA" dirty="0" smtClean="0">
                <a:solidFill>
                  <a:srgbClr val="C00000"/>
                </a:solidFill>
              </a:rPr>
              <a:t>Connected graph with no cycles.</a:t>
            </a:r>
          </a:p>
          <a:p>
            <a:pPr marL="0" indent="0">
              <a:buNone/>
            </a:pPr>
            <a:r>
              <a:rPr lang="en-CA" dirty="0" smtClean="0"/>
              <a:t>Asymptotically about </a:t>
            </a:r>
            <a:r>
              <a:rPr lang="en-CA" dirty="0" smtClean="0">
                <a:solidFill>
                  <a:srgbClr val="C00000"/>
                </a:solidFill>
              </a:rPr>
              <a:t>(2.955765…)</a:t>
            </a:r>
            <a:r>
              <a:rPr lang="en-CA" baseline="30000" dirty="0" smtClean="0">
                <a:solidFill>
                  <a:srgbClr val="C00000"/>
                </a:solidFill>
              </a:rPr>
              <a:t>n</a:t>
            </a:r>
            <a:r>
              <a:rPr lang="en-CA" dirty="0" smtClean="0"/>
              <a:t>, close to that with rooted trees. So lower bound </a:t>
            </a:r>
            <a:r>
              <a:rPr lang="en-CA" dirty="0"/>
              <a:t>is </a:t>
            </a:r>
            <a:r>
              <a:rPr lang="en-CA" dirty="0" err="1" smtClean="0"/>
              <a:t>lg</a:t>
            </a:r>
            <a:r>
              <a:rPr lang="en-CA" dirty="0" smtClean="0"/>
              <a:t>(2.955765…)n </a:t>
            </a:r>
            <a:r>
              <a:rPr lang="en-CA" dirty="0"/>
              <a:t>or about </a:t>
            </a:r>
            <a:r>
              <a:rPr lang="en-CA" dirty="0" smtClean="0">
                <a:solidFill>
                  <a:srgbClr val="C00000"/>
                </a:solidFill>
              </a:rPr>
              <a:t>1.5635 n</a:t>
            </a:r>
          </a:p>
          <a:p>
            <a:pPr marL="0" indent="0">
              <a:buNone/>
            </a:pPr>
            <a:r>
              <a:rPr lang="en-CA" dirty="0" smtClean="0"/>
              <a:t>We are likely to be interested in one of two general “enhancements”</a:t>
            </a:r>
          </a:p>
          <a:p>
            <a:pPr marL="0" indent="0">
              <a:buNone/>
            </a:pPr>
            <a:r>
              <a:rPr lang="en-CA" dirty="0" smtClean="0"/>
              <a:t>Having a root and order or position of children of each node.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Order:</a:t>
            </a:r>
            <a:r>
              <a:rPr lang="en-CA" dirty="0" smtClean="0"/>
              <a:t> Children are ordered </a:t>
            </a:r>
            <a:r>
              <a:rPr lang="en-US" kern="0" dirty="0" smtClean="0">
                <a:solidFill>
                  <a:srgbClr val="000000"/>
                </a:solidFill>
              </a:rPr>
              <a:t>1</a:t>
            </a:r>
            <a:r>
              <a:rPr lang="en-US" kern="0" baseline="30000" dirty="0" smtClean="0">
                <a:solidFill>
                  <a:srgbClr val="000000"/>
                </a:solidFill>
              </a:rPr>
              <a:t>st</a:t>
            </a:r>
            <a:r>
              <a:rPr lang="en-US" kern="0" dirty="0" smtClean="0">
                <a:solidFill>
                  <a:srgbClr val="000000"/>
                </a:solidFill>
              </a:rPr>
              <a:t> </a:t>
            </a:r>
            <a:r>
              <a:rPr lang="en-US" kern="0" dirty="0">
                <a:solidFill>
                  <a:srgbClr val="000000"/>
                </a:solidFill>
              </a:rPr>
              <a:t>2</a:t>
            </a:r>
            <a:r>
              <a:rPr lang="en-US" kern="0" baseline="30000" dirty="0">
                <a:solidFill>
                  <a:srgbClr val="000000"/>
                </a:solidFill>
              </a:rPr>
              <a:t>nd</a:t>
            </a:r>
            <a:r>
              <a:rPr lang="en-US" kern="0" dirty="0">
                <a:solidFill>
                  <a:srgbClr val="000000"/>
                </a:solidFill>
              </a:rPr>
              <a:t> 3</a:t>
            </a:r>
            <a:r>
              <a:rPr lang="en-US" kern="0" baseline="30000" dirty="0">
                <a:solidFill>
                  <a:srgbClr val="000000"/>
                </a:solidFill>
              </a:rPr>
              <a:t>rd</a:t>
            </a:r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lang="en-US" kern="0" dirty="0" smtClean="0">
                <a:solidFill>
                  <a:srgbClr val="000000"/>
                </a:solidFill>
              </a:rPr>
              <a:t>… (Ordinal trees)</a:t>
            </a:r>
          </a:p>
          <a:p>
            <a:pPr marL="0" indent="0">
              <a:buNone/>
            </a:pPr>
            <a:r>
              <a:rPr lang="en-US" kern="0" dirty="0" smtClean="0">
                <a:solidFill>
                  <a:srgbClr val="000000"/>
                </a:solidFill>
              </a:rPr>
              <a:t>or</a:t>
            </a:r>
          </a:p>
          <a:p>
            <a:pPr marL="0" indent="0">
              <a:buNone/>
            </a:pPr>
            <a:r>
              <a:rPr lang="en-US" kern="0" dirty="0" smtClean="0">
                <a:solidFill>
                  <a:srgbClr val="C00000"/>
                </a:solidFill>
              </a:rPr>
              <a:t>Position:</a:t>
            </a:r>
            <a:r>
              <a:rPr lang="en-US" kern="0" dirty="0" smtClean="0">
                <a:solidFill>
                  <a:srgbClr val="000000"/>
                </a:solidFill>
              </a:rPr>
              <a:t> 1, 2, … k (Cardinal trees)		</a:t>
            </a:r>
          </a:p>
          <a:p>
            <a:pPr marL="0" indent="0">
              <a:buNone/>
            </a:pPr>
            <a:r>
              <a:rPr lang="en-US" kern="0" dirty="0" smtClean="0">
                <a:solidFill>
                  <a:srgbClr val="000000"/>
                </a:solidFill>
              </a:rPr>
              <a:t>such trees with 2 positions are binary trees</a:t>
            </a:r>
            <a:endParaRPr lang="en-CA" dirty="0" smtClean="0"/>
          </a:p>
        </p:txBody>
      </p:sp>
      <p:pic>
        <p:nvPicPr>
          <p:cNvPr id="4" name="Picture 3" descr="C:\Documents and Settings\imunro\Desktop\cardinal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070" y="4538672"/>
            <a:ext cx="689687" cy="56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7"/>
    </mc:Choice>
    <mc:Fallback xmlns="">
      <p:transition spd="slow" advTm="3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Ordinal Trees and Binary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A </a:t>
            </a:r>
            <a:r>
              <a:rPr lang="en-CA" dirty="0" smtClean="0">
                <a:solidFill>
                  <a:srgbClr val="C00000"/>
                </a:solidFill>
              </a:rPr>
              <a:t>bijection</a:t>
            </a:r>
            <a:r>
              <a:rPr lang="en-CA" dirty="0" smtClean="0"/>
              <a:t>: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Ordinal Tree on n+1 nodes: 		Binary Tree on n nodes</a:t>
            </a:r>
          </a:p>
          <a:p>
            <a:pPr marL="0" indent="0">
              <a:buNone/>
            </a:pPr>
            <a:r>
              <a:rPr lang="en-CA" dirty="0" smtClean="0"/>
              <a:t>n=0		 one node				null tree</a:t>
            </a:r>
          </a:p>
          <a:p>
            <a:pPr marL="0" indent="0">
              <a:buNone/>
            </a:pPr>
            <a:r>
              <a:rPr lang="en-CA" dirty="0" smtClean="0"/>
              <a:t>n=1                root with 1 child		            root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	</a:t>
            </a:r>
            <a:endParaRPr lang="en-CA" sz="3600" dirty="0" smtClean="0"/>
          </a:p>
          <a:p>
            <a:pPr marL="0" indent="0">
              <a:buNone/>
            </a:pPr>
            <a:r>
              <a:rPr lang="en-CA" dirty="0" smtClean="0"/>
              <a:t>General case:  First child 				Left Child</a:t>
            </a:r>
          </a:p>
          <a:p>
            <a:pPr marL="0" indent="0">
              <a:buNone/>
            </a:pPr>
            <a:r>
              <a:rPr lang="en-CA" sz="2000" dirty="0"/>
              <a:t>	</a:t>
            </a:r>
            <a:r>
              <a:rPr lang="en-CA" sz="2000" dirty="0" smtClean="0"/>
              <a:t>	     </a:t>
            </a:r>
            <a:r>
              <a:rPr lang="en-CA" dirty="0" smtClean="0"/>
              <a:t>Next sibling			Right Child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6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28"/>
    </mc:Choice>
    <mc:Fallback xmlns="">
      <p:transition spd="slow" advTm="79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Ordinal Trees and Binary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Ordered Tree			Binary Tree</a:t>
            </a:r>
            <a:r>
              <a:rPr lang="en-CA" dirty="0"/>
              <a:t>	</a:t>
            </a:r>
            <a:r>
              <a:rPr lang="en-CA" dirty="0" smtClean="0"/>
              <a:t>           Binary Tree </a:t>
            </a:r>
            <a:r>
              <a:rPr lang="en-CA" sz="1800" dirty="0" smtClean="0"/>
              <a:t>(usual shape)</a:t>
            </a:r>
          </a:p>
        </p:txBody>
      </p:sp>
      <p:sp>
        <p:nvSpPr>
          <p:cNvPr id="4" name="Oval 3"/>
          <p:cNvSpPr/>
          <p:nvPr/>
        </p:nvSpPr>
        <p:spPr>
          <a:xfrm>
            <a:off x="1947007" y="2549472"/>
            <a:ext cx="123211" cy="108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631" y="3089065"/>
            <a:ext cx="134124" cy="1219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007" y="3089065"/>
            <a:ext cx="134124" cy="1219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3321" y="3089065"/>
            <a:ext cx="134124" cy="1219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282" y="3662502"/>
            <a:ext cx="134124" cy="1219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233" y="3662502"/>
            <a:ext cx="134124" cy="1219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122" y="3666376"/>
            <a:ext cx="134124" cy="1219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550" y="3657599"/>
            <a:ext cx="134124" cy="1219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197" y="3674125"/>
            <a:ext cx="134124" cy="1219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189444"/>
            <a:ext cx="134124" cy="1219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406" y="4189444"/>
            <a:ext cx="134124" cy="121931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H="1">
            <a:off x="1577246" y="2564970"/>
            <a:ext cx="467920" cy="5395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13" y="3700402"/>
            <a:ext cx="362339" cy="565506"/>
          </a:xfrm>
          <a:prstGeom prst="rect">
            <a:avLst/>
          </a:prstGeom>
        </p:spPr>
      </p:pic>
      <p:cxnSp>
        <p:nvCxnSpPr>
          <p:cNvPr id="21" name="Straight Connector 20"/>
          <p:cNvCxnSpPr>
            <a:stCxn id="5" idx="2"/>
          </p:cNvCxnSpPr>
          <p:nvPr/>
        </p:nvCxnSpPr>
        <p:spPr>
          <a:xfrm flipH="1">
            <a:off x="1216552" y="3210996"/>
            <a:ext cx="324141" cy="44660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4" idx="5"/>
            <a:endCxn id="11" idx="0"/>
          </p:cNvCxnSpPr>
          <p:nvPr/>
        </p:nvCxnSpPr>
        <p:spPr>
          <a:xfrm flipH="1">
            <a:off x="2008612" y="2642072"/>
            <a:ext cx="43562" cy="10155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5" idx="0"/>
            <a:endCxn id="9" idx="0"/>
          </p:cNvCxnSpPr>
          <p:nvPr/>
        </p:nvCxnSpPr>
        <p:spPr>
          <a:xfrm flipH="1">
            <a:off x="1494295" y="3089065"/>
            <a:ext cx="46398" cy="5734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024434" y="2642072"/>
            <a:ext cx="344708" cy="49207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0" idx="0"/>
            <a:endCxn id="5" idx="0"/>
          </p:cNvCxnSpPr>
          <p:nvPr/>
        </p:nvCxnSpPr>
        <p:spPr>
          <a:xfrm flipH="1" flipV="1">
            <a:off x="1540693" y="3089065"/>
            <a:ext cx="213491" cy="5773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201119" y="3773837"/>
            <a:ext cx="100349" cy="41560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5908302" y="2564970"/>
            <a:ext cx="123211" cy="108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926" y="3104563"/>
            <a:ext cx="134124" cy="12193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8302" y="3104563"/>
            <a:ext cx="134124" cy="12193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616" y="3104563"/>
            <a:ext cx="134124" cy="12193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577" y="3678000"/>
            <a:ext cx="134124" cy="1219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8528" y="3678000"/>
            <a:ext cx="134124" cy="12193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8417" y="3681874"/>
            <a:ext cx="134124" cy="12193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845" y="3673097"/>
            <a:ext cx="134124" cy="12193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492" y="3689623"/>
            <a:ext cx="134124" cy="12193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495" y="4204942"/>
            <a:ext cx="134124" cy="12193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701" y="4204942"/>
            <a:ext cx="134124" cy="121931"/>
          </a:xfrm>
          <a:prstGeom prst="rect">
            <a:avLst/>
          </a:prstGeom>
        </p:spPr>
      </p:pic>
      <p:cxnSp>
        <p:nvCxnSpPr>
          <p:cNvPr id="45" name="Straight Connector 44"/>
          <p:cNvCxnSpPr/>
          <p:nvPr/>
        </p:nvCxnSpPr>
        <p:spPr>
          <a:xfrm flipH="1">
            <a:off x="5538541" y="2580468"/>
            <a:ext cx="467920" cy="5395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5508" y="3715900"/>
            <a:ext cx="362339" cy="565506"/>
          </a:xfrm>
          <a:prstGeom prst="rect">
            <a:avLst/>
          </a:prstGeom>
        </p:spPr>
      </p:pic>
      <p:cxnSp>
        <p:nvCxnSpPr>
          <p:cNvPr id="47" name="Straight Connector 46"/>
          <p:cNvCxnSpPr>
            <a:stCxn id="35" idx="2"/>
          </p:cNvCxnSpPr>
          <p:nvPr/>
        </p:nvCxnSpPr>
        <p:spPr>
          <a:xfrm flipH="1">
            <a:off x="5177847" y="3226494"/>
            <a:ext cx="324141" cy="44660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endCxn id="40" idx="1"/>
          </p:cNvCxnSpPr>
          <p:nvPr/>
        </p:nvCxnSpPr>
        <p:spPr>
          <a:xfrm>
            <a:off x="5128639" y="3742839"/>
            <a:ext cx="519778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8666" y="2673458"/>
            <a:ext cx="79255" cy="1036410"/>
          </a:xfrm>
          <a:prstGeom prst="rect">
            <a:avLst/>
          </a:prstGeom>
        </p:spPr>
      </p:pic>
      <p:cxnSp>
        <p:nvCxnSpPr>
          <p:cNvPr id="61" name="Straight Connector 60"/>
          <p:cNvCxnSpPr>
            <a:stCxn id="59" idx="3"/>
            <a:endCxn id="37" idx="3"/>
          </p:cNvCxnSpPr>
          <p:nvPr/>
        </p:nvCxnSpPr>
        <p:spPr>
          <a:xfrm flipV="1">
            <a:off x="5997921" y="3165529"/>
            <a:ext cx="450819" cy="2613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2063369" y="3171930"/>
            <a:ext cx="205128" cy="52409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5967045" y="3742839"/>
            <a:ext cx="252947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endCxn id="44" idx="3"/>
          </p:cNvCxnSpPr>
          <p:nvPr/>
        </p:nvCxnSpPr>
        <p:spPr>
          <a:xfrm>
            <a:off x="4866557" y="4250409"/>
            <a:ext cx="463268" cy="1549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3433" y="2515568"/>
            <a:ext cx="134124" cy="12193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7471" y="4245836"/>
            <a:ext cx="134124" cy="121931"/>
          </a:xfrm>
          <a:prstGeom prst="rect">
            <a:avLst/>
          </a:prstGeom>
        </p:spPr>
      </p:pic>
      <p:cxnSp>
        <p:nvCxnSpPr>
          <p:cNvPr id="74" name="Straight Connector 73"/>
          <p:cNvCxnSpPr>
            <a:stCxn id="71" idx="2"/>
            <a:endCxn id="72" idx="0"/>
          </p:cNvCxnSpPr>
          <p:nvPr/>
        </p:nvCxnSpPr>
        <p:spPr>
          <a:xfrm flipH="1">
            <a:off x="7954533" y="2637499"/>
            <a:ext cx="1035962" cy="16083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4107" y="3089065"/>
            <a:ext cx="134124" cy="12193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9452" y="3610707"/>
            <a:ext cx="134124" cy="121931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2390" y="4644880"/>
            <a:ext cx="134124" cy="12193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5430" y="4644879"/>
            <a:ext cx="134124" cy="121931"/>
          </a:xfrm>
          <a:prstGeom prst="rect">
            <a:avLst/>
          </a:prstGeom>
        </p:spPr>
      </p:pic>
      <p:cxnSp>
        <p:nvCxnSpPr>
          <p:cNvPr id="80" name="Straight Connector 79"/>
          <p:cNvCxnSpPr>
            <a:stCxn id="76" idx="2"/>
            <a:endCxn id="78" idx="0"/>
          </p:cNvCxnSpPr>
          <p:nvPr/>
        </p:nvCxnSpPr>
        <p:spPr>
          <a:xfrm>
            <a:off x="8326514" y="3732638"/>
            <a:ext cx="535978" cy="91224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5160" y="4197192"/>
            <a:ext cx="134124" cy="121931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9324" y="3567691"/>
            <a:ext cx="134124" cy="121931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2157" y="3104563"/>
            <a:ext cx="134124" cy="121931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5072" y="3535668"/>
            <a:ext cx="134124" cy="12193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7411" y="4154902"/>
            <a:ext cx="134124" cy="121931"/>
          </a:xfrm>
          <a:prstGeom prst="rect">
            <a:avLst/>
          </a:prstGeom>
        </p:spPr>
      </p:pic>
      <p:cxnSp>
        <p:nvCxnSpPr>
          <p:cNvPr id="89" name="Straight Connector 88"/>
          <p:cNvCxnSpPr/>
          <p:nvPr/>
        </p:nvCxnSpPr>
        <p:spPr>
          <a:xfrm>
            <a:off x="9026692" y="2528635"/>
            <a:ext cx="161662" cy="6499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H="1">
            <a:off x="9030408" y="3178596"/>
            <a:ext cx="145771" cy="4021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85" idx="1"/>
            <a:endCxn id="86" idx="1"/>
          </p:cNvCxnSpPr>
          <p:nvPr/>
        </p:nvCxnSpPr>
        <p:spPr>
          <a:xfrm>
            <a:off x="9152157" y="3165529"/>
            <a:ext cx="332915" cy="43110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82" idx="2"/>
            <a:endCxn id="87" idx="0"/>
          </p:cNvCxnSpPr>
          <p:nvPr/>
        </p:nvCxnSpPr>
        <p:spPr>
          <a:xfrm>
            <a:off x="9006386" y="3689622"/>
            <a:ext cx="228087" cy="4652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72" idx="2"/>
            <a:endCxn id="77" idx="1"/>
          </p:cNvCxnSpPr>
          <p:nvPr/>
        </p:nvCxnSpPr>
        <p:spPr>
          <a:xfrm>
            <a:off x="7954533" y="4367767"/>
            <a:ext cx="237857" cy="3380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Audio 9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06"/>
    </mc:Choice>
    <mc:Fallback xmlns="">
      <p:transition spd="slow" advTm="51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Ordinal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Lower bound for representing an ordinal tree on n nodes </a:t>
            </a:r>
            <a:r>
              <a:rPr lang="en-CA" dirty="0" smtClean="0">
                <a:sym typeface="Symbol" panose="05050102010706020507" pitchFamily="18" charset="2"/>
              </a:rPr>
              <a:t> </a:t>
            </a:r>
            <a:r>
              <a:rPr lang="en-CA" dirty="0" smtClean="0"/>
              <a:t>2n bits</a:t>
            </a:r>
          </a:p>
          <a:p>
            <a:pPr marL="0" indent="0">
              <a:buNone/>
            </a:pPr>
            <a:r>
              <a:rPr lang="en-CA" dirty="0" smtClean="0"/>
              <a:t>And the obvious representation: depth first or balanced parentheses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			(    ( (()()) ()() )   (()())  ()    )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446" y="3056447"/>
            <a:ext cx="1646063" cy="176799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1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59"/>
    </mc:Choice>
    <mc:Fallback xmlns="">
      <p:transition spd="slow" advTm="54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Ordinal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Lower bound for representing an ordinal tree on n nodes </a:t>
            </a:r>
            <a:r>
              <a:rPr lang="en-CA" dirty="0" smtClean="0">
                <a:sym typeface="Symbol" panose="05050102010706020507" pitchFamily="18" charset="2"/>
              </a:rPr>
              <a:t> </a:t>
            </a:r>
            <a:r>
              <a:rPr lang="en-CA" dirty="0" smtClean="0"/>
              <a:t>2n bits</a:t>
            </a:r>
          </a:p>
          <a:p>
            <a:pPr marL="0" indent="0">
              <a:buNone/>
            </a:pPr>
            <a:r>
              <a:rPr lang="en-CA" dirty="0" smtClean="0"/>
              <a:t>And the obvious representation: depth first or balanced parentheses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			(    ( (()()) ()() )   (()())  ()    )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This can be made to permit navigation, but it is tricky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446" y="3056447"/>
            <a:ext cx="1646063" cy="176799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8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82"/>
    </mc:Choice>
    <mc:Fallback xmlns="">
      <p:transition spd="slow" advTm="19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Ordinal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None/>
              <a:defRPr/>
            </a:pPr>
            <a:r>
              <a:rPr lang="en-CA" dirty="0" smtClean="0"/>
              <a:t>Another approach (easier) is </a:t>
            </a:r>
            <a:r>
              <a:rPr lang="en-CA" kern="0" dirty="0">
                <a:solidFill>
                  <a:srgbClr val="000000"/>
                </a:solidFill>
                <a:latin typeface="Verdana"/>
              </a:rPr>
              <a:t>: </a:t>
            </a:r>
            <a:r>
              <a:rPr lang="en-CA" kern="0" dirty="0" err="1">
                <a:solidFill>
                  <a:srgbClr val="E70000"/>
                </a:solidFill>
                <a:latin typeface="Verdana"/>
              </a:rPr>
              <a:t>L</a:t>
            </a:r>
            <a:r>
              <a:rPr lang="en-CA" sz="2000" kern="0" dirty="0" err="1">
                <a:solidFill>
                  <a:srgbClr val="000000"/>
                </a:solidFill>
                <a:latin typeface="Verdana"/>
              </a:rPr>
              <a:t>evel</a:t>
            </a:r>
            <a:r>
              <a:rPr lang="en-CA" kern="0" dirty="0" err="1">
                <a:solidFill>
                  <a:srgbClr val="E70000"/>
                </a:solidFill>
                <a:latin typeface="Verdana"/>
              </a:rPr>
              <a:t>O</a:t>
            </a:r>
            <a:r>
              <a:rPr lang="en-CA" sz="2000" kern="0" dirty="0" err="1">
                <a:solidFill>
                  <a:srgbClr val="000000"/>
                </a:solidFill>
                <a:latin typeface="Verdana"/>
              </a:rPr>
              <a:t>rder</a:t>
            </a:r>
            <a:r>
              <a:rPr lang="en-CA" kern="0" dirty="0" err="1">
                <a:solidFill>
                  <a:srgbClr val="E70000"/>
                </a:solidFill>
                <a:latin typeface="Verdana"/>
              </a:rPr>
              <a:t>U</a:t>
            </a:r>
            <a:r>
              <a:rPr lang="en-CA" sz="2000" kern="0" dirty="0" err="1">
                <a:solidFill>
                  <a:srgbClr val="000000"/>
                </a:solidFill>
                <a:latin typeface="Verdana"/>
              </a:rPr>
              <a:t>nary</a:t>
            </a:r>
            <a:r>
              <a:rPr lang="en-CA" kern="0" dirty="0" err="1">
                <a:solidFill>
                  <a:srgbClr val="E70000"/>
                </a:solidFill>
                <a:latin typeface="Verdana"/>
              </a:rPr>
              <a:t>D</a:t>
            </a:r>
            <a:r>
              <a:rPr lang="en-CA" sz="2000" kern="0" dirty="0" err="1">
                <a:solidFill>
                  <a:srgbClr val="000000"/>
                </a:solidFill>
                <a:latin typeface="Verdana"/>
              </a:rPr>
              <a:t>egree</a:t>
            </a:r>
            <a:r>
              <a:rPr lang="en-CA" kern="0" dirty="0" err="1">
                <a:solidFill>
                  <a:srgbClr val="E70000"/>
                </a:solidFill>
                <a:latin typeface="Verdana"/>
              </a:rPr>
              <a:t>S</a:t>
            </a:r>
            <a:r>
              <a:rPr lang="en-CA" sz="2000" kern="0" dirty="0" err="1">
                <a:solidFill>
                  <a:srgbClr val="000000"/>
                </a:solidFill>
                <a:latin typeface="Verdana"/>
              </a:rPr>
              <a:t>equence</a:t>
            </a:r>
            <a:endParaRPr lang="en-CA" sz="2000" kern="0" dirty="0">
              <a:solidFill>
                <a:srgbClr val="000000"/>
              </a:solidFill>
              <a:latin typeface="Verdana"/>
            </a:endParaRPr>
          </a:p>
          <a:p>
            <a:pPr marL="0" indent="0">
              <a:buNone/>
            </a:pPr>
            <a:r>
              <a:rPr lang="en-CA" dirty="0"/>
              <a:t>Node: </a:t>
            </a:r>
            <a:r>
              <a:rPr lang="en-CA" dirty="0" smtClean="0"/>
              <a:t>For </a:t>
            </a:r>
            <a:r>
              <a:rPr lang="en-CA" dirty="0" smtClean="0">
                <a:solidFill>
                  <a:srgbClr val="C00000"/>
                </a:solidFill>
              </a:rPr>
              <a:t>r</a:t>
            </a:r>
            <a:r>
              <a:rPr lang="en-CA" dirty="0" smtClean="0"/>
              <a:t> children, </a:t>
            </a:r>
            <a:r>
              <a:rPr lang="en-CA" dirty="0" smtClean="0">
                <a:solidFill>
                  <a:srgbClr val="C00000"/>
                </a:solidFill>
              </a:rPr>
              <a:t>r 1</a:t>
            </a:r>
            <a:r>
              <a:rPr lang="en-CA" dirty="0" smtClean="0"/>
              <a:t>’s </a:t>
            </a:r>
            <a:r>
              <a:rPr lang="en-CA" dirty="0">
                <a:solidFill>
                  <a:srgbClr val="FFC000"/>
                </a:solidFill>
              </a:rPr>
              <a:t>(child birth announcements)</a:t>
            </a:r>
          </a:p>
          <a:p>
            <a:pPr marL="0" indent="0">
              <a:buNone/>
            </a:pPr>
            <a:r>
              <a:rPr lang="en-CA" dirty="0"/>
              <a:t>	then a </a:t>
            </a:r>
            <a:r>
              <a:rPr lang="en-CA" dirty="0">
                <a:solidFill>
                  <a:srgbClr val="C00000"/>
                </a:solidFill>
              </a:rPr>
              <a:t>0</a:t>
            </a:r>
            <a:r>
              <a:rPr lang="en-CA" dirty="0"/>
              <a:t> </a:t>
            </a:r>
            <a:r>
              <a:rPr lang="en-CA" dirty="0">
                <a:solidFill>
                  <a:srgbClr val="FFC000"/>
                </a:solidFill>
              </a:rPr>
              <a:t>(death of the node)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 smtClean="0"/>
              <a:t>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0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35"/>
    </mc:Choice>
    <mc:Fallback xmlns="">
      <p:transition spd="slow" advTm="40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2654</TotalTime>
  <Words>386</Words>
  <Application>Microsoft Office PowerPoint</Application>
  <PresentationFormat>Widescreen</PresentationFormat>
  <Paragraphs>77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Symbol</vt:lpstr>
      <vt:lpstr>Times New Roman</vt:lpstr>
      <vt:lpstr>Verdana</vt:lpstr>
      <vt:lpstr>Office Theme</vt:lpstr>
      <vt:lpstr>More on Trees</vt:lpstr>
      <vt:lpstr>More on Trees</vt:lpstr>
      <vt:lpstr>More on Trees</vt:lpstr>
      <vt:lpstr>More on Trees</vt:lpstr>
      <vt:lpstr>Ordinal Trees and Binary Trees</vt:lpstr>
      <vt:lpstr>Ordinal Trees and Binary Trees</vt:lpstr>
      <vt:lpstr>Ordinal Trees</vt:lpstr>
      <vt:lpstr>Ordinal Trees</vt:lpstr>
      <vt:lpstr>Ordinal Trees</vt:lpstr>
      <vt:lpstr>Ordinal Trees</vt:lpstr>
      <vt:lpstr>Ordinal Trees</vt:lpstr>
      <vt:lpstr>Dynamic  Trees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840 Topics in Data Structures: Time and Space Efficiency</dc:title>
  <dc:creator>Ian Munro</dc:creator>
  <cp:lastModifiedBy>Ian Munro</cp:lastModifiedBy>
  <cp:revision>28</cp:revision>
  <dcterms:created xsi:type="dcterms:W3CDTF">2020-08-11T13:45:09Z</dcterms:created>
  <dcterms:modified xsi:type="dcterms:W3CDTF">2020-11-19T13:30:13Z</dcterms:modified>
</cp:coreProperties>
</file>