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1" r:id="rId4"/>
    <p:sldId id="262" r:id="rId5"/>
    <p:sldId id="265" r:id="rId6"/>
    <p:sldId id="266" r:id="rId7"/>
    <p:sldId id="267" r:id="rId8"/>
    <p:sldId id="270" r:id="rId9"/>
    <p:sldId id="271" r:id="rId10"/>
    <p:sldId id="272" r:id="rId11"/>
    <p:sldId id="283" r:id="rId12"/>
    <p:sldId id="284" r:id="rId13"/>
    <p:sldId id="285" r:id="rId14"/>
    <p:sldId id="273" r:id="rId15"/>
    <p:sldId id="268" r:id="rId16"/>
    <p:sldId id="274" r:id="rId17"/>
    <p:sldId id="278" r:id="rId18"/>
    <p:sldId id="275" r:id="rId19"/>
    <p:sldId id="279" r:id="rId20"/>
    <p:sldId id="276" r:id="rId21"/>
    <p:sldId id="280" r:id="rId22"/>
    <p:sldId id="281" r:id="rId23"/>
    <p:sldId id="277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8" y="10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3115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892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032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730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984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818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335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600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218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227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3549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B4FCC-181C-42D8-A7D5-A48CB081DAC3}" type="datetimeFigureOut">
              <a:rPr lang="en-CA" smtClean="0"/>
              <a:t>2020-11-16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887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hyperlink" Target="http://pizzachili.dcc.uchile.cl/index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hyperlink" Target="http://pizzachili.dcc.uchile.cl/index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Succinct </a:t>
            </a:r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ata Structures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CA" altLang="en-US" dirty="0">
                <a:solidFill>
                  <a:srgbClr val="C00000"/>
                </a:solidFill>
              </a:rPr>
              <a:t>Representation of a combinatorial </a:t>
            </a:r>
            <a:r>
              <a:rPr lang="en-CA" altLang="en-US" dirty="0" smtClean="0">
                <a:solidFill>
                  <a:srgbClr val="C00000"/>
                </a:solidFill>
              </a:rPr>
              <a:t>object:</a:t>
            </a:r>
            <a:endParaRPr lang="en-CA" altLang="en-US" dirty="0">
              <a:solidFill>
                <a:schemeClr val="accent2"/>
              </a:solidFill>
            </a:endParaRPr>
          </a:p>
          <a:p>
            <a:pPr>
              <a:buNone/>
            </a:pPr>
            <a:r>
              <a:rPr lang="en-CA" altLang="en-US" dirty="0" smtClean="0">
                <a:solidFill>
                  <a:srgbClr val="C00000"/>
                </a:solidFill>
              </a:rPr>
              <a:t>Space </a:t>
            </a:r>
            <a:r>
              <a:rPr lang="en-CA" altLang="en-US" dirty="0">
                <a:solidFill>
                  <a:srgbClr val="C00000"/>
                </a:solidFill>
              </a:rPr>
              <a:t>requirement</a:t>
            </a:r>
            <a:r>
              <a:rPr lang="en-CA" altLang="en-US" dirty="0"/>
              <a:t> of representation </a:t>
            </a:r>
            <a:r>
              <a:rPr lang="en-CA" altLang="en-US" dirty="0">
                <a:solidFill>
                  <a:srgbClr val="7030A0"/>
                </a:solidFill>
              </a:rPr>
              <a:t>“close to”</a:t>
            </a:r>
            <a:r>
              <a:rPr lang="en-CA" altLang="en-US" dirty="0"/>
              <a:t> information theoretic lower bound</a:t>
            </a:r>
          </a:p>
          <a:p>
            <a:pPr>
              <a:buNone/>
            </a:pPr>
            <a:r>
              <a:rPr lang="en-CA" altLang="en-US" dirty="0"/>
              <a:t>and</a:t>
            </a:r>
          </a:p>
          <a:p>
            <a:pPr>
              <a:buNone/>
            </a:pPr>
            <a:r>
              <a:rPr lang="en-CA" altLang="en-US" dirty="0">
                <a:solidFill>
                  <a:srgbClr val="C00000"/>
                </a:solidFill>
              </a:rPr>
              <a:t>Time for operations </a:t>
            </a:r>
            <a:r>
              <a:rPr lang="en-CA" altLang="en-US" dirty="0"/>
              <a:t>required of the data type comparable to that of representation without such space constraints </a:t>
            </a:r>
            <a:r>
              <a:rPr lang="en-CA" altLang="en-US" dirty="0" smtClean="0">
                <a:solidFill>
                  <a:schemeClr val="accent6"/>
                </a:solidFill>
              </a:rPr>
              <a:t>(ideally O(1</a:t>
            </a:r>
            <a:r>
              <a:rPr lang="en-CA" altLang="en-US" dirty="0">
                <a:solidFill>
                  <a:schemeClr val="accent6"/>
                </a:solidFill>
              </a:rPr>
              <a:t>))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The term is due to Jacobson (FOCS ‘89)</a:t>
            </a:r>
            <a:endParaRPr lang="en-CA" dirty="0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0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18"/>
    </mc:Choice>
    <mc:Fallback xmlns="">
      <p:transition spd="slow" advTm="62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Rank &amp; Select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CA" altLang="en-US" dirty="0">
                <a:solidFill>
                  <a:srgbClr val="C00000"/>
                </a:solidFill>
              </a:rPr>
              <a:t>Rank:</a:t>
            </a:r>
            <a:r>
              <a:rPr lang="en-CA" altLang="en-US" dirty="0"/>
              <a:t> Auxiliary storage ~ </a:t>
            </a:r>
            <a:r>
              <a:rPr lang="en-CA" altLang="en-US" dirty="0">
                <a:solidFill>
                  <a:srgbClr val="FFC000"/>
                </a:solidFill>
              </a:rPr>
              <a:t>2nlglg n / </a:t>
            </a:r>
            <a:r>
              <a:rPr lang="en-CA" altLang="en-US" dirty="0" err="1">
                <a:solidFill>
                  <a:srgbClr val="FFC000"/>
                </a:solidFill>
              </a:rPr>
              <a:t>lg</a:t>
            </a:r>
            <a:r>
              <a:rPr lang="en-CA" altLang="en-US" dirty="0">
                <a:solidFill>
                  <a:srgbClr val="FFC000"/>
                </a:solidFill>
              </a:rPr>
              <a:t> n </a:t>
            </a:r>
            <a:r>
              <a:rPr lang="en-CA" altLang="en-US" dirty="0"/>
              <a:t>bits</a:t>
            </a:r>
          </a:p>
          <a:p>
            <a:pPr>
              <a:buNone/>
            </a:pPr>
            <a:r>
              <a:rPr lang="en-CA" altLang="en-US" dirty="0" smtClean="0"/>
              <a:t>#</a:t>
            </a:r>
            <a:r>
              <a:rPr lang="en-CA" altLang="en-US" dirty="0"/>
              <a:t>1’s up to each </a:t>
            </a:r>
            <a:r>
              <a:rPr lang="en-CA" altLang="en-US" dirty="0" smtClean="0">
                <a:solidFill>
                  <a:srgbClr val="C00000"/>
                </a:solidFill>
              </a:rPr>
              <a:t>2(</a:t>
            </a:r>
            <a:r>
              <a:rPr lang="en-CA" altLang="en-US" dirty="0" err="1" smtClean="0">
                <a:solidFill>
                  <a:srgbClr val="C00000"/>
                </a:solidFill>
              </a:rPr>
              <a:t>lg</a:t>
            </a:r>
            <a:r>
              <a:rPr lang="en-CA" altLang="en-US" dirty="0" smtClean="0">
                <a:solidFill>
                  <a:srgbClr val="C00000"/>
                </a:solidFill>
              </a:rPr>
              <a:t> </a:t>
            </a:r>
            <a:r>
              <a:rPr lang="en-CA" altLang="en-US" dirty="0">
                <a:solidFill>
                  <a:srgbClr val="C00000"/>
                </a:solidFill>
              </a:rPr>
              <a:t>n)</a:t>
            </a:r>
            <a:r>
              <a:rPr lang="en-CA" altLang="en-US" baseline="30000" dirty="0">
                <a:solidFill>
                  <a:srgbClr val="C00000"/>
                </a:solidFill>
              </a:rPr>
              <a:t>2</a:t>
            </a:r>
            <a:r>
              <a:rPr lang="en-CA" altLang="en-US" dirty="0">
                <a:solidFill>
                  <a:srgbClr val="C00000"/>
                </a:solidFill>
              </a:rPr>
              <a:t> </a:t>
            </a:r>
            <a:r>
              <a:rPr lang="en-CA" altLang="en-US" baseline="30000" dirty="0">
                <a:solidFill>
                  <a:srgbClr val="C00000"/>
                </a:solidFill>
              </a:rPr>
              <a:t>rd</a:t>
            </a:r>
            <a:r>
              <a:rPr lang="en-CA" altLang="en-US" dirty="0">
                <a:solidFill>
                  <a:srgbClr val="C00000"/>
                </a:solidFill>
              </a:rPr>
              <a:t> </a:t>
            </a:r>
            <a:r>
              <a:rPr lang="en-CA" altLang="en-US" dirty="0" smtClean="0"/>
              <a:t>bit: </a:t>
            </a:r>
            <a:r>
              <a:rPr lang="en-CA" altLang="en-US" dirty="0" smtClean="0">
                <a:solidFill>
                  <a:schemeClr val="accent6">
                    <a:lumMod val="75000"/>
                  </a:schemeClr>
                </a:solidFill>
              </a:rPr>
              <a:t>n/</a:t>
            </a:r>
            <a:r>
              <a:rPr lang="en-CA" altLang="en-US" dirty="0" err="1" smtClean="0">
                <a:solidFill>
                  <a:schemeClr val="accent6">
                    <a:lumMod val="75000"/>
                  </a:schemeClr>
                </a:solidFill>
              </a:rPr>
              <a:t>lg</a:t>
            </a:r>
            <a:r>
              <a:rPr lang="en-CA" altLang="en-US" dirty="0" smtClean="0">
                <a:solidFill>
                  <a:schemeClr val="accent6">
                    <a:lumMod val="75000"/>
                  </a:schemeClr>
                </a:solidFill>
              </a:rPr>
              <a:t> n bits</a:t>
            </a:r>
            <a:endParaRPr lang="en-CA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CA" altLang="en-US" dirty="0"/>
              <a:t>#1’s within these </a:t>
            </a:r>
            <a:r>
              <a:rPr lang="en-CA" altLang="en-US" dirty="0" smtClean="0"/>
              <a:t>also </a:t>
            </a:r>
            <a:r>
              <a:rPr lang="en-CA" altLang="en-US" dirty="0"/>
              <a:t>each </a:t>
            </a:r>
            <a:r>
              <a:rPr lang="en-CA" altLang="en-US" dirty="0" err="1"/>
              <a:t>lg</a:t>
            </a:r>
            <a:r>
              <a:rPr lang="en-CA" altLang="en-US" dirty="0"/>
              <a:t> n</a:t>
            </a:r>
            <a:r>
              <a:rPr lang="en-CA" altLang="en-US" baseline="30000" dirty="0"/>
              <a:t>th</a:t>
            </a:r>
            <a:r>
              <a:rPr lang="en-CA" altLang="en-US" dirty="0"/>
              <a:t> </a:t>
            </a:r>
            <a:r>
              <a:rPr lang="en-CA" altLang="en-US" dirty="0" smtClean="0"/>
              <a:t>bit: </a:t>
            </a:r>
            <a:r>
              <a:rPr lang="en-CA" altLang="en-US" dirty="0" smtClean="0">
                <a:solidFill>
                  <a:schemeClr val="accent6">
                    <a:lumMod val="75000"/>
                  </a:schemeClr>
                </a:solidFill>
              </a:rPr>
              <a:t>2n </a:t>
            </a:r>
            <a:r>
              <a:rPr lang="en-CA" altLang="en-US" dirty="0" err="1" smtClean="0">
                <a:solidFill>
                  <a:schemeClr val="accent6">
                    <a:lumMod val="75000"/>
                  </a:schemeClr>
                </a:solidFill>
              </a:rPr>
              <a:t>lg</a:t>
            </a:r>
            <a:r>
              <a:rPr lang="en-CA" alt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CA" altLang="en-US" dirty="0" err="1" smtClean="0">
                <a:solidFill>
                  <a:schemeClr val="accent6">
                    <a:lumMod val="75000"/>
                  </a:schemeClr>
                </a:solidFill>
              </a:rPr>
              <a:t>lg</a:t>
            </a:r>
            <a:r>
              <a:rPr lang="en-CA" altLang="en-US" dirty="0" smtClean="0">
                <a:solidFill>
                  <a:schemeClr val="accent6">
                    <a:lumMod val="75000"/>
                  </a:schemeClr>
                </a:solidFill>
              </a:rPr>
              <a:t> n/ </a:t>
            </a:r>
            <a:r>
              <a:rPr lang="en-CA" altLang="en-US" dirty="0" err="1" smtClean="0">
                <a:solidFill>
                  <a:schemeClr val="accent6">
                    <a:lumMod val="75000"/>
                  </a:schemeClr>
                </a:solidFill>
              </a:rPr>
              <a:t>lg</a:t>
            </a:r>
            <a:r>
              <a:rPr lang="en-CA" altLang="en-US" dirty="0" smtClean="0">
                <a:solidFill>
                  <a:schemeClr val="accent6">
                    <a:lumMod val="75000"/>
                  </a:schemeClr>
                </a:solidFill>
              </a:rPr>
              <a:t> n</a:t>
            </a:r>
            <a:endParaRPr lang="en-CA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CA" altLang="en-US" dirty="0"/>
              <a:t>Table lookup after </a:t>
            </a:r>
            <a:r>
              <a:rPr lang="en-CA" altLang="en-US" dirty="0" smtClean="0"/>
              <a:t>that: 2 lookups in table of size </a:t>
            </a:r>
            <a:r>
              <a:rPr lang="en-CA" altLang="en-US" dirty="0" smtClean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</a:t>
            </a:r>
            <a:r>
              <a:rPr lang="en-CA" altLang="en-US" dirty="0" smtClean="0">
                <a:solidFill>
                  <a:schemeClr val="accent6">
                    <a:lumMod val="75000"/>
                  </a:schemeClr>
                </a:solidFill>
              </a:rPr>
              <a:t>n </a:t>
            </a:r>
            <a:r>
              <a:rPr lang="en-CA" altLang="en-US" dirty="0" err="1" smtClean="0">
                <a:solidFill>
                  <a:schemeClr val="accent6">
                    <a:lumMod val="75000"/>
                  </a:schemeClr>
                </a:solidFill>
              </a:rPr>
              <a:t>lg</a:t>
            </a:r>
            <a:r>
              <a:rPr lang="en-CA" alt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CA" altLang="en-US" dirty="0" err="1" smtClean="0">
                <a:solidFill>
                  <a:schemeClr val="accent6">
                    <a:lumMod val="75000"/>
                  </a:schemeClr>
                </a:solidFill>
              </a:rPr>
              <a:t>lg</a:t>
            </a:r>
            <a:r>
              <a:rPr lang="en-CA" altLang="en-US" dirty="0" smtClean="0">
                <a:solidFill>
                  <a:schemeClr val="accent6">
                    <a:lumMod val="75000"/>
                  </a:schemeClr>
                </a:solidFill>
              </a:rPr>
              <a:t> n bits</a:t>
            </a:r>
            <a:endParaRPr lang="en-CA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endParaRPr lang="en-CA" alt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7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21"/>
    </mc:Choice>
    <mc:Fallback xmlns="">
      <p:transition spd="slow" advTm="101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Rank 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CA" altLang="en-US" sz="2400" dirty="0" smtClean="0"/>
              <a:t>A bit vector (say 2</a:t>
            </a:r>
            <a:r>
              <a:rPr lang="en-CA" altLang="en-US" sz="2400" baseline="30000" dirty="0" smtClean="0"/>
              <a:t>16</a:t>
            </a:r>
            <a:r>
              <a:rPr lang="en-CA" altLang="en-US" sz="2400" dirty="0" smtClean="0"/>
              <a:t> bits)</a:t>
            </a:r>
          </a:p>
          <a:p>
            <a:pPr>
              <a:buNone/>
            </a:pPr>
            <a:r>
              <a:rPr lang="en-CA" altLang="en-US" sz="2400" dirty="0" smtClean="0">
                <a:solidFill>
                  <a:srgbClr val="FF0000"/>
                </a:solidFill>
              </a:rPr>
              <a:t>000110101………………………………………………………………………………………011</a:t>
            </a:r>
          </a:p>
          <a:p>
            <a:pPr>
              <a:buNone/>
            </a:pPr>
            <a:r>
              <a:rPr lang="en-CA" altLang="en-US" sz="2400" dirty="0" smtClean="0">
                <a:solidFill>
                  <a:srgbClr val="FFC000"/>
                </a:solidFill>
              </a:rPr>
              <a:t>Give number of 1’s from beginning to each position, say 256 apart</a:t>
            </a:r>
          </a:p>
          <a:p>
            <a:pPr>
              <a:buNone/>
            </a:pPr>
            <a:r>
              <a:rPr lang="en-CA" altLang="en-US" sz="2400" dirty="0" smtClean="0"/>
              <a:t>|                        |                        | ………                                       |                    |</a:t>
            </a:r>
          </a:p>
          <a:p>
            <a:pPr>
              <a:buNone/>
            </a:pPr>
            <a:r>
              <a:rPr lang="en-CA" altLang="en-US" sz="2400" dirty="0"/>
              <a:t> </a:t>
            </a:r>
            <a:r>
              <a:rPr lang="en-CA" altLang="en-US" sz="2400" dirty="0" smtClean="0"/>
              <a:t>                    136                     278                                              3201        3412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4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46"/>
    </mc:Choice>
    <mc:Fallback xmlns="">
      <p:transition spd="slow" advTm="62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Rank 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CA" altLang="en-US" dirty="0" smtClean="0"/>
              <a:t>A bit vector (say 2</a:t>
            </a:r>
            <a:r>
              <a:rPr lang="en-CA" altLang="en-US" baseline="30000" dirty="0" smtClean="0"/>
              <a:t>16</a:t>
            </a:r>
            <a:r>
              <a:rPr lang="en-CA" altLang="en-US" dirty="0" smtClean="0"/>
              <a:t> bits)</a:t>
            </a:r>
          </a:p>
          <a:p>
            <a:pPr>
              <a:buNone/>
            </a:pPr>
            <a:r>
              <a:rPr lang="en-CA" altLang="en-US" dirty="0" smtClean="0"/>
              <a:t>000110101………………………………………………………………………………………011</a:t>
            </a:r>
          </a:p>
          <a:p>
            <a:pPr>
              <a:buNone/>
            </a:pPr>
            <a:r>
              <a:rPr lang="en-CA" altLang="en-US" dirty="0" smtClean="0"/>
              <a:t>Give number of 1’s from beginning to each position, say 256 apart</a:t>
            </a:r>
          </a:p>
          <a:p>
            <a:pPr>
              <a:buNone/>
            </a:pPr>
            <a:r>
              <a:rPr lang="en-CA" altLang="en-US" dirty="0" smtClean="0"/>
              <a:t>|                        |                        | ………                                       |                    |</a:t>
            </a:r>
          </a:p>
          <a:p>
            <a:pPr>
              <a:buNone/>
            </a:pPr>
            <a:r>
              <a:rPr lang="en-CA" altLang="en-US" dirty="0"/>
              <a:t> </a:t>
            </a:r>
            <a:r>
              <a:rPr lang="en-CA" altLang="en-US" dirty="0" smtClean="0"/>
              <a:t>                    136                     278                                              3201        3412 </a:t>
            </a:r>
          </a:p>
          <a:p>
            <a:pPr>
              <a:buNone/>
            </a:pPr>
            <a:r>
              <a:rPr lang="en-CA" altLang="en-US" dirty="0" smtClean="0">
                <a:solidFill>
                  <a:srgbClr val="FFC000"/>
                </a:solidFill>
              </a:rPr>
              <a:t>Expand, and give the number of bits from nearest “marker” to each 16</a:t>
            </a:r>
            <a:r>
              <a:rPr lang="en-CA" altLang="en-US" baseline="30000" dirty="0" smtClean="0">
                <a:solidFill>
                  <a:srgbClr val="FFC000"/>
                </a:solidFill>
              </a:rPr>
              <a:t>th</a:t>
            </a:r>
            <a:r>
              <a:rPr lang="en-CA" altLang="en-US" dirty="0" smtClean="0">
                <a:solidFill>
                  <a:srgbClr val="FFC000"/>
                </a:solidFill>
              </a:rPr>
              <a:t> bit position</a:t>
            </a:r>
          </a:p>
          <a:p>
            <a:pPr>
              <a:buNone/>
            </a:pPr>
            <a:r>
              <a:rPr lang="en-CA" altLang="en-US" dirty="0" smtClean="0"/>
              <a:t>		|								|</a:t>
            </a:r>
          </a:p>
          <a:p>
            <a:pPr>
              <a:buNone/>
            </a:pPr>
            <a:r>
              <a:rPr lang="en-CA" altLang="en-US" dirty="0"/>
              <a:t>	</a:t>
            </a:r>
            <a:r>
              <a:rPr lang="en-CA" altLang="en-US" dirty="0" smtClean="0"/>
              <a:t>    136							       278</a:t>
            </a:r>
          </a:p>
          <a:p>
            <a:pPr>
              <a:buNone/>
            </a:pPr>
            <a:r>
              <a:rPr lang="en-CA" altLang="en-US" dirty="0"/>
              <a:t>	</a:t>
            </a:r>
            <a:r>
              <a:rPr lang="en-CA" altLang="en-US" dirty="0" smtClean="0"/>
              <a:t>	|	|	|	|	…………	|	|	|	|</a:t>
            </a:r>
          </a:p>
          <a:p>
            <a:pPr>
              <a:buNone/>
            </a:pPr>
            <a:r>
              <a:rPr lang="en-CA" altLang="en-US" dirty="0"/>
              <a:t>	</a:t>
            </a:r>
            <a:r>
              <a:rPr lang="en-CA" altLang="en-US" dirty="0" smtClean="0"/>
              <a:t>		12	14	24	…………	                     133        142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18"/>
    </mc:Choice>
    <mc:Fallback xmlns="">
      <p:transition spd="slow" advTm="88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Rank 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CA" altLang="en-US" dirty="0" smtClean="0"/>
              <a:t>A bit vector (say 2</a:t>
            </a:r>
            <a:r>
              <a:rPr lang="en-CA" altLang="en-US" baseline="30000" dirty="0" smtClean="0"/>
              <a:t>16</a:t>
            </a:r>
            <a:r>
              <a:rPr lang="en-CA" altLang="en-US" dirty="0" smtClean="0"/>
              <a:t> bits)</a:t>
            </a:r>
          </a:p>
          <a:p>
            <a:pPr>
              <a:buNone/>
            </a:pPr>
            <a:r>
              <a:rPr lang="en-CA" altLang="en-US" dirty="0" smtClean="0"/>
              <a:t>000110101………………………………………………………………………………………011</a:t>
            </a:r>
          </a:p>
          <a:p>
            <a:pPr>
              <a:buNone/>
            </a:pPr>
            <a:r>
              <a:rPr lang="en-CA" altLang="en-US" dirty="0" smtClean="0">
                <a:solidFill>
                  <a:schemeClr val="accent6">
                    <a:lumMod val="75000"/>
                  </a:schemeClr>
                </a:solidFill>
              </a:rPr>
              <a:t>We now have the answer up to some position at most (</a:t>
            </a:r>
            <a:r>
              <a:rPr lang="en-CA" altLang="en-US" dirty="0" err="1" smtClean="0">
                <a:solidFill>
                  <a:schemeClr val="accent6">
                    <a:lumMod val="75000"/>
                  </a:schemeClr>
                </a:solidFill>
              </a:rPr>
              <a:t>lg</a:t>
            </a:r>
            <a:r>
              <a:rPr lang="en-CA" altLang="en-US" dirty="0" smtClean="0">
                <a:solidFill>
                  <a:schemeClr val="accent6">
                    <a:lumMod val="75000"/>
                  </a:schemeClr>
                </a:solidFill>
              </a:rPr>
              <a:t> n in general) 16 bits ahead of the required position</a:t>
            </a:r>
          </a:p>
          <a:p>
            <a:pPr>
              <a:buNone/>
            </a:pPr>
            <a:r>
              <a:rPr lang="en-CA" altLang="en-US" dirty="0" smtClean="0">
                <a:solidFill>
                  <a:srgbClr val="FFC000"/>
                </a:solidFill>
              </a:rPr>
              <a:t>Make a table of </a:t>
            </a:r>
            <a:r>
              <a:rPr lang="en-CA" altLang="en-US" dirty="0" smtClean="0">
                <a:solidFill>
                  <a:srgbClr val="FFC000"/>
                </a:solidFill>
                <a:sym typeface="Symbol" panose="05050102010706020507" pitchFamily="18" charset="2"/>
              </a:rPr>
              <a:t>n entries each of ½ </a:t>
            </a:r>
            <a:r>
              <a:rPr lang="en-CA" altLang="en-US" dirty="0" err="1" smtClean="0">
                <a:solidFill>
                  <a:srgbClr val="FFC000"/>
                </a:solidFill>
                <a:sym typeface="Symbol" panose="05050102010706020507" pitchFamily="18" charset="2"/>
              </a:rPr>
              <a:t>lg</a:t>
            </a:r>
            <a:r>
              <a:rPr lang="en-CA" altLang="en-US" dirty="0" smtClean="0">
                <a:solidFill>
                  <a:srgbClr val="FFC000"/>
                </a:solidFill>
                <a:sym typeface="Symbol" panose="05050102010706020507" pitchFamily="18" charset="2"/>
              </a:rPr>
              <a:t> n bits saying how many 1’s are in the bit pattern of the index.</a:t>
            </a:r>
          </a:p>
          <a:p>
            <a:pPr>
              <a:buNone/>
            </a:pPr>
            <a:r>
              <a:rPr lang="en-CA" altLang="en-US" dirty="0" smtClean="0">
                <a:sym typeface="Symbol" panose="05050102010706020507" pitchFamily="18" charset="2"/>
              </a:rPr>
              <a:t>e.g. (00..0) 0	(00..1) 1 …….  (11111110) 1 (11111111) 8</a:t>
            </a:r>
            <a:endParaRPr lang="en-CA" altLang="en-US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2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08"/>
    </mc:Choice>
    <mc:Fallback xmlns="">
      <p:transition spd="slow" advTm="80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Rank &amp; Select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CA" altLang="en-US" dirty="0">
                <a:solidFill>
                  <a:srgbClr val="C00000"/>
                </a:solidFill>
              </a:rPr>
              <a:t>Rank:</a:t>
            </a:r>
            <a:r>
              <a:rPr lang="en-CA" altLang="en-US" dirty="0"/>
              <a:t> Auxiliary storage ~ </a:t>
            </a:r>
            <a:r>
              <a:rPr lang="en-CA" altLang="en-US" dirty="0">
                <a:solidFill>
                  <a:srgbClr val="FFC000"/>
                </a:solidFill>
              </a:rPr>
              <a:t>2nlglg n / </a:t>
            </a:r>
            <a:r>
              <a:rPr lang="en-CA" altLang="en-US" dirty="0" err="1">
                <a:solidFill>
                  <a:srgbClr val="FFC000"/>
                </a:solidFill>
              </a:rPr>
              <a:t>lg</a:t>
            </a:r>
            <a:r>
              <a:rPr lang="en-CA" altLang="en-US" dirty="0">
                <a:solidFill>
                  <a:srgbClr val="FFC000"/>
                </a:solidFill>
              </a:rPr>
              <a:t> n </a:t>
            </a:r>
            <a:r>
              <a:rPr lang="en-CA" altLang="en-US" dirty="0"/>
              <a:t>bits</a:t>
            </a:r>
          </a:p>
          <a:p>
            <a:pPr>
              <a:buNone/>
            </a:pPr>
            <a:r>
              <a:rPr lang="en-CA" altLang="en-US" dirty="0" smtClean="0"/>
              <a:t>#</a:t>
            </a:r>
            <a:r>
              <a:rPr lang="en-CA" altLang="en-US" dirty="0"/>
              <a:t>1’s up to each </a:t>
            </a:r>
            <a:r>
              <a:rPr lang="en-CA" altLang="en-US" dirty="0" smtClean="0">
                <a:solidFill>
                  <a:srgbClr val="C00000"/>
                </a:solidFill>
              </a:rPr>
              <a:t>2(</a:t>
            </a:r>
            <a:r>
              <a:rPr lang="en-CA" altLang="en-US" dirty="0" err="1" smtClean="0">
                <a:solidFill>
                  <a:srgbClr val="C00000"/>
                </a:solidFill>
              </a:rPr>
              <a:t>lg</a:t>
            </a:r>
            <a:r>
              <a:rPr lang="en-CA" altLang="en-US" dirty="0" smtClean="0">
                <a:solidFill>
                  <a:srgbClr val="C00000"/>
                </a:solidFill>
              </a:rPr>
              <a:t> </a:t>
            </a:r>
            <a:r>
              <a:rPr lang="en-CA" altLang="en-US" dirty="0">
                <a:solidFill>
                  <a:srgbClr val="C00000"/>
                </a:solidFill>
              </a:rPr>
              <a:t>n)</a:t>
            </a:r>
            <a:r>
              <a:rPr lang="en-CA" altLang="en-US" baseline="30000" dirty="0">
                <a:solidFill>
                  <a:srgbClr val="C00000"/>
                </a:solidFill>
              </a:rPr>
              <a:t>2</a:t>
            </a:r>
            <a:r>
              <a:rPr lang="en-CA" altLang="en-US" dirty="0">
                <a:solidFill>
                  <a:srgbClr val="C00000"/>
                </a:solidFill>
              </a:rPr>
              <a:t> </a:t>
            </a:r>
            <a:r>
              <a:rPr lang="en-CA" altLang="en-US" baseline="30000" dirty="0">
                <a:solidFill>
                  <a:srgbClr val="C00000"/>
                </a:solidFill>
              </a:rPr>
              <a:t>rd</a:t>
            </a:r>
            <a:r>
              <a:rPr lang="en-CA" altLang="en-US" dirty="0">
                <a:solidFill>
                  <a:srgbClr val="C00000"/>
                </a:solidFill>
              </a:rPr>
              <a:t> </a:t>
            </a:r>
            <a:r>
              <a:rPr lang="en-CA" altLang="en-US" dirty="0" smtClean="0"/>
              <a:t>bit: </a:t>
            </a:r>
            <a:r>
              <a:rPr lang="en-CA" altLang="en-US" dirty="0" smtClean="0">
                <a:solidFill>
                  <a:schemeClr val="accent6">
                    <a:lumMod val="75000"/>
                  </a:schemeClr>
                </a:solidFill>
              </a:rPr>
              <a:t>n/</a:t>
            </a:r>
            <a:r>
              <a:rPr lang="en-CA" altLang="en-US" dirty="0" err="1" smtClean="0">
                <a:solidFill>
                  <a:schemeClr val="accent6">
                    <a:lumMod val="75000"/>
                  </a:schemeClr>
                </a:solidFill>
              </a:rPr>
              <a:t>lg</a:t>
            </a:r>
            <a:r>
              <a:rPr lang="en-CA" altLang="en-US" dirty="0" smtClean="0">
                <a:solidFill>
                  <a:schemeClr val="accent6">
                    <a:lumMod val="75000"/>
                  </a:schemeClr>
                </a:solidFill>
              </a:rPr>
              <a:t> n bits</a:t>
            </a:r>
            <a:endParaRPr lang="en-CA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CA" altLang="en-US" dirty="0"/>
              <a:t>#1’s within these </a:t>
            </a:r>
            <a:r>
              <a:rPr lang="en-CA" altLang="en-US" dirty="0" smtClean="0"/>
              <a:t>also </a:t>
            </a:r>
            <a:r>
              <a:rPr lang="en-CA" altLang="en-US" dirty="0"/>
              <a:t>each </a:t>
            </a:r>
            <a:r>
              <a:rPr lang="en-CA" altLang="en-US" dirty="0" err="1"/>
              <a:t>lg</a:t>
            </a:r>
            <a:r>
              <a:rPr lang="en-CA" altLang="en-US" dirty="0"/>
              <a:t> n</a:t>
            </a:r>
            <a:r>
              <a:rPr lang="en-CA" altLang="en-US" baseline="30000" dirty="0"/>
              <a:t>th</a:t>
            </a:r>
            <a:r>
              <a:rPr lang="en-CA" altLang="en-US" dirty="0"/>
              <a:t> </a:t>
            </a:r>
            <a:r>
              <a:rPr lang="en-CA" altLang="en-US" dirty="0" smtClean="0"/>
              <a:t>bit: </a:t>
            </a:r>
            <a:r>
              <a:rPr lang="en-CA" altLang="en-US" dirty="0" smtClean="0">
                <a:solidFill>
                  <a:schemeClr val="accent6">
                    <a:lumMod val="75000"/>
                  </a:schemeClr>
                </a:solidFill>
              </a:rPr>
              <a:t>2n </a:t>
            </a:r>
            <a:r>
              <a:rPr lang="en-CA" altLang="en-US" dirty="0" err="1" smtClean="0">
                <a:solidFill>
                  <a:schemeClr val="accent6">
                    <a:lumMod val="75000"/>
                  </a:schemeClr>
                </a:solidFill>
              </a:rPr>
              <a:t>lg</a:t>
            </a:r>
            <a:r>
              <a:rPr lang="en-CA" alt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CA" altLang="en-US" dirty="0" err="1" smtClean="0">
                <a:solidFill>
                  <a:schemeClr val="accent6">
                    <a:lumMod val="75000"/>
                  </a:schemeClr>
                </a:solidFill>
              </a:rPr>
              <a:t>lg</a:t>
            </a:r>
            <a:r>
              <a:rPr lang="en-CA" altLang="en-US" dirty="0" smtClean="0">
                <a:solidFill>
                  <a:schemeClr val="accent6">
                    <a:lumMod val="75000"/>
                  </a:schemeClr>
                </a:solidFill>
              </a:rPr>
              <a:t> n/ </a:t>
            </a:r>
            <a:r>
              <a:rPr lang="en-CA" altLang="en-US" dirty="0" err="1" smtClean="0">
                <a:solidFill>
                  <a:schemeClr val="accent6">
                    <a:lumMod val="75000"/>
                  </a:schemeClr>
                </a:solidFill>
              </a:rPr>
              <a:t>lg</a:t>
            </a:r>
            <a:r>
              <a:rPr lang="en-CA" altLang="en-US" dirty="0" smtClean="0">
                <a:solidFill>
                  <a:schemeClr val="accent6">
                    <a:lumMod val="75000"/>
                  </a:schemeClr>
                </a:solidFill>
              </a:rPr>
              <a:t> n</a:t>
            </a:r>
            <a:endParaRPr lang="en-CA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CA" altLang="en-US" dirty="0"/>
              <a:t>Table lookup after </a:t>
            </a:r>
            <a:r>
              <a:rPr lang="en-CA" altLang="en-US" dirty="0" smtClean="0"/>
              <a:t>that: 2 lookups in table of size </a:t>
            </a:r>
            <a:r>
              <a:rPr lang="en-CA" altLang="en-US" dirty="0" smtClean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</a:t>
            </a:r>
            <a:r>
              <a:rPr lang="en-CA" altLang="en-US" dirty="0" smtClean="0">
                <a:solidFill>
                  <a:schemeClr val="accent6">
                    <a:lumMod val="75000"/>
                  </a:schemeClr>
                </a:solidFill>
              </a:rPr>
              <a:t>n </a:t>
            </a:r>
            <a:r>
              <a:rPr lang="en-CA" altLang="en-US" dirty="0" err="1" smtClean="0">
                <a:solidFill>
                  <a:schemeClr val="accent6">
                    <a:lumMod val="75000"/>
                  </a:schemeClr>
                </a:solidFill>
              </a:rPr>
              <a:t>lg</a:t>
            </a:r>
            <a:r>
              <a:rPr lang="en-CA" alt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CA" altLang="en-US" dirty="0" err="1" smtClean="0">
                <a:solidFill>
                  <a:schemeClr val="accent6">
                    <a:lumMod val="75000"/>
                  </a:schemeClr>
                </a:solidFill>
              </a:rPr>
              <a:t>lg</a:t>
            </a:r>
            <a:r>
              <a:rPr lang="en-CA" altLang="en-US" dirty="0" smtClean="0">
                <a:solidFill>
                  <a:schemeClr val="accent6">
                    <a:lumMod val="75000"/>
                  </a:schemeClr>
                </a:solidFill>
              </a:rPr>
              <a:t> n bits</a:t>
            </a:r>
          </a:p>
          <a:p>
            <a:pPr>
              <a:buNone/>
            </a:pPr>
            <a:endParaRPr lang="en-CA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CA" altLang="en-US" dirty="0">
                <a:solidFill>
                  <a:srgbClr val="C00000"/>
                </a:solidFill>
              </a:rPr>
              <a:t>Select:</a:t>
            </a:r>
            <a:r>
              <a:rPr lang="en-CA" altLang="en-US" dirty="0"/>
              <a:t> More complicated (especially to get this lower order term) but similar notions</a:t>
            </a:r>
          </a:p>
          <a:p>
            <a:pPr>
              <a:buNone/>
            </a:pPr>
            <a:r>
              <a:rPr lang="en-CA" altLang="en-US" dirty="0"/>
              <a:t>Key issue: Rank &amp; Select take O(1) time with </a:t>
            </a:r>
            <a:r>
              <a:rPr lang="en-CA" altLang="en-US" dirty="0" err="1"/>
              <a:t>lg</a:t>
            </a:r>
            <a:r>
              <a:rPr lang="en-CA" altLang="en-US" dirty="0"/>
              <a:t> n bit word (Munro et al)</a:t>
            </a:r>
          </a:p>
          <a:p>
            <a:pPr>
              <a:buNone/>
            </a:pPr>
            <a:endParaRPr lang="en-CA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endParaRPr lang="en-CA" alt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0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00"/>
    </mc:Choice>
    <mc:Fallback xmlns="">
      <p:transition spd="slow" advTm="94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Bound: for Rank &amp; for Select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None/>
            </a:pPr>
            <a:r>
              <a:rPr lang="en-US" altLang="en-US" sz="2400" kern="0" dirty="0">
                <a:solidFill>
                  <a:srgbClr val="00AE00"/>
                </a:solidFill>
                <a:latin typeface="Verdana"/>
              </a:rPr>
              <a:t>Theorem (</a:t>
            </a:r>
            <a:r>
              <a:rPr lang="en-US" altLang="en-US" sz="2400" kern="0" dirty="0" err="1">
                <a:solidFill>
                  <a:srgbClr val="00AE00"/>
                </a:solidFill>
                <a:latin typeface="Verdana"/>
              </a:rPr>
              <a:t>Golynski</a:t>
            </a:r>
            <a:r>
              <a:rPr lang="en-US" altLang="en-US" sz="2400" kern="0" dirty="0">
                <a:solidFill>
                  <a:srgbClr val="00AE00"/>
                </a:solidFill>
                <a:latin typeface="Verdana"/>
              </a:rPr>
              <a:t>): </a:t>
            </a:r>
            <a:r>
              <a:rPr lang="en-US" altLang="en-US" sz="2400" kern="0" dirty="0">
                <a:solidFill>
                  <a:srgbClr val="000000"/>
                </a:solidFill>
                <a:latin typeface="Verdana"/>
              </a:rPr>
              <a:t>Given a bit vector of length </a:t>
            </a:r>
            <a:r>
              <a:rPr lang="en-US" altLang="en-US" sz="2400" kern="0" dirty="0">
                <a:solidFill>
                  <a:srgbClr val="999966"/>
                </a:solidFill>
                <a:latin typeface="Verdana"/>
              </a:rPr>
              <a:t>n</a:t>
            </a:r>
            <a:r>
              <a:rPr lang="en-US" altLang="en-US" sz="2400" kern="0" dirty="0">
                <a:solidFill>
                  <a:srgbClr val="000000"/>
                </a:solidFill>
                <a:latin typeface="Verdana"/>
              </a:rPr>
              <a:t> and an “index” (extra data) of size</a:t>
            </a:r>
            <a:r>
              <a:rPr lang="en-US" altLang="en-US" sz="2400" kern="0" dirty="0">
                <a:solidFill>
                  <a:srgbClr val="999966"/>
                </a:solidFill>
                <a:latin typeface="Verdana"/>
              </a:rPr>
              <a:t> r </a:t>
            </a:r>
            <a:r>
              <a:rPr lang="en-US" altLang="en-US" sz="2400" kern="0" dirty="0">
                <a:solidFill>
                  <a:srgbClr val="000000"/>
                </a:solidFill>
                <a:latin typeface="Verdana"/>
              </a:rPr>
              <a:t>bits, let </a:t>
            </a:r>
            <a:r>
              <a:rPr lang="en-US" altLang="en-US" sz="2400" kern="0" dirty="0">
                <a:solidFill>
                  <a:srgbClr val="999966"/>
                </a:solidFill>
                <a:latin typeface="Verdana"/>
              </a:rPr>
              <a:t>t </a:t>
            </a:r>
            <a:r>
              <a:rPr lang="en-US" altLang="en-US" sz="2400" kern="0" dirty="0">
                <a:solidFill>
                  <a:srgbClr val="000000"/>
                </a:solidFill>
                <a:latin typeface="Verdana"/>
              </a:rPr>
              <a:t>be the number of bits probed to perform rank (or select) then:	</a:t>
            </a:r>
            <a:r>
              <a:rPr lang="en-US" altLang="en-US" sz="2400" kern="0" dirty="0">
                <a:solidFill>
                  <a:srgbClr val="FF0000"/>
                </a:solidFill>
                <a:latin typeface="Verdana"/>
              </a:rPr>
              <a:t>r=</a:t>
            </a:r>
            <a:r>
              <a:rPr lang="el-GR" altLang="en-US" sz="2400" kern="0" dirty="0">
                <a:solidFill>
                  <a:srgbClr val="FF0000"/>
                </a:solidFill>
                <a:latin typeface="Verdana"/>
              </a:rPr>
              <a:t>Ω</a:t>
            </a:r>
            <a:r>
              <a:rPr lang="en-US" altLang="en-US" sz="2400" kern="0" dirty="0">
                <a:solidFill>
                  <a:srgbClr val="FF0000"/>
                </a:solidFill>
                <a:latin typeface="Verdana"/>
              </a:rPr>
              <a:t>(n (</a:t>
            </a:r>
            <a:r>
              <a:rPr lang="en-US" altLang="en-US" sz="2400" kern="0" dirty="0" err="1">
                <a:solidFill>
                  <a:srgbClr val="FF0000"/>
                </a:solidFill>
                <a:latin typeface="Verdana"/>
              </a:rPr>
              <a:t>lg</a:t>
            </a:r>
            <a:r>
              <a:rPr lang="en-US" altLang="en-US" sz="2400" kern="0" dirty="0">
                <a:solidFill>
                  <a:srgbClr val="FF0000"/>
                </a:solidFill>
                <a:latin typeface="Verdana"/>
              </a:rPr>
              <a:t> t)/t)</a:t>
            </a:r>
            <a:r>
              <a:rPr lang="en-US" altLang="en-US" sz="2400" kern="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None/>
            </a:pPr>
            <a:r>
              <a:rPr lang="en-US" altLang="en-US" sz="2400" kern="0" dirty="0">
                <a:solidFill>
                  <a:srgbClr val="00AE00"/>
                </a:solidFill>
                <a:latin typeface="Verdana"/>
              </a:rPr>
              <a:t>Proof idea: </a:t>
            </a:r>
            <a:r>
              <a:rPr lang="en-US" altLang="en-US" sz="2400" kern="0" dirty="0">
                <a:solidFill>
                  <a:srgbClr val="000000"/>
                </a:solidFill>
                <a:latin typeface="Verdana"/>
              </a:rPr>
              <a:t>Argue to reconstructing the entire string with too few rank queries (similarly for select)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None/>
            </a:pPr>
            <a:endParaRPr lang="en-US" altLang="en-US" sz="2400" kern="0" dirty="0">
              <a:solidFill>
                <a:srgbClr val="000000"/>
              </a:solidFill>
              <a:latin typeface="Verdana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5000"/>
              <a:buNone/>
            </a:pPr>
            <a:r>
              <a:rPr lang="en-US" altLang="en-US" sz="2400" kern="0" dirty="0">
                <a:solidFill>
                  <a:srgbClr val="00AE00"/>
                </a:solidFill>
                <a:latin typeface="Verdana"/>
              </a:rPr>
              <a:t>Corollary (</a:t>
            </a:r>
            <a:r>
              <a:rPr lang="en-US" altLang="en-US" sz="2400" kern="0" dirty="0" err="1">
                <a:solidFill>
                  <a:srgbClr val="00AE00"/>
                </a:solidFill>
                <a:latin typeface="Verdana"/>
              </a:rPr>
              <a:t>Golynski</a:t>
            </a:r>
            <a:r>
              <a:rPr lang="en-US" altLang="en-US" sz="2400" kern="0" dirty="0">
                <a:solidFill>
                  <a:srgbClr val="00AE00"/>
                </a:solidFill>
                <a:latin typeface="Verdana"/>
              </a:rPr>
              <a:t>): </a:t>
            </a:r>
            <a:r>
              <a:rPr lang="en-US" altLang="en-US" sz="2400" kern="0" dirty="0">
                <a:solidFill>
                  <a:srgbClr val="000000"/>
                </a:solidFill>
                <a:latin typeface="Verdana"/>
              </a:rPr>
              <a:t>Under the </a:t>
            </a:r>
            <a:r>
              <a:rPr lang="en-US" altLang="en-US" sz="2400" kern="0" dirty="0" err="1">
                <a:solidFill>
                  <a:srgbClr val="999966"/>
                </a:solidFill>
                <a:latin typeface="Verdana"/>
              </a:rPr>
              <a:t>lg</a:t>
            </a:r>
            <a:r>
              <a:rPr lang="en-US" altLang="en-US" sz="2400" kern="0" dirty="0">
                <a:solidFill>
                  <a:srgbClr val="999966"/>
                </a:solidFill>
                <a:latin typeface="Verdana"/>
              </a:rPr>
              <a:t> n</a:t>
            </a:r>
            <a:r>
              <a:rPr lang="en-US" altLang="en-US" sz="2400" kern="0" dirty="0">
                <a:solidFill>
                  <a:srgbClr val="000000"/>
                </a:solidFill>
                <a:latin typeface="Verdana"/>
              </a:rPr>
              <a:t> bit RAM model, an index of size </a:t>
            </a:r>
            <a:r>
              <a:rPr lang="el-GR" altLang="en-US" sz="2400" kern="0" dirty="0">
                <a:solidFill>
                  <a:srgbClr val="FF0000"/>
                </a:solidFill>
                <a:latin typeface="Verdana"/>
                <a:sym typeface="Symbol" panose="05050102010706020507" pitchFamily="18" charset="2"/>
              </a:rPr>
              <a:t></a:t>
            </a:r>
            <a:r>
              <a:rPr lang="en-US" altLang="en-US" sz="2400" kern="0" dirty="0">
                <a:solidFill>
                  <a:srgbClr val="FF0000"/>
                </a:solidFill>
                <a:latin typeface="Verdana"/>
              </a:rPr>
              <a:t>(n </a:t>
            </a:r>
            <a:r>
              <a:rPr lang="en-US" altLang="en-US" sz="2400" kern="0" dirty="0" err="1">
                <a:solidFill>
                  <a:srgbClr val="FF0000"/>
                </a:solidFill>
                <a:latin typeface="Verdana"/>
              </a:rPr>
              <a:t>lglg</a:t>
            </a:r>
            <a:r>
              <a:rPr lang="en-US" altLang="en-US" sz="2400" kern="0" dirty="0">
                <a:solidFill>
                  <a:srgbClr val="FF0000"/>
                </a:solidFill>
                <a:latin typeface="Verdana"/>
              </a:rPr>
              <a:t> n/ </a:t>
            </a:r>
            <a:r>
              <a:rPr lang="en-US" altLang="en-US" sz="2400" kern="0" dirty="0" err="1">
                <a:solidFill>
                  <a:srgbClr val="FF0000"/>
                </a:solidFill>
                <a:latin typeface="Verdana"/>
              </a:rPr>
              <a:t>lg</a:t>
            </a:r>
            <a:r>
              <a:rPr lang="en-US" altLang="en-US" sz="2400" kern="0" dirty="0">
                <a:solidFill>
                  <a:srgbClr val="FF0000"/>
                </a:solidFill>
                <a:latin typeface="Verdana"/>
              </a:rPr>
              <a:t> n)</a:t>
            </a:r>
            <a:r>
              <a:rPr lang="en-US" altLang="en-US" sz="2400" kern="0" dirty="0">
                <a:solidFill>
                  <a:srgbClr val="000000"/>
                </a:solidFill>
                <a:latin typeface="Verdana"/>
              </a:rPr>
              <a:t> is necessary and sufficient to perform the rank and the select operations.</a:t>
            </a:r>
          </a:p>
          <a:p>
            <a:pPr>
              <a:buNone/>
            </a:pPr>
            <a:endParaRPr lang="en-CA" alt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45"/>
    </mc:Choice>
    <mc:Fallback xmlns="">
      <p:transition spd="slow" advTm="97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Implementations: Early and Later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CA" altLang="en-US" dirty="0" smtClean="0"/>
              <a:t>The first implementation of a </a:t>
            </a:r>
            <a:r>
              <a:rPr lang="en-CA" altLang="en-US" dirty="0" smtClean="0">
                <a:solidFill>
                  <a:srgbClr val="FFC000"/>
                </a:solidFill>
              </a:rPr>
              <a:t>“succinct” tree based index</a:t>
            </a:r>
            <a:r>
              <a:rPr lang="en-CA" altLang="en-US" dirty="0" smtClean="0"/>
              <a:t>:</a:t>
            </a:r>
          </a:p>
          <a:p>
            <a:pPr>
              <a:buNone/>
            </a:pPr>
            <a:r>
              <a:rPr lang="en-CA" altLang="en-US" dirty="0" smtClean="0">
                <a:solidFill>
                  <a:srgbClr val="FF0000"/>
                </a:solidFill>
              </a:rPr>
              <a:t>David Clark (here)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6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97"/>
    </mc:Choice>
    <mc:Fallback xmlns="">
      <p:transition spd="slow" advTm="21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Implementations: Early and Later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CA" altLang="en-US" dirty="0" smtClean="0"/>
              <a:t>The first implementation of a </a:t>
            </a:r>
            <a:r>
              <a:rPr lang="en-CA" altLang="en-US" dirty="0" smtClean="0">
                <a:solidFill>
                  <a:srgbClr val="FFC000"/>
                </a:solidFill>
              </a:rPr>
              <a:t>“succinct” tree </a:t>
            </a:r>
            <a:r>
              <a:rPr lang="en-CA" altLang="en-US" smtClean="0">
                <a:solidFill>
                  <a:srgbClr val="FFC000"/>
                </a:solidFill>
              </a:rPr>
              <a:t>based index</a:t>
            </a:r>
            <a:r>
              <a:rPr lang="en-CA" altLang="en-US" dirty="0" smtClean="0"/>
              <a:t>:</a:t>
            </a:r>
          </a:p>
          <a:p>
            <a:pPr>
              <a:buNone/>
            </a:pPr>
            <a:r>
              <a:rPr lang="en-CA" altLang="en-US" dirty="0" smtClean="0">
                <a:solidFill>
                  <a:srgbClr val="FF0000"/>
                </a:solidFill>
              </a:rPr>
              <a:t>David Clark (here)</a:t>
            </a:r>
          </a:p>
          <a:p>
            <a:pPr>
              <a:buNone/>
            </a:pPr>
            <a:r>
              <a:rPr lang="en-CA" altLang="en-US" dirty="0" smtClean="0"/>
              <a:t>A </a:t>
            </a:r>
            <a:r>
              <a:rPr lang="en-CA" altLang="en-US" dirty="0" smtClean="0">
                <a:solidFill>
                  <a:srgbClr val="FF0000"/>
                </a:solidFill>
              </a:rPr>
              <a:t>3n + o(n) </a:t>
            </a:r>
            <a:r>
              <a:rPr lang="en-CA" altLang="en-US" dirty="0" smtClean="0"/>
              <a:t>bit tree representation</a:t>
            </a:r>
          </a:p>
          <a:p>
            <a:pPr>
              <a:buNone/>
            </a:pPr>
            <a:r>
              <a:rPr lang="en-CA" altLang="en-US" dirty="0" smtClean="0"/>
              <a:t>The implementation predated the O(1) time Select</a:t>
            </a:r>
          </a:p>
          <a:p>
            <a:pPr>
              <a:buNone/>
            </a:pPr>
            <a:r>
              <a:rPr lang="en-CA" altLang="en-US" dirty="0" smtClean="0"/>
              <a:t>Different approach (entirely)</a:t>
            </a:r>
          </a:p>
          <a:p>
            <a:pPr>
              <a:buNone/>
            </a:pPr>
            <a:r>
              <a:rPr lang="en-CA" altLang="en-US" dirty="0" smtClean="0"/>
              <a:t>A ingredient included succinct representation of integers (?)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4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45"/>
    </mc:Choice>
    <mc:Fallback xmlns="">
      <p:transition spd="slow" advTm="45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Succinct Representation </a:t>
            </a:r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Integers 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CA" altLang="en-US" dirty="0" smtClean="0"/>
              <a:t>How many bits does it take to represent a (positive) integer … when you have no idea how large it is?</a:t>
            </a:r>
          </a:p>
          <a:p>
            <a:pPr>
              <a:buNone/>
            </a:pPr>
            <a:r>
              <a:rPr lang="en-CA" altLang="en-US" dirty="0" smtClean="0"/>
              <a:t>It has to be a prefix(free) code … i.e. you have to know when you are finished.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4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86"/>
    </mc:Choice>
    <mc:Fallback xmlns="">
      <p:transition spd="slow" advTm="39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Succinct Representation </a:t>
            </a:r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Integers 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CA" altLang="en-US" dirty="0" smtClean="0"/>
              <a:t>How many bits does it take to represent a (positive) integer … when you have no idea how large it is?</a:t>
            </a:r>
          </a:p>
          <a:p>
            <a:pPr>
              <a:buNone/>
            </a:pPr>
            <a:r>
              <a:rPr lang="en-CA" altLang="en-US" dirty="0" smtClean="0"/>
              <a:t>It has to be a prefix(free) code … i.e. you have to know when you are finished.</a:t>
            </a:r>
          </a:p>
          <a:p>
            <a:pPr>
              <a:buNone/>
            </a:pPr>
            <a:r>
              <a:rPr lang="en-CA" altLang="en-US" dirty="0" smtClean="0"/>
              <a:t>One approach:	0</a:t>
            </a:r>
            <a:r>
              <a:rPr lang="en-CA" altLang="en-US" baseline="30000" dirty="0" smtClean="0"/>
              <a:t>lg n</a:t>
            </a:r>
            <a:r>
              <a:rPr lang="en-CA" altLang="en-US" dirty="0" smtClean="0"/>
              <a:t> standard representation</a:t>
            </a:r>
          </a:p>
          <a:p>
            <a:pPr>
              <a:buNone/>
            </a:pPr>
            <a:r>
              <a:rPr lang="en-CA" altLang="en-US" dirty="0" smtClean="0"/>
              <a:t>So for 1	1	for 2	010 	and for 	19	000010011</a:t>
            </a:r>
          </a:p>
          <a:p>
            <a:pPr>
              <a:buNone/>
            </a:pPr>
            <a:r>
              <a:rPr lang="en-CA" altLang="en-US" dirty="0" smtClean="0"/>
              <a:t>This takes about </a:t>
            </a:r>
            <a:r>
              <a:rPr lang="en-CA" altLang="en-US" dirty="0" smtClean="0">
                <a:solidFill>
                  <a:srgbClr val="C00000"/>
                </a:solidFill>
              </a:rPr>
              <a:t>2 </a:t>
            </a:r>
            <a:r>
              <a:rPr lang="en-CA" altLang="en-US" dirty="0" err="1" smtClean="0">
                <a:solidFill>
                  <a:srgbClr val="C00000"/>
                </a:solidFill>
              </a:rPr>
              <a:t>lg</a:t>
            </a:r>
            <a:r>
              <a:rPr lang="en-CA" altLang="en-US" dirty="0" smtClean="0">
                <a:solidFill>
                  <a:srgbClr val="C00000"/>
                </a:solidFill>
              </a:rPr>
              <a:t> n bits</a:t>
            </a:r>
          </a:p>
          <a:p>
            <a:pPr>
              <a:buNone/>
            </a:pPr>
            <a:r>
              <a:rPr lang="en-CA" altLang="en-US" dirty="0" smtClean="0">
                <a:solidFill>
                  <a:srgbClr val="FFC000"/>
                </a:solidFill>
              </a:rPr>
              <a:t>Can we do better?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8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94"/>
    </mc:Choice>
    <mc:Fallback xmlns="">
      <p:transition spd="slow" advTm="57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Succinct </a:t>
            </a:r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ata Structure for a Binary Tree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CA" altLang="en-US" dirty="0"/>
              <a:t>What you learned about </a:t>
            </a:r>
            <a:r>
              <a:rPr lang="en-CA" altLang="en-US" dirty="0" smtClean="0"/>
              <a:t>Heaps</a:t>
            </a:r>
          </a:p>
          <a:p>
            <a:pPr>
              <a:buNone/>
            </a:pPr>
            <a:r>
              <a:rPr lang="en-CA" altLang="en-US" dirty="0">
                <a:solidFill>
                  <a:srgbClr val="C00000"/>
                </a:solidFill>
              </a:rPr>
              <a:t>Only 1 heap (shape) on n nodes</a:t>
            </a:r>
          </a:p>
          <a:p>
            <a:pPr>
              <a:buNone/>
            </a:pPr>
            <a:r>
              <a:rPr lang="en-CA" altLang="en-US" dirty="0">
                <a:solidFill>
                  <a:schemeClr val="accent6"/>
                </a:solidFill>
              </a:rPr>
              <a:t>Balanced tree, </a:t>
            </a:r>
            <a:r>
              <a:rPr lang="en-CA" altLang="en-US" dirty="0" smtClean="0">
                <a:solidFill>
                  <a:schemeClr val="accent6"/>
                </a:solidFill>
              </a:rPr>
              <a:t>bottom </a:t>
            </a:r>
            <a:r>
              <a:rPr lang="en-CA" altLang="en-US" dirty="0">
                <a:solidFill>
                  <a:schemeClr val="accent6"/>
                </a:solidFill>
              </a:rPr>
              <a:t>level pushed left</a:t>
            </a:r>
          </a:p>
          <a:p>
            <a:pPr>
              <a:buNone/>
            </a:pPr>
            <a:r>
              <a:rPr lang="en-CA" altLang="en-US" dirty="0">
                <a:solidFill>
                  <a:schemeClr val="accent6"/>
                </a:solidFill>
              </a:rPr>
              <a:t>number nodes </a:t>
            </a:r>
            <a:r>
              <a:rPr lang="en-CA" altLang="en-US" dirty="0" smtClean="0">
                <a:solidFill>
                  <a:schemeClr val="accent6"/>
                </a:solidFill>
              </a:rPr>
              <a:t>left to right, row </a:t>
            </a:r>
            <a:r>
              <a:rPr lang="en-CA" altLang="en-US" dirty="0">
                <a:solidFill>
                  <a:schemeClr val="accent6"/>
                </a:solidFill>
              </a:rPr>
              <a:t>by row;</a:t>
            </a:r>
          </a:p>
          <a:p>
            <a:pPr>
              <a:buNone/>
            </a:pPr>
            <a:r>
              <a:rPr lang="en-CA" altLang="en-US" dirty="0" err="1">
                <a:solidFill>
                  <a:srgbClr val="C00000"/>
                </a:solidFill>
              </a:rPr>
              <a:t>lchild</a:t>
            </a:r>
            <a:r>
              <a:rPr lang="en-CA" altLang="en-US" dirty="0">
                <a:solidFill>
                  <a:srgbClr val="C00000"/>
                </a:solidFill>
              </a:rPr>
              <a:t>(</a:t>
            </a:r>
            <a:r>
              <a:rPr lang="en-CA" altLang="en-US" dirty="0" err="1">
                <a:solidFill>
                  <a:srgbClr val="C00000"/>
                </a:solidFill>
              </a:rPr>
              <a:t>i</a:t>
            </a:r>
            <a:r>
              <a:rPr lang="en-CA" altLang="en-US" dirty="0">
                <a:solidFill>
                  <a:srgbClr val="C00000"/>
                </a:solidFill>
              </a:rPr>
              <a:t>)=2i; </a:t>
            </a:r>
            <a:r>
              <a:rPr lang="en-CA" altLang="en-US" dirty="0" err="1">
                <a:solidFill>
                  <a:srgbClr val="C00000"/>
                </a:solidFill>
              </a:rPr>
              <a:t>rchild</a:t>
            </a:r>
            <a:r>
              <a:rPr lang="en-CA" altLang="en-US" dirty="0">
                <a:solidFill>
                  <a:srgbClr val="C00000"/>
                </a:solidFill>
              </a:rPr>
              <a:t>(</a:t>
            </a:r>
            <a:r>
              <a:rPr lang="en-CA" altLang="en-US" dirty="0" err="1">
                <a:solidFill>
                  <a:srgbClr val="C00000"/>
                </a:solidFill>
              </a:rPr>
              <a:t>i</a:t>
            </a:r>
            <a:r>
              <a:rPr lang="en-CA" altLang="en-US" dirty="0">
                <a:solidFill>
                  <a:srgbClr val="C00000"/>
                </a:solidFill>
              </a:rPr>
              <a:t>)=2i+1</a:t>
            </a:r>
          </a:p>
          <a:p>
            <a:pPr>
              <a:buNone/>
            </a:pPr>
            <a:endParaRPr lang="en-CA" altLang="en-US" dirty="0" smtClean="0">
              <a:solidFill>
                <a:srgbClr val="C00000"/>
              </a:solidFill>
            </a:endParaRPr>
          </a:p>
        </p:txBody>
      </p:sp>
      <p:sp>
        <p:nvSpPr>
          <p:cNvPr id="5" name="Line 33"/>
          <p:cNvSpPr>
            <a:spLocks noChangeShapeType="1"/>
          </p:cNvSpPr>
          <p:nvPr/>
        </p:nvSpPr>
        <p:spPr bwMode="auto">
          <a:xfrm flipH="1">
            <a:off x="6688102" y="1960031"/>
            <a:ext cx="2417763" cy="2447925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6" name="Line 34"/>
          <p:cNvSpPr>
            <a:spLocks noChangeShapeType="1"/>
          </p:cNvSpPr>
          <p:nvPr/>
        </p:nvSpPr>
        <p:spPr bwMode="auto">
          <a:xfrm>
            <a:off x="9064590" y="1960031"/>
            <a:ext cx="1008062" cy="17272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" name="Line 35"/>
          <p:cNvSpPr>
            <a:spLocks noChangeShapeType="1"/>
          </p:cNvSpPr>
          <p:nvPr/>
        </p:nvSpPr>
        <p:spPr bwMode="auto">
          <a:xfrm flipH="1">
            <a:off x="8978865" y="2798231"/>
            <a:ext cx="584200" cy="9398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8" name="Line 39"/>
          <p:cNvSpPr>
            <a:spLocks noChangeShapeType="1"/>
          </p:cNvSpPr>
          <p:nvPr/>
        </p:nvSpPr>
        <p:spPr bwMode="auto">
          <a:xfrm>
            <a:off x="8343865" y="2752194"/>
            <a:ext cx="254000" cy="909637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9" name="Line 40"/>
          <p:cNvSpPr>
            <a:spLocks noChangeShapeType="1"/>
          </p:cNvSpPr>
          <p:nvPr/>
        </p:nvSpPr>
        <p:spPr bwMode="auto">
          <a:xfrm>
            <a:off x="7429465" y="3636431"/>
            <a:ext cx="330200" cy="7874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0" name="Line 53"/>
          <p:cNvSpPr>
            <a:spLocks noChangeShapeType="1"/>
          </p:cNvSpPr>
          <p:nvPr/>
        </p:nvSpPr>
        <p:spPr bwMode="auto">
          <a:xfrm flipH="1">
            <a:off x="7983502" y="3688819"/>
            <a:ext cx="584200" cy="7874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1" name="Text Box 65"/>
          <p:cNvSpPr txBox="1">
            <a:spLocks noChangeArrowheads="1"/>
          </p:cNvSpPr>
          <p:nvPr/>
        </p:nvSpPr>
        <p:spPr bwMode="auto">
          <a:xfrm>
            <a:off x="8920127" y="2031469"/>
            <a:ext cx="296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CA" altLang="en-US" sz="14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2" name="Text Box 66"/>
          <p:cNvSpPr txBox="1">
            <a:spLocks noChangeArrowheads="1"/>
          </p:cNvSpPr>
          <p:nvPr/>
        </p:nvSpPr>
        <p:spPr bwMode="auto">
          <a:xfrm>
            <a:off x="8120027" y="2823631"/>
            <a:ext cx="296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CA" altLang="en-US" sz="140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3" name="Text Box 67"/>
          <p:cNvSpPr txBox="1">
            <a:spLocks noChangeArrowheads="1"/>
          </p:cNvSpPr>
          <p:nvPr/>
        </p:nvSpPr>
        <p:spPr bwMode="auto">
          <a:xfrm>
            <a:off x="9424952" y="2823631"/>
            <a:ext cx="296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CA" altLang="en-US" sz="140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7264365" y="3688819"/>
            <a:ext cx="2968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CA" altLang="en-US" sz="140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15" name="Text Box 69"/>
          <p:cNvSpPr txBox="1">
            <a:spLocks noChangeArrowheads="1"/>
          </p:cNvSpPr>
          <p:nvPr/>
        </p:nvSpPr>
        <p:spPr bwMode="auto">
          <a:xfrm>
            <a:off x="8488327" y="3615794"/>
            <a:ext cx="296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CA" altLang="en-US" sz="1400">
                <a:solidFill>
                  <a:schemeClr val="tx2"/>
                </a:solidFill>
              </a:rPr>
              <a:t>5</a:t>
            </a:r>
          </a:p>
        </p:txBody>
      </p:sp>
      <p:sp>
        <p:nvSpPr>
          <p:cNvPr id="16" name="Text Box 70"/>
          <p:cNvSpPr txBox="1">
            <a:spLocks noChangeArrowheads="1"/>
          </p:cNvSpPr>
          <p:nvPr/>
        </p:nvSpPr>
        <p:spPr bwMode="auto">
          <a:xfrm>
            <a:off x="8848690" y="3688819"/>
            <a:ext cx="2968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CA" altLang="en-US" sz="1400">
                <a:solidFill>
                  <a:schemeClr val="tx2"/>
                </a:solidFill>
              </a:rPr>
              <a:t>6</a:t>
            </a:r>
          </a:p>
        </p:txBody>
      </p:sp>
      <p:sp>
        <p:nvSpPr>
          <p:cNvPr id="17" name="Text Box 71"/>
          <p:cNvSpPr txBox="1">
            <a:spLocks noChangeArrowheads="1"/>
          </p:cNvSpPr>
          <p:nvPr/>
        </p:nvSpPr>
        <p:spPr bwMode="auto">
          <a:xfrm>
            <a:off x="9928190" y="3615794"/>
            <a:ext cx="2968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CA" altLang="en-US" sz="1400">
                <a:solidFill>
                  <a:schemeClr val="tx2"/>
                </a:solidFill>
              </a:rPr>
              <a:t>7</a:t>
            </a:r>
          </a:p>
        </p:txBody>
      </p:sp>
      <p:sp>
        <p:nvSpPr>
          <p:cNvPr id="18" name="Text Box 72"/>
          <p:cNvSpPr txBox="1">
            <a:spLocks noChangeArrowheads="1"/>
          </p:cNvSpPr>
          <p:nvPr/>
        </p:nvSpPr>
        <p:spPr bwMode="auto">
          <a:xfrm>
            <a:off x="6543640" y="4336519"/>
            <a:ext cx="2968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CA" altLang="en-US" sz="1400">
                <a:solidFill>
                  <a:schemeClr val="tx2"/>
                </a:solidFill>
              </a:rPr>
              <a:t>8</a:t>
            </a:r>
          </a:p>
        </p:txBody>
      </p:sp>
      <p:sp>
        <p:nvSpPr>
          <p:cNvPr id="19" name="Text Box 73"/>
          <p:cNvSpPr txBox="1">
            <a:spLocks noChangeArrowheads="1"/>
          </p:cNvSpPr>
          <p:nvPr/>
        </p:nvSpPr>
        <p:spPr bwMode="auto">
          <a:xfrm>
            <a:off x="7551702" y="4336519"/>
            <a:ext cx="296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CA" altLang="en-US" sz="1400">
                <a:solidFill>
                  <a:schemeClr val="tx2"/>
                </a:solidFill>
              </a:rPr>
              <a:t>9</a:t>
            </a:r>
          </a:p>
        </p:txBody>
      </p:sp>
      <p:sp>
        <p:nvSpPr>
          <p:cNvPr id="20" name="Text Box 74"/>
          <p:cNvSpPr txBox="1">
            <a:spLocks noChangeArrowheads="1"/>
          </p:cNvSpPr>
          <p:nvPr/>
        </p:nvSpPr>
        <p:spPr bwMode="auto">
          <a:xfrm>
            <a:off x="7840627" y="4336519"/>
            <a:ext cx="409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CA" altLang="en-US" sz="1400">
                <a:solidFill>
                  <a:schemeClr val="tx2"/>
                </a:solidFill>
              </a:rPr>
              <a:t>10</a:t>
            </a:r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59"/>
    </mc:Choice>
    <mc:Fallback xmlns="">
      <p:transition spd="slow" advTm="67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Representing “n” in fewer than 2 </a:t>
            </a:r>
            <a:r>
              <a:rPr lang="en-CA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lg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bits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CA" altLang="en-US" dirty="0" smtClean="0"/>
              <a:t>Represent </a:t>
            </a:r>
            <a:r>
              <a:rPr lang="en-CA" altLang="en-US" dirty="0" err="1" smtClean="0">
                <a:solidFill>
                  <a:srgbClr val="C00000"/>
                </a:solidFill>
              </a:rPr>
              <a:t>lg</a:t>
            </a:r>
            <a:r>
              <a:rPr lang="en-CA" altLang="en-US" dirty="0" smtClean="0">
                <a:solidFill>
                  <a:srgbClr val="C00000"/>
                </a:solidFill>
              </a:rPr>
              <a:t> n</a:t>
            </a:r>
          </a:p>
          <a:p>
            <a:pPr>
              <a:buNone/>
            </a:pPr>
            <a:r>
              <a:rPr lang="en-CA" altLang="en-US" dirty="0" smtClean="0"/>
              <a:t>So </a:t>
            </a:r>
            <a:r>
              <a:rPr lang="en-CA" altLang="en-US" dirty="0" smtClean="0">
                <a:solidFill>
                  <a:srgbClr val="C00000"/>
                </a:solidFill>
              </a:rPr>
              <a:t>2 </a:t>
            </a:r>
            <a:r>
              <a:rPr lang="en-CA" altLang="en-US" dirty="0" err="1" smtClean="0">
                <a:solidFill>
                  <a:srgbClr val="C00000"/>
                </a:solidFill>
              </a:rPr>
              <a:t>lg</a:t>
            </a:r>
            <a:r>
              <a:rPr lang="en-CA" altLang="en-US" dirty="0" smtClean="0">
                <a:solidFill>
                  <a:srgbClr val="C00000"/>
                </a:solidFill>
              </a:rPr>
              <a:t> </a:t>
            </a:r>
            <a:r>
              <a:rPr lang="en-CA" altLang="en-US" dirty="0" err="1" smtClean="0">
                <a:solidFill>
                  <a:srgbClr val="C00000"/>
                </a:solidFill>
              </a:rPr>
              <a:t>lg</a:t>
            </a:r>
            <a:r>
              <a:rPr lang="en-CA" altLang="en-US" dirty="0" smtClean="0">
                <a:solidFill>
                  <a:srgbClr val="C00000"/>
                </a:solidFill>
              </a:rPr>
              <a:t> n bits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1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68"/>
    </mc:Choice>
    <mc:Fallback xmlns="">
      <p:transition spd="slow" advTm="34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Representing “n” in fewer than 2 </a:t>
            </a:r>
            <a:r>
              <a:rPr lang="en-CA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lg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bits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CA" altLang="en-US" dirty="0" smtClean="0"/>
              <a:t>Represent </a:t>
            </a:r>
            <a:r>
              <a:rPr lang="en-CA" altLang="en-US" dirty="0" err="1" smtClean="0"/>
              <a:t>lg</a:t>
            </a:r>
            <a:r>
              <a:rPr lang="en-CA" altLang="en-US" dirty="0" smtClean="0"/>
              <a:t> n</a:t>
            </a:r>
          </a:p>
          <a:p>
            <a:pPr>
              <a:buNone/>
            </a:pPr>
            <a:r>
              <a:rPr lang="en-CA" altLang="en-US" dirty="0" smtClean="0"/>
              <a:t>So 2 </a:t>
            </a:r>
            <a:r>
              <a:rPr lang="en-CA" altLang="en-US" dirty="0" err="1" smtClean="0"/>
              <a:t>lg</a:t>
            </a:r>
            <a:r>
              <a:rPr lang="en-CA" altLang="en-US" dirty="0" smtClean="0"/>
              <a:t> </a:t>
            </a:r>
            <a:r>
              <a:rPr lang="en-CA" altLang="en-US" dirty="0" err="1" smtClean="0"/>
              <a:t>lg</a:t>
            </a:r>
            <a:r>
              <a:rPr lang="en-CA" altLang="en-US" dirty="0" smtClean="0"/>
              <a:t> n bits</a:t>
            </a:r>
          </a:p>
          <a:p>
            <a:pPr>
              <a:buNone/>
            </a:pPr>
            <a:endParaRPr lang="en-CA" altLang="en-US" dirty="0" smtClean="0"/>
          </a:p>
          <a:p>
            <a:pPr>
              <a:buNone/>
            </a:pPr>
            <a:r>
              <a:rPr lang="en-CA" altLang="en-US" dirty="0" smtClean="0"/>
              <a:t>Do it recursively:</a:t>
            </a:r>
          </a:p>
          <a:p>
            <a:pPr>
              <a:buNone/>
            </a:pPr>
            <a:r>
              <a:rPr lang="en-CA" altLang="en-US" dirty="0" err="1">
                <a:solidFill>
                  <a:srgbClr val="C00000"/>
                </a:solidFill>
              </a:rPr>
              <a:t>l</a:t>
            </a:r>
            <a:r>
              <a:rPr lang="en-CA" altLang="en-US" dirty="0" err="1" smtClean="0">
                <a:solidFill>
                  <a:srgbClr val="C00000"/>
                </a:solidFill>
              </a:rPr>
              <a:t>g</a:t>
            </a:r>
            <a:r>
              <a:rPr lang="en-CA" altLang="en-US" dirty="0" smtClean="0">
                <a:solidFill>
                  <a:srgbClr val="C00000"/>
                </a:solidFill>
              </a:rPr>
              <a:t> n + </a:t>
            </a:r>
            <a:r>
              <a:rPr lang="en-CA" altLang="en-US" dirty="0" err="1" smtClean="0">
                <a:solidFill>
                  <a:srgbClr val="C00000"/>
                </a:solidFill>
              </a:rPr>
              <a:t>lg</a:t>
            </a:r>
            <a:r>
              <a:rPr lang="en-CA" altLang="en-US" dirty="0" smtClean="0">
                <a:solidFill>
                  <a:srgbClr val="C00000"/>
                </a:solidFill>
              </a:rPr>
              <a:t> </a:t>
            </a:r>
            <a:r>
              <a:rPr lang="en-CA" altLang="en-US" dirty="0" err="1" smtClean="0">
                <a:solidFill>
                  <a:srgbClr val="C00000"/>
                </a:solidFill>
              </a:rPr>
              <a:t>lg</a:t>
            </a:r>
            <a:r>
              <a:rPr lang="en-CA" altLang="en-US" dirty="0" smtClean="0">
                <a:solidFill>
                  <a:srgbClr val="C00000"/>
                </a:solidFill>
              </a:rPr>
              <a:t> n + </a:t>
            </a:r>
            <a:r>
              <a:rPr lang="en-CA" altLang="en-US" dirty="0" err="1" smtClean="0">
                <a:solidFill>
                  <a:srgbClr val="C00000"/>
                </a:solidFill>
              </a:rPr>
              <a:t>lg</a:t>
            </a:r>
            <a:r>
              <a:rPr lang="en-CA" altLang="en-US" dirty="0" smtClean="0">
                <a:solidFill>
                  <a:srgbClr val="C00000"/>
                </a:solidFill>
              </a:rPr>
              <a:t> </a:t>
            </a:r>
            <a:r>
              <a:rPr lang="en-CA" altLang="en-US" dirty="0" err="1" smtClean="0">
                <a:solidFill>
                  <a:srgbClr val="C00000"/>
                </a:solidFill>
              </a:rPr>
              <a:t>lg</a:t>
            </a:r>
            <a:r>
              <a:rPr lang="en-CA" altLang="en-US" dirty="0" smtClean="0">
                <a:solidFill>
                  <a:srgbClr val="C00000"/>
                </a:solidFill>
              </a:rPr>
              <a:t> </a:t>
            </a:r>
            <a:r>
              <a:rPr lang="en-CA" altLang="en-US" dirty="0" err="1" smtClean="0">
                <a:solidFill>
                  <a:srgbClr val="C00000"/>
                </a:solidFill>
              </a:rPr>
              <a:t>lg</a:t>
            </a:r>
            <a:r>
              <a:rPr lang="en-CA" altLang="en-US" dirty="0" smtClean="0">
                <a:solidFill>
                  <a:srgbClr val="C00000"/>
                </a:solidFill>
              </a:rPr>
              <a:t> n + …  </a:t>
            </a:r>
            <a:r>
              <a:rPr lang="en-CA" altLang="en-US" dirty="0" smtClean="0">
                <a:solidFill>
                  <a:srgbClr val="FFC000"/>
                </a:solidFill>
              </a:rPr>
              <a:t>(</a:t>
            </a:r>
            <a:r>
              <a:rPr lang="en-CA" altLang="en-US" dirty="0" err="1" smtClean="0">
                <a:solidFill>
                  <a:srgbClr val="FFC000"/>
                </a:solidFill>
              </a:rPr>
              <a:t>lg</a:t>
            </a:r>
            <a:r>
              <a:rPr lang="en-CA" altLang="en-US" dirty="0" smtClean="0">
                <a:solidFill>
                  <a:srgbClr val="FFC000"/>
                </a:solidFill>
              </a:rPr>
              <a:t>*n terms)</a:t>
            </a:r>
          </a:p>
          <a:p>
            <a:pPr>
              <a:buNone/>
            </a:pPr>
            <a:r>
              <a:rPr lang="en-CA" altLang="en-US" dirty="0" smtClean="0"/>
              <a:t>This can be proven to be optimal asymptotically</a:t>
            </a:r>
          </a:p>
          <a:p>
            <a:pPr>
              <a:buNone/>
            </a:pPr>
            <a:endParaRPr lang="en-CA" altLang="en-US" dirty="0" smtClean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4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74"/>
    </mc:Choice>
    <mc:Fallback xmlns="">
      <p:transition spd="slow" advTm="57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Representing “n” in fewer than 2 </a:t>
            </a:r>
            <a:r>
              <a:rPr lang="en-CA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lg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bits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CA" altLang="en-US" dirty="0" smtClean="0"/>
              <a:t>Represent </a:t>
            </a:r>
            <a:r>
              <a:rPr lang="en-CA" altLang="en-US" dirty="0" err="1" smtClean="0"/>
              <a:t>lg</a:t>
            </a:r>
            <a:r>
              <a:rPr lang="en-CA" altLang="en-US" smtClean="0"/>
              <a:t> n (Elias)</a:t>
            </a:r>
            <a:endParaRPr lang="en-CA" altLang="en-US" dirty="0" smtClean="0"/>
          </a:p>
          <a:p>
            <a:pPr>
              <a:buNone/>
            </a:pPr>
            <a:r>
              <a:rPr lang="en-CA" altLang="en-US" dirty="0" smtClean="0"/>
              <a:t>So 2 </a:t>
            </a:r>
            <a:r>
              <a:rPr lang="en-CA" altLang="en-US" dirty="0" err="1" smtClean="0"/>
              <a:t>lg</a:t>
            </a:r>
            <a:r>
              <a:rPr lang="en-CA" altLang="en-US" dirty="0" smtClean="0"/>
              <a:t> </a:t>
            </a:r>
            <a:r>
              <a:rPr lang="en-CA" altLang="en-US" dirty="0" err="1" smtClean="0"/>
              <a:t>lg</a:t>
            </a:r>
            <a:r>
              <a:rPr lang="en-CA" altLang="en-US" dirty="0" smtClean="0"/>
              <a:t> n bits</a:t>
            </a:r>
          </a:p>
          <a:p>
            <a:pPr>
              <a:buNone/>
            </a:pPr>
            <a:endParaRPr lang="en-CA" altLang="en-US" dirty="0" smtClean="0"/>
          </a:p>
          <a:p>
            <a:pPr>
              <a:buNone/>
            </a:pPr>
            <a:r>
              <a:rPr lang="en-CA" altLang="en-US" dirty="0" smtClean="0"/>
              <a:t>Do it recursively:</a:t>
            </a:r>
          </a:p>
          <a:p>
            <a:pPr>
              <a:buNone/>
            </a:pPr>
            <a:r>
              <a:rPr lang="en-CA" altLang="en-US" dirty="0" err="1">
                <a:solidFill>
                  <a:srgbClr val="C00000"/>
                </a:solidFill>
              </a:rPr>
              <a:t>l</a:t>
            </a:r>
            <a:r>
              <a:rPr lang="en-CA" altLang="en-US" dirty="0" err="1" smtClean="0">
                <a:solidFill>
                  <a:srgbClr val="C00000"/>
                </a:solidFill>
              </a:rPr>
              <a:t>g</a:t>
            </a:r>
            <a:r>
              <a:rPr lang="en-CA" altLang="en-US" dirty="0" smtClean="0">
                <a:solidFill>
                  <a:srgbClr val="C00000"/>
                </a:solidFill>
              </a:rPr>
              <a:t> n + </a:t>
            </a:r>
            <a:r>
              <a:rPr lang="en-CA" altLang="en-US" dirty="0" err="1" smtClean="0">
                <a:solidFill>
                  <a:srgbClr val="C00000"/>
                </a:solidFill>
              </a:rPr>
              <a:t>lg</a:t>
            </a:r>
            <a:r>
              <a:rPr lang="en-CA" altLang="en-US" dirty="0" smtClean="0">
                <a:solidFill>
                  <a:srgbClr val="C00000"/>
                </a:solidFill>
              </a:rPr>
              <a:t> </a:t>
            </a:r>
            <a:r>
              <a:rPr lang="en-CA" altLang="en-US" dirty="0" err="1" smtClean="0">
                <a:solidFill>
                  <a:srgbClr val="C00000"/>
                </a:solidFill>
              </a:rPr>
              <a:t>lg</a:t>
            </a:r>
            <a:r>
              <a:rPr lang="en-CA" altLang="en-US" dirty="0" smtClean="0">
                <a:solidFill>
                  <a:srgbClr val="C00000"/>
                </a:solidFill>
              </a:rPr>
              <a:t> n + </a:t>
            </a:r>
            <a:r>
              <a:rPr lang="en-CA" altLang="en-US" dirty="0" err="1" smtClean="0">
                <a:solidFill>
                  <a:srgbClr val="C00000"/>
                </a:solidFill>
              </a:rPr>
              <a:t>lg</a:t>
            </a:r>
            <a:r>
              <a:rPr lang="en-CA" altLang="en-US" dirty="0" smtClean="0">
                <a:solidFill>
                  <a:srgbClr val="C00000"/>
                </a:solidFill>
              </a:rPr>
              <a:t> </a:t>
            </a:r>
            <a:r>
              <a:rPr lang="en-CA" altLang="en-US" dirty="0" err="1" smtClean="0">
                <a:solidFill>
                  <a:srgbClr val="C00000"/>
                </a:solidFill>
              </a:rPr>
              <a:t>lg</a:t>
            </a:r>
            <a:r>
              <a:rPr lang="en-CA" altLang="en-US" dirty="0" smtClean="0">
                <a:solidFill>
                  <a:srgbClr val="C00000"/>
                </a:solidFill>
              </a:rPr>
              <a:t> </a:t>
            </a:r>
            <a:r>
              <a:rPr lang="en-CA" altLang="en-US" dirty="0" err="1" smtClean="0">
                <a:solidFill>
                  <a:srgbClr val="C00000"/>
                </a:solidFill>
              </a:rPr>
              <a:t>lg</a:t>
            </a:r>
            <a:r>
              <a:rPr lang="en-CA" altLang="en-US" dirty="0" smtClean="0">
                <a:solidFill>
                  <a:srgbClr val="C00000"/>
                </a:solidFill>
              </a:rPr>
              <a:t> n + …  </a:t>
            </a:r>
            <a:r>
              <a:rPr lang="en-CA" altLang="en-US" dirty="0" smtClean="0">
                <a:solidFill>
                  <a:srgbClr val="FFC000"/>
                </a:solidFill>
              </a:rPr>
              <a:t>(</a:t>
            </a:r>
            <a:r>
              <a:rPr lang="en-CA" altLang="en-US" dirty="0" err="1" smtClean="0">
                <a:solidFill>
                  <a:srgbClr val="FFC000"/>
                </a:solidFill>
              </a:rPr>
              <a:t>lg</a:t>
            </a:r>
            <a:r>
              <a:rPr lang="en-CA" altLang="en-US" dirty="0" smtClean="0">
                <a:solidFill>
                  <a:srgbClr val="FFC000"/>
                </a:solidFill>
              </a:rPr>
              <a:t>*n terms)</a:t>
            </a:r>
          </a:p>
          <a:p>
            <a:pPr>
              <a:buNone/>
            </a:pPr>
            <a:r>
              <a:rPr lang="en-CA" altLang="en-US" dirty="0" smtClean="0"/>
              <a:t>This can be proven to be optimal asymptotically</a:t>
            </a:r>
          </a:p>
          <a:p>
            <a:pPr>
              <a:buNone/>
            </a:pPr>
            <a:endParaRPr lang="en-CA" altLang="en-US" dirty="0" smtClean="0"/>
          </a:p>
          <a:p>
            <a:pPr>
              <a:buNone/>
            </a:pPr>
            <a:r>
              <a:rPr lang="en-CA" altLang="en-US" dirty="0" smtClean="0">
                <a:solidFill>
                  <a:srgbClr val="FFC000"/>
                </a:solidFill>
              </a:rPr>
              <a:t>But be careful with small numbers  … Clark’s technical problems came with thresholds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7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72"/>
    </mc:Choice>
    <mc:Fallback xmlns="">
      <p:transition spd="slow" advTm="36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Later Implementations of Succinct Trees for Text Indexing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CA" altLang="en-US" dirty="0" smtClean="0"/>
              <a:t>Mostly use methods similar to those we discussed</a:t>
            </a:r>
          </a:p>
          <a:p>
            <a:pPr>
              <a:buNone/>
            </a:pPr>
            <a:r>
              <a:rPr lang="en-CA" altLang="en-US" dirty="0" smtClean="0"/>
              <a:t>But also compression of the text and the broader notion of </a:t>
            </a:r>
            <a:r>
              <a:rPr lang="en-CA" altLang="en-US" dirty="0" smtClean="0">
                <a:solidFill>
                  <a:srgbClr val="FF0000"/>
                </a:solidFill>
              </a:rPr>
              <a:t>Compact Data Structures</a:t>
            </a:r>
          </a:p>
          <a:p>
            <a:pPr>
              <a:buNone/>
            </a:pPr>
            <a:r>
              <a:rPr lang="en-US" altLang="en-US" dirty="0"/>
              <a:t>Programs: </a:t>
            </a:r>
            <a:r>
              <a:rPr lang="en-US" altLang="en-US" dirty="0">
                <a:hlinkClick r:id="rId4"/>
              </a:rPr>
              <a:t>http://pizzachili.dcc.uchile.cl/index.html</a:t>
            </a:r>
            <a:endParaRPr lang="en-US" altLang="en-US" dirty="0"/>
          </a:p>
          <a:p>
            <a:pPr>
              <a:buNone/>
            </a:pPr>
            <a:endParaRPr lang="en-CA" alt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7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66"/>
    </mc:Choice>
    <mc:Fallback xmlns="">
      <p:transition spd="slow" advTm="76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Later Implementations of Succinct Trees for Text Indexing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CA" altLang="en-US" dirty="0" smtClean="0"/>
              <a:t>Mostly use methods similar to those we discussed</a:t>
            </a:r>
          </a:p>
          <a:p>
            <a:pPr>
              <a:buNone/>
            </a:pPr>
            <a:r>
              <a:rPr lang="en-CA" altLang="en-US" dirty="0" smtClean="0"/>
              <a:t>But also compression of the text and the broader notion of </a:t>
            </a:r>
            <a:r>
              <a:rPr lang="en-CA" altLang="en-US" dirty="0" smtClean="0">
                <a:solidFill>
                  <a:srgbClr val="FF0000"/>
                </a:solidFill>
              </a:rPr>
              <a:t>Compact Data Structures</a:t>
            </a:r>
          </a:p>
          <a:p>
            <a:pPr>
              <a:buNone/>
            </a:pPr>
            <a:r>
              <a:rPr lang="en-US" altLang="en-US" dirty="0"/>
              <a:t>Programs: </a:t>
            </a:r>
            <a:r>
              <a:rPr lang="en-US" altLang="en-US" dirty="0">
                <a:hlinkClick r:id="rId4"/>
              </a:rPr>
              <a:t>http://pizzachili.dcc.uchile.cl/index.html</a:t>
            </a:r>
            <a:endParaRPr lang="en-US" altLang="en-US" dirty="0"/>
          </a:p>
          <a:p>
            <a:pPr>
              <a:buNone/>
            </a:pPr>
            <a:endParaRPr lang="en-CA" altLang="en-US" dirty="0" smtClean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151" y="3756831"/>
            <a:ext cx="3146170" cy="242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0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2"/>
    </mc:Choice>
    <mc:Fallback xmlns="">
      <p:transition spd="slow" advTm="8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you learned about Heaps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CA" altLang="en-US" dirty="0"/>
              <a:t>What you learned about </a:t>
            </a:r>
            <a:r>
              <a:rPr lang="en-CA" altLang="en-US" dirty="0" smtClean="0"/>
              <a:t>Heaps</a:t>
            </a:r>
          </a:p>
          <a:p>
            <a:pPr>
              <a:buNone/>
            </a:pPr>
            <a:r>
              <a:rPr lang="en-CA" altLang="en-US" dirty="0">
                <a:solidFill>
                  <a:srgbClr val="C00000"/>
                </a:solidFill>
              </a:rPr>
              <a:t>Only 1 heap (shape) on n nodes</a:t>
            </a:r>
          </a:p>
          <a:p>
            <a:pPr>
              <a:buNone/>
            </a:pPr>
            <a:r>
              <a:rPr lang="en-CA" altLang="en-US" dirty="0">
                <a:solidFill>
                  <a:schemeClr val="accent6"/>
                </a:solidFill>
              </a:rPr>
              <a:t>Balanced tree, </a:t>
            </a:r>
            <a:r>
              <a:rPr lang="en-CA" altLang="en-US" dirty="0" smtClean="0">
                <a:solidFill>
                  <a:schemeClr val="accent6"/>
                </a:solidFill>
              </a:rPr>
              <a:t>bottom </a:t>
            </a:r>
            <a:r>
              <a:rPr lang="en-CA" altLang="en-US" dirty="0">
                <a:solidFill>
                  <a:schemeClr val="accent6"/>
                </a:solidFill>
              </a:rPr>
              <a:t>level pushed left</a:t>
            </a:r>
          </a:p>
          <a:p>
            <a:pPr>
              <a:buNone/>
            </a:pPr>
            <a:r>
              <a:rPr lang="en-CA" altLang="en-US" dirty="0">
                <a:solidFill>
                  <a:schemeClr val="accent6"/>
                </a:solidFill>
              </a:rPr>
              <a:t>number nodes </a:t>
            </a:r>
            <a:r>
              <a:rPr lang="en-CA" altLang="en-US" dirty="0" smtClean="0">
                <a:solidFill>
                  <a:schemeClr val="accent6"/>
                </a:solidFill>
              </a:rPr>
              <a:t>left to right, row </a:t>
            </a:r>
            <a:r>
              <a:rPr lang="en-CA" altLang="en-US" dirty="0">
                <a:solidFill>
                  <a:schemeClr val="accent6"/>
                </a:solidFill>
              </a:rPr>
              <a:t>by row;</a:t>
            </a:r>
          </a:p>
          <a:p>
            <a:pPr>
              <a:buNone/>
            </a:pPr>
            <a:r>
              <a:rPr lang="en-CA" altLang="en-US" dirty="0" err="1">
                <a:solidFill>
                  <a:srgbClr val="C00000"/>
                </a:solidFill>
              </a:rPr>
              <a:t>lchild</a:t>
            </a:r>
            <a:r>
              <a:rPr lang="en-CA" altLang="en-US" dirty="0">
                <a:solidFill>
                  <a:srgbClr val="C00000"/>
                </a:solidFill>
              </a:rPr>
              <a:t>(</a:t>
            </a:r>
            <a:r>
              <a:rPr lang="en-CA" altLang="en-US" dirty="0" err="1">
                <a:solidFill>
                  <a:srgbClr val="C00000"/>
                </a:solidFill>
              </a:rPr>
              <a:t>i</a:t>
            </a:r>
            <a:r>
              <a:rPr lang="en-CA" altLang="en-US" dirty="0">
                <a:solidFill>
                  <a:srgbClr val="C00000"/>
                </a:solidFill>
              </a:rPr>
              <a:t>)=2i; </a:t>
            </a:r>
            <a:r>
              <a:rPr lang="en-CA" altLang="en-US" dirty="0" err="1">
                <a:solidFill>
                  <a:srgbClr val="C00000"/>
                </a:solidFill>
              </a:rPr>
              <a:t>rchild</a:t>
            </a:r>
            <a:r>
              <a:rPr lang="en-CA" altLang="en-US" dirty="0">
                <a:solidFill>
                  <a:srgbClr val="C00000"/>
                </a:solidFill>
              </a:rPr>
              <a:t>(</a:t>
            </a:r>
            <a:r>
              <a:rPr lang="en-CA" altLang="en-US" dirty="0" err="1">
                <a:solidFill>
                  <a:srgbClr val="C00000"/>
                </a:solidFill>
              </a:rPr>
              <a:t>i</a:t>
            </a:r>
            <a:r>
              <a:rPr lang="en-CA" altLang="en-US" dirty="0">
                <a:solidFill>
                  <a:srgbClr val="C00000"/>
                </a:solidFill>
              </a:rPr>
              <a:t>)=</a:t>
            </a:r>
            <a:r>
              <a:rPr lang="en-CA" altLang="en-US" dirty="0" smtClean="0">
                <a:solidFill>
                  <a:srgbClr val="C00000"/>
                </a:solidFill>
              </a:rPr>
              <a:t>2i+1</a:t>
            </a:r>
          </a:p>
          <a:p>
            <a:pPr>
              <a:buNone/>
            </a:pPr>
            <a:endParaRPr lang="en-CA" altLang="en-US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en-CA" altLang="en-US" dirty="0">
                <a:solidFill>
                  <a:schemeClr val="accent6"/>
                </a:solidFill>
              </a:rPr>
              <a:t>Data: Parent value &gt; child</a:t>
            </a:r>
          </a:p>
          <a:p>
            <a:pPr>
              <a:buNone/>
            </a:pPr>
            <a:r>
              <a:rPr lang="en-CA" altLang="en-US" dirty="0">
                <a:solidFill>
                  <a:schemeClr val="accent6"/>
                </a:solidFill>
              </a:rPr>
              <a:t>This gives an implicit data structure for priority queue</a:t>
            </a:r>
          </a:p>
          <a:p>
            <a:pPr>
              <a:buNone/>
            </a:pPr>
            <a:endParaRPr lang="en-CA" altLang="en-US" dirty="0" smtClean="0">
              <a:solidFill>
                <a:srgbClr val="C00000"/>
              </a:solidFill>
            </a:endParaRPr>
          </a:p>
        </p:txBody>
      </p:sp>
      <p:sp>
        <p:nvSpPr>
          <p:cNvPr id="22" name="Line 4"/>
          <p:cNvSpPr>
            <a:spLocks noChangeShapeType="1"/>
          </p:cNvSpPr>
          <p:nvPr/>
        </p:nvSpPr>
        <p:spPr bwMode="auto">
          <a:xfrm flipH="1">
            <a:off x="7545522" y="1897062"/>
            <a:ext cx="2417763" cy="2447925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3" name="Line 5"/>
          <p:cNvSpPr>
            <a:spLocks noChangeShapeType="1"/>
          </p:cNvSpPr>
          <p:nvPr/>
        </p:nvSpPr>
        <p:spPr bwMode="auto">
          <a:xfrm>
            <a:off x="9922010" y="1897062"/>
            <a:ext cx="1008062" cy="17272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 flipH="1">
            <a:off x="9836285" y="2735262"/>
            <a:ext cx="584200" cy="9398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5" name="Line 7"/>
          <p:cNvSpPr>
            <a:spLocks noChangeShapeType="1"/>
          </p:cNvSpPr>
          <p:nvPr/>
        </p:nvSpPr>
        <p:spPr bwMode="auto">
          <a:xfrm>
            <a:off x="9201285" y="2689225"/>
            <a:ext cx="254000" cy="909637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6" name="Line 8"/>
          <p:cNvSpPr>
            <a:spLocks noChangeShapeType="1"/>
          </p:cNvSpPr>
          <p:nvPr/>
        </p:nvSpPr>
        <p:spPr bwMode="auto">
          <a:xfrm>
            <a:off x="8286885" y="3573462"/>
            <a:ext cx="330200" cy="7874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9345747" y="1825625"/>
            <a:ext cx="57308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accent2"/>
                </a:solidFill>
                <a:latin typeface="Times New Roman" panose="02020603050405020304" pitchFamily="18" charset="0"/>
              </a:rPr>
              <a:t>18</a:t>
            </a:r>
          </a:p>
        </p:txBody>
      </p: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8769485" y="2473325"/>
            <a:ext cx="614362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accent2"/>
                </a:solidFill>
                <a:latin typeface="Times New Roman" panose="02020603050405020304" pitchFamily="18" charset="0"/>
              </a:rPr>
              <a:t>12</a:t>
            </a:r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10425247" y="2473325"/>
            <a:ext cx="61912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accent2"/>
                </a:solidFill>
                <a:latin typeface="Times New Roman" panose="02020603050405020304" pitchFamily="18" charset="0"/>
              </a:rPr>
              <a:t>16</a:t>
            </a:r>
          </a:p>
        </p:txBody>
      </p:sp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8050347" y="3336925"/>
            <a:ext cx="31432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accent2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31" name="Rectangle 13"/>
          <p:cNvSpPr>
            <a:spLocks noChangeArrowheads="1"/>
          </p:cNvSpPr>
          <p:nvPr/>
        </p:nvSpPr>
        <p:spPr bwMode="auto">
          <a:xfrm>
            <a:off x="9993447" y="3409950"/>
            <a:ext cx="50482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accent2"/>
                </a:solidFill>
                <a:latin typeface="Times New Roman" panose="02020603050405020304" pitchFamily="18" charset="0"/>
              </a:rPr>
              <a:t>15</a:t>
            </a:r>
          </a:p>
        </p:txBody>
      </p:sp>
      <p:sp>
        <p:nvSpPr>
          <p:cNvPr id="32" name="Rectangle 14"/>
          <p:cNvSpPr>
            <a:spLocks noChangeArrowheads="1"/>
          </p:cNvSpPr>
          <p:nvPr/>
        </p:nvSpPr>
        <p:spPr bwMode="auto">
          <a:xfrm>
            <a:off x="10930072" y="3265487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accent2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3" name="Rectangle 15"/>
          <p:cNvSpPr>
            <a:spLocks noChangeArrowheads="1"/>
          </p:cNvSpPr>
          <p:nvPr/>
        </p:nvSpPr>
        <p:spPr bwMode="auto">
          <a:xfrm>
            <a:off x="7329622" y="3913187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accent2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34" name="Line 16"/>
          <p:cNvSpPr>
            <a:spLocks noChangeShapeType="1"/>
          </p:cNvSpPr>
          <p:nvPr/>
        </p:nvSpPr>
        <p:spPr bwMode="auto">
          <a:xfrm flipH="1">
            <a:off x="8840922" y="3625850"/>
            <a:ext cx="584200" cy="7874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35" name="Rectangle 17"/>
          <p:cNvSpPr>
            <a:spLocks noChangeArrowheads="1"/>
          </p:cNvSpPr>
          <p:nvPr/>
        </p:nvSpPr>
        <p:spPr bwMode="auto">
          <a:xfrm>
            <a:off x="8964747" y="3408362"/>
            <a:ext cx="52546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accent2"/>
                </a:solidFill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36" name="Text Box 18"/>
          <p:cNvSpPr txBox="1">
            <a:spLocks noChangeArrowheads="1"/>
          </p:cNvSpPr>
          <p:nvPr/>
        </p:nvSpPr>
        <p:spPr bwMode="auto">
          <a:xfrm>
            <a:off x="8985385" y="4129087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accent2"/>
                </a:solidFill>
                <a:latin typeface="Times New Roman" panose="02020603050405020304" pitchFamily="18" charset="0"/>
              </a:rPr>
              <a:t>9</a:t>
            </a:r>
            <a:endParaRPr lang="en-CA" altLang="en-US" b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8264660" y="4057650"/>
            <a:ext cx="29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accent2"/>
                </a:solidFill>
                <a:latin typeface="Times New Roman" panose="02020603050405020304" pitchFamily="18" charset="0"/>
              </a:rPr>
              <a:t>5</a:t>
            </a:r>
            <a:endParaRPr lang="en-CA" altLang="en-US" b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Text Box 20"/>
          <p:cNvSpPr txBox="1">
            <a:spLocks noChangeArrowheads="1"/>
          </p:cNvSpPr>
          <p:nvPr/>
        </p:nvSpPr>
        <p:spPr bwMode="auto">
          <a:xfrm>
            <a:off x="9777547" y="1968500"/>
            <a:ext cx="296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CA" altLang="en-US" sz="14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39" name="Text Box 21"/>
          <p:cNvSpPr txBox="1">
            <a:spLocks noChangeArrowheads="1"/>
          </p:cNvSpPr>
          <p:nvPr/>
        </p:nvSpPr>
        <p:spPr bwMode="auto">
          <a:xfrm>
            <a:off x="8977447" y="2760662"/>
            <a:ext cx="296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CA" altLang="en-US" sz="140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10282372" y="2760662"/>
            <a:ext cx="296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CA" altLang="en-US" sz="140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41" name="Text Box 23"/>
          <p:cNvSpPr txBox="1">
            <a:spLocks noChangeArrowheads="1"/>
          </p:cNvSpPr>
          <p:nvPr/>
        </p:nvSpPr>
        <p:spPr bwMode="auto">
          <a:xfrm>
            <a:off x="8121785" y="3625850"/>
            <a:ext cx="2968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CA" altLang="en-US" sz="140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42" name="Text Box 24"/>
          <p:cNvSpPr txBox="1">
            <a:spLocks noChangeArrowheads="1"/>
          </p:cNvSpPr>
          <p:nvPr/>
        </p:nvSpPr>
        <p:spPr bwMode="auto">
          <a:xfrm>
            <a:off x="9345747" y="3552825"/>
            <a:ext cx="296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CA" altLang="en-US" sz="1400">
                <a:solidFill>
                  <a:schemeClr val="tx2"/>
                </a:solidFill>
              </a:rPr>
              <a:t>5</a:t>
            </a:r>
          </a:p>
        </p:txBody>
      </p:sp>
      <p:sp>
        <p:nvSpPr>
          <p:cNvPr id="43" name="Text Box 25"/>
          <p:cNvSpPr txBox="1">
            <a:spLocks noChangeArrowheads="1"/>
          </p:cNvSpPr>
          <p:nvPr/>
        </p:nvSpPr>
        <p:spPr bwMode="auto">
          <a:xfrm>
            <a:off x="9706110" y="3625850"/>
            <a:ext cx="2968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CA" altLang="en-US" sz="1400">
                <a:solidFill>
                  <a:schemeClr val="tx2"/>
                </a:solidFill>
              </a:rPr>
              <a:t>6</a:t>
            </a:r>
          </a:p>
        </p:txBody>
      </p:sp>
      <p:sp>
        <p:nvSpPr>
          <p:cNvPr id="44" name="Text Box 26"/>
          <p:cNvSpPr txBox="1">
            <a:spLocks noChangeArrowheads="1"/>
          </p:cNvSpPr>
          <p:nvPr/>
        </p:nvSpPr>
        <p:spPr bwMode="auto">
          <a:xfrm>
            <a:off x="10785610" y="3552825"/>
            <a:ext cx="2968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CA" altLang="en-US" sz="1400">
                <a:solidFill>
                  <a:schemeClr val="tx2"/>
                </a:solidFill>
              </a:rPr>
              <a:t>7</a:t>
            </a:r>
          </a:p>
        </p:txBody>
      </p:sp>
      <p:sp>
        <p:nvSpPr>
          <p:cNvPr id="45" name="Text Box 27"/>
          <p:cNvSpPr txBox="1">
            <a:spLocks noChangeArrowheads="1"/>
          </p:cNvSpPr>
          <p:nvPr/>
        </p:nvSpPr>
        <p:spPr bwMode="auto">
          <a:xfrm>
            <a:off x="7401060" y="4273550"/>
            <a:ext cx="2968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CA" altLang="en-US" sz="1400">
                <a:solidFill>
                  <a:schemeClr val="tx2"/>
                </a:solidFill>
              </a:rPr>
              <a:t>8</a:t>
            </a:r>
          </a:p>
        </p:txBody>
      </p:sp>
      <p:sp>
        <p:nvSpPr>
          <p:cNvPr id="46" name="Text Box 28"/>
          <p:cNvSpPr txBox="1">
            <a:spLocks noChangeArrowheads="1"/>
          </p:cNvSpPr>
          <p:nvPr/>
        </p:nvSpPr>
        <p:spPr bwMode="auto">
          <a:xfrm>
            <a:off x="8409122" y="4273550"/>
            <a:ext cx="296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CA" altLang="en-US" sz="1400">
                <a:solidFill>
                  <a:schemeClr val="tx2"/>
                </a:solidFill>
              </a:rPr>
              <a:t>9</a:t>
            </a: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8698047" y="4273550"/>
            <a:ext cx="409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CA" altLang="en-US" sz="1400">
                <a:solidFill>
                  <a:schemeClr val="tx2"/>
                </a:solidFill>
              </a:rPr>
              <a:t>10</a:t>
            </a:r>
          </a:p>
        </p:txBody>
      </p:sp>
      <p:pic>
        <p:nvPicPr>
          <p:cNvPr id="48" name="Audio 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38"/>
    </mc:Choice>
    <mc:Fallback xmlns="">
      <p:transition spd="slow" advTm="22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Generalizing: Heap-like Notation for any Binary Tree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CA" altLang="en-US" dirty="0">
                <a:solidFill>
                  <a:srgbClr val="C00000"/>
                </a:solidFill>
              </a:rPr>
              <a:t>Add external nodes</a:t>
            </a:r>
          </a:p>
          <a:p>
            <a:pPr>
              <a:buNone/>
            </a:pPr>
            <a:r>
              <a:rPr lang="en-CA" altLang="en-US" dirty="0"/>
              <a:t>Enumerate level by level</a:t>
            </a:r>
          </a:p>
          <a:p>
            <a:pPr>
              <a:buNone/>
            </a:pPr>
            <a:r>
              <a:rPr lang="en-CA" altLang="en-US" dirty="0" smtClean="0"/>
              <a:t>Store </a:t>
            </a:r>
            <a:r>
              <a:rPr lang="en-CA" altLang="en-US" dirty="0"/>
              <a:t>vector </a:t>
            </a:r>
            <a:r>
              <a:rPr lang="en-CA" altLang="en-US" dirty="0">
                <a:solidFill>
                  <a:schemeClr val="accent6"/>
                </a:solidFill>
              </a:rPr>
              <a:t>11110111001000000 </a:t>
            </a:r>
            <a:endParaRPr lang="en-CA" altLang="en-US" dirty="0" smtClean="0">
              <a:solidFill>
                <a:schemeClr val="accent6"/>
              </a:solidFill>
            </a:endParaRPr>
          </a:p>
          <a:p>
            <a:pPr>
              <a:buNone/>
            </a:pPr>
            <a:r>
              <a:rPr lang="en-CA" altLang="en-US" dirty="0" smtClean="0"/>
              <a:t>length </a:t>
            </a:r>
            <a:r>
              <a:rPr lang="en-CA" altLang="en-US" dirty="0">
                <a:solidFill>
                  <a:srgbClr val="C00000"/>
                </a:solidFill>
              </a:rPr>
              <a:t>2n+1</a:t>
            </a:r>
          </a:p>
          <a:p>
            <a:pPr>
              <a:buNone/>
            </a:pPr>
            <a:endParaRPr lang="en-CA" altLang="en-US" dirty="0" smtClean="0"/>
          </a:p>
          <a:p>
            <a:pPr>
              <a:buNone/>
            </a:pPr>
            <a:r>
              <a:rPr lang="en-CA" altLang="en-US" dirty="0" smtClean="0"/>
              <a:t>(</a:t>
            </a:r>
            <a:r>
              <a:rPr lang="en-CA" altLang="en-US" dirty="0"/>
              <a:t>Here we don’t know size of subtrees</a:t>
            </a:r>
            <a:r>
              <a:rPr lang="en-CA" altLang="en-US" dirty="0" smtClean="0"/>
              <a:t>;</a:t>
            </a:r>
          </a:p>
          <a:p>
            <a:pPr>
              <a:buNone/>
            </a:pPr>
            <a:r>
              <a:rPr lang="en-CA" altLang="en-US" dirty="0" smtClean="0"/>
              <a:t>but </a:t>
            </a:r>
            <a:r>
              <a:rPr lang="en-CA" altLang="en-US" dirty="0"/>
              <a:t>can be </a:t>
            </a:r>
            <a:r>
              <a:rPr lang="en-CA" altLang="en-US" dirty="0" smtClean="0"/>
              <a:t>overcome this. </a:t>
            </a:r>
          </a:p>
          <a:p>
            <a:pPr>
              <a:buNone/>
            </a:pPr>
            <a:r>
              <a:rPr lang="en-CA" altLang="en-US" dirty="0" smtClean="0"/>
              <a:t>Could </a:t>
            </a:r>
            <a:r>
              <a:rPr lang="en-CA" altLang="en-US" dirty="0"/>
              <a:t>use isomorphism to flip between notations)</a:t>
            </a:r>
          </a:p>
        </p:txBody>
      </p:sp>
      <p:sp>
        <p:nvSpPr>
          <p:cNvPr id="48" name="Line 4"/>
          <p:cNvSpPr>
            <a:spLocks noChangeShapeType="1"/>
          </p:cNvSpPr>
          <p:nvPr/>
        </p:nvSpPr>
        <p:spPr bwMode="auto">
          <a:xfrm flipH="1">
            <a:off x="7036634" y="1879869"/>
            <a:ext cx="2417762" cy="24479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49" name="Line 5"/>
          <p:cNvSpPr>
            <a:spLocks noChangeShapeType="1"/>
          </p:cNvSpPr>
          <p:nvPr/>
        </p:nvSpPr>
        <p:spPr bwMode="auto">
          <a:xfrm>
            <a:off x="9413121" y="1879869"/>
            <a:ext cx="1008063" cy="1727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50" name="Line 6"/>
          <p:cNvSpPr>
            <a:spLocks noChangeShapeType="1"/>
          </p:cNvSpPr>
          <p:nvPr/>
        </p:nvSpPr>
        <p:spPr bwMode="auto">
          <a:xfrm flipH="1">
            <a:off x="9327396" y="2718069"/>
            <a:ext cx="584200" cy="939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51" name="Line 7"/>
          <p:cNvSpPr>
            <a:spLocks noChangeShapeType="1"/>
          </p:cNvSpPr>
          <p:nvPr/>
        </p:nvSpPr>
        <p:spPr bwMode="auto">
          <a:xfrm flipH="1">
            <a:off x="10089396" y="3632469"/>
            <a:ext cx="355600" cy="78740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52" name="Line 8"/>
          <p:cNvSpPr>
            <a:spLocks noChangeShapeType="1"/>
          </p:cNvSpPr>
          <p:nvPr/>
        </p:nvSpPr>
        <p:spPr bwMode="auto">
          <a:xfrm>
            <a:off x="9378196" y="3632469"/>
            <a:ext cx="254000" cy="787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53" name="Line 9"/>
          <p:cNvSpPr>
            <a:spLocks noChangeShapeType="1"/>
          </p:cNvSpPr>
          <p:nvPr/>
        </p:nvSpPr>
        <p:spPr bwMode="auto">
          <a:xfrm flipH="1">
            <a:off x="9098796" y="4470669"/>
            <a:ext cx="584200" cy="71120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54" name="Line 10"/>
          <p:cNvSpPr>
            <a:spLocks noChangeShapeType="1"/>
          </p:cNvSpPr>
          <p:nvPr/>
        </p:nvSpPr>
        <p:spPr bwMode="auto">
          <a:xfrm>
            <a:off x="8692396" y="2672031"/>
            <a:ext cx="254000" cy="909638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55" name="Line 11"/>
          <p:cNvSpPr>
            <a:spLocks noChangeShapeType="1"/>
          </p:cNvSpPr>
          <p:nvPr/>
        </p:nvSpPr>
        <p:spPr bwMode="auto">
          <a:xfrm>
            <a:off x="7777996" y="3556269"/>
            <a:ext cx="330200" cy="78740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56" name="Line 12"/>
          <p:cNvSpPr>
            <a:spLocks noChangeShapeType="1"/>
          </p:cNvSpPr>
          <p:nvPr/>
        </p:nvSpPr>
        <p:spPr bwMode="auto">
          <a:xfrm>
            <a:off x="7015996" y="4318269"/>
            <a:ext cx="330200" cy="71120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57" name="Rectangle 13"/>
          <p:cNvSpPr>
            <a:spLocks noChangeArrowheads="1"/>
          </p:cNvSpPr>
          <p:nvPr/>
        </p:nvSpPr>
        <p:spPr bwMode="auto">
          <a:xfrm>
            <a:off x="9271834" y="1925906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58" name="Rectangle 14"/>
          <p:cNvSpPr>
            <a:spLocks noChangeArrowheads="1"/>
          </p:cNvSpPr>
          <p:nvPr/>
        </p:nvSpPr>
        <p:spPr bwMode="auto">
          <a:xfrm>
            <a:off x="8509834" y="2611706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59" name="Rectangle 15"/>
          <p:cNvSpPr>
            <a:spLocks noChangeArrowheads="1"/>
          </p:cNvSpPr>
          <p:nvPr/>
        </p:nvSpPr>
        <p:spPr bwMode="auto">
          <a:xfrm>
            <a:off x="9729034" y="2687906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0" name="Rectangle 16"/>
          <p:cNvSpPr>
            <a:spLocks noChangeArrowheads="1"/>
          </p:cNvSpPr>
          <p:nvPr/>
        </p:nvSpPr>
        <p:spPr bwMode="auto">
          <a:xfrm>
            <a:off x="7595434" y="3602306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1" name="Rectangle 17"/>
          <p:cNvSpPr>
            <a:spLocks noChangeArrowheads="1"/>
          </p:cNvSpPr>
          <p:nvPr/>
        </p:nvSpPr>
        <p:spPr bwMode="auto">
          <a:xfrm>
            <a:off x="9195634" y="3678506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2" name="Rectangle 18"/>
          <p:cNvSpPr>
            <a:spLocks noChangeArrowheads="1"/>
          </p:cNvSpPr>
          <p:nvPr/>
        </p:nvSpPr>
        <p:spPr bwMode="auto">
          <a:xfrm>
            <a:off x="10262434" y="3678506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3" name="Rectangle 19"/>
          <p:cNvSpPr>
            <a:spLocks noChangeArrowheads="1"/>
          </p:cNvSpPr>
          <p:nvPr/>
        </p:nvSpPr>
        <p:spPr bwMode="auto">
          <a:xfrm>
            <a:off x="6833434" y="4288106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4" name="Rectangle 20"/>
          <p:cNvSpPr>
            <a:spLocks noChangeArrowheads="1"/>
          </p:cNvSpPr>
          <p:nvPr/>
        </p:nvSpPr>
        <p:spPr bwMode="auto">
          <a:xfrm>
            <a:off x="9500434" y="4440506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5" name="Line 21"/>
          <p:cNvSpPr>
            <a:spLocks noChangeShapeType="1"/>
          </p:cNvSpPr>
          <p:nvPr/>
        </p:nvSpPr>
        <p:spPr bwMode="auto">
          <a:xfrm>
            <a:off x="10421184" y="3607069"/>
            <a:ext cx="430212" cy="81280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66" name="Line 22"/>
          <p:cNvSpPr>
            <a:spLocks noChangeShapeType="1"/>
          </p:cNvSpPr>
          <p:nvPr/>
        </p:nvSpPr>
        <p:spPr bwMode="auto">
          <a:xfrm>
            <a:off x="9682996" y="4470669"/>
            <a:ext cx="254000" cy="71120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67" name="Line 23"/>
          <p:cNvSpPr>
            <a:spLocks noChangeShapeType="1"/>
          </p:cNvSpPr>
          <p:nvPr/>
        </p:nvSpPr>
        <p:spPr bwMode="auto">
          <a:xfrm flipH="1">
            <a:off x="6279396" y="4318269"/>
            <a:ext cx="736600" cy="71120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68" name="Line 24"/>
          <p:cNvSpPr>
            <a:spLocks noChangeShapeType="1"/>
          </p:cNvSpPr>
          <p:nvPr/>
        </p:nvSpPr>
        <p:spPr bwMode="auto">
          <a:xfrm flipH="1">
            <a:off x="8793996" y="3632469"/>
            <a:ext cx="584200" cy="78740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69" name="Rectangle 25"/>
          <p:cNvSpPr>
            <a:spLocks noChangeArrowheads="1"/>
          </p:cNvSpPr>
          <p:nvPr/>
        </p:nvSpPr>
        <p:spPr bwMode="auto">
          <a:xfrm>
            <a:off x="5884109" y="4688156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0" name="Rectangle 26"/>
          <p:cNvSpPr>
            <a:spLocks noChangeArrowheads="1"/>
          </p:cNvSpPr>
          <p:nvPr/>
        </p:nvSpPr>
        <p:spPr bwMode="auto">
          <a:xfrm>
            <a:off x="7396996" y="4759594"/>
            <a:ext cx="31432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1" name="Rectangle 27"/>
          <p:cNvSpPr>
            <a:spLocks noChangeArrowheads="1"/>
          </p:cNvSpPr>
          <p:nvPr/>
        </p:nvSpPr>
        <p:spPr bwMode="auto">
          <a:xfrm>
            <a:off x="7976434" y="4364306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2" name="Rectangle 28"/>
          <p:cNvSpPr>
            <a:spLocks noChangeArrowheads="1"/>
          </p:cNvSpPr>
          <p:nvPr/>
        </p:nvSpPr>
        <p:spPr bwMode="auto">
          <a:xfrm>
            <a:off x="8814634" y="3602306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3" name="Rectangle 29"/>
          <p:cNvSpPr>
            <a:spLocks noChangeArrowheads="1"/>
          </p:cNvSpPr>
          <p:nvPr/>
        </p:nvSpPr>
        <p:spPr bwMode="auto">
          <a:xfrm>
            <a:off x="8662234" y="4364306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4" name="Rectangle 30"/>
          <p:cNvSpPr>
            <a:spLocks noChangeArrowheads="1"/>
          </p:cNvSpPr>
          <p:nvPr/>
        </p:nvSpPr>
        <p:spPr bwMode="auto">
          <a:xfrm>
            <a:off x="8836859" y="4759594"/>
            <a:ext cx="31432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5" name="Rectangle 31"/>
          <p:cNvSpPr>
            <a:spLocks noChangeArrowheads="1"/>
          </p:cNvSpPr>
          <p:nvPr/>
        </p:nvSpPr>
        <p:spPr bwMode="auto">
          <a:xfrm>
            <a:off x="9944934" y="4351606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6" name="Rectangle 32"/>
          <p:cNvSpPr>
            <a:spLocks noChangeArrowheads="1"/>
          </p:cNvSpPr>
          <p:nvPr/>
        </p:nvSpPr>
        <p:spPr bwMode="auto">
          <a:xfrm>
            <a:off x="10719634" y="4364306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7" name="Rectangle 33"/>
          <p:cNvSpPr>
            <a:spLocks noChangeArrowheads="1"/>
          </p:cNvSpPr>
          <p:nvPr/>
        </p:nvSpPr>
        <p:spPr bwMode="auto">
          <a:xfrm>
            <a:off x="9989384" y="4831031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0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0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89"/>
    </mc:Choice>
    <mc:Fallback xmlns="">
      <p:transition spd="slow" advTm="80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 we Navigate?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CA" altLang="en-US" dirty="0">
                <a:solidFill>
                  <a:schemeClr val="accent6">
                    <a:lumMod val="75000"/>
                  </a:schemeClr>
                </a:solidFill>
              </a:rPr>
              <a:t>Jacobson’s key </a:t>
            </a:r>
            <a:r>
              <a:rPr lang="en-CA" altLang="en-US" dirty="0" smtClean="0">
                <a:solidFill>
                  <a:schemeClr val="accent6">
                    <a:lumMod val="75000"/>
                  </a:schemeClr>
                </a:solidFill>
              </a:rPr>
              <a:t>idea: Operations </a:t>
            </a:r>
            <a:r>
              <a:rPr lang="en-CA" altLang="en-US" dirty="0">
                <a:solidFill>
                  <a:schemeClr val="accent6">
                    <a:lumMod val="75000"/>
                  </a:schemeClr>
                </a:solidFill>
              </a:rPr>
              <a:t>on a bit vector</a:t>
            </a:r>
          </a:p>
          <a:p>
            <a:pPr>
              <a:buNone/>
            </a:pPr>
            <a:r>
              <a:rPr lang="en-CA" altLang="en-US" dirty="0">
                <a:solidFill>
                  <a:srgbClr val="C00000"/>
                </a:solidFill>
              </a:rPr>
              <a:t>rank(x)</a:t>
            </a:r>
            <a:r>
              <a:rPr lang="en-CA" altLang="en-US" dirty="0"/>
              <a:t> = # 1’s up to &amp; including </a:t>
            </a:r>
            <a:r>
              <a:rPr lang="en-CA" altLang="en-US" dirty="0">
                <a:solidFill>
                  <a:srgbClr val="C00000"/>
                </a:solidFill>
              </a:rPr>
              <a:t>x</a:t>
            </a:r>
          </a:p>
          <a:p>
            <a:pPr>
              <a:buNone/>
            </a:pPr>
            <a:r>
              <a:rPr lang="en-CA" altLang="en-US" dirty="0">
                <a:solidFill>
                  <a:srgbClr val="C00000"/>
                </a:solidFill>
              </a:rPr>
              <a:t>select(x)</a:t>
            </a:r>
            <a:r>
              <a:rPr lang="en-CA" altLang="en-US" dirty="0"/>
              <a:t> = position of </a:t>
            </a:r>
            <a:r>
              <a:rPr lang="en-CA" altLang="en-US" dirty="0">
                <a:solidFill>
                  <a:srgbClr val="C00000"/>
                </a:solidFill>
              </a:rPr>
              <a:t>x</a:t>
            </a:r>
            <a:r>
              <a:rPr lang="en-CA" altLang="en-US" baseline="30000" dirty="0"/>
              <a:t>th</a:t>
            </a:r>
            <a:r>
              <a:rPr lang="en-CA" altLang="en-US" dirty="0"/>
              <a:t> 1</a:t>
            </a:r>
          </a:p>
          <a:p>
            <a:pPr>
              <a:buNone/>
            </a:pPr>
            <a:endParaRPr lang="en-CA" altLang="en-US" dirty="0"/>
          </a:p>
          <a:p>
            <a:pPr>
              <a:buNone/>
            </a:pPr>
            <a:r>
              <a:rPr lang="en-CA" altLang="en-US" dirty="0"/>
              <a:t>So in the binary tree</a:t>
            </a:r>
          </a:p>
          <a:p>
            <a:pPr>
              <a:buNone/>
            </a:pPr>
            <a:endParaRPr lang="en-CA" altLang="en-US" dirty="0"/>
          </a:p>
          <a:p>
            <a:pPr>
              <a:buNone/>
            </a:pPr>
            <a:r>
              <a:rPr lang="en-CA" altLang="en-US" dirty="0">
                <a:solidFill>
                  <a:srgbClr val="FFC000"/>
                </a:solidFill>
              </a:rPr>
              <a:t>leftchild(x) = 2 rank(x)</a:t>
            </a:r>
          </a:p>
          <a:p>
            <a:pPr>
              <a:buNone/>
            </a:pPr>
            <a:r>
              <a:rPr lang="en-CA" altLang="en-US" dirty="0" err="1">
                <a:solidFill>
                  <a:srgbClr val="FFC000"/>
                </a:solidFill>
              </a:rPr>
              <a:t>rightchild</a:t>
            </a:r>
            <a:r>
              <a:rPr lang="en-CA" altLang="en-US" dirty="0">
                <a:solidFill>
                  <a:srgbClr val="FFC000"/>
                </a:solidFill>
              </a:rPr>
              <a:t>(x) = 2 rank(x) + 1</a:t>
            </a:r>
          </a:p>
          <a:p>
            <a:pPr>
              <a:buNone/>
            </a:pPr>
            <a:r>
              <a:rPr lang="en-CA" altLang="en-US" dirty="0">
                <a:solidFill>
                  <a:srgbClr val="FFC000"/>
                </a:solidFill>
              </a:rPr>
              <a:t>parent(x) = select</a:t>
            </a:r>
            <a:r>
              <a:rPr lang="en-CA" altLang="en-US" dirty="0" smtClean="0">
                <a:solidFill>
                  <a:srgbClr val="FFC000"/>
                </a:solidFill>
              </a:rPr>
              <a:t>(</a:t>
            </a:r>
            <a:r>
              <a:rPr lang="en-CA" altLang="en-US" dirty="0" smtClean="0">
                <a:solidFill>
                  <a:srgbClr val="FFC000"/>
                </a:solidFill>
                <a:sym typeface="Symbol" panose="05050102010706020507" pitchFamily="18" charset="2"/>
              </a:rPr>
              <a:t>x/2</a:t>
            </a:r>
            <a:r>
              <a:rPr lang="en-CA" altLang="en-US" dirty="0" smtClean="0">
                <a:solidFill>
                  <a:srgbClr val="FFC000"/>
                </a:solidFill>
              </a:rPr>
              <a:t>)</a:t>
            </a:r>
            <a:endParaRPr lang="en-CA" altLang="en-US" dirty="0">
              <a:solidFill>
                <a:srgbClr val="FFC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1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67"/>
    </mc:Choice>
    <mc:Fallback xmlns="">
      <p:transition spd="slow" advTm="64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Heap-like </a:t>
            </a:r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Notation for any Binary Tree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CA" altLang="en-US" dirty="0"/>
              <a:t>Add external nodes</a:t>
            </a:r>
          </a:p>
          <a:p>
            <a:pPr>
              <a:buNone/>
            </a:pPr>
            <a:r>
              <a:rPr lang="en-CA" altLang="en-US" dirty="0"/>
              <a:t>Enumerate level by level</a:t>
            </a:r>
          </a:p>
          <a:p>
            <a:pPr>
              <a:buNone/>
            </a:pPr>
            <a:r>
              <a:rPr lang="en-CA" altLang="en-US" dirty="0" smtClean="0"/>
              <a:t>Store </a:t>
            </a:r>
            <a:r>
              <a:rPr lang="en-CA" altLang="en-US" dirty="0"/>
              <a:t>vector </a:t>
            </a:r>
            <a:r>
              <a:rPr lang="en-CA" altLang="en-US" dirty="0">
                <a:solidFill>
                  <a:srgbClr val="FFC000"/>
                </a:solidFill>
              </a:rPr>
              <a:t>11110111001000000</a:t>
            </a:r>
            <a:r>
              <a:rPr lang="en-CA" altLang="en-US" dirty="0"/>
              <a:t> </a:t>
            </a:r>
            <a:endParaRPr lang="en-CA" altLang="en-US" dirty="0" smtClean="0"/>
          </a:p>
          <a:p>
            <a:pPr>
              <a:buNone/>
            </a:pPr>
            <a:r>
              <a:rPr lang="en-CA" altLang="en-US" dirty="0" smtClean="0"/>
              <a:t>length </a:t>
            </a:r>
            <a:r>
              <a:rPr lang="en-CA" altLang="en-US" dirty="0"/>
              <a:t>2n+1</a:t>
            </a:r>
          </a:p>
          <a:p>
            <a:pPr>
              <a:buNone/>
            </a:pPr>
            <a:endParaRPr lang="en-CA" altLang="en-US" dirty="0" smtClean="0"/>
          </a:p>
          <a:p>
            <a:pPr>
              <a:buNone/>
            </a:pPr>
            <a:r>
              <a:rPr lang="en-CA" altLang="en-US" dirty="0" smtClean="0"/>
              <a:t>(</a:t>
            </a:r>
            <a:r>
              <a:rPr lang="en-CA" altLang="en-US" dirty="0"/>
              <a:t>Here we don’t know size of subtrees</a:t>
            </a:r>
            <a:r>
              <a:rPr lang="en-CA" altLang="en-US" dirty="0" smtClean="0"/>
              <a:t>;</a:t>
            </a:r>
          </a:p>
          <a:p>
            <a:pPr>
              <a:buNone/>
            </a:pPr>
            <a:r>
              <a:rPr lang="en-CA" altLang="en-US" dirty="0" smtClean="0"/>
              <a:t>but </a:t>
            </a:r>
            <a:r>
              <a:rPr lang="en-CA" altLang="en-US" dirty="0"/>
              <a:t>can be </a:t>
            </a:r>
            <a:r>
              <a:rPr lang="en-CA" altLang="en-US" dirty="0" smtClean="0"/>
              <a:t>overcome this. </a:t>
            </a:r>
          </a:p>
          <a:p>
            <a:pPr>
              <a:buNone/>
            </a:pPr>
            <a:r>
              <a:rPr lang="en-CA" altLang="en-US" dirty="0" smtClean="0"/>
              <a:t>Could </a:t>
            </a:r>
            <a:r>
              <a:rPr lang="en-CA" altLang="en-US" dirty="0"/>
              <a:t>use isomorphism to flip between notations)</a:t>
            </a:r>
          </a:p>
        </p:txBody>
      </p:sp>
      <p:sp>
        <p:nvSpPr>
          <p:cNvPr id="48" name="Line 4"/>
          <p:cNvSpPr>
            <a:spLocks noChangeShapeType="1"/>
          </p:cNvSpPr>
          <p:nvPr/>
        </p:nvSpPr>
        <p:spPr bwMode="auto">
          <a:xfrm flipH="1">
            <a:off x="7036634" y="1879869"/>
            <a:ext cx="2417762" cy="24479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49" name="Line 5"/>
          <p:cNvSpPr>
            <a:spLocks noChangeShapeType="1"/>
          </p:cNvSpPr>
          <p:nvPr/>
        </p:nvSpPr>
        <p:spPr bwMode="auto">
          <a:xfrm>
            <a:off x="9413121" y="1879869"/>
            <a:ext cx="1008063" cy="1727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50" name="Line 6"/>
          <p:cNvSpPr>
            <a:spLocks noChangeShapeType="1"/>
          </p:cNvSpPr>
          <p:nvPr/>
        </p:nvSpPr>
        <p:spPr bwMode="auto">
          <a:xfrm flipH="1">
            <a:off x="9376070" y="2718069"/>
            <a:ext cx="535526" cy="939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51" name="Line 7"/>
          <p:cNvSpPr>
            <a:spLocks noChangeShapeType="1"/>
          </p:cNvSpPr>
          <p:nvPr/>
        </p:nvSpPr>
        <p:spPr bwMode="auto">
          <a:xfrm flipH="1">
            <a:off x="10089396" y="3632469"/>
            <a:ext cx="355600" cy="78740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52" name="Line 8"/>
          <p:cNvSpPr>
            <a:spLocks noChangeShapeType="1"/>
          </p:cNvSpPr>
          <p:nvPr/>
        </p:nvSpPr>
        <p:spPr bwMode="auto">
          <a:xfrm>
            <a:off x="9378196" y="3632469"/>
            <a:ext cx="254000" cy="787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53" name="Line 9"/>
          <p:cNvSpPr>
            <a:spLocks noChangeShapeType="1"/>
          </p:cNvSpPr>
          <p:nvPr/>
        </p:nvSpPr>
        <p:spPr bwMode="auto">
          <a:xfrm flipH="1">
            <a:off x="9070235" y="4419869"/>
            <a:ext cx="584200" cy="71120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54" name="Line 10"/>
          <p:cNvSpPr>
            <a:spLocks noChangeShapeType="1"/>
          </p:cNvSpPr>
          <p:nvPr/>
        </p:nvSpPr>
        <p:spPr bwMode="auto">
          <a:xfrm>
            <a:off x="8692396" y="2672031"/>
            <a:ext cx="254000" cy="909638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55" name="Line 11"/>
          <p:cNvSpPr>
            <a:spLocks noChangeShapeType="1"/>
          </p:cNvSpPr>
          <p:nvPr/>
        </p:nvSpPr>
        <p:spPr bwMode="auto">
          <a:xfrm>
            <a:off x="7777996" y="3556269"/>
            <a:ext cx="330200" cy="78740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56" name="Line 12"/>
          <p:cNvSpPr>
            <a:spLocks noChangeShapeType="1"/>
          </p:cNvSpPr>
          <p:nvPr/>
        </p:nvSpPr>
        <p:spPr bwMode="auto">
          <a:xfrm>
            <a:off x="7015996" y="4318269"/>
            <a:ext cx="330200" cy="71120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57" name="Rectangle 13"/>
          <p:cNvSpPr>
            <a:spLocks noChangeArrowheads="1"/>
          </p:cNvSpPr>
          <p:nvPr/>
        </p:nvSpPr>
        <p:spPr bwMode="auto">
          <a:xfrm>
            <a:off x="9271834" y="1925906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58" name="Rectangle 14"/>
          <p:cNvSpPr>
            <a:spLocks noChangeArrowheads="1"/>
          </p:cNvSpPr>
          <p:nvPr/>
        </p:nvSpPr>
        <p:spPr bwMode="auto">
          <a:xfrm>
            <a:off x="8509834" y="2611706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59" name="Rectangle 15"/>
          <p:cNvSpPr>
            <a:spLocks noChangeArrowheads="1"/>
          </p:cNvSpPr>
          <p:nvPr/>
        </p:nvSpPr>
        <p:spPr bwMode="auto">
          <a:xfrm>
            <a:off x="9729034" y="2687906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0" name="Rectangle 16"/>
          <p:cNvSpPr>
            <a:spLocks noChangeArrowheads="1"/>
          </p:cNvSpPr>
          <p:nvPr/>
        </p:nvSpPr>
        <p:spPr bwMode="auto">
          <a:xfrm>
            <a:off x="7595434" y="3602306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1" name="Rectangle 17"/>
          <p:cNvSpPr>
            <a:spLocks noChangeArrowheads="1"/>
          </p:cNvSpPr>
          <p:nvPr/>
        </p:nvSpPr>
        <p:spPr bwMode="auto">
          <a:xfrm>
            <a:off x="9195634" y="3678506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2" name="Rectangle 18"/>
          <p:cNvSpPr>
            <a:spLocks noChangeArrowheads="1"/>
          </p:cNvSpPr>
          <p:nvPr/>
        </p:nvSpPr>
        <p:spPr bwMode="auto">
          <a:xfrm>
            <a:off x="10262434" y="3678506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3" name="Rectangle 19"/>
          <p:cNvSpPr>
            <a:spLocks noChangeArrowheads="1"/>
          </p:cNvSpPr>
          <p:nvPr/>
        </p:nvSpPr>
        <p:spPr bwMode="auto">
          <a:xfrm>
            <a:off x="6833434" y="4288106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4" name="Rectangle 20"/>
          <p:cNvSpPr>
            <a:spLocks noChangeArrowheads="1"/>
          </p:cNvSpPr>
          <p:nvPr/>
        </p:nvSpPr>
        <p:spPr bwMode="auto">
          <a:xfrm>
            <a:off x="9500434" y="4440506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5" name="Line 21"/>
          <p:cNvSpPr>
            <a:spLocks noChangeShapeType="1"/>
          </p:cNvSpPr>
          <p:nvPr/>
        </p:nvSpPr>
        <p:spPr bwMode="auto">
          <a:xfrm>
            <a:off x="10421184" y="3607069"/>
            <a:ext cx="430212" cy="81280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66" name="Line 22"/>
          <p:cNvSpPr>
            <a:spLocks noChangeShapeType="1"/>
          </p:cNvSpPr>
          <p:nvPr/>
        </p:nvSpPr>
        <p:spPr bwMode="auto">
          <a:xfrm>
            <a:off x="9649673" y="4407128"/>
            <a:ext cx="254000" cy="71120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67" name="Line 23"/>
          <p:cNvSpPr>
            <a:spLocks noChangeShapeType="1"/>
          </p:cNvSpPr>
          <p:nvPr/>
        </p:nvSpPr>
        <p:spPr bwMode="auto">
          <a:xfrm flipH="1">
            <a:off x="6279396" y="4318269"/>
            <a:ext cx="736600" cy="71120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68" name="Line 24"/>
          <p:cNvSpPr>
            <a:spLocks noChangeShapeType="1"/>
          </p:cNvSpPr>
          <p:nvPr/>
        </p:nvSpPr>
        <p:spPr bwMode="auto">
          <a:xfrm flipH="1">
            <a:off x="8793996" y="3632469"/>
            <a:ext cx="584200" cy="78740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69" name="Rectangle 25"/>
          <p:cNvSpPr>
            <a:spLocks noChangeArrowheads="1"/>
          </p:cNvSpPr>
          <p:nvPr/>
        </p:nvSpPr>
        <p:spPr bwMode="auto">
          <a:xfrm>
            <a:off x="5884109" y="4688156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0" name="Rectangle 26"/>
          <p:cNvSpPr>
            <a:spLocks noChangeArrowheads="1"/>
          </p:cNvSpPr>
          <p:nvPr/>
        </p:nvSpPr>
        <p:spPr bwMode="auto">
          <a:xfrm>
            <a:off x="7396996" y="4759594"/>
            <a:ext cx="31432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1" name="Rectangle 27"/>
          <p:cNvSpPr>
            <a:spLocks noChangeArrowheads="1"/>
          </p:cNvSpPr>
          <p:nvPr/>
        </p:nvSpPr>
        <p:spPr bwMode="auto">
          <a:xfrm>
            <a:off x="7976434" y="4364306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2" name="Rectangle 28"/>
          <p:cNvSpPr>
            <a:spLocks noChangeArrowheads="1"/>
          </p:cNvSpPr>
          <p:nvPr/>
        </p:nvSpPr>
        <p:spPr bwMode="auto">
          <a:xfrm>
            <a:off x="8814634" y="3602306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3" name="Rectangle 29"/>
          <p:cNvSpPr>
            <a:spLocks noChangeArrowheads="1"/>
          </p:cNvSpPr>
          <p:nvPr/>
        </p:nvSpPr>
        <p:spPr bwMode="auto">
          <a:xfrm>
            <a:off x="8662234" y="4364306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4" name="Rectangle 30"/>
          <p:cNvSpPr>
            <a:spLocks noChangeArrowheads="1"/>
          </p:cNvSpPr>
          <p:nvPr/>
        </p:nvSpPr>
        <p:spPr bwMode="auto">
          <a:xfrm>
            <a:off x="8836859" y="4759594"/>
            <a:ext cx="31432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5" name="Rectangle 31"/>
          <p:cNvSpPr>
            <a:spLocks noChangeArrowheads="1"/>
          </p:cNvSpPr>
          <p:nvPr/>
        </p:nvSpPr>
        <p:spPr bwMode="auto">
          <a:xfrm>
            <a:off x="9944934" y="4351606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6" name="Rectangle 32"/>
          <p:cNvSpPr>
            <a:spLocks noChangeArrowheads="1"/>
          </p:cNvSpPr>
          <p:nvPr/>
        </p:nvSpPr>
        <p:spPr bwMode="auto">
          <a:xfrm>
            <a:off x="10719634" y="4364306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7" name="Rectangle 33"/>
          <p:cNvSpPr>
            <a:spLocks noChangeArrowheads="1"/>
          </p:cNvSpPr>
          <p:nvPr/>
        </p:nvSpPr>
        <p:spPr bwMode="auto">
          <a:xfrm>
            <a:off x="9989384" y="4831031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36" name="Line 38"/>
          <p:cNvSpPr>
            <a:spLocks noChangeShapeType="1"/>
          </p:cNvSpPr>
          <p:nvPr/>
        </p:nvSpPr>
        <p:spPr bwMode="auto">
          <a:xfrm flipV="1">
            <a:off x="9449633" y="2873402"/>
            <a:ext cx="1296988" cy="719138"/>
          </a:xfrm>
          <a:prstGeom prst="line">
            <a:avLst/>
          </a:prstGeom>
          <a:noFill/>
          <a:ln w="19050" cap="sq">
            <a:solidFill>
              <a:schemeClr val="accent2"/>
            </a:solidFill>
            <a:round/>
            <a:headEnd type="triangle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CA"/>
          </a:p>
        </p:txBody>
      </p:sp>
      <p:sp>
        <p:nvSpPr>
          <p:cNvPr id="37" name="Text Box 39"/>
          <p:cNvSpPr txBox="1">
            <a:spLocks noChangeArrowheads="1"/>
          </p:cNvSpPr>
          <p:nvPr/>
        </p:nvSpPr>
        <p:spPr bwMode="auto">
          <a:xfrm>
            <a:off x="10799008" y="2600352"/>
            <a:ext cx="10271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CA" altLang="en-US">
                <a:solidFill>
                  <a:schemeClr val="accent2"/>
                </a:solidFill>
              </a:rPr>
              <a:t>Rank 5</a:t>
            </a:r>
          </a:p>
        </p:txBody>
      </p:sp>
      <p:sp>
        <p:nvSpPr>
          <p:cNvPr id="40" name="Rectangle 19"/>
          <p:cNvSpPr>
            <a:spLocks noChangeArrowheads="1"/>
          </p:cNvSpPr>
          <p:nvPr/>
        </p:nvSpPr>
        <p:spPr bwMode="auto">
          <a:xfrm>
            <a:off x="8519789" y="3835937"/>
            <a:ext cx="3143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43" name="Line 40"/>
          <p:cNvSpPr>
            <a:spLocks noChangeShapeType="1"/>
          </p:cNvSpPr>
          <p:nvPr/>
        </p:nvSpPr>
        <p:spPr bwMode="auto">
          <a:xfrm flipV="1">
            <a:off x="9682996" y="3788043"/>
            <a:ext cx="1114964" cy="549033"/>
          </a:xfrm>
          <a:prstGeom prst="line">
            <a:avLst/>
          </a:prstGeom>
          <a:noFill/>
          <a:ln w="19050" cap="sq">
            <a:solidFill>
              <a:schemeClr val="accent2"/>
            </a:solidFill>
            <a:round/>
            <a:headEnd type="triangle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CA"/>
          </a:p>
        </p:txBody>
      </p:sp>
      <p:sp>
        <p:nvSpPr>
          <p:cNvPr id="44" name="Text Box 41"/>
          <p:cNvSpPr txBox="1">
            <a:spLocks noChangeArrowheads="1"/>
          </p:cNvSpPr>
          <p:nvPr/>
        </p:nvSpPr>
        <p:spPr bwMode="auto">
          <a:xfrm>
            <a:off x="10805789" y="3564475"/>
            <a:ext cx="11461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CA" altLang="en-US">
                <a:solidFill>
                  <a:schemeClr val="accent2"/>
                </a:solidFill>
              </a:rPr>
              <a:t>Node 11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8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549"/>
    </mc:Choice>
    <mc:Fallback xmlns="">
      <p:transition spd="slow" advTm="84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Rank &amp; Select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CA" altLang="en-US" dirty="0">
                <a:solidFill>
                  <a:srgbClr val="C00000"/>
                </a:solidFill>
              </a:rPr>
              <a:t>Rank:</a:t>
            </a:r>
            <a:r>
              <a:rPr lang="en-CA" altLang="en-US" dirty="0"/>
              <a:t> Auxiliary storage ~ </a:t>
            </a:r>
            <a:r>
              <a:rPr lang="en-CA" altLang="en-US" dirty="0">
                <a:solidFill>
                  <a:srgbClr val="FFC000"/>
                </a:solidFill>
              </a:rPr>
              <a:t>2nlglg n / </a:t>
            </a:r>
            <a:r>
              <a:rPr lang="en-CA" altLang="en-US" dirty="0" err="1">
                <a:solidFill>
                  <a:srgbClr val="FFC000"/>
                </a:solidFill>
              </a:rPr>
              <a:t>lg</a:t>
            </a:r>
            <a:r>
              <a:rPr lang="en-CA" altLang="en-US" dirty="0">
                <a:solidFill>
                  <a:srgbClr val="FFC000"/>
                </a:solidFill>
              </a:rPr>
              <a:t> n </a:t>
            </a:r>
            <a:r>
              <a:rPr lang="en-CA" altLang="en-US" dirty="0"/>
              <a:t>bits</a:t>
            </a:r>
          </a:p>
          <a:p>
            <a:pPr>
              <a:buNone/>
            </a:pPr>
            <a:r>
              <a:rPr lang="en-CA" altLang="en-US" dirty="0" smtClean="0"/>
              <a:t>#</a:t>
            </a:r>
            <a:r>
              <a:rPr lang="en-CA" altLang="en-US" dirty="0"/>
              <a:t>1’s up to each </a:t>
            </a:r>
            <a:r>
              <a:rPr lang="en-CA" altLang="en-US" dirty="0" smtClean="0">
                <a:solidFill>
                  <a:srgbClr val="C00000"/>
                </a:solidFill>
              </a:rPr>
              <a:t>2(</a:t>
            </a:r>
            <a:r>
              <a:rPr lang="en-CA" altLang="en-US" dirty="0" err="1" smtClean="0">
                <a:solidFill>
                  <a:srgbClr val="C00000"/>
                </a:solidFill>
              </a:rPr>
              <a:t>lg</a:t>
            </a:r>
            <a:r>
              <a:rPr lang="en-CA" altLang="en-US" dirty="0" smtClean="0">
                <a:solidFill>
                  <a:srgbClr val="C00000"/>
                </a:solidFill>
              </a:rPr>
              <a:t> </a:t>
            </a:r>
            <a:r>
              <a:rPr lang="en-CA" altLang="en-US" dirty="0">
                <a:solidFill>
                  <a:srgbClr val="C00000"/>
                </a:solidFill>
              </a:rPr>
              <a:t>n)</a:t>
            </a:r>
            <a:r>
              <a:rPr lang="en-CA" altLang="en-US" baseline="30000" dirty="0">
                <a:solidFill>
                  <a:srgbClr val="C00000"/>
                </a:solidFill>
              </a:rPr>
              <a:t>2</a:t>
            </a:r>
            <a:r>
              <a:rPr lang="en-CA" altLang="en-US" dirty="0">
                <a:solidFill>
                  <a:srgbClr val="C00000"/>
                </a:solidFill>
              </a:rPr>
              <a:t> </a:t>
            </a:r>
            <a:r>
              <a:rPr lang="en-CA" altLang="en-US" baseline="30000" dirty="0">
                <a:solidFill>
                  <a:srgbClr val="C00000"/>
                </a:solidFill>
              </a:rPr>
              <a:t>rd</a:t>
            </a:r>
            <a:r>
              <a:rPr lang="en-CA" altLang="en-US" dirty="0">
                <a:solidFill>
                  <a:srgbClr val="C00000"/>
                </a:solidFill>
              </a:rPr>
              <a:t> </a:t>
            </a:r>
            <a:r>
              <a:rPr lang="en-CA" altLang="en-US" dirty="0" smtClean="0"/>
              <a:t>bit:</a:t>
            </a:r>
            <a:endParaRPr lang="en-CA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CA" altLang="en-US" dirty="0"/>
              <a:t>#1’s within these </a:t>
            </a:r>
            <a:r>
              <a:rPr lang="en-CA" altLang="en-US" dirty="0" smtClean="0"/>
              <a:t>also </a:t>
            </a:r>
            <a:r>
              <a:rPr lang="en-CA" altLang="en-US" dirty="0"/>
              <a:t>each </a:t>
            </a:r>
            <a:r>
              <a:rPr lang="en-CA" altLang="en-US" dirty="0" err="1"/>
              <a:t>lg</a:t>
            </a:r>
            <a:r>
              <a:rPr lang="en-CA" altLang="en-US" dirty="0"/>
              <a:t> n</a:t>
            </a:r>
            <a:r>
              <a:rPr lang="en-CA" altLang="en-US" baseline="30000" dirty="0"/>
              <a:t>th</a:t>
            </a:r>
            <a:r>
              <a:rPr lang="en-CA" altLang="en-US" dirty="0"/>
              <a:t> </a:t>
            </a:r>
            <a:r>
              <a:rPr lang="en-CA" altLang="en-US" dirty="0" smtClean="0"/>
              <a:t>bit: </a:t>
            </a:r>
          </a:p>
          <a:p>
            <a:pPr>
              <a:buNone/>
            </a:pPr>
            <a:r>
              <a:rPr lang="en-CA" altLang="en-US" dirty="0" smtClean="0"/>
              <a:t>Table </a:t>
            </a:r>
            <a:r>
              <a:rPr lang="en-CA" altLang="en-US" dirty="0"/>
              <a:t>lookup after that</a:t>
            </a:r>
          </a:p>
          <a:p>
            <a:pPr>
              <a:buNone/>
            </a:pPr>
            <a:endParaRPr lang="en-CA" alt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3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95"/>
    </mc:Choice>
    <mc:Fallback xmlns="">
      <p:transition spd="slow" advTm="68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Rank &amp; Select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CA" altLang="en-US" dirty="0">
                <a:solidFill>
                  <a:srgbClr val="C00000"/>
                </a:solidFill>
              </a:rPr>
              <a:t>Rank:</a:t>
            </a:r>
            <a:r>
              <a:rPr lang="en-CA" altLang="en-US" dirty="0"/>
              <a:t> Auxiliary storage ~ </a:t>
            </a:r>
            <a:r>
              <a:rPr lang="en-CA" altLang="en-US" dirty="0">
                <a:solidFill>
                  <a:srgbClr val="FFC000"/>
                </a:solidFill>
              </a:rPr>
              <a:t>2nlglg n / </a:t>
            </a:r>
            <a:r>
              <a:rPr lang="en-CA" altLang="en-US" dirty="0" err="1">
                <a:solidFill>
                  <a:srgbClr val="FFC000"/>
                </a:solidFill>
              </a:rPr>
              <a:t>lg</a:t>
            </a:r>
            <a:r>
              <a:rPr lang="en-CA" altLang="en-US" dirty="0">
                <a:solidFill>
                  <a:srgbClr val="FFC000"/>
                </a:solidFill>
              </a:rPr>
              <a:t> n </a:t>
            </a:r>
            <a:r>
              <a:rPr lang="en-CA" altLang="en-US" dirty="0"/>
              <a:t>bits</a:t>
            </a:r>
          </a:p>
          <a:p>
            <a:pPr>
              <a:buNone/>
            </a:pPr>
            <a:r>
              <a:rPr lang="en-CA" altLang="en-US" dirty="0" smtClean="0"/>
              <a:t>#</a:t>
            </a:r>
            <a:r>
              <a:rPr lang="en-CA" altLang="en-US" dirty="0"/>
              <a:t>1’s up to each </a:t>
            </a:r>
            <a:r>
              <a:rPr lang="en-CA" altLang="en-US" dirty="0" smtClean="0">
                <a:solidFill>
                  <a:srgbClr val="C00000"/>
                </a:solidFill>
              </a:rPr>
              <a:t>2(</a:t>
            </a:r>
            <a:r>
              <a:rPr lang="en-CA" altLang="en-US" dirty="0" err="1" smtClean="0">
                <a:solidFill>
                  <a:srgbClr val="C00000"/>
                </a:solidFill>
              </a:rPr>
              <a:t>lg</a:t>
            </a:r>
            <a:r>
              <a:rPr lang="en-CA" altLang="en-US" dirty="0" smtClean="0">
                <a:solidFill>
                  <a:srgbClr val="C00000"/>
                </a:solidFill>
              </a:rPr>
              <a:t> </a:t>
            </a:r>
            <a:r>
              <a:rPr lang="en-CA" altLang="en-US" dirty="0">
                <a:solidFill>
                  <a:srgbClr val="C00000"/>
                </a:solidFill>
              </a:rPr>
              <a:t>n)</a:t>
            </a:r>
            <a:r>
              <a:rPr lang="en-CA" altLang="en-US" baseline="30000" dirty="0">
                <a:solidFill>
                  <a:srgbClr val="C00000"/>
                </a:solidFill>
              </a:rPr>
              <a:t>2</a:t>
            </a:r>
            <a:r>
              <a:rPr lang="en-CA" altLang="en-US" dirty="0">
                <a:solidFill>
                  <a:srgbClr val="C00000"/>
                </a:solidFill>
              </a:rPr>
              <a:t> </a:t>
            </a:r>
            <a:r>
              <a:rPr lang="en-CA" altLang="en-US" baseline="30000" dirty="0">
                <a:solidFill>
                  <a:srgbClr val="C00000"/>
                </a:solidFill>
              </a:rPr>
              <a:t>rd</a:t>
            </a:r>
            <a:r>
              <a:rPr lang="en-CA" altLang="en-US" dirty="0">
                <a:solidFill>
                  <a:srgbClr val="C00000"/>
                </a:solidFill>
              </a:rPr>
              <a:t> </a:t>
            </a:r>
            <a:r>
              <a:rPr lang="en-CA" altLang="en-US" dirty="0" smtClean="0"/>
              <a:t>bit: </a:t>
            </a:r>
            <a:r>
              <a:rPr lang="en-CA" altLang="en-US" dirty="0" smtClean="0">
                <a:solidFill>
                  <a:schemeClr val="accent6">
                    <a:lumMod val="75000"/>
                  </a:schemeClr>
                </a:solidFill>
              </a:rPr>
              <a:t>n/</a:t>
            </a:r>
            <a:r>
              <a:rPr lang="en-CA" altLang="en-US" dirty="0" err="1" smtClean="0">
                <a:solidFill>
                  <a:schemeClr val="accent6">
                    <a:lumMod val="75000"/>
                  </a:schemeClr>
                </a:solidFill>
              </a:rPr>
              <a:t>lg</a:t>
            </a:r>
            <a:r>
              <a:rPr lang="en-CA" altLang="en-US" dirty="0" smtClean="0">
                <a:solidFill>
                  <a:schemeClr val="accent6">
                    <a:lumMod val="75000"/>
                  </a:schemeClr>
                </a:solidFill>
              </a:rPr>
              <a:t> n bits</a:t>
            </a:r>
            <a:endParaRPr lang="en-CA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CA" altLang="en-US" dirty="0"/>
              <a:t>#1’s within these </a:t>
            </a:r>
            <a:r>
              <a:rPr lang="en-CA" altLang="en-US" dirty="0" smtClean="0"/>
              <a:t>also </a:t>
            </a:r>
            <a:r>
              <a:rPr lang="en-CA" altLang="en-US" dirty="0"/>
              <a:t>each </a:t>
            </a:r>
            <a:r>
              <a:rPr lang="en-CA" altLang="en-US" dirty="0" err="1"/>
              <a:t>lg</a:t>
            </a:r>
            <a:r>
              <a:rPr lang="en-CA" altLang="en-US" dirty="0"/>
              <a:t> n</a:t>
            </a:r>
            <a:r>
              <a:rPr lang="en-CA" altLang="en-US" baseline="30000" dirty="0"/>
              <a:t>th</a:t>
            </a:r>
            <a:r>
              <a:rPr lang="en-CA" altLang="en-US" dirty="0"/>
              <a:t> </a:t>
            </a:r>
            <a:r>
              <a:rPr lang="en-CA" altLang="en-US" dirty="0" smtClean="0"/>
              <a:t>bit:</a:t>
            </a:r>
            <a:endParaRPr lang="en-CA" alt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CA" altLang="en-US" dirty="0" smtClean="0"/>
              <a:t>Table lookup after that</a:t>
            </a:r>
          </a:p>
          <a:p>
            <a:pPr>
              <a:buNone/>
            </a:pPr>
            <a:endParaRPr lang="en-CA" alt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85"/>
    </mc:Choice>
    <mc:Fallback xmlns="">
      <p:transition spd="slow" advTm="22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Rank &amp; Select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CA" altLang="en-US" dirty="0">
                <a:solidFill>
                  <a:srgbClr val="C00000"/>
                </a:solidFill>
              </a:rPr>
              <a:t>Rank:</a:t>
            </a:r>
            <a:r>
              <a:rPr lang="en-CA" altLang="en-US" dirty="0"/>
              <a:t> Auxiliary storage ~ </a:t>
            </a:r>
            <a:r>
              <a:rPr lang="en-CA" altLang="en-US" dirty="0">
                <a:solidFill>
                  <a:srgbClr val="FFC000"/>
                </a:solidFill>
              </a:rPr>
              <a:t>2nlglg n / </a:t>
            </a:r>
            <a:r>
              <a:rPr lang="en-CA" altLang="en-US" dirty="0" err="1">
                <a:solidFill>
                  <a:srgbClr val="FFC000"/>
                </a:solidFill>
              </a:rPr>
              <a:t>lg</a:t>
            </a:r>
            <a:r>
              <a:rPr lang="en-CA" altLang="en-US" dirty="0">
                <a:solidFill>
                  <a:srgbClr val="FFC000"/>
                </a:solidFill>
              </a:rPr>
              <a:t> n </a:t>
            </a:r>
            <a:r>
              <a:rPr lang="en-CA" altLang="en-US" dirty="0"/>
              <a:t>bits</a:t>
            </a:r>
          </a:p>
          <a:p>
            <a:pPr>
              <a:buNone/>
            </a:pPr>
            <a:r>
              <a:rPr lang="en-CA" altLang="en-US" dirty="0" smtClean="0"/>
              <a:t>#</a:t>
            </a:r>
            <a:r>
              <a:rPr lang="en-CA" altLang="en-US" dirty="0"/>
              <a:t>1’s up to each </a:t>
            </a:r>
            <a:r>
              <a:rPr lang="en-CA" altLang="en-US" dirty="0" smtClean="0">
                <a:solidFill>
                  <a:srgbClr val="C00000"/>
                </a:solidFill>
              </a:rPr>
              <a:t>2(</a:t>
            </a:r>
            <a:r>
              <a:rPr lang="en-CA" altLang="en-US" dirty="0" err="1" smtClean="0">
                <a:solidFill>
                  <a:srgbClr val="C00000"/>
                </a:solidFill>
              </a:rPr>
              <a:t>lg</a:t>
            </a:r>
            <a:r>
              <a:rPr lang="en-CA" altLang="en-US" dirty="0" smtClean="0">
                <a:solidFill>
                  <a:srgbClr val="C00000"/>
                </a:solidFill>
              </a:rPr>
              <a:t> </a:t>
            </a:r>
            <a:r>
              <a:rPr lang="en-CA" altLang="en-US" dirty="0">
                <a:solidFill>
                  <a:srgbClr val="C00000"/>
                </a:solidFill>
              </a:rPr>
              <a:t>n)</a:t>
            </a:r>
            <a:r>
              <a:rPr lang="en-CA" altLang="en-US" baseline="30000" dirty="0">
                <a:solidFill>
                  <a:srgbClr val="C00000"/>
                </a:solidFill>
              </a:rPr>
              <a:t>2</a:t>
            </a:r>
            <a:r>
              <a:rPr lang="en-CA" altLang="en-US" dirty="0">
                <a:solidFill>
                  <a:srgbClr val="C00000"/>
                </a:solidFill>
              </a:rPr>
              <a:t> </a:t>
            </a:r>
            <a:r>
              <a:rPr lang="en-CA" altLang="en-US" baseline="30000" dirty="0">
                <a:solidFill>
                  <a:srgbClr val="C00000"/>
                </a:solidFill>
              </a:rPr>
              <a:t>rd</a:t>
            </a:r>
            <a:r>
              <a:rPr lang="en-CA" altLang="en-US" dirty="0">
                <a:solidFill>
                  <a:srgbClr val="C00000"/>
                </a:solidFill>
              </a:rPr>
              <a:t> </a:t>
            </a:r>
            <a:r>
              <a:rPr lang="en-CA" altLang="en-US" dirty="0" smtClean="0"/>
              <a:t>bit: </a:t>
            </a:r>
            <a:r>
              <a:rPr lang="en-CA" altLang="en-US" dirty="0" smtClean="0">
                <a:solidFill>
                  <a:schemeClr val="accent6">
                    <a:lumMod val="75000"/>
                  </a:schemeClr>
                </a:solidFill>
              </a:rPr>
              <a:t>n/</a:t>
            </a:r>
            <a:r>
              <a:rPr lang="en-CA" altLang="en-US" dirty="0" err="1" smtClean="0">
                <a:solidFill>
                  <a:schemeClr val="accent6">
                    <a:lumMod val="75000"/>
                  </a:schemeClr>
                </a:solidFill>
              </a:rPr>
              <a:t>lg</a:t>
            </a:r>
            <a:r>
              <a:rPr lang="en-CA" altLang="en-US" dirty="0" smtClean="0">
                <a:solidFill>
                  <a:schemeClr val="accent6">
                    <a:lumMod val="75000"/>
                  </a:schemeClr>
                </a:solidFill>
              </a:rPr>
              <a:t> n bits</a:t>
            </a:r>
            <a:endParaRPr lang="en-CA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CA" altLang="en-US" dirty="0"/>
              <a:t>#1’s within these </a:t>
            </a:r>
            <a:r>
              <a:rPr lang="en-CA" altLang="en-US" dirty="0" smtClean="0"/>
              <a:t>also </a:t>
            </a:r>
            <a:r>
              <a:rPr lang="en-CA" altLang="en-US" dirty="0"/>
              <a:t>each </a:t>
            </a:r>
            <a:r>
              <a:rPr lang="en-CA" altLang="en-US" dirty="0" err="1"/>
              <a:t>lg</a:t>
            </a:r>
            <a:r>
              <a:rPr lang="en-CA" altLang="en-US" dirty="0"/>
              <a:t> n</a:t>
            </a:r>
            <a:r>
              <a:rPr lang="en-CA" altLang="en-US" baseline="30000" dirty="0"/>
              <a:t>th</a:t>
            </a:r>
            <a:r>
              <a:rPr lang="en-CA" altLang="en-US" dirty="0"/>
              <a:t> </a:t>
            </a:r>
            <a:r>
              <a:rPr lang="en-CA" altLang="en-US" dirty="0" smtClean="0"/>
              <a:t>bit: </a:t>
            </a:r>
            <a:r>
              <a:rPr lang="en-CA" altLang="en-US" dirty="0" smtClean="0">
                <a:solidFill>
                  <a:schemeClr val="accent6">
                    <a:lumMod val="75000"/>
                  </a:schemeClr>
                </a:solidFill>
              </a:rPr>
              <a:t>2n </a:t>
            </a:r>
            <a:r>
              <a:rPr lang="en-CA" altLang="en-US" dirty="0" err="1" smtClean="0">
                <a:solidFill>
                  <a:schemeClr val="accent6">
                    <a:lumMod val="75000"/>
                  </a:schemeClr>
                </a:solidFill>
              </a:rPr>
              <a:t>lg</a:t>
            </a:r>
            <a:r>
              <a:rPr lang="en-CA" alt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CA" altLang="en-US" dirty="0" err="1" smtClean="0">
                <a:solidFill>
                  <a:schemeClr val="accent6">
                    <a:lumMod val="75000"/>
                  </a:schemeClr>
                </a:solidFill>
              </a:rPr>
              <a:t>lg</a:t>
            </a:r>
            <a:r>
              <a:rPr lang="en-CA" altLang="en-US" dirty="0" smtClean="0">
                <a:solidFill>
                  <a:schemeClr val="accent6">
                    <a:lumMod val="75000"/>
                  </a:schemeClr>
                </a:solidFill>
              </a:rPr>
              <a:t> n/ </a:t>
            </a:r>
            <a:r>
              <a:rPr lang="en-CA" altLang="en-US" dirty="0" err="1" smtClean="0">
                <a:solidFill>
                  <a:schemeClr val="accent6">
                    <a:lumMod val="75000"/>
                  </a:schemeClr>
                </a:solidFill>
              </a:rPr>
              <a:t>lg</a:t>
            </a:r>
            <a:r>
              <a:rPr lang="en-CA" altLang="en-US" dirty="0" smtClean="0">
                <a:solidFill>
                  <a:schemeClr val="accent6">
                    <a:lumMod val="75000"/>
                  </a:schemeClr>
                </a:solidFill>
              </a:rPr>
              <a:t> n</a:t>
            </a:r>
            <a:endParaRPr lang="en-CA" altLang="en-US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CA" altLang="en-US" dirty="0"/>
              <a:t>Table lookup after that</a:t>
            </a:r>
          </a:p>
          <a:p>
            <a:pPr>
              <a:buNone/>
            </a:pPr>
            <a:endParaRPr lang="en-CA" alt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0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53"/>
    </mc:Choice>
    <mc:Fallback xmlns="">
      <p:transition spd="slow" advTm="44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1624</TotalTime>
  <Words>1243</Words>
  <Application>Microsoft Office PowerPoint</Application>
  <PresentationFormat>Widescreen</PresentationFormat>
  <Paragraphs>219</Paragraphs>
  <Slides>24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Symbol</vt:lpstr>
      <vt:lpstr>Times New Roman</vt:lpstr>
      <vt:lpstr>Verdana</vt:lpstr>
      <vt:lpstr>Office Theme</vt:lpstr>
      <vt:lpstr>Succinct Data Structures</vt:lpstr>
      <vt:lpstr>Succinct Data Structure for a Binary Tree</vt:lpstr>
      <vt:lpstr>What you learned about Heaps</vt:lpstr>
      <vt:lpstr>Generalizing: Heap-like Notation for any Binary Tree</vt:lpstr>
      <vt:lpstr>How do we Navigate?</vt:lpstr>
      <vt:lpstr>Heap-like Notation for any Binary Tree</vt:lpstr>
      <vt:lpstr>Rank &amp; Select</vt:lpstr>
      <vt:lpstr>Rank &amp; Select</vt:lpstr>
      <vt:lpstr>Rank &amp; Select</vt:lpstr>
      <vt:lpstr>Rank &amp; Select</vt:lpstr>
      <vt:lpstr>Rank Example</vt:lpstr>
      <vt:lpstr>Rank Example</vt:lpstr>
      <vt:lpstr>Rank Example</vt:lpstr>
      <vt:lpstr>Rank &amp; Select</vt:lpstr>
      <vt:lpstr>Lower Bound: for Rank &amp; for Select</vt:lpstr>
      <vt:lpstr>Implementations: Early and Later</vt:lpstr>
      <vt:lpstr>Implementations: Early and Later</vt:lpstr>
      <vt:lpstr>Succinct Representation of Integers </vt:lpstr>
      <vt:lpstr>Succinct Representation of Integers </vt:lpstr>
      <vt:lpstr>Representing “n” in fewer than 2 lg n bits</vt:lpstr>
      <vt:lpstr>Representing “n” in fewer than 2 lg n bits</vt:lpstr>
      <vt:lpstr>Representing “n” in fewer than 2 lg n bits</vt:lpstr>
      <vt:lpstr>Later Implementations of Succinct Trees for Text Indexing</vt:lpstr>
      <vt:lpstr>Later Implementations of Succinct Trees for Text Indexing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840 Topics in Data Structures: Time and Space Efficiency</dc:title>
  <dc:creator>Ian Munro</dc:creator>
  <cp:lastModifiedBy>Ian Munro</cp:lastModifiedBy>
  <cp:revision>35</cp:revision>
  <dcterms:created xsi:type="dcterms:W3CDTF">2020-08-11T13:45:09Z</dcterms:created>
  <dcterms:modified xsi:type="dcterms:W3CDTF">2020-11-16T14:29:07Z</dcterms:modified>
</cp:coreProperties>
</file>