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71" r:id="rId4"/>
    <p:sldId id="259" r:id="rId5"/>
    <p:sldId id="272" r:id="rId6"/>
    <p:sldId id="260" r:id="rId7"/>
    <p:sldId id="273" r:id="rId8"/>
    <p:sldId id="261" r:id="rId9"/>
    <p:sldId id="275" r:id="rId10"/>
    <p:sldId id="262" r:id="rId11"/>
    <p:sldId id="276" r:id="rId12"/>
    <p:sldId id="277" r:id="rId13"/>
    <p:sldId id="280" r:id="rId14"/>
    <p:sldId id="279" r:id="rId15"/>
    <p:sldId id="263" r:id="rId16"/>
    <p:sldId id="281" r:id="rId17"/>
    <p:sldId id="282" r:id="rId18"/>
    <p:sldId id="283" r:id="rId19"/>
    <p:sldId id="284" r:id="rId20"/>
    <p:sldId id="265" r:id="rId21"/>
    <p:sldId id="264" r:id="rId22"/>
    <p:sldId id="285" r:id="rId23"/>
    <p:sldId id="266" r:id="rId24"/>
    <p:sldId id="286" r:id="rId25"/>
    <p:sldId id="267" r:id="rId26"/>
    <p:sldId id="287" r:id="rId27"/>
    <p:sldId id="268" r:id="rId28"/>
    <p:sldId id="288" r:id="rId29"/>
    <p:sldId id="289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Efficient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 closer look at </a:t>
            </a:r>
            <a:r>
              <a:rPr lang="en-CA" dirty="0" smtClean="0">
                <a:solidFill>
                  <a:srgbClr val="C00000"/>
                </a:solidFill>
              </a:rPr>
              <a:t>suffix trees</a:t>
            </a:r>
            <a:r>
              <a:rPr lang="en-CA" dirty="0" smtClean="0"/>
              <a:t>, for space large files: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2"/>
    </mc:Choice>
    <mc:Fallback>
      <p:transition spd="slow" advTm="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So: forget the suffix tree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Just store the pointers at the leaves (called a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suffix array</a:t>
            </a:r>
            <a:r>
              <a:rPr lang="en-CA" dirty="0" smtClean="0"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(i.e. references to indexed points in </a:t>
            </a:r>
            <a:r>
              <a:rPr lang="en-CA" dirty="0" err="1" smtClean="0">
                <a:sym typeface="Symbol" panose="05050102010706020507" pitchFamily="18" charset="2"/>
              </a:rPr>
              <a:t>lex</a:t>
            </a:r>
            <a:r>
              <a:rPr lang="en-CA" dirty="0" smtClean="0">
                <a:sym typeface="Symbol" panose="05050102010706020507" pitchFamily="18" charset="2"/>
              </a:rPr>
              <a:t> order of what they point to)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9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0"/>
    </mc:Choice>
    <mc:Fallback>
      <p:transition spd="slow" advTm="2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So: forget the suffix tree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Just store the pointers at the leaves (called a suffix array)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(i.e. references to indexed points in </a:t>
            </a:r>
            <a:r>
              <a:rPr lang="en-CA" dirty="0" err="1" smtClean="0">
                <a:sym typeface="Symbol" panose="05050102010706020507" pitchFamily="18" charset="2"/>
              </a:rPr>
              <a:t>lex</a:t>
            </a:r>
            <a:r>
              <a:rPr lang="en-CA" dirty="0" smtClean="0">
                <a:sym typeface="Symbol" panose="05050102010706020507" pitchFamily="18" charset="2"/>
              </a:rPr>
              <a:t> order of what they point to)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Do a binary search of suffix array to do a pattern match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(probably reorder as per </a:t>
            </a:r>
            <a:r>
              <a:rPr lang="en-CA" dirty="0" err="1" smtClean="0">
                <a:sym typeface="Symbol" panose="05050102010706020507" pitchFamily="18" charset="2"/>
              </a:rPr>
              <a:t>Microassignment</a:t>
            </a:r>
            <a:r>
              <a:rPr lang="en-CA" dirty="0" smtClean="0">
                <a:sym typeface="Symbol" panose="05050102010706020507" pitchFamily="18" charset="2"/>
              </a:rPr>
              <a:t> 1)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4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97"/>
    </mc:Choice>
    <mc:Fallback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So: forget the suffix tree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Just store the pointers at the leaves (called a suffix array)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(i.e. references to indexed points in </a:t>
            </a:r>
            <a:r>
              <a:rPr lang="en-CA" dirty="0" err="1" smtClean="0">
                <a:sym typeface="Symbol" panose="05050102010706020507" pitchFamily="18" charset="2"/>
              </a:rPr>
              <a:t>lex</a:t>
            </a:r>
            <a:r>
              <a:rPr lang="en-CA" dirty="0" smtClean="0">
                <a:sym typeface="Symbol" panose="05050102010706020507" pitchFamily="18" charset="2"/>
              </a:rPr>
              <a:t> order of what they point to)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Do a binary search of suffix array to pattern match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(probably reorder as per </a:t>
            </a:r>
            <a:r>
              <a:rPr lang="en-CA" dirty="0" err="1" smtClean="0">
                <a:sym typeface="Symbol" panose="05050102010706020507" pitchFamily="18" charset="2"/>
              </a:rPr>
              <a:t>Microassignment</a:t>
            </a:r>
            <a:r>
              <a:rPr lang="en-CA" dirty="0" smtClean="0">
                <a:sym typeface="Symbol" panose="05050102010706020507" pitchFamily="18" charset="2"/>
              </a:rPr>
              <a:t> 1)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It worked well (also gives number of matches)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6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6"/>
    </mc:Choice>
    <mc:Fallback>
      <p:transition spd="slow" advTm="4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So: forget the suffix tree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Just store the pointers at the leaves (called a suffix array)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(i.e. references to indexed points in </a:t>
            </a:r>
            <a:r>
              <a:rPr lang="en-CA" dirty="0" err="1" smtClean="0">
                <a:sym typeface="Symbol" panose="05050102010706020507" pitchFamily="18" charset="2"/>
              </a:rPr>
              <a:t>lex</a:t>
            </a:r>
            <a:r>
              <a:rPr lang="en-CA" dirty="0" smtClean="0">
                <a:sym typeface="Symbol" panose="05050102010706020507" pitchFamily="18" charset="2"/>
              </a:rPr>
              <a:t> order of what they point to)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Do a binary search of suffix array to pattern match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(probably reorder as per </a:t>
            </a:r>
            <a:r>
              <a:rPr lang="en-CA" dirty="0" err="1" smtClean="0">
                <a:sym typeface="Symbol" panose="05050102010706020507" pitchFamily="18" charset="2"/>
              </a:rPr>
              <a:t>Microassignment</a:t>
            </a:r>
            <a:r>
              <a:rPr lang="en-CA" dirty="0" smtClean="0">
                <a:sym typeface="Symbol" panose="05050102010706020507" pitchFamily="18" charset="2"/>
              </a:rPr>
              <a:t> 1)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It worked well (also gives number of matches)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I wasn’t happy about throwing away the tree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7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5"/>
    </mc:Choice>
    <mc:Fallback>
      <p:transition spd="slow" advTm="2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So: forget the suffix tree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Just store the pointers at the leaves (called a suffix array)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(i.e. references to indexed points in </a:t>
            </a:r>
            <a:r>
              <a:rPr lang="en-CA" dirty="0" err="1" smtClean="0">
                <a:sym typeface="Symbol" panose="05050102010706020507" pitchFamily="18" charset="2"/>
              </a:rPr>
              <a:t>lex</a:t>
            </a:r>
            <a:r>
              <a:rPr lang="en-CA" dirty="0" smtClean="0">
                <a:sym typeface="Symbol" panose="05050102010706020507" pitchFamily="18" charset="2"/>
              </a:rPr>
              <a:t> order of what they point to)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Do a binary search of suffix array to pattern match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(probably reorder as per </a:t>
            </a:r>
            <a:r>
              <a:rPr lang="en-CA" dirty="0" err="1" smtClean="0">
                <a:sym typeface="Symbol" panose="05050102010706020507" pitchFamily="18" charset="2"/>
              </a:rPr>
              <a:t>Microassignment</a:t>
            </a:r>
            <a:r>
              <a:rPr lang="en-CA" dirty="0" smtClean="0">
                <a:sym typeface="Symbol" panose="05050102010706020507" pitchFamily="18" charset="2"/>
              </a:rPr>
              <a:t> 1)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It worked well (also gives number of matches)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I wasn’t happy </a:t>
            </a:r>
            <a:r>
              <a:rPr lang="en-CA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about throwing away the tree</a:t>
            </a:r>
            <a:endParaRPr lang="en-CA" dirty="0" smtClean="0">
              <a:solidFill>
                <a:schemeClr val="accent5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Manber &amp; Myers reached same conclusion … just text and suffix array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0"/>
    </mc:Choice>
    <mc:Fallback>
      <p:transition spd="slow" advTm="1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Using Less Space?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What had been done?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3"/>
    </mc:Choice>
    <mc:Fallback>
      <p:transition spd="slow" advTm="1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Using Less Space?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What had been done?</a:t>
            </a:r>
          </a:p>
          <a:p>
            <a:pPr marL="0" indent="0">
              <a:buNone/>
            </a:pPr>
            <a:r>
              <a:rPr lang="en-CA" dirty="0" smtClean="0"/>
              <a:t>Around that time: Work with Andrej </a:t>
            </a:r>
            <a:r>
              <a:rPr lang="en-CA" dirty="0" err="1" smtClean="0"/>
              <a:t>Brodnik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Represent subset size n of [0,…, m-1]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59"/>
    </mc:Choice>
    <mc:Fallback>
      <p:transition spd="slow" advTm="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Using Less Space?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What had been done?</a:t>
                </a:r>
              </a:p>
              <a:p>
                <a:pPr marL="0" indent="0">
                  <a:buNone/>
                </a:pPr>
                <a:r>
                  <a:rPr lang="en-CA" dirty="0" smtClean="0"/>
                  <a:t>Around that time: Work with Andrej </a:t>
                </a:r>
                <a:r>
                  <a:rPr lang="en-CA" dirty="0" err="1" smtClean="0"/>
                  <a:t>Brodnik</a:t>
                </a:r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Represent subset size n of [0,…, m-1]</a:t>
                </a:r>
                <a:endParaRPr lang="en-CA" dirty="0"/>
              </a:p>
              <a:p>
                <a:pPr marL="0" indent="0">
                  <a:buNone/>
                </a:pPr>
                <a:r>
                  <a:rPr lang="en-CA" dirty="0" smtClean="0"/>
                  <a:t>Information theory lower bound </a:t>
                </a:r>
                <a:r>
                  <a:rPr lang="en-CA" i="1" dirty="0" err="1" smtClean="0">
                    <a:solidFill>
                      <a:srgbClr val="FF0000"/>
                    </a:solidFill>
                  </a:rPr>
                  <a:t>lg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If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n</a:t>
                </a:r>
                <a:r>
                  <a:rPr lang="en-CA" dirty="0" smtClean="0"/>
                  <a:t>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and m-n </a:t>
                </a:r>
                <a:r>
                  <a:rPr lang="en-CA" dirty="0" smtClean="0"/>
                  <a:t>are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large</a:t>
                </a:r>
                <a:r>
                  <a:rPr lang="en-CA" dirty="0" smtClean="0"/>
                  <a:t>, bit vector is good</a:t>
                </a:r>
              </a:p>
              <a:p>
                <a:pPr marL="0" indent="0">
                  <a:buNone/>
                </a:pPr>
                <a:r>
                  <a:rPr lang="en-CA" dirty="0" smtClean="0"/>
                  <a:t>If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n</a:t>
                </a:r>
                <a:r>
                  <a:rPr lang="en-CA" dirty="0" smtClean="0"/>
                  <a:t> is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small</a:t>
                </a:r>
                <a:r>
                  <a:rPr lang="en-CA" dirty="0" smtClean="0"/>
                  <a:t> store the values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36"/>
    </mc:Choice>
    <mc:Fallback>
      <p:transition spd="slow" advTm="4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Using Less Space?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What had been done?</a:t>
                </a:r>
              </a:p>
              <a:p>
                <a:pPr marL="0" indent="0">
                  <a:buNone/>
                </a:pPr>
                <a:r>
                  <a:rPr lang="en-CA" dirty="0" smtClean="0"/>
                  <a:t>Around that time: Work with Andrej </a:t>
                </a:r>
                <a:r>
                  <a:rPr lang="en-CA" dirty="0" err="1" smtClean="0"/>
                  <a:t>Brodnik</a:t>
                </a:r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Represent subset size n of [0,…, m-1]</a:t>
                </a:r>
                <a:endParaRPr lang="en-CA" dirty="0"/>
              </a:p>
              <a:p>
                <a:pPr marL="0" indent="0">
                  <a:buNone/>
                </a:pPr>
                <a:r>
                  <a:rPr lang="en-CA" dirty="0" smtClean="0"/>
                  <a:t>Information theory lower bound </a:t>
                </a:r>
                <a:r>
                  <a:rPr lang="en-CA" i="1" dirty="0" err="1" smtClean="0">
                    <a:solidFill>
                      <a:srgbClr val="FF0000"/>
                    </a:solidFill>
                  </a:rPr>
                  <a:t>lg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If n and m-n) are large, bit vector is good</a:t>
                </a:r>
              </a:p>
              <a:p>
                <a:pPr marL="0" indent="0">
                  <a:buNone/>
                </a:pPr>
                <a:r>
                  <a:rPr lang="en-CA" dirty="0" smtClean="0"/>
                  <a:t>If n is small store the values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We came up with a general solution and could answer “present or not” queries in constant time, and essentially minimum space</a:t>
                </a:r>
                <a:endParaRPr lang="en-CA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r="-11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6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61"/>
    </mc:Choice>
    <mc:Fallback>
      <p:transition spd="slow" advTm="2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for Trees?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Paper of Jacobson </a:t>
                </a:r>
                <a:r>
                  <a:rPr lang="en-CA" dirty="0" smtClean="0">
                    <a:solidFill>
                      <a:srgbClr val="FFC000"/>
                    </a:solidFill>
                  </a:rPr>
                  <a:t>(FOCS ’89)</a:t>
                </a:r>
              </a:p>
              <a:p>
                <a:pPr marL="0" indent="0">
                  <a:buNone/>
                </a:pPr>
                <a:r>
                  <a:rPr lang="en-CA" dirty="0" smtClean="0"/>
                  <a:t>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i="1" dirty="0" smtClean="0">
                    <a:solidFill>
                      <a:srgbClr val="C00000"/>
                    </a:solidFill>
                  </a:rPr>
                  <a:t>+1</a:t>
                </a:r>
                <a:r>
                  <a:rPr lang="en-CA" dirty="0">
                    <a:solidFill>
                      <a:srgbClr val="C00000"/>
                    </a:solidFill>
                  </a:rPr>
                  <a:t>) </a:t>
                </a:r>
                <a:r>
                  <a:rPr lang="en-CA" dirty="0">
                    <a:sym typeface="Symbol" panose="05050102010706020507" pitchFamily="18" charset="2"/>
                  </a:rPr>
                  <a:t>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 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) trees on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 nodes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So one needs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CA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i="1" dirty="0" smtClean="0">
                    <a:solidFill>
                      <a:srgbClr val="FF0000"/>
                    </a:solidFill>
                  </a:rPr>
                  <a:t>lg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/>
                  <a:t> bits to represent an arbitrary binary tree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56"/>
    </mc:Choice>
    <mc:Fallback>
      <p:transition spd="slow" advTm="5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Efficient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 closer look at </a:t>
            </a:r>
            <a:r>
              <a:rPr lang="en-CA" dirty="0" smtClean="0">
                <a:solidFill>
                  <a:srgbClr val="C00000"/>
                </a:solidFill>
              </a:rPr>
              <a:t>suffix trees</a:t>
            </a:r>
            <a:r>
              <a:rPr lang="en-CA" dirty="0" smtClean="0"/>
              <a:t>, for space large files:</a:t>
            </a:r>
          </a:p>
          <a:p>
            <a:pPr marL="0" indent="0">
              <a:buNone/>
            </a:pPr>
            <a:r>
              <a:rPr lang="en-CA" dirty="0" smtClean="0"/>
              <a:t>for each internal node: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references </a:t>
            </a:r>
            <a:r>
              <a:rPr lang="en-CA" dirty="0" smtClean="0">
                <a:solidFill>
                  <a:srgbClr val="C00000"/>
                </a:solidFill>
              </a:rPr>
              <a:t>(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 t) </a:t>
            </a:r>
            <a:r>
              <a:rPr lang="en-CA" dirty="0" smtClean="0"/>
              <a:t>bits for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left child, right child, leftmost leaf, (perhaps parent)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skip count and a flag or two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2"/>
    </mc:Choice>
    <mc:Fallback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for Trees?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Paper of Jacobson (FOCS ’89)</a:t>
                </a:r>
              </a:p>
              <a:p>
                <a:pPr marL="0" indent="0">
                  <a:buNone/>
                </a:pPr>
                <a:r>
                  <a:rPr lang="en-CA" dirty="0" smtClean="0"/>
                  <a:t>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i="1" dirty="0" smtClean="0">
                    <a:solidFill>
                      <a:srgbClr val="C00000"/>
                    </a:solidFill>
                  </a:rPr>
                  <a:t>+1</a:t>
                </a:r>
                <a:r>
                  <a:rPr lang="en-CA" dirty="0">
                    <a:solidFill>
                      <a:srgbClr val="C00000"/>
                    </a:solidFill>
                  </a:rPr>
                  <a:t>) </a:t>
                </a:r>
                <a:r>
                  <a:rPr lang="en-CA" dirty="0">
                    <a:sym typeface="Symbol" panose="05050102010706020507" pitchFamily="18" charset="2"/>
                  </a:rPr>
                  <a:t>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C00000"/>
                    </a:solidFill>
                  </a:rPr>
                  <a:t>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 </m:t>
                        </m:r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) trees on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 nodes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So one needs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CA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i="1" dirty="0" smtClean="0">
                    <a:solidFill>
                      <a:srgbClr val="FF0000"/>
                    </a:solidFill>
                  </a:rPr>
                  <a:t>lg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/>
                  <a:t> bits to represent an arbitrary binary tree</a:t>
                </a:r>
              </a:p>
              <a:p>
                <a:pPr marL="0" indent="0">
                  <a:buNone/>
                </a:pPr>
                <a:r>
                  <a:rPr lang="en-CA" dirty="0" smtClean="0"/>
                  <a:t>He showed how to do it in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/>
                  <a:t> </a:t>
                </a:r>
                <a:r>
                  <a:rPr lang="en-CA" dirty="0">
                    <a:solidFill>
                      <a:srgbClr val="C00000"/>
                    </a:solidFill>
                  </a:rPr>
                  <a:t>-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CA" dirty="0" smtClean="0"/>
                  <a:t> bit and </a:t>
                </a:r>
                <a:r>
                  <a:rPr lang="en-CA" smtClean="0"/>
                  <a:t>“navigate” </a:t>
                </a:r>
                <a:r>
                  <a:rPr lang="en-CA" dirty="0" smtClean="0"/>
                  <a:t>in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lg</m:t>
                            </m:r>
                          </m:fName>
                          <m:e>
                            <m:r>
                              <a:rPr lang="en-CA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func>
                      </m:e>
                    </m:d>
                  </m:oMath>
                </a14:m>
                <a:r>
                  <a:rPr lang="en-CA" dirty="0" smtClean="0"/>
                  <a:t> bit probes (not adjacent bits)</a:t>
                </a:r>
              </a:p>
              <a:p>
                <a:pPr marL="0" indent="0">
                  <a:buNone/>
                </a:pPr>
                <a:r>
                  <a:rPr lang="en-CA" dirty="0" smtClean="0"/>
                  <a:t>He called it a 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succinct data structure</a:t>
                </a:r>
                <a:endParaRPr lang="en-CA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CA" dirty="0" smtClean="0"/>
                  <a:t>Good place to start</a:t>
                </a: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r="-69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9"/>
    </mc:Choice>
    <mc:Fallback>
      <p:transition spd="slow" advTm="4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About Space Efficient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Other Structures? … an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Asside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Most other work dealt with storing (almost) no “structural” information … just data values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5"/>
    </mc:Choice>
    <mc:Fallback>
      <p:transition spd="slow" advTm="2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About Space Efficient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Other Structures? … an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Asside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Most other work dealt with storing (almost) no “structural” information … just data values</a:t>
            </a:r>
          </a:p>
          <a:p>
            <a:pPr marL="0" indent="0">
              <a:buNone/>
            </a:pPr>
            <a:r>
              <a:rPr lang="en-CA" dirty="0" smtClean="0"/>
              <a:t>e.g. </a:t>
            </a:r>
            <a:r>
              <a:rPr lang="en-CA" dirty="0" smtClean="0">
                <a:solidFill>
                  <a:srgbClr val="C00000"/>
                </a:solidFill>
              </a:rPr>
              <a:t>Hashing with open addressing</a:t>
            </a:r>
            <a:r>
              <a:rPr lang="en-CA" dirty="0" smtClean="0"/>
              <a:t>: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store values in table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hash function gives a permutation of the locations and so order in which to look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e.g. “double hashing” make table of prime size, if first has is full keep adding second hash value to find empty space (or the key)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08"/>
    </mc:Choice>
    <mc:Fallback>
      <p:transition spd="slow" advTm="8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well can we do on such Hash Tables?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Could arrange table (even full) to minimize average number of probes for a successful search (1.83 or so experimentally)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26"/>
    </mc:Choice>
    <mc:Fallback>
      <p:transition spd="slow" advTm="38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well can we do on such Hash Tables?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Could arrange table (even full) to minimize average number of probes for a successful search (1.83 or so experimentally)</a:t>
            </a:r>
          </a:p>
          <a:p>
            <a:pPr marL="0" indent="0">
              <a:buNone/>
            </a:pPr>
            <a:r>
              <a:rPr lang="en-CA" dirty="0" smtClean="0"/>
              <a:t>Or </a:t>
            </a:r>
            <a:r>
              <a:rPr lang="en-CA" dirty="0" smtClean="0">
                <a:solidFill>
                  <a:srgbClr val="FFC000"/>
                </a:solidFill>
              </a:rPr>
              <a:t>minimize longest search </a:t>
            </a:r>
            <a:r>
              <a:rPr lang="en-CA" dirty="0" smtClean="0"/>
              <a:t>(about </a:t>
            </a:r>
            <a:r>
              <a:rPr lang="en-CA" dirty="0" err="1" smtClean="0"/>
              <a:t>lg</a:t>
            </a:r>
            <a:r>
              <a:rPr lang="en-CA" dirty="0" smtClean="0"/>
              <a:t> n) and subject to this </a:t>
            </a:r>
            <a:r>
              <a:rPr lang="en-CA" dirty="0"/>
              <a:t>minimize average number of probes for a successful search (</a:t>
            </a:r>
            <a:r>
              <a:rPr lang="en-CA" dirty="0" smtClean="0"/>
              <a:t>1.84 </a:t>
            </a:r>
            <a:r>
              <a:rPr lang="en-CA" dirty="0"/>
              <a:t>or so experimentally</a:t>
            </a:r>
            <a:r>
              <a:rPr lang="en-CA" dirty="0" smtClean="0"/>
              <a:t>)</a:t>
            </a:r>
          </a:p>
          <a:p>
            <a:pPr marL="0" indent="0">
              <a:buNone/>
            </a:pPr>
            <a:r>
              <a:rPr lang="en-CA" dirty="0" smtClean="0"/>
              <a:t>Knowing the length of longest successful search gives a great bound for unsuccessful searches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0"/>
    </mc:Choice>
    <mc:Fallback>
      <p:transition spd="slow" advTm="4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Storing elements based on relative order, and keeping any structure </a:t>
            </a:r>
            <a:r>
              <a:rPr lang="en-CA" dirty="0" smtClean="0">
                <a:solidFill>
                  <a:srgbClr val="FFC000"/>
                </a:solidFill>
              </a:rPr>
              <a:t>“implicit” </a:t>
            </a:r>
            <a:r>
              <a:rPr lang="en-CA" dirty="0" smtClean="0"/>
              <a:t>in the relative order of the values: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2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3"/>
    </mc:Choice>
    <mc:Fallback>
      <p:transition spd="slow" advTm="2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Storing elements based on relative order, and keeping any structure </a:t>
            </a:r>
            <a:r>
              <a:rPr lang="en-CA" dirty="0" smtClean="0">
                <a:solidFill>
                  <a:srgbClr val="FFC000"/>
                </a:solidFill>
              </a:rPr>
              <a:t>“implicit” </a:t>
            </a:r>
            <a:r>
              <a:rPr lang="en-CA" dirty="0" smtClean="0"/>
              <a:t>in the relative order of the values:</a:t>
            </a:r>
          </a:p>
          <a:p>
            <a:pPr marL="0" indent="0">
              <a:buNone/>
            </a:pPr>
            <a:r>
              <a:rPr lang="en-CA" dirty="0" smtClean="0"/>
              <a:t>e.g. a </a:t>
            </a:r>
            <a:r>
              <a:rPr lang="en-CA" dirty="0" smtClean="0">
                <a:solidFill>
                  <a:srgbClr val="C00000"/>
                </a:solidFill>
              </a:rPr>
              <a:t>heap</a:t>
            </a:r>
            <a:r>
              <a:rPr lang="en-CA" dirty="0" smtClean="0"/>
              <a:t> (of William’s) for a priority queue or heapsort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Min</a:t>
            </a:r>
            <a:r>
              <a:rPr lang="en-CA" dirty="0" smtClean="0"/>
              <a:t> in location </a:t>
            </a:r>
            <a:r>
              <a:rPr lang="en-CA" i="1" dirty="0" smtClean="0"/>
              <a:t>1</a:t>
            </a:r>
            <a:r>
              <a:rPr lang="en-CA" dirty="0" smtClean="0"/>
              <a:t>; </a:t>
            </a:r>
            <a:r>
              <a:rPr lang="en-CA" dirty="0" err="1" smtClean="0"/>
              <a:t>leftchild</a:t>
            </a:r>
            <a:r>
              <a:rPr lang="en-CA" dirty="0" smtClean="0"/>
              <a:t>(</a:t>
            </a:r>
            <a:r>
              <a:rPr lang="en-CA" i="1" dirty="0" err="1" smtClean="0"/>
              <a:t>i</a:t>
            </a:r>
            <a:r>
              <a:rPr lang="en-CA" dirty="0" smtClean="0"/>
              <a:t>)= </a:t>
            </a:r>
            <a:r>
              <a:rPr lang="en-CA" i="1" dirty="0" smtClean="0"/>
              <a:t>2i</a:t>
            </a:r>
            <a:r>
              <a:rPr lang="en-CA" dirty="0" smtClean="0"/>
              <a:t>, </a:t>
            </a:r>
            <a:r>
              <a:rPr lang="en-CA" dirty="0" err="1" smtClean="0"/>
              <a:t>rightchild</a:t>
            </a:r>
            <a:r>
              <a:rPr lang="en-CA" dirty="0" smtClean="0"/>
              <a:t> = </a:t>
            </a:r>
            <a:r>
              <a:rPr lang="en-CA" i="1" dirty="0" smtClean="0"/>
              <a:t>2i+1</a:t>
            </a:r>
            <a:r>
              <a:rPr lang="en-CA" dirty="0" smtClean="0"/>
              <a:t>; parent ≤ child; structure grows/shrinks at location </a:t>
            </a:r>
            <a:r>
              <a:rPr lang="en-CA" dirty="0" smtClean="0">
                <a:solidFill>
                  <a:srgbClr val="C00000"/>
                </a:solidFill>
              </a:rPr>
              <a:t>n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5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87"/>
    </mc:Choice>
    <mc:Fallback>
      <p:transition spd="slow" advTm="9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Data Structures for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Arrange values in “triangular array”</a:t>
            </a:r>
          </a:p>
          <a:p>
            <a:pPr marL="0" indent="0">
              <a:buNone/>
            </a:pPr>
            <a:r>
              <a:rPr lang="en-CA" dirty="0" smtClean="0"/>
              <a:t>Sorted by row and column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44895"/>
              </p:ext>
            </p:extLst>
          </p:nvPr>
        </p:nvGraphicFramePr>
        <p:xfrm>
          <a:off x="8351101" y="1906293"/>
          <a:ext cx="2110255" cy="253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277">
                  <a:extLst>
                    <a:ext uri="{9D8B030D-6E8A-4147-A177-3AD203B41FA5}">
                      <a16:colId xmlns:a16="http://schemas.microsoft.com/office/drawing/2014/main" val="3158773514"/>
                    </a:ext>
                  </a:extLst>
                </a:gridCol>
                <a:gridCol w="628769">
                  <a:extLst>
                    <a:ext uri="{9D8B030D-6E8A-4147-A177-3AD203B41FA5}">
                      <a16:colId xmlns:a16="http://schemas.microsoft.com/office/drawing/2014/main" val="3366799011"/>
                    </a:ext>
                  </a:extLst>
                </a:gridCol>
                <a:gridCol w="446804">
                  <a:extLst>
                    <a:ext uri="{9D8B030D-6E8A-4147-A177-3AD203B41FA5}">
                      <a16:colId xmlns:a16="http://schemas.microsoft.com/office/drawing/2014/main" val="87618989"/>
                    </a:ext>
                  </a:extLst>
                </a:gridCol>
                <a:gridCol w="424405">
                  <a:extLst>
                    <a:ext uri="{9D8B030D-6E8A-4147-A177-3AD203B41FA5}">
                      <a16:colId xmlns:a16="http://schemas.microsoft.com/office/drawing/2014/main" val="4144789071"/>
                    </a:ext>
                  </a:extLst>
                </a:gridCol>
              </a:tblGrid>
              <a:tr h="427937"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70893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129029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484802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365155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n-1</a:t>
                      </a:r>
                      <a:endParaRPr lang="en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106526"/>
                  </a:ext>
                </a:extLst>
              </a:tr>
              <a:tr h="590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n-2</a:t>
                      </a:r>
                    </a:p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572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16"/>
    </mc:Choice>
    <mc:Fallback>
      <p:transition spd="slow" advTm="6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Data Structures for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Arrange values in “triangular array”</a:t>
            </a:r>
          </a:p>
          <a:p>
            <a:pPr marL="0" indent="0">
              <a:buNone/>
            </a:pPr>
            <a:r>
              <a:rPr lang="en-CA" dirty="0" smtClean="0"/>
              <a:t>Sorted by row and column</a:t>
            </a:r>
          </a:p>
          <a:p>
            <a:pPr marL="0" indent="0">
              <a:buNone/>
            </a:pPr>
            <a:r>
              <a:rPr lang="en-CA" dirty="0" smtClean="0"/>
              <a:t>Search in </a:t>
            </a:r>
            <a:r>
              <a:rPr lang="en-CA" dirty="0" smtClean="0">
                <a:solidFill>
                  <a:srgbClr val="C00000"/>
                </a:solidFill>
              </a:rPr>
              <a:t>O(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r>
              <a:rPr lang="en-CA" dirty="0" smtClean="0">
                <a:solidFill>
                  <a:srgbClr val="C00000"/>
                </a:solidFill>
              </a:rPr>
              <a:t>n)</a:t>
            </a:r>
            <a:r>
              <a:rPr lang="en-CA" dirty="0" smtClean="0"/>
              <a:t> time</a:t>
            </a:r>
          </a:p>
          <a:p>
            <a:pPr marL="0" indent="0">
              <a:buNone/>
            </a:pPr>
            <a:r>
              <a:rPr lang="en-CA" dirty="0" smtClean="0"/>
              <a:t>Insert new element (in location n+1) and </a:t>
            </a:r>
          </a:p>
          <a:p>
            <a:pPr marL="0" indent="0">
              <a:buNone/>
            </a:pPr>
            <a:r>
              <a:rPr lang="en-CA" dirty="0" smtClean="0"/>
              <a:t>reorder </a:t>
            </a:r>
            <a:r>
              <a:rPr lang="en-CA" dirty="0"/>
              <a:t>in </a:t>
            </a:r>
            <a:r>
              <a:rPr lang="en-CA" dirty="0">
                <a:solidFill>
                  <a:srgbClr val="C00000"/>
                </a:solidFill>
              </a:rPr>
              <a:t>O(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</a:rPr>
              <a:t>n)</a:t>
            </a:r>
            <a:r>
              <a:rPr lang="en-CA" dirty="0"/>
              <a:t> </a:t>
            </a:r>
            <a:r>
              <a:rPr lang="en-CA" dirty="0" smtClean="0"/>
              <a:t>time</a:t>
            </a:r>
          </a:p>
          <a:p>
            <a:pPr marL="0" indent="0">
              <a:buNone/>
            </a:pPr>
            <a:endParaRPr lang="en-CA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44895"/>
              </p:ext>
            </p:extLst>
          </p:nvPr>
        </p:nvGraphicFramePr>
        <p:xfrm>
          <a:off x="8351101" y="1906293"/>
          <a:ext cx="2110255" cy="253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277">
                  <a:extLst>
                    <a:ext uri="{9D8B030D-6E8A-4147-A177-3AD203B41FA5}">
                      <a16:colId xmlns:a16="http://schemas.microsoft.com/office/drawing/2014/main" val="3158773514"/>
                    </a:ext>
                  </a:extLst>
                </a:gridCol>
                <a:gridCol w="628769">
                  <a:extLst>
                    <a:ext uri="{9D8B030D-6E8A-4147-A177-3AD203B41FA5}">
                      <a16:colId xmlns:a16="http://schemas.microsoft.com/office/drawing/2014/main" val="3366799011"/>
                    </a:ext>
                  </a:extLst>
                </a:gridCol>
                <a:gridCol w="446804">
                  <a:extLst>
                    <a:ext uri="{9D8B030D-6E8A-4147-A177-3AD203B41FA5}">
                      <a16:colId xmlns:a16="http://schemas.microsoft.com/office/drawing/2014/main" val="87618989"/>
                    </a:ext>
                  </a:extLst>
                </a:gridCol>
                <a:gridCol w="424405">
                  <a:extLst>
                    <a:ext uri="{9D8B030D-6E8A-4147-A177-3AD203B41FA5}">
                      <a16:colId xmlns:a16="http://schemas.microsoft.com/office/drawing/2014/main" val="4144789071"/>
                    </a:ext>
                  </a:extLst>
                </a:gridCol>
              </a:tblGrid>
              <a:tr h="427937"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70893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129029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484802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365155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n-1</a:t>
                      </a:r>
                      <a:endParaRPr lang="en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106526"/>
                  </a:ext>
                </a:extLst>
              </a:tr>
              <a:tr h="590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n-2</a:t>
                      </a:r>
                    </a:p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572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72"/>
    </mc:Choice>
    <mc:Fallback>
      <p:transition spd="slow" advTm="5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Data Structures for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Arrange values in “triangular array”</a:t>
            </a:r>
          </a:p>
          <a:p>
            <a:pPr marL="0" indent="0">
              <a:buNone/>
            </a:pPr>
            <a:r>
              <a:rPr lang="en-CA" dirty="0" smtClean="0"/>
              <a:t>Sorted by row and column</a:t>
            </a:r>
          </a:p>
          <a:p>
            <a:pPr marL="0" indent="0">
              <a:buNone/>
            </a:pPr>
            <a:r>
              <a:rPr lang="en-CA" dirty="0" smtClean="0"/>
              <a:t>Search in </a:t>
            </a:r>
            <a:r>
              <a:rPr lang="en-CA" dirty="0" smtClean="0">
                <a:solidFill>
                  <a:srgbClr val="C00000"/>
                </a:solidFill>
              </a:rPr>
              <a:t>O(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r>
              <a:rPr lang="en-CA" dirty="0" smtClean="0">
                <a:solidFill>
                  <a:srgbClr val="C00000"/>
                </a:solidFill>
              </a:rPr>
              <a:t>n)</a:t>
            </a:r>
            <a:r>
              <a:rPr lang="en-CA" dirty="0" smtClean="0"/>
              <a:t> time</a:t>
            </a:r>
          </a:p>
          <a:p>
            <a:pPr marL="0" indent="0">
              <a:buNone/>
            </a:pPr>
            <a:r>
              <a:rPr lang="en-CA" dirty="0" smtClean="0"/>
              <a:t>Insert new element (in location n+1) and </a:t>
            </a:r>
          </a:p>
          <a:p>
            <a:pPr marL="0" indent="0">
              <a:buNone/>
            </a:pPr>
            <a:r>
              <a:rPr lang="en-CA" dirty="0" smtClean="0"/>
              <a:t>reorder </a:t>
            </a:r>
            <a:r>
              <a:rPr lang="en-CA" dirty="0"/>
              <a:t>in O</a:t>
            </a:r>
            <a:r>
              <a:rPr lang="en-CA" dirty="0">
                <a:solidFill>
                  <a:srgbClr val="C00000"/>
                </a:solidFill>
              </a:rPr>
              <a:t>(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r>
              <a:rPr lang="en-CA" dirty="0">
                <a:solidFill>
                  <a:srgbClr val="C00000"/>
                </a:solidFill>
              </a:rPr>
              <a:t>n)</a:t>
            </a:r>
            <a:r>
              <a:rPr lang="en-CA" dirty="0"/>
              <a:t> </a:t>
            </a:r>
            <a:r>
              <a:rPr lang="en-CA" dirty="0" smtClean="0"/>
              <a:t>time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(Much) trickier structure insert and update in O(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n) time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44895"/>
              </p:ext>
            </p:extLst>
          </p:nvPr>
        </p:nvGraphicFramePr>
        <p:xfrm>
          <a:off x="8351101" y="1906293"/>
          <a:ext cx="2110255" cy="253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277">
                  <a:extLst>
                    <a:ext uri="{9D8B030D-6E8A-4147-A177-3AD203B41FA5}">
                      <a16:colId xmlns:a16="http://schemas.microsoft.com/office/drawing/2014/main" val="3158773514"/>
                    </a:ext>
                  </a:extLst>
                </a:gridCol>
                <a:gridCol w="628769">
                  <a:extLst>
                    <a:ext uri="{9D8B030D-6E8A-4147-A177-3AD203B41FA5}">
                      <a16:colId xmlns:a16="http://schemas.microsoft.com/office/drawing/2014/main" val="3366799011"/>
                    </a:ext>
                  </a:extLst>
                </a:gridCol>
                <a:gridCol w="446804">
                  <a:extLst>
                    <a:ext uri="{9D8B030D-6E8A-4147-A177-3AD203B41FA5}">
                      <a16:colId xmlns:a16="http://schemas.microsoft.com/office/drawing/2014/main" val="87618989"/>
                    </a:ext>
                  </a:extLst>
                </a:gridCol>
                <a:gridCol w="424405">
                  <a:extLst>
                    <a:ext uri="{9D8B030D-6E8A-4147-A177-3AD203B41FA5}">
                      <a16:colId xmlns:a16="http://schemas.microsoft.com/office/drawing/2014/main" val="4144789071"/>
                    </a:ext>
                  </a:extLst>
                </a:gridCol>
              </a:tblGrid>
              <a:tr h="427937"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70893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129029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484802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365155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r>
                        <a:rPr lang="en-CA" b="1" dirty="0" smtClean="0">
                          <a:solidFill>
                            <a:schemeClr val="tx1"/>
                          </a:solidFill>
                        </a:rPr>
                        <a:t>..</a:t>
                      </a: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n-1</a:t>
                      </a:r>
                      <a:endParaRPr lang="en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106526"/>
                  </a:ext>
                </a:extLst>
              </a:tr>
              <a:tr h="590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solidFill>
                            <a:schemeClr val="tx1"/>
                          </a:solidFill>
                        </a:rPr>
                        <a:t>n-2</a:t>
                      </a:r>
                    </a:p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572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68"/>
    </mc:Choice>
    <mc:Fallback>
      <p:transition spd="slow" advTm="3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Efficient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A closer look at </a:t>
            </a:r>
            <a:r>
              <a:rPr lang="en-CA" dirty="0" smtClean="0">
                <a:solidFill>
                  <a:srgbClr val="C00000"/>
                </a:solidFill>
              </a:rPr>
              <a:t>suffix trees</a:t>
            </a:r>
            <a:r>
              <a:rPr lang="en-CA" dirty="0" smtClean="0"/>
              <a:t>, for space large files:</a:t>
            </a:r>
          </a:p>
          <a:p>
            <a:pPr marL="0" indent="0">
              <a:buNone/>
            </a:pPr>
            <a:r>
              <a:rPr lang="en-CA" dirty="0" smtClean="0"/>
              <a:t>for each internal node: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references (</a:t>
            </a:r>
            <a:r>
              <a:rPr lang="en-CA" dirty="0" err="1" smtClean="0"/>
              <a:t>lg</a:t>
            </a:r>
            <a:r>
              <a:rPr lang="en-CA" dirty="0" smtClean="0"/>
              <a:t> t) bits for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left child, right child, leftmost leaf, (perhaps parent)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skip count and a flag or two</a:t>
            </a:r>
          </a:p>
          <a:p>
            <a:pPr marL="0" indent="0">
              <a:buNone/>
            </a:pPr>
            <a:r>
              <a:rPr lang="en-CA" dirty="0"/>
              <a:t>f</a:t>
            </a:r>
            <a:r>
              <a:rPr lang="en-CA" dirty="0" smtClean="0"/>
              <a:t>or each leaf:</a:t>
            </a:r>
          </a:p>
          <a:p>
            <a:pPr marL="0" indent="0">
              <a:buNone/>
            </a:pPr>
            <a:r>
              <a:rPr lang="en-CA" dirty="0" smtClean="0"/>
              <a:t>Reference to position in text (</a:t>
            </a:r>
            <a:r>
              <a:rPr lang="en-CA" dirty="0" err="1" smtClean="0"/>
              <a:t>lg</a:t>
            </a:r>
            <a:r>
              <a:rPr lang="en-CA" dirty="0" smtClean="0"/>
              <a:t> (t) bits)</a:t>
            </a:r>
          </a:p>
          <a:p>
            <a:pPr marL="0" indent="0">
              <a:buNone/>
            </a:pPr>
            <a:r>
              <a:rPr lang="en-CA" dirty="0" smtClean="0"/>
              <a:t>That is </a:t>
            </a:r>
            <a:r>
              <a:rPr lang="en-CA" dirty="0" smtClean="0">
                <a:solidFill>
                  <a:srgbClr val="C00000"/>
                </a:solidFill>
              </a:rPr>
              <a:t>5 or 6 </a:t>
            </a:r>
            <a:r>
              <a:rPr lang="en-CA" dirty="0" err="1" smtClean="0">
                <a:solidFill>
                  <a:srgbClr val="C00000"/>
                </a:solidFill>
              </a:rPr>
              <a:t>lg</a:t>
            </a:r>
            <a:r>
              <a:rPr lang="en-CA" dirty="0" smtClean="0">
                <a:solidFill>
                  <a:srgbClr val="C00000"/>
                </a:solidFill>
              </a:rPr>
              <a:t>(t) </a:t>
            </a:r>
            <a:r>
              <a:rPr lang="en-CA" dirty="0" smtClean="0"/>
              <a:t>bits per text position, and </a:t>
            </a:r>
            <a:r>
              <a:rPr lang="en-CA" dirty="0" smtClean="0">
                <a:solidFill>
                  <a:srgbClr val="C00000"/>
                </a:solidFill>
              </a:rPr>
              <a:t>the text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9"/>
    </mc:Choice>
    <mc:Fallback>
      <p:transition spd="slow" advTm="1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to Succinct Structures for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That’s the next unit!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02"/>
    </mc:Choice>
    <mc:Fallback>
      <p:transition spd="slow" advTm="3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Examples: First a Genome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 </a:t>
            </a:r>
            <a:r>
              <a:rPr lang="en-CA" dirty="0" smtClean="0">
                <a:solidFill>
                  <a:srgbClr val="C00000"/>
                </a:solidFill>
              </a:rPr>
              <a:t>h</a:t>
            </a:r>
            <a:r>
              <a:rPr lang="en-CA" dirty="0" smtClean="0">
                <a:solidFill>
                  <a:srgbClr val="C00000"/>
                </a:solidFill>
              </a:rPr>
              <a:t>uman genome</a:t>
            </a:r>
            <a:r>
              <a:rPr lang="en-CA" dirty="0" smtClean="0"/>
              <a:t>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6.5 gig symbols (alphabet ACTG size 4)</a:t>
            </a:r>
          </a:p>
          <a:p>
            <a:pPr marL="0" indent="0">
              <a:buNone/>
            </a:pPr>
            <a:r>
              <a:rPr lang="en-CA" dirty="0" smtClean="0"/>
              <a:t>So	</a:t>
            </a:r>
            <a:r>
              <a:rPr lang="en-CA" dirty="0" smtClean="0">
                <a:solidFill>
                  <a:srgbClr val="C00000"/>
                </a:solidFill>
              </a:rPr>
              <a:t>1.5 gigabytes </a:t>
            </a:r>
            <a:r>
              <a:rPr lang="en-CA" dirty="0" smtClean="0"/>
              <a:t>at 4 characters per byte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0"/>
    </mc:Choice>
    <mc:Fallback>
      <p:transition spd="slow" advTm="3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Examples: First a Genome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 h</a:t>
            </a:r>
            <a:r>
              <a:rPr lang="en-CA" dirty="0" smtClean="0"/>
              <a:t>uman genome: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6.5 gig symbols (alphabet ACTG size 4)</a:t>
            </a:r>
          </a:p>
          <a:p>
            <a:pPr marL="0" indent="0">
              <a:buNone/>
            </a:pPr>
            <a:r>
              <a:rPr lang="en-CA" dirty="0" smtClean="0"/>
              <a:t>So	1.5 gigabytes at 4 characters per byte</a:t>
            </a:r>
          </a:p>
          <a:p>
            <a:pPr marL="0" indent="0">
              <a:buNone/>
            </a:pPr>
            <a:r>
              <a:rPr lang="en-CA" dirty="0" smtClean="0"/>
              <a:t>The tree has </a:t>
            </a:r>
            <a:r>
              <a:rPr lang="en-CA" dirty="0" smtClean="0">
                <a:solidFill>
                  <a:srgbClr val="C00000"/>
                </a:solidFill>
              </a:rPr>
              <a:t>6.5 gig internal nodes </a:t>
            </a:r>
            <a:r>
              <a:rPr lang="en-CA" dirty="0" smtClean="0"/>
              <a:t>&amp; same leaves</a:t>
            </a:r>
          </a:p>
          <a:p>
            <a:pPr marL="0" indent="0">
              <a:buNone/>
            </a:pPr>
            <a:r>
              <a:rPr lang="en-CA" dirty="0" smtClean="0"/>
              <a:t>So	6 * </a:t>
            </a:r>
            <a:r>
              <a:rPr lang="en-CA" dirty="0" err="1" smtClean="0"/>
              <a:t>lg</a:t>
            </a:r>
            <a:r>
              <a:rPr lang="en-CA" dirty="0" smtClean="0"/>
              <a:t>(</a:t>
            </a:r>
            <a:r>
              <a:rPr lang="en-CA" dirty="0"/>
              <a:t>6.5 </a:t>
            </a:r>
            <a:r>
              <a:rPr lang="en-CA" dirty="0" smtClean="0"/>
              <a:t>gig) 	annoying …  33 bits each</a:t>
            </a:r>
          </a:p>
          <a:p>
            <a:pPr marL="0" indent="0">
              <a:buNone/>
            </a:pPr>
            <a:r>
              <a:rPr lang="en-CA" dirty="0" smtClean="0"/>
              <a:t>If we use 64 (8 byte) pointers: about 6*8*6.5 gig </a:t>
            </a:r>
            <a:r>
              <a:rPr lang="en-CA" dirty="0" smtClean="0">
                <a:sym typeface="Symbol" panose="05050102010706020507" pitchFamily="18" charset="2"/>
              </a:rPr>
              <a:t>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370 gig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If we squeeze and use 33 bit pointers </a:t>
            </a:r>
            <a:r>
              <a:rPr lang="en-CA" dirty="0">
                <a:sym typeface="Symbol" panose="05050102010706020507" pitchFamily="18" charset="2"/>
              </a:rPr>
              <a:t>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190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gig</a:t>
            </a:r>
            <a:endParaRPr lang="en-CA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52"/>
    </mc:Choice>
    <mc:Fallback>
      <p:transition spd="slow" advTm="6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 Genome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Add the genome itself  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200 gig (or 375 gig)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Index is 130 to 250 times size of the text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8"/>
    </mc:Choice>
    <mc:Fallback>
      <p:transition spd="slow" advTm="1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 Genome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Add the genome itself  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200 gig (or 375 gig)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Index is 130 to 250 times size of the text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A problem:</a:t>
            </a:r>
          </a:p>
          <a:p>
            <a:pPr marL="0" indent="0">
              <a:buNone/>
            </a:pPr>
            <a:r>
              <a:rPr lang="en-CA" dirty="0">
                <a:sym typeface="Symbol" panose="05050102010706020507" pitchFamily="18" charset="2"/>
              </a:rPr>
              <a:t>	</a:t>
            </a:r>
            <a:r>
              <a:rPr lang="en-CA" dirty="0" smtClean="0">
                <a:sym typeface="Symbol" panose="05050102010706020507" pitchFamily="18" charset="2"/>
              </a:rPr>
              <a:t>with a 16 gig </a:t>
            </a:r>
            <a:r>
              <a:rPr lang="en-CA" dirty="0">
                <a:sym typeface="Symbol" panose="05050102010706020507" pitchFamily="18" charset="2"/>
              </a:rPr>
              <a:t>P</a:t>
            </a:r>
            <a:r>
              <a:rPr lang="en-CA" dirty="0" smtClean="0">
                <a:sym typeface="Symbol" panose="05050102010706020507" pitchFamily="18" charset="2"/>
              </a:rPr>
              <a:t>C memory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No problem with raw text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But no where near holding the index in main memory</a:t>
            </a:r>
          </a:p>
          <a:p>
            <a:pPr marL="0" indent="0">
              <a:buNone/>
            </a:pPr>
            <a:r>
              <a:rPr lang="en-CA" dirty="0">
                <a:sym typeface="Symbol" panose="05050102010706020507" pitchFamily="18" charset="2"/>
              </a:rPr>
              <a:t>	</a:t>
            </a:r>
            <a:r>
              <a:rPr lang="en-CA" dirty="0" smtClean="0">
                <a:sym typeface="Symbol" panose="05050102010706020507" pitchFamily="18" charset="2"/>
              </a:rPr>
              <a:t>it‘s on disk and major caching issues</a:t>
            </a:r>
            <a:endParaRPr lang="en-CA" dirty="0" smtClean="0"/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5"/>
    </mc:Choice>
    <mc:Fallback>
      <p:transition spd="slow" advTm="1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Examples: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We had a 2 gig disk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About ¾ gig for raw text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Indexed “only” at each new word of text or a font change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indexing at about ¼ characters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50"/>
    </mc:Choice>
    <mc:Fallback>
      <p:transition spd="slow" advTm="4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Examples: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the OED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We had a 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2 gig disk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About ¾ gig for raw text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Indexed “only” at each new word of text or a font change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indexing at about ¼ characters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¾ gig * ¼ = 3/16 gig index points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6*4 * 3/16  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5 gig</a:t>
            </a:r>
            <a:r>
              <a:rPr lang="en-CA" dirty="0"/>
              <a:t>	</a:t>
            </a:r>
            <a:r>
              <a:rPr lang="en-CA" dirty="0" smtClean="0"/>
              <a:t>(10 if pointers not compressed to 33 bits)</a:t>
            </a:r>
          </a:p>
          <a:p>
            <a:pPr marL="0" indent="0">
              <a:buNone/>
            </a:pPr>
            <a:r>
              <a:rPr lang="en-CA" dirty="0" smtClean="0"/>
              <a:t>Far more memory than we had: No way we could do it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3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5"/>
    </mc:Choice>
    <mc:Fallback>
      <p:transition spd="slow" advTm="4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1115</Words>
  <Application>Microsoft Office PowerPoint</Application>
  <PresentationFormat>Widescreen</PresentationFormat>
  <Paragraphs>214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Space Efficient Data Structures</vt:lpstr>
      <vt:lpstr>Space Efficient Data Structures</vt:lpstr>
      <vt:lpstr>Space Efficient Data Structures</vt:lpstr>
      <vt:lpstr>Two Examples: First a Genome</vt:lpstr>
      <vt:lpstr>Two Examples: First a Genome</vt:lpstr>
      <vt:lpstr>First a Genome</vt:lpstr>
      <vt:lpstr>First a Genome</vt:lpstr>
      <vt:lpstr>Two Examples: Next the OED</vt:lpstr>
      <vt:lpstr>Two Examples: Next the OED</vt:lpstr>
      <vt:lpstr>Next the OED</vt:lpstr>
      <vt:lpstr>Next the OED</vt:lpstr>
      <vt:lpstr>Next the OED</vt:lpstr>
      <vt:lpstr>Next the OED</vt:lpstr>
      <vt:lpstr>Next the OED</vt:lpstr>
      <vt:lpstr>Data Structures Using Less Space?</vt:lpstr>
      <vt:lpstr>Data Structures Using Less Space?</vt:lpstr>
      <vt:lpstr>Data Structures Using Less Space?</vt:lpstr>
      <vt:lpstr>Data Structures Using Less Space?</vt:lpstr>
      <vt:lpstr>But for Trees?</vt:lpstr>
      <vt:lpstr>But for Trees?</vt:lpstr>
      <vt:lpstr>How About Space Efficient Data Other Structures? … an Asside</vt:lpstr>
      <vt:lpstr>How About Space Efficient Data Other Structures? … an Asside</vt:lpstr>
      <vt:lpstr>How well can we do on such Hash Tables?</vt:lpstr>
      <vt:lpstr>How well can we do on such Hash Tables?</vt:lpstr>
      <vt:lpstr>Implicit Data Structures</vt:lpstr>
      <vt:lpstr>Implicit Data Structures</vt:lpstr>
      <vt:lpstr>Implicit Data Structures for Search</vt:lpstr>
      <vt:lpstr>Implicit Data Structures for Search</vt:lpstr>
      <vt:lpstr>Implicit Data Structures for Search</vt:lpstr>
      <vt:lpstr>Back to Succinct Structures for Trees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33</cp:revision>
  <dcterms:created xsi:type="dcterms:W3CDTF">2020-08-11T13:45:09Z</dcterms:created>
  <dcterms:modified xsi:type="dcterms:W3CDTF">2020-11-06T22:58:04Z</dcterms:modified>
</cp:coreProperties>
</file>