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317" r:id="rId3"/>
    <p:sldId id="318" r:id="rId4"/>
    <p:sldId id="300" r:id="rId5"/>
    <p:sldId id="303" r:id="rId6"/>
    <p:sldId id="304" r:id="rId7"/>
    <p:sldId id="305" r:id="rId8"/>
    <p:sldId id="306" r:id="rId9"/>
    <p:sldId id="320" r:id="rId10"/>
    <p:sldId id="321" r:id="rId11"/>
    <p:sldId id="323" r:id="rId12"/>
    <p:sldId id="322" r:id="rId13"/>
    <p:sldId id="319" r:id="rId14"/>
    <p:sldId id="307" r:id="rId15"/>
    <p:sldId id="308" r:id="rId16"/>
    <p:sldId id="30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8" y="1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311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892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32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30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8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18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35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00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218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27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54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B4FCC-181C-42D8-A7D5-A48CB081DAC3}" type="datetimeFigureOut">
              <a:rPr lang="en-CA" smtClean="0"/>
              <a:t>2020-10-19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8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Approximately Optimal Tree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We </a:t>
            </a:r>
            <a:r>
              <a:rPr lang="en-CA" dirty="0" smtClean="0"/>
              <a:t>noted </a:t>
            </a:r>
            <a:r>
              <a:rPr lang="en-CA" dirty="0"/>
              <a:t>that the </a:t>
            </a:r>
            <a:r>
              <a:rPr lang="en-CA" dirty="0">
                <a:solidFill>
                  <a:srgbClr val="C00000"/>
                </a:solidFill>
              </a:rPr>
              <a:t>optimal tree is expensive to compute </a:t>
            </a:r>
            <a:r>
              <a:rPr lang="en-CA" dirty="0"/>
              <a:t>and ask </a:t>
            </a:r>
            <a:r>
              <a:rPr lang="en-CA" dirty="0">
                <a:solidFill>
                  <a:srgbClr val="C00000"/>
                </a:solidFill>
              </a:rPr>
              <a:t>whether it can be approximated more cheaply</a:t>
            </a:r>
            <a:r>
              <a:rPr lang="en-CA" dirty="0"/>
              <a:t>.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6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79"/>
    </mc:Choice>
    <mc:Fallback>
      <p:transition spd="slow" advTm="17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 of Finding the Approximation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Scan range to find where </a:t>
            </a:r>
            <a:r>
              <a:rPr lang="el-GR" dirty="0" smtClean="0"/>
              <a:t>Σ</a:t>
            </a:r>
            <a:r>
              <a:rPr lang="en-CA" i="1" dirty="0" smtClean="0"/>
              <a:t>p</a:t>
            </a:r>
            <a:r>
              <a:rPr lang="en-CA" i="1" baseline="-25000" dirty="0" smtClean="0"/>
              <a:t>i</a:t>
            </a:r>
            <a:r>
              <a:rPr lang="en-CA" dirty="0" smtClean="0"/>
              <a:t>’s and </a:t>
            </a:r>
            <a:r>
              <a:rPr lang="en-CA" i="1" dirty="0" smtClean="0"/>
              <a:t>q</a:t>
            </a:r>
            <a:r>
              <a:rPr lang="en-CA" i="1" baseline="-25000" dirty="0" smtClean="0"/>
              <a:t>i</a:t>
            </a:r>
            <a:r>
              <a:rPr lang="en-CA" dirty="0" smtClean="0"/>
              <a:t>’s reaches ½ … or half the range total: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If</a:t>
            </a:r>
            <a:r>
              <a:rPr lang="en-CA" dirty="0" smtClean="0"/>
              <a:t> this is half way	T(n) = n + 2 T(n/2) …. So n </a:t>
            </a:r>
            <a:r>
              <a:rPr lang="en-CA" dirty="0" err="1" smtClean="0"/>
              <a:t>lg</a:t>
            </a:r>
            <a:r>
              <a:rPr lang="en-CA" dirty="0" smtClean="0"/>
              <a:t> n</a:t>
            </a:r>
          </a:p>
          <a:p>
            <a:pPr marL="0" indent="0">
              <a:buNone/>
            </a:pPr>
            <a:r>
              <a:rPr lang="en-CA" dirty="0" smtClean="0"/>
              <a:t>But what if </a:t>
            </a:r>
            <a:r>
              <a:rPr lang="en-CA" i="1" dirty="0" smtClean="0">
                <a:solidFill>
                  <a:srgbClr val="C00000"/>
                </a:solidFill>
              </a:rPr>
              <a:t>p</a:t>
            </a:r>
            <a:r>
              <a:rPr lang="en-CA" i="1" baseline="-25000" dirty="0" smtClean="0">
                <a:solidFill>
                  <a:srgbClr val="C00000"/>
                </a:solidFill>
              </a:rPr>
              <a:t>i</a:t>
            </a:r>
            <a:r>
              <a:rPr lang="en-CA" dirty="0" smtClean="0">
                <a:solidFill>
                  <a:srgbClr val="C00000"/>
                </a:solidFill>
              </a:rPr>
              <a:t>= 1/2</a:t>
            </a:r>
            <a:r>
              <a:rPr lang="en-CA" baseline="30000" dirty="0" smtClean="0">
                <a:solidFill>
                  <a:srgbClr val="C00000"/>
                </a:solidFill>
              </a:rPr>
              <a:t>n-i+1  </a:t>
            </a:r>
            <a:r>
              <a:rPr lang="en-CA" dirty="0" smtClean="0"/>
              <a:t>then T(n) = n + T(n-1) so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</a:t>
            </a:r>
            <a:r>
              <a:rPr lang="en-CA" dirty="0" smtClean="0">
                <a:solidFill>
                  <a:srgbClr val="C00000"/>
                </a:solidFill>
              </a:rPr>
              <a:t>(n</a:t>
            </a:r>
            <a:r>
              <a:rPr lang="en-CA" baseline="30000" dirty="0" smtClean="0">
                <a:solidFill>
                  <a:srgbClr val="C00000"/>
                </a:solidFill>
              </a:rPr>
              <a:t>2</a:t>
            </a:r>
            <a:r>
              <a:rPr lang="en-CA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1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44"/>
    </mc:Choice>
    <mc:Fallback>
      <p:transition spd="slow" advTm="23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 of Finding the Approximation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Scan range to find where </a:t>
            </a:r>
            <a:r>
              <a:rPr lang="el-GR" dirty="0" smtClean="0"/>
              <a:t>Σ</a:t>
            </a:r>
            <a:r>
              <a:rPr lang="en-CA" i="1" dirty="0" smtClean="0"/>
              <a:t>p</a:t>
            </a:r>
            <a:r>
              <a:rPr lang="en-CA" i="1" baseline="-25000" dirty="0" smtClean="0"/>
              <a:t>i</a:t>
            </a:r>
            <a:r>
              <a:rPr lang="en-CA" dirty="0" smtClean="0"/>
              <a:t>’s and </a:t>
            </a:r>
            <a:r>
              <a:rPr lang="en-CA" i="1" dirty="0" smtClean="0"/>
              <a:t>q</a:t>
            </a:r>
            <a:r>
              <a:rPr lang="en-CA" i="1" baseline="-25000" dirty="0" smtClean="0"/>
              <a:t>i</a:t>
            </a:r>
            <a:r>
              <a:rPr lang="en-CA" dirty="0" smtClean="0"/>
              <a:t>’s reaches ½ … or half the range total: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If</a:t>
            </a:r>
            <a:r>
              <a:rPr lang="en-CA" dirty="0" smtClean="0"/>
              <a:t> this is half way	T(n) = n + 2 T(n/2) …. So n </a:t>
            </a:r>
            <a:r>
              <a:rPr lang="en-CA" dirty="0" err="1" smtClean="0"/>
              <a:t>lg</a:t>
            </a:r>
            <a:r>
              <a:rPr lang="en-CA" dirty="0" smtClean="0"/>
              <a:t> n</a:t>
            </a:r>
          </a:p>
          <a:p>
            <a:pPr marL="0" indent="0">
              <a:buNone/>
            </a:pPr>
            <a:r>
              <a:rPr lang="en-CA" dirty="0" smtClean="0"/>
              <a:t>But what if </a:t>
            </a:r>
            <a:r>
              <a:rPr lang="en-CA" i="1" dirty="0" smtClean="0">
                <a:solidFill>
                  <a:srgbClr val="C00000"/>
                </a:solidFill>
              </a:rPr>
              <a:t>p</a:t>
            </a:r>
            <a:r>
              <a:rPr lang="en-CA" i="1" baseline="-25000" dirty="0" smtClean="0">
                <a:solidFill>
                  <a:srgbClr val="C00000"/>
                </a:solidFill>
              </a:rPr>
              <a:t>i</a:t>
            </a:r>
            <a:r>
              <a:rPr lang="en-CA" dirty="0" smtClean="0">
                <a:solidFill>
                  <a:srgbClr val="C00000"/>
                </a:solidFill>
              </a:rPr>
              <a:t>= 1/2</a:t>
            </a:r>
            <a:r>
              <a:rPr lang="en-CA" baseline="30000" dirty="0" smtClean="0">
                <a:solidFill>
                  <a:srgbClr val="C00000"/>
                </a:solidFill>
              </a:rPr>
              <a:t>n-i+1  </a:t>
            </a:r>
            <a:r>
              <a:rPr lang="en-CA" dirty="0" smtClean="0"/>
              <a:t>then T(n) = n + T(n-1) so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</a:t>
            </a:r>
            <a:r>
              <a:rPr lang="en-CA" dirty="0" smtClean="0">
                <a:solidFill>
                  <a:srgbClr val="C00000"/>
                </a:solidFill>
              </a:rPr>
              <a:t>(n</a:t>
            </a:r>
            <a:r>
              <a:rPr lang="en-CA" baseline="30000" dirty="0" smtClean="0">
                <a:solidFill>
                  <a:srgbClr val="C00000"/>
                </a:solidFill>
              </a:rPr>
              <a:t>2</a:t>
            </a:r>
            <a:r>
              <a:rPr lang="en-CA" dirty="0" smtClean="0">
                <a:solidFill>
                  <a:srgbClr val="C00000"/>
                </a:solidFill>
              </a:rPr>
              <a:t>)</a:t>
            </a:r>
          </a:p>
          <a:p>
            <a:pPr marL="0" indent="0">
              <a:buNone/>
            </a:pPr>
            <a:r>
              <a:rPr lang="en-CA" dirty="0"/>
              <a:t>There is a fix … </a:t>
            </a:r>
            <a:r>
              <a:rPr lang="en-CA" dirty="0">
                <a:solidFill>
                  <a:srgbClr val="C00000"/>
                </a:solidFill>
              </a:rPr>
              <a:t>scan from both directions</a:t>
            </a:r>
            <a:r>
              <a:rPr lang="en-CA" dirty="0"/>
              <a:t> to find ½ </a:t>
            </a:r>
          </a:p>
          <a:p>
            <a:pPr marL="0" indent="0">
              <a:buNone/>
            </a:pPr>
            <a:r>
              <a:rPr lang="en-CA" dirty="0"/>
              <a:t>Then we can guarantee at most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O</a:t>
            </a:r>
            <a:r>
              <a:rPr lang="en-CA" dirty="0" smtClean="0">
                <a:solidFill>
                  <a:srgbClr val="C00000"/>
                </a:solidFill>
              </a:rPr>
              <a:t>(n </a:t>
            </a:r>
            <a:r>
              <a:rPr lang="en-CA" dirty="0" err="1">
                <a:solidFill>
                  <a:srgbClr val="C00000"/>
                </a:solidFill>
              </a:rPr>
              <a:t>lg</a:t>
            </a:r>
            <a:r>
              <a:rPr lang="en-CA" dirty="0">
                <a:solidFill>
                  <a:srgbClr val="C00000"/>
                </a:solidFill>
              </a:rPr>
              <a:t> n)</a:t>
            </a:r>
          </a:p>
          <a:p>
            <a:pPr marL="0" indent="0">
              <a:buNone/>
            </a:pPr>
            <a:endParaRPr lang="en-CA" dirty="0" smtClean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77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11"/>
    </mc:Choice>
    <mc:Fallback>
      <p:transition spd="slow" advTm="20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 of Finding the Approximation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Scan range to find where </a:t>
            </a:r>
            <a:r>
              <a:rPr lang="el-GR" dirty="0" smtClean="0"/>
              <a:t>Σ</a:t>
            </a:r>
            <a:r>
              <a:rPr lang="en-CA" i="1" dirty="0" smtClean="0"/>
              <a:t>p</a:t>
            </a:r>
            <a:r>
              <a:rPr lang="en-CA" i="1" baseline="-25000" dirty="0" smtClean="0"/>
              <a:t>i</a:t>
            </a:r>
            <a:r>
              <a:rPr lang="en-CA" dirty="0" smtClean="0"/>
              <a:t>’s and </a:t>
            </a:r>
            <a:r>
              <a:rPr lang="en-CA" i="1" dirty="0" smtClean="0"/>
              <a:t>q</a:t>
            </a:r>
            <a:r>
              <a:rPr lang="en-CA" i="1" baseline="-25000" dirty="0" smtClean="0"/>
              <a:t>i</a:t>
            </a:r>
            <a:r>
              <a:rPr lang="en-CA" dirty="0" smtClean="0"/>
              <a:t>’s reaches ½ … or half the range total: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If</a:t>
            </a:r>
            <a:r>
              <a:rPr lang="en-CA" dirty="0" smtClean="0"/>
              <a:t> this is half way	T(n) = n + 2 T(n/2) …. So n </a:t>
            </a:r>
            <a:r>
              <a:rPr lang="en-CA" dirty="0" err="1" smtClean="0"/>
              <a:t>lg</a:t>
            </a:r>
            <a:r>
              <a:rPr lang="en-CA" dirty="0" smtClean="0"/>
              <a:t> n</a:t>
            </a:r>
          </a:p>
          <a:p>
            <a:pPr marL="0" indent="0">
              <a:buNone/>
            </a:pPr>
            <a:r>
              <a:rPr lang="en-CA" dirty="0" smtClean="0"/>
              <a:t>But what if </a:t>
            </a:r>
            <a:r>
              <a:rPr lang="en-CA" i="1" dirty="0" smtClean="0">
                <a:solidFill>
                  <a:srgbClr val="C00000"/>
                </a:solidFill>
              </a:rPr>
              <a:t>p</a:t>
            </a:r>
            <a:r>
              <a:rPr lang="en-CA" i="1" baseline="-25000" dirty="0" smtClean="0">
                <a:solidFill>
                  <a:srgbClr val="C00000"/>
                </a:solidFill>
              </a:rPr>
              <a:t>i</a:t>
            </a:r>
            <a:r>
              <a:rPr lang="en-CA" dirty="0" smtClean="0">
                <a:solidFill>
                  <a:srgbClr val="C00000"/>
                </a:solidFill>
              </a:rPr>
              <a:t>= 1/2</a:t>
            </a:r>
            <a:r>
              <a:rPr lang="en-CA" baseline="30000" dirty="0" smtClean="0">
                <a:solidFill>
                  <a:srgbClr val="C00000"/>
                </a:solidFill>
              </a:rPr>
              <a:t>i  </a:t>
            </a:r>
            <a:r>
              <a:rPr lang="en-CA" dirty="0" smtClean="0"/>
              <a:t>then </a:t>
            </a:r>
            <a:r>
              <a:rPr lang="en-CA" dirty="0" smtClean="0">
                <a:solidFill>
                  <a:srgbClr val="C00000"/>
                </a:solidFill>
              </a:rPr>
              <a:t>the cost is linear</a:t>
            </a:r>
          </a:p>
          <a:p>
            <a:pPr marL="0" indent="0">
              <a:buNone/>
            </a:pPr>
            <a:r>
              <a:rPr lang="en-CA" dirty="0" smtClean="0"/>
              <a:t>There is a fix … scan from both directions to find ½ </a:t>
            </a:r>
          </a:p>
          <a:p>
            <a:pPr marL="0" indent="0">
              <a:buNone/>
            </a:pPr>
            <a:r>
              <a:rPr lang="en-CA" dirty="0" smtClean="0"/>
              <a:t>Then we can guarantee at most </a:t>
            </a:r>
            <a:r>
              <a:rPr lang="en-CA" dirty="0" smtClean="0">
                <a:sym typeface="Symbol" panose="05050102010706020507" pitchFamily="18" charset="2"/>
              </a:rPr>
              <a:t></a:t>
            </a:r>
            <a:r>
              <a:rPr lang="en-CA" dirty="0" smtClean="0"/>
              <a:t>(n </a:t>
            </a:r>
            <a:r>
              <a:rPr lang="en-CA" dirty="0" err="1"/>
              <a:t>lg</a:t>
            </a:r>
            <a:r>
              <a:rPr lang="en-CA" dirty="0"/>
              <a:t> </a:t>
            </a:r>
            <a:r>
              <a:rPr lang="en-CA" dirty="0" smtClean="0"/>
              <a:t>n)</a:t>
            </a:r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1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01"/>
    </mc:Choice>
    <mc:Fallback xmlns="">
      <p:transition spd="slow" advTm="49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 of Finding the Approximation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dirty="0" smtClean="0"/>
                  <a:t>Try to 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get</a:t>
                </a:r>
                <a:r>
                  <a:rPr lang="en-CA" dirty="0" smtClean="0"/>
                  <a:t> even 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smarter</a:t>
                </a:r>
                <a:r>
                  <a:rPr lang="en-CA" dirty="0" smtClean="0"/>
                  <a:t>:</a:t>
                </a:r>
              </a:p>
              <a:p>
                <a:pPr marL="0" indent="0">
                  <a:buNone/>
                </a:pPr>
                <a:r>
                  <a:rPr lang="en-CA" dirty="0" smtClean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CA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CA" dirty="0"/>
                  <a:t> </a:t>
                </a:r>
                <a:r>
                  <a:rPr lang="en-CA" dirty="0" smtClean="0"/>
                  <a:t>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CA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CA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  <m:e>
                        <m:sSub>
                          <m:sSubPr>
                            <m:ctrlPr>
                              <a:rPr lang="en-CA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dirty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CA" dirty="0" smtClean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CA" dirty="0" smtClean="0"/>
                  <a:t>)</a:t>
                </a:r>
              </a:p>
              <a:p>
                <a:pPr marL="0" indent="0">
                  <a:buNone/>
                </a:pPr>
                <a:r>
                  <a:rPr lang="en-CA" dirty="0" smtClean="0"/>
                  <a:t>Now find 50/50 point by 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binary search</a:t>
                </a:r>
              </a:p>
              <a:p>
                <a:pPr marL="0" indent="0">
                  <a:buNone/>
                </a:pPr>
                <a:r>
                  <a:rPr lang="en-CA" dirty="0" smtClean="0"/>
                  <a:t>If it’s always near the middle, T(n) = </a:t>
                </a:r>
                <a:r>
                  <a:rPr lang="en-CA" dirty="0" err="1" smtClean="0"/>
                  <a:t>lg</a:t>
                </a:r>
                <a:r>
                  <a:rPr lang="en-CA" dirty="0" smtClean="0"/>
                  <a:t> n + 2 T(n/2)</a:t>
                </a:r>
              </a:p>
              <a:p>
                <a:pPr marL="0" indent="0">
                  <a:buNone/>
                </a:pPr>
                <a:r>
                  <a:rPr lang="en-CA" dirty="0" smtClean="0"/>
                  <a:t>So O(n)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7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36"/>
    </mc:Choice>
    <mc:Fallback>
      <p:transition spd="slow" advTm="49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oops, Again!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What is probabilities drop off exponentially, e.g. ½ ¼ </a:t>
            </a:r>
            <a:r>
              <a:rPr lang="en-CA" sz="2000" dirty="0" smtClean="0"/>
              <a:t>1/8 1/16 … ?</a:t>
            </a:r>
          </a:p>
          <a:p>
            <a:pPr marL="0" indent="0">
              <a:buNone/>
            </a:pPr>
            <a:r>
              <a:rPr lang="en-CA" dirty="0" smtClean="0"/>
              <a:t>Then </a:t>
            </a:r>
            <a:r>
              <a:rPr lang="pt-BR" dirty="0"/>
              <a:t>T(n) = lg n + </a:t>
            </a:r>
            <a:r>
              <a:rPr lang="pt-BR" dirty="0" smtClean="0"/>
              <a:t>T(n-1) ... </a:t>
            </a:r>
            <a:r>
              <a:rPr lang="pt-BR" dirty="0" smtClean="0">
                <a:sym typeface="Symbol" panose="05050102010706020507" pitchFamily="18" charset="2"/>
              </a:rPr>
              <a:t>(n lg n)</a:t>
            </a:r>
            <a:endParaRPr lang="pt-BR" dirty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6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87"/>
    </mc:Choice>
    <mc:Fallback>
      <p:transition spd="slow" advTm="27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oops! And a fix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dirty="0" smtClean="0"/>
                  <a:t>What is probabilities drop off exponentially, e.g. ½ ¼ </a:t>
                </a:r>
                <a:r>
                  <a:rPr lang="en-CA" sz="2000" dirty="0" smtClean="0"/>
                  <a:t>1/8 1/16 … ?</a:t>
                </a:r>
              </a:p>
              <a:p>
                <a:pPr marL="0" indent="0">
                  <a:buNone/>
                </a:pPr>
                <a:r>
                  <a:rPr lang="en-CA" dirty="0" smtClean="0"/>
                  <a:t>Then </a:t>
                </a:r>
                <a:r>
                  <a:rPr lang="pt-BR" dirty="0"/>
                  <a:t>T(n) = lg n + </a:t>
                </a:r>
                <a:r>
                  <a:rPr lang="pt-BR" dirty="0" smtClean="0"/>
                  <a:t>T(n-1) ... </a:t>
                </a:r>
                <a:r>
                  <a:rPr lang="pt-BR" dirty="0" smtClean="0">
                    <a:sym typeface="Symbol" panose="05050102010706020507" pitchFamily="18" charset="2"/>
                  </a:rPr>
                  <a:t>(n lg n)</a:t>
                </a:r>
              </a:p>
              <a:p>
                <a:pPr marL="0" indent="0">
                  <a:buNone/>
                </a:pPr>
                <a:r>
                  <a:rPr lang="pt-BR" dirty="0" smtClean="0">
                    <a:sym typeface="Symbol" panose="05050102010706020507" pitchFamily="18" charset="2"/>
                  </a:rPr>
                  <a:t>Change the binary search.</a:t>
                </a:r>
              </a:p>
              <a:p>
                <a:pPr marL="0" indent="0">
                  <a:buNone/>
                </a:pPr>
                <a:r>
                  <a:rPr lang="pt-BR" dirty="0">
                    <a:sym typeface="Symbol" panose="05050102010706020507" pitchFamily="18" charset="2"/>
                  </a:rPr>
                  <a:t>	</a:t>
                </a:r>
                <a:r>
                  <a:rPr lang="pt-BR" dirty="0" smtClean="0">
                    <a:sym typeface="Symbol" panose="05050102010706020507" pitchFamily="18" charset="2"/>
                  </a:rPr>
                  <a:t>Check the middle of the range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CA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pt-BR" dirty="0" smtClean="0"/>
                  <a:t>’s</a:t>
                </a:r>
              </a:p>
              <a:p>
                <a:pPr marL="0" indent="0">
                  <a:buNone/>
                </a:pPr>
                <a:r>
                  <a:rPr lang="pt-BR" dirty="0"/>
                  <a:t>	</a:t>
                </a:r>
                <a:r>
                  <a:rPr lang="pt-BR" dirty="0" smtClean="0"/>
                  <a:t>Search first of second half (as appropriate)</a:t>
                </a:r>
              </a:p>
              <a:p>
                <a:pPr marL="0" indent="0">
                  <a:buNone/>
                </a:pPr>
                <a:r>
                  <a:rPr lang="pt-BR" dirty="0"/>
                  <a:t>	</a:t>
                </a:r>
                <a:r>
                  <a:rPr lang="pt-BR" dirty="0" smtClean="0"/>
                  <a:t>	by doubling in from the end, then doing a binary search</a:t>
                </a:r>
                <a:endParaRPr lang="pt-BR" dirty="0"/>
              </a:p>
              <a:p>
                <a:pPr marL="0" indent="0">
                  <a:buNone/>
                </a:pPr>
                <a:r>
                  <a:rPr lang="pt-BR" dirty="0" smtClean="0"/>
                  <a:t>     </a:t>
                </a:r>
                <a:r>
                  <a:rPr lang="pt-BR" sz="1800" dirty="0" smtClean="0">
                    <a:solidFill>
                      <a:schemeClr val="accent2"/>
                    </a:solidFill>
                  </a:rPr>
                  <a:t>1 2   4        8                16		2</a:t>
                </a:r>
                <a:r>
                  <a:rPr lang="pt-BR" sz="1800" baseline="30000" dirty="0" smtClean="0">
                    <a:solidFill>
                      <a:schemeClr val="accent2"/>
                    </a:solidFill>
                  </a:rPr>
                  <a:t>k</a:t>
                </a:r>
                <a:r>
                  <a:rPr lang="pt-BR" sz="1800" dirty="0" smtClean="0">
                    <a:solidFill>
                      <a:schemeClr val="accent2"/>
                    </a:solidFill>
                  </a:rPr>
                  <a:t>				2</a:t>
                </a:r>
                <a:r>
                  <a:rPr lang="pt-BR" sz="1800" baseline="30000" dirty="0" smtClean="0">
                    <a:solidFill>
                      <a:schemeClr val="accent2"/>
                    </a:solidFill>
                  </a:rPr>
                  <a:t>k+1</a:t>
                </a:r>
                <a:r>
                  <a:rPr lang="pt-BR" sz="1800" dirty="0" smtClean="0">
                    <a:solidFill>
                      <a:schemeClr val="accent2"/>
                    </a:solidFill>
                  </a:rPr>
                  <a:t> (overshot)</a:t>
                </a:r>
                <a:endParaRPr lang="pt-BR" sz="1800" dirty="0">
                  <a:solidFill>
                    <a:schemeClr val="accent2"/>
                  </a:solidFill>
                </a:endParaRPr>
              </a:p>
              <a:p>
                <a:pPr marL="0" indent="0">
                  <a:buNone/>
                </a:pPr>
                <a:r>
                  <a:rPr lang="pt-BR" sz="1800" dirty="0" smtClean="0"/>
                  <a:t>				      </a:t>
                </a:r>
                <a:r>
                  <a:rPr lang="pt-BR" sz="1800" dirty="0" smtClean="0">
                    <a:solidFill>
                      <a:schemeClr val="accent2"/>
                    </a:solidFill>
                  </a:rPr>
                  <a:t>do a binary search in this range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en-CA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 flipV="1">
            <a:off x="1193369" y="4982706"/>
            <a:ext cx="9438468" cy="77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781227" y="5416658"/>
            <a:ext cx="3456122" cy="774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9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15"/>
    </mc:Choice>
    <mc:Fallback>
      <p:transition spd="slow" advTm="57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it Works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sz="18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pt-BR" sz="1800" dirty="0" smtClean="0">
                <a:solidFill>
                  <a:schemeClr val="accent2"/>
                </a:solidFill>
              </a:rPr>
              <a:t>1 2   4        8                16		2</a:t>
            </a:r>
            <a:r>
              <a:rPr lang="pt-BR" sz="1800" baseline="30000" dirty="0" smtClean="0">
                <a:solidFill>
                  <a:schemeClr val="accent2"/>
                </a:solidFill>
              </a:rPr>
              <a:t>k</a:t>
            </a:r>
            <a:r>
              <a:rPr lang="pt-BR" sz="1800" dirty="0" smtClean="0">
                <a:solidFill>
                  <a:schemeClr val="accent2"/>
                </a:solidFill>
              </a:rPr>
              <a:t>				2</a:t>
            </a:r>
            <a:r>
              <a:rPr lang="pt-BR" sz="1800" baseline="30000" dirty="0" smtClean="0">
                <a:solidFill>
                  <a:schemeClr val="accent2"/>
                </a:solidFill>
              </a:rPr>
              <a:t>k+1</a:t>
            </a:r>
            <a:r>
              <a:rPr lang="pt-BR" sz="1800" dirty="0" smtClean="0">
                <a:solidFill>
                  <a:schemeClr val="accent2"/>
                </a:solidFill>
              </a:rPr>
              <a:t> (overshot)</a:t>
            </a:r>
            <a:endParaRPr lang="pt-BR" sz="18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pt-BR" sz="1800" dirty="0" smtClean="0"/>
              <a:t>				      </a:t>
            </a:r>
            <a:r>
              <a:rPr lang="pt-BR" sz="1800" dirty="0" smtClean="0">
                <a:solidFill>
                  <a:schemeClr val="accent2"/>
                </a:solidFill>
              </a:rPr>
              <a:t>do a binary search in this range</a:t>
            </a:r>
          </a:p>
          <a:p>
            <a:pPr marL="0" indent="0">
              <a:buNone/>
            </a:pPr>
            <a:r>
              <a:rPr lang="pt-BR" dirty="0" smtClean="0">
                <a:solidFill>
                  <a:srgbClr val="C00000"/>
                </a:solidFill>
              </a:rPr>
              <a:t>T(n) = 1 + 2 lg i + T(n-i)</a:t>
            </a:r>
          </a:p>
          <a:p>
            <a:pPr marL="0" indent="0">
              <a:buNone/>
            </a:pPr>
            <a:r>
              <a:rPr lang="pt-BR" dirty="0" smtClean="0"/>
              <a:t>This gives </a:t>
            </a:r>
            <a:r>
              <a:rPr lang="pt-BR" dirty="0" smtClean="0">
                <a:solidFill>
                  <a:srgbClr val="C00000"/>
                </a:solidFill>
              </a:rPr>
              <a:t>O(n)</a:t>
            </a:r>
            <a:r>
              <a:rPr lang="pt-BR" dirty="0" smtClean="0"/>
              <a:t> no matter what </a:t>
            </a:r>
            <a:r>
              <a:rPr lang="pt-BR" i="1" dirty="0" smtClean="0"/>
              <a:t>i</a:t>
            </a:r>
            <a:r>
              <a:rPr lang="pt-BR" dirty="0" smtClean="0"/>
              <a:t> is, on each step</a:t>
            </a:r>
          </a:p>
          <a:p>
            <a:pPr marL="0" indent="0">
              <a:buNone/>
            </a:pPr>
            <a:r>
              <a:rPr lang="pt-BR" dirty="0" smtClean="0"/>
              <a:t>(This trick is due to </a:t>
            </a:r>
            <a:r>
              <a:rPr lang="pt-BR" dirty="0" smtClean="0">
                <a:solidFill>
                  <a:schemeClr val="accent5"/>
                </a:solidFill>
              </a:rPr>
              <a:t>Mike Fredman (STOC ’75</a:t>
            </a:r>
            <a:r>
              <a:rPr lang="pt-BR" dirty="0" smtClean="0"/>
              <a:t>)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So ... We have an extremly good approximation to (static) optimal binary search tree, </a:t>
            </a:r>
            <a:r>
              <a:rPr lang="pt-BR" dirty="0" smtClean="0">
                <a:solidFill>
                  <a:srgbClr val="C00000"/>
                </a:solidFill>
              </a:rPr>
              <a:t>in linear time</a:t>
            </a:r>
            <a:r>
              <a:rPr lang="pt-BR" dirty="0" smtClean="0"/>
              <a:t>.</a:t>
            </a:r>
            <a:endParaRPr lang="pt-BR" dirty="0"/>
          </a:p>
          <a:p>
            <a:pPr marL="0" indent="0">
              <a:buNone/>
            </a:pPr>
            <a:endParaRPr lang="en-CA" dirty="0" smtClean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76392" y="2055344"/>
            <a:ext cx="9438468" cy="77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734732" y="2564970"/>
            <a:ext cx="3456122" cy="774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32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00"/>
    </mc:Choice>
    <mc:Fallback>
      <p:transition spd="slow" advTm="46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Bad Idea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We also note that the </a:t>
            </a:r>
            <a:r>
              <a:rPr lang="en-CA" dirty="0">
                <a:solidFill>
                  <a:srgbClr val="C00000"/>
                </a:solidFill>
              </a:rPr>
              <a:t>optimal tree is expensive to compute </a:t>
            </a:r>
            <a:r>
              <a:rPr lang="en-CA" dirty="0"/>
              <a:t>and ask </a:t>
            </a:r>
            <a:r>
              <a:rPr lang="en-CA" dirty="0">
                <a:solidFill>
                  <a:srgbClr val="C00000"/>
                </a:solidFill>
              </a:rPr>
              <a:t>whether it can be approximated more cheaply</a:t>
            </a:r>
            <a:r>
              <a:rPr lang="en-CA" dirty="0"/>
              <a:t>. A </a:t>
            </a:r>
            <a:r>
              <a:rPr lang="en-CA" dirty="0">
                <a:solidFill>
                  <a:schemeClr val="accent6"/>
                </a:solidFill>
              </a:rPr>
              <a:t>natural greedy </a:t>
            </a:r>
            <a:r>
              <a:rPr lang="en-CA" dirty="0"/>
              <a:t>algorithm would be to put the key with the largest probability at the root</a:t>
            </a:r>
            <a:r>
              <a:rPr lang="en-CA" dirty="0" smtClean="0"/>
              <a:t>.</a:t>
            </a:r>
            <a:r>
              <a:rPr lang="en-CA" dirty="0"/>
              <a:t>			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8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62"/>
    </mc:Choice>
    <mc:Fallback>
      <p:transition spd="slow" advTm="18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Bad Idea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We also note that the </a:t>
            </a:r>
            <a:r>
              <a:rPr lang="en-CA" dirty="0">
                <a:solidFill>
                  <a:srgbClr val="C00000"/>
                </a:solidFill>
              </a:rPr>
              <a:t>optimal tree is expensive to compute </a:t>
            </a:r>
            <a:r>
              <a:rPr lang="en-CA" dirty="0"/>
              <a:t>and ask </a:t>
            </a:r>
            <a:r>
              <a:rPr lang="en-CA" dirty="0">
                <a:solidFill>
                  <a:srgbClr val="C00000"/>
                </a:solidFill>
              </a:rPr>
              <a:t>whether it can be approximated more cheaply</a:t>
            </a:r>
            <a:r>
              <a:rPr lang="en-CA" dirty="0"/>
              <a:t>. A </a:t>
            </a:r>
            <a:r>
              <a:rPr lang="en-CA" dirty="0">
                <a:solidFill>
                  <a:schemeClr val="accent6"/>
                </a:solidFill>
              </a:rPr>
              <a:t>natural greedy </a:t>
            </a:r>
            <a:r>
              <a:rPr lang="en-CA" dirty="0"/>
              <a:t>algorithm would be to put the key with the largest probability at the root. This can be a serious problem, even if all </a:t>
            </a:r>
            <a:r>
              <a:rPr lang="en-CA" i="1" dirty="0"/>
              <a:t>q</a:t>
            </a:r>
            <a:r>
              <a:rPr lang="en-CA" i="1" baseline="-25000" dirty="0"/>
              <a:t>i</a:t>
            </a:r>
            <a:r>
              <a:rPr lang="en-CA" dirty="0"/>
              <a:t> values are 0. Suppose, for example, that all </a:t>
            </a:r>
            <a:r>
              <a:rPr lang="en-CA" i="1" dirty="0"/>
              <a:t>p</a:t>
            </a:r>
            <a:r>
              <a:rPr lang="en-CA" i="1" baseline="-25000" dirty="0"/>
              <a:t>i</a:t>
            </a:r>
            <a:r>
              <a:rPr lang="en-CA" dirty="0" smtClean="0"/>
              <a:t> </a:t>
            </a:r>
            <a:r>
              <a:rPr lang="en-CA" dirty="0"/>
              <a:t>values are virtually the same, but that </a:t>
            </a:r>
            <a:r>
              <a:rPr lang="en-CA" i="1" dirty="0" smtClean="0"/>
              <a:t>p</a:t>
            </a:r>
            <a:r>
              <a:rPr lang="en-CA" i="1" baseline="-25000" dirty="0" smtClean="0"/>
              <a:t>i</a:t>
            </a:r>
            <a:r>
              <a:rPr lang="en-CA" dirty="0" smtClean="0"/>
              <a:t>&gt;</a:t>
            </a:r>
            <a:r>
              <a:rPr lang="en-CA" i="1" dirty="0" smtClean="0"/>
              <a:t>p</a:t>
            </a:r>
            <a:r>
              <a:rPr lang="en-CA" i="1" baseline="-25000" dirty="0" smtClean="0"/>
              <a:t>i+1</a:t>
            </a:r>
            <a:r>
              <a:rPr lang="en-CA" dirty="0" smtClean="0"/>
              <a:t>. </a:t>
            </a:r>
          </a:p>
          <a:p>
            <a:pPr marL="0" indent="0">
              <a:buNone/>
            </a:pPr>
            <a:r>
              <a:rPr lang="en-CA" dirty="0" smtClean="0"/>
              <a:t>Then </a:t>
            </a:r>
            <a:r>
              <a:rPr lang="en-CA" dirty="0"/>
              <a:t>the heuristic suggested will give a tree rooted at node 1, in which each node (except the last) has a right child but no left child. The search </a:t>
            </a:r>
            <a:r>
              <a:rPr lang="en-CA" dirty="0">
                <a:solidFill>
                  <a:srgbClr val="C00000"/>
                </a:solidFill>
              </a:rPr>
              <a:t>cost will be linear</a:t>
            </a:r>
            <a:r>
              <a:rPr lang="en-CA" dirty="0"/>
              <a:t>; whereas the optimal tree is balanced, with expected cost </a:t>
            </a:r>
            <a:r>
              <a:rPr lang="en-CA" dirty="0" err="1">
                <a:solidFill>
                  <a:srgbClr val="C00000"/>
                </a:solidFill>
              </a:rPr>
              <a:t>lg</a:t>
            </a:r>
            <a:r>
              <a:rPr lang="en-CA" dirty="0">
                <a:solidFill>
                  <a:srgbClr val="C00000"/>
                </a:solidFill>
              </a:rPr>
              <a:t> n</a:t>
            </a:r>
            <a:r>
              <a:rPr lang="en-CA" dirty="0"/>
              <a:t>.				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08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57"/>
    </mc:Choice>
    <mc:Fallback>
      <p:transition spd="slow" advTm="59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Good Idea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Balance </a:t>
            </a:r>
            <a:r>
              <a:rPr lang="en-CA" dirty="0">
                <a:solidFill>
                  <a:srgbClr val="C00000"/>
                </a:solidFill>
              </a:rPr>
              <a:t>the load at each node</a:t>
            </a:r>
            <a:r>
              <a:rPr lang="en-CA" dirty="0"/>
              <a:t>. 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Choose </a:t>
            </a:r>
            <a:r>
              <a:rPr lang="en-CA" dirty="0"/>
              <a:t>as root a node so that less than half the weight of the tree is </a:t>
            </a:r>
            <a:r>
              <a:rPr lang="en-CA" dirty="0" smtClean="0"/>
              <a:t>either side .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8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19"/>
    </mc:Choice>
    <mc:Fallback>
      <p:transition spd="slow" advTm="1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Good Idea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Balance </a:t>
            </a:r>
            <a:r>
              <a:rPr lang="en-CA" dirty="0"/>
              <a:t>the load at each node. 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Choose </a:t>
            </a:r>
            <a:r>
              <a:rPr lang="en-CA" dirty="0"/>
              <a:t>as root a node so that less than half the weight of the tree is </a:t>
            </a:r>
            <a:r>
              <a:rPr lang="en-CA" dirty="0" smtClean="0"/>
              <a:t>either side . </a:t>
            </a:r>
          </a:p>
          <a:p>
            <a:pPr marL="0" indent="0">
              <a:buNone/>
            </a:pPr>
            <a:r>
              <a:rPr lang="en-CA" dirty="0" smtClean="0"/>
              <a:t>Clearly </a:t>
            </a:r>
            <a:r>
              <a:rPr lang="en-CA" dirty="0"/>
              <a:t>this is not always possible. </a:t>
            </a:r>
            <a:r>
              <a:rPr lang="en-CA" dirty="0" smtClean="0"/>
              <a:t>A q could straddle the middle.</a:t>
            </a:r>
          </a:p>
          <a:p>
            <a:pPr marL="0" indent="0">
              <a:buNone/>
            </a:pPr>
            <a:r>
              <a:rPr lang="en-CA" dirty="0" smtClean="0"/>
              <a:t>e.g. 	</a:t>
            </a:r>
            <a:r>
              <a:rPr lang="en-CA" i="1" dirty="0" smtClean="0"/>
              <a:t>q</a:t>
            </a:r>
            <a:r>
              <a:rPr lang="en-CA" i="1" baseline="-25000" dirty="0" smtClean="0"/>
              <a:t>0</a:t>
            </a:r>
            <a:r>
              <a:rPr lang="en-CA" dirty="0" smtClean="0"/>
              <a:t> = </a:t>
            </a:r>
            <a:r>
              <a:rPr lang="en-CA" i="1" dirty="0" smtClean="0"/>
              <a:t>p</a:t>
            </a:r>
            <a:r>
              <a:rPr lang="en-CA" i="1" baseline="-25000" dirty="0" smtClean="0"/>
              <a:t>1</a:t>
            </a:r>
            <a:r>
              <a:rPr lang="en-CA" i="1" dirty="0" smtClean="0"/>
              <a:t> = q</a:t>
            </a:r>
            <a:r>
              <a:rPr lang="en-CA" i="1" baseline="-25000" dirty="0" smtClean="0"/>
              <a:t>1 </a:t>
            </a:r>
            <a:r>
              <a:rPr lang="en-CA" i="1" dirty="0" smtClean="0"/>
              <a:t>=</a:t>
            </a:r>
            <a:r>
              <a:rPr lang="en-CA" i="1" baseline="-25000" dirty="0" smtClean="0"/>
              <a:t>  </a:t>
            </a:r>
            <a:r>
              <a:rPr lang="en-CA" i="1" dirty="0" smtClean="0"/>
              <a:t>p</a:t>
            </a:r>
            <a:r>
              <a:rPr lang="en-CA" i="1" baseline="-25000" dirty="0" smtClean="0"/>
              <a:t>2</a:t>
            </a:r>
            <a:r>
              <a:rPr lang="en-CA" i="1" dirty="0" smtClean="0"/>
              <a:t> = q</a:t>
            </a:r>
            <a:r>
              <a:rPr lang="en-CA" i="1" baseline="-25000" dirty="0" smtClean="0"/>
              <a:t>2 		</a:t>
            </a:r>
            <a:r>
              <a:rPr lang="en-CA" dirty="0" smtClean="0"/>
              <a:t>=.2</a:t>
            </a:r>
          </a:p>
          <a:p>
            <a:pPr marL="0" indent="0">
              <a:buNone/>
            </a:pPr>
            <a:r>
              <a:rPr lang="en-CA" dirty="0" smtClean="0"/>
              <a:t>	 </a:t>
            </a:r>
            <a:r>
              <a:rPr lang="en-CA" sz="2100" dirty="0" smtClean="0"/>
              <a:t>.4 to here        .4 from here</a:t>
            </a:r>
            <a:endParaRPr lang="en-CA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99281" y="4285281"/>
            <a:ext cx="991891" cy="77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500033" y="4285281"/>
            <a:ext cx="96347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5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44"/>
    </mc:Choice>
    <mc:Fallback>
      <p:transition spd="slow" advTm="63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Good Idea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Balance </a:t>
            </a:r>
            <a:r>
              <a:rPr lang="en-CA" dirty="0"/>
              <a:t>the load at each node. 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Choose </a:t>
            </a:r>
            <a:r>
              <a:rPr lang="en-CA" dirty="0"/>
              <a:t>as root a node so that less than half the weight of the tree is </a:t>
            </a:r>
            <a:r>
              <a:rPr lang="en-CA" dirty="0" smtClean="0"/>
              <a:t>either side . </a:t>
            </a:r>
          </a:p>
          <a:p>
            <a:pPr marL="0" indent="0">
              <a:buNone/>
            </a:pPr>
            <a:r>
              <a:rPr lang="en-CA" dirty="0" smtClean="0"/>
              <a:t>Clearly </a:t>
            </a:r>
            <a:r>
              <a:rPr lang="en-CA" dirty="0"/>
              <a:t>this is not always possible. </a:t>
            </a:r>
            <a:r>
              <a:rPr lang="en-CA" dirty="0" smtClean="0"/>
              <a:t>A q could straddle the middle.</a:t>
            </a:r>
          </a:p>
          <a:p>
            <a:pPr marL="0" indent="0">
              <a:buNone/>
            </a:pPr>
            <a:r>
              <a:rPr lang="en-CA" dirty="0" smtClean="0"/>
              <a:t>e.g. 	</a:t>
            </a:r>
            <a:r>
              <a:rPr lang="en-CA" i="1" dirty="0" smtClean="0"/>
              <a:t>q</a:t>
            </a:r>
            <a:r>
              <a:rPr lang="en-CA" i="1" baseline="-25000" dirty="0" smtClean="0"/>
              <a:t>0</a:t>
            </a:r>
            <a:r>
              <a:rPr lang="en-CA" dirty="0" smtClean="0"/>
              <a:t> = </a:t>
            </a:r>
            <a:r>
              <a:rPr lang="en-CA" i="1" dirty="0" smtClean="0"/>
              <a:t>p</a:t>
            </a:r>
            <a:r>
              <a:rPr lang="en-CA" i="1" baseline="-25000" dirty="0" smtClean="0"/>
              <a:t>1</a:t>
            </a:r>
            <a:r>
              <a:rPr lang="en-CA" i="1" dirty="0" smtClean="0"/>
              <a:t> = q</a:t>
            </a:r>
            <a:r>
              <a:rPr lang="en-CA" i="1" baseline="-25000" dirty="0" smtClean="0"/>
              <a:t>1 </a:t>
            </a:r>
            <a:r>
              <a:rPr lang="en-CA" i="1" dirty="0" smtClean="0"/>
              <a:t>=</a:t>
            </a:r>
            <a:r>
              <a:rPr lang="en-CA" i="1" baseline="-25000" dirty="0" smtClean="0"/>
              <a:t>  </a:t>
            </a:r>
            <a:r>
              <a:rPr lang="en-CA" i="1" dirty="0" smtClean="0"/>
              <a:t>p</a:t>
            </a:r>
            <a:r>
              <a:rPr lang="en-CA" i="1" baseline="-25000" dirty="0" smtClean="0"/>
              <a:t>2</a:t>
            </a:r>
            <a:r>
              <a:rPr lang="en-CA" i="1" dirty="0" smtClean="0"/>
              <a:t> = q</a:t>
            </a:r>
            <a:r>
              <a:rPr lang="en-CA" i="1" baseline="-25000" dirty="0" smtClean="0"/>
              <a:t>2 		</a:t>
            </a:r>
            <a:r>
              <a:rPr lang="en-CA" dirty="0" smtClean="0"/>
              <a:t>=.2</a:t>
            </a:r>
          </a:p>
          <a:p>
            <a:pPr marL="0" indent="0">
              <a:buNone/>
            </a:pPr>
            <a:r>
              <a:rPr lang="en-CA" dirty="0" smtClean="0"/>
              <a:t>	 </a:t>
            </a:r>
            <a:r>
              <a:rPr lang="en-CA" sz="2100" dirty="0" smtClean="0"/>
              <a:t>.4 to here        .4 from here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An </a:t>
            </a:r>
            <a:r>
              <a:rPr lang="en-CA" dirty="0"/>
              <a:t>achievable </a:t>
            </a:r>
            <a:r>
              <a:rPr lang="en-CA" dirty="0" smtClean="0"/>
              <a:t>version: root </a:t>
            </a:r>
            <a:r>
              <a:rPr lang="en-CA" dirty="0"/>
              <a:t>i</a:t>
            </a:r>
            <a:r>
              <a:rPr lang="en-CA" dirty="0" smtClean="0"/>
              <a:t>s internal </a:t>
            </a:r>
            <a:r>
              <a:rPr lang="en-CA" dirty="0"/>
              <a:t>node </a:t>
            </a:r>
            <a:r>
              <a:rPr lang="en-CA" dirty="0" smtClean="0">
                <a:solidFill>
                  <a:srgbClr val="C00000"/>
                </a:solidFill>
              </a:rPr>
              <a:t>minimizing weight </a:t>
            </a:r>
            <a:r>
              <a:rPr lang="en-CA" dirty="0">
                <a:solidFill>
                  <a:srgbClr val="C00000"/>
                </a:solidFill>
              </a:rPr>
              <a:t>of </a:t>
            </a:r>
            <a:r>
              <a:rPr lang="en-CA" dirty="0" smtClean="0">
                <a:solidFill>
                  <a:srgbClr val="C00000"/>
                </a:solidFill>
              </a:rPr>
              <a:t>largest </a:t>
            </a:r>
            <a:r>
              <a:rPr lang="en-CA" dirty="0">
                <a:solidFill>
                  <a:srgbClr val="C00000"/>
                </a:solidFill>
              </a:rPr>
              <a:t>subtree</a:t>
            </a:r>
            <a:r>
              <a:rPr lang="en-CA" dirty="0"/>
              <a:t>, </a:t>
            </a:r>
            <a:r>
              <a:rPr lang="en-CA" dirty="0" smtClean="0"/>
              <a:t>or </a:t>
            </a:r>
            <a:r>
              <a:rPr lang="en-CA" dirty="0" smtClean="0">
                <a:solidFill>
                  <a:srgbClr val="C00000"/>
                </a:solidFill>
              </a:rPr>
              <a:t>minimizing difference </a:t>
            </a:r>
            <a:r>
              <a:rPr lang="en-CA" dirty="0">
                <a:solidFill>
                  <a:srgbClr val="C00000"/>
                </a:solidFill>
              </a:rPr>
              <a:t>between </a:t>
            </a:r>
            <a:r>
              <a:rPr lang="en-CA" dirty="0" smtClean="0">
                <a:solidFill>
                  <a:srgbClr val="C00000"/>
                </a:solidFill>
              </a:rPr>
              <a:t>weights </a:t>
            </a:r>
            <a:r>
              <a:rPr lang="en-CA" dirty="0"/>
              <a:t>of </a:t>
            </a:r>
            <a:r>
              <a:rPr lang="en-CA" dirty="0" smtClean="0"/>
              <a:t>subtrees</a:t>
            </a:r>
            <a:r>
              <a:rPr lang="en-CA" dirty="0"/>
              <a:t>. 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Ties broken </a:t>
            </a:r>
            <a:r>
              <a:rPr lang="en-CA" dirty="0"/>
              <a:t>arbitrarily. </a:t>
            </a:r>
            <a:r>
              <a:rPr lang="en-CA" dirty="0" smtClean="0"/>
              <a:t>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60535" y="4269782"/>
            <a:ext cx="991891" cy="77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438040" y="4285280"/>
            <a:ext cx="96347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5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80"/>
    </mc:Choice>
    <mc:Fallback>
      <p:transition spd="slow" advTm="33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Good Approximation to Optimal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Both methods are effective.</a:t>
            </a:r>
          </a:p>
          <a:p>
            <a:pPr marL="0" indent="0">
              <a:buNone/>
            </a:pPr>
            <a:r>
              <a:rPr lang="en-CA" dirty="0" err="1" smtClean="0"/>
              <a:t>Minmax</a:t>
            </a:r>
            <a:r>
              <a:rPr lang="en-CA" dirty="0" smtClean="0"/>
              <a:t> may seem better, but not always. Easy to construct examples where either is better.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Theorem:</a:t>
            </a:r>
            <a:r>
              <a:rPr lang="en-CA" dirty="0" smtClean="0"/>
              <a:t> Bounds on cost of either approximation are the same as quoted for optimal, i.e. </a:t>
            </a:r>
            <a:r>
              <a:rPr lang="en-CA" i="1" dirty="0" smtClean="0">
                <a:solidFill>
                  <a:srgbClr val="C00000"/>
                </a:solidFill>
              </a:rPr>
              <a:t>Cost</a:t>
            </a:r>
            <a:r>
              <a:rPr lang="en-CA" dirty="0" smtClean="0">
                <a:solidFill>
                  <a:srgbClr val="C00000"/>
                </a:solidFill>
              </a:rPr>
              <a:t> </a:t>
            </a:r>
            <a:r>
              <a:rPr lang="en-CA" dirty="0">
                <a:solidFill>
                  <a:srgbClr val="C00000"/>
                </a:solidFill>
              </a:rPr>
              <a:t>≥ </a:t>
            </a:r>
            <a:r>
              <a:rPr lang="en-CA" i="1" dirty="0">
                <a:solidFill>
                  <a:srgbClr val="C00000"/>
                </a:solidFill>
              </a:rPr>
              <a:t>H</a:t>
            </a:r>
            <a:r>
              <a:rPr lang="en-CA" dirty="0">
                <a:solidFill>
                  <a:srgbClr val="C00000"/>
                </a:solidFill>
              </a:rPr>
              <a:t> – </a:t>
            </a:r>
            <a:r>
              <a:rPr lang="en-CA" i="1" dirty="0" err="1">
                <a:solidFill>
                  <a:srgbClr val="C00000"/>
                </a:solidFill>
              </a:rPr>
              <a:t>lg</a:t>
            </a:r>
            <a:r>
              <a:rPr lang="en-CA" i="1" dirty="0">
                <a:solidFill>
                  <a:srgbClr val="C00000"/>
                </a:solidFill>
              </a:rPr>
              <a:t> H</a:t>
            </a:r>
            <a:r>
              <a:rPr lang="en-CA" dirty="0">
                <a:solidFill>
                  <a:srgbClr val="C00000"/>
                </a:solidFill>
              </a:rPr>
              <a:t> – </a:t>
            </a:r>
            <a:r>
              <a:rPr lang="en-CA" i="1" dirty="0" err="1">
                <a:solidFill>
                  <a:srgbClr val="C00000"/>
                </a:solidFill>
              </a:rPr>
              <a:t>lg</a:t>
            </a:r>
            <a:r>
              <a:rPr lang="en-CA" i="1" dirty="0">
                <a:solidFill>
                  <a:srgbClr val="C00000"/>
                </a:solidFill>
              </a:rPr>
              <a:t> e</a:t>
            </a:r>
            <a:r>
              <a:rPr lang="en-CA" dirty="0">
                <a:solidFill>
                  <a:srgbClr val="C00000"/>
                </a:solidFill>
              </a:rPr>
              <a:t> +</a:t>
            </a:r>
            <a:r>
              <a:rPr lang="en-CA" dirty="0" smtClean="0">
                <a:solidFill>
                  <a:srgbClr val="C00000"/>
                </a:solidFill>
              </a:rPr>
              <a:t>1  </a:t>
            </a:r>
            <a:r>
              <a:rPr lang="en-CA" dirty="0" smtClean="0"/>
              <a:t>and  </a:t>
            </a:r>
            <a:r>
              <a:rPr lang="en-CA" i="1" dirty="0" smtClean="0">
                <a:solidFill>
                  <a:srgbClr val="C00000"/>
                </a:solidFill>
              </a:rPr>
              <a:t>Cost</a:t>
            </a:r>
            <a:r>
              <a:rPr lang="en-CA" dirty="0" smtClean="0">
                <a:solidFill>
                  <a:srgbClr val="C00000"/>
                </a:solidFill>
              </a:rPr>
              <a:t> </a:t>
            </a:r>
            <a:r>
              <a:rPr lang="en-CA" dirty="0">
                <a:solidFill>
                  <a:srgbClr val="C00000"/>
                </a:solidFill>
              </a:rPr>
              <a:t>≤ </a:t>
            </a:r>
            <a:r>
              <a:rPr lang="en-CA" i="1" dirty="0">
                <a:solidFill>
                  <a:srgbClr val="C00000"/>
                </a:solidFill>
              </a:rPr>
              <a:t>H</a:t>
            </a:r>
            <a:r>
              <a:rPr lang="en-CA" dirty="0">
                <a:solidFill>
                  <a:srgbClr val="C00000"/>
                </a:solidFill>
              </a:rPr>
              <a:t>+3</a:t>
            </a: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3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24"/>
    </mc:Choice>
    <mc:Fallback>
      <p:transition spd="slow" advTm="52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 of Finding the Approximation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Scan range to find where </a:t>
            </a:r>
            <a:r>
              <a:rPr lang="el-GR" dirty="0" smtClean="0"/>
              <a:t>Σ</a:t>
            </a:r>
            <a:r>
              <a:rPr lang="en-CA" i="1" dirty="0" smtClean="0"/>
              <a:t>p</a:t>
            </a:r>
            <a:r>
              <a:rPr lang="en-CA" i="1" baseline="-25000" dirty="0" smtClean="0"/>
              <a:t>i</a:t>
            </a:r>
            <a:r>
              <a:rPr lang="en-CA" dirty="0" smtClean="0"/>
              <a:t>’s and </a:t>
            </a:r>
            <a:r>
              <a:rPr lang="en-CA" i="1" dirty="0" smtClean="0"/>
              <a:t>q</a:t>
            </a:r>
            <a:r>
              <a:rPr lang="en-CA" i="1" baseline="-25000" dirty="0" smtClean="0"/>
              <a:t>i</a:t>
            </a:r>
            <a:r>
              <a:rPr lang="en-CA" dirty="0" smtClean="0"/>
              <a:t>’s reaches ½ … or half the range total:</a:t>
            </a: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42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66"/>
    </mc:Choice>
    <mc:Fallback>
      <p:transition spd="slow" advTm="15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 of Finding the Approximation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Scan range to find where </a:t>
            </a:r>
            <a:r>
              <a:rPr lang="el-GR" dirty="0" smtClean="0"/>
              <a:t>Σ</a:t>
            </a:r>
            <a:r>
              <a:rPr lang="en-CA" i="1" dirty="0" smtClean="0"/>
              <a:t>p</a:t>
            </a:r>
            <a:r>
              <a:rPr lang="en-CA" i="1" baseline="-25000" dirty="0" smtClean="0"/>
              <a:t>i</a:t>
            </a:r>
            <a:r>
              <a:rPr lang="en-CA" dirty="0" smtClean="0"/>
              <a:t>’s and </a:t>
            </a:r>
            <a:r>
              <a:rPr lang="en-CA" i="1" dirty="0" smtClean="0"/>
              <a:t>q</a:t>
            </a:r>
            <a:r>
              <a:rPr lang="en-CA" i="1" baseline="-25000" dirty="0" smtClean="0"/>
              <a:t>i</a:t>
            </a:r>
            <a:r>
              <a:rPr lang="en-CA" dirty="0" smtClean="0"/>
              <a:t>’s reaches ½ … or half the range total: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If</a:t>
            </a:r>
            <a:r>
              <a:rPr lang="en-CA" dirty="0" smtClean="0"/>
              <a:t> this is half way	T(n) = n + 2 T(n/2) …. So n </a:t>
            </a:r>
            <a:r>
              <a:rPr lang="en-CA" dirty="0" err="1" smtClean="0"/>
              <a:t>lg</a:t>
            </a:r>
            <a:r>
              <a:rPr lang="en-CA" dirty="0" smtClean="0"/>
              <a:t> n</a:t>
            </a: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57"/>
    </mc:Choice>
    <mc:Fallback>
      <p:transition spd="slow" advTm="30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12445</TotalTime>
  <Words>606</Words>
  <Application>Microsoft Office PowerPoint</Application>
  <PresentationFormat>Widescreen</PresentationFormat>
  <Paragraphs>79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Symbol</vt:lpstr>
      <vt:lpstr>Times New Roman</vt:lpstr>
      <vt:lpstr>Office Theme</vt:lpstr>
      <vt:lpstr>Approximately Optimal Tree?</vt:lpstr>
      <vt:lpstr>A Bad Idea</vt:lpstr>
      <vt:lpstr>A Bad Idea?</vt:lpstr>
      <vt:lpstr>A Good Idea</vt:lpstr>
      <vt:lpstr>A Good Idea</vt:lpstr>
      <vt:lpstr>A Good Idea</vt:lpstr>
      <vt:lpstr>A Good Approximation to Optimal</vt:lpstr>
      <vt:lpstr>Efficiency of Finding the Approximation</vt:lpstr>
      <vt:lpstr>Efficiency of Finding the Approximation</vt:lpstr>
      <vt:lpstr>Efficiency of Finding the Approximation</vt:lpstr>
      <vt:lpstr>Efficiency of Finding the Approximation</vt:lpstr>
      <vt:lpstr>Efficiency of Finding the Approximation</vt:lpstr>
      <vt:lpstr>Efficiency of Finding the Approximation</vt:lpstr>
      <vt:lpstr>But oops, Again!</vt:lpstr>
      <vt:lpstr>But oops! And a fix</vt:lpstr>
      <vt:lpstr>And it Works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840 Topics in Data Structures: Time and Space Efficiency</dc:title>
  <dc:creator>Ian Munro</dc:creator>
  <cp:lastModifiedBy>Ian Munro</cp:lastModifiedBy>
  <cp:revision>159</cp:revision>
  <dcterms:created xsi:type="dcterms:W3CDTF">2020-08-11T13:45:09Z</dcterms:created>
  <dcterms:modified xsi:type="dcterms:W3CDTF">2020-10-21T12:12:46Z</dcterms:modified>
</cp:coreProperties>
</file>