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90" r:id="rId3"/>
    <p:sldId id="273" r:id="rId4"/>
    <p:sldId id="275" r:id="rId5"/>
    <p:sldId id="291" r:id="rId6"/>
    <p:sldId id="276" r:id="rId7"/>
    <p:sldId id="277" r:id="rId8"/>
    <p:sldId id="278" r:id="rId9"/>
    <p:sldId id="292" r:id="rId10"/>
    <p:sldId id="310" r:id="rId11"/>
    <p:sldId id="315" r:id="rId12"/>
    <p:sldId id="311" r:id="rId13"/>
    <p:sldId id="312" r:id="rId14"/>
    <p:sldId id="313" r:id="rId15"/>
    <p:sldId id="282" r:id="rId16"/>
    <p:sldId id="314" r:id="rId17"/>
    <p:sldId id="283" r:id="rId18"/>
    <p:sldId id="284" r:id="rId19"/>
    <p:sldId id="293" r:id="rId20"/>
    <p:sldId id="294" r:id="rId21"/>
    <p:sldId id="285" r:id="rId22"/>
    <p:sldId id="295" r:id="rId23"/>
    <p:sldId id="296" r:id="rId24"/>
    <p:sldId id="286" r:id="rId25"/>
    <p:sldId id="297" r:id="rId26"/>
    <p:sldId id="298" r:id="rId27"/>
    <p:sldId id="299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Binary Search Trees under Varying Access Frequencies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We ask the same questions under binary search trees that we did with linear search.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5"/>
                </a:solidFill>
              </a:rPr>
              <a:t>[</a:t>
            </a:r>
            <a:r>
              <a:rPr lang="en-CA" dirty="0">
                <a:solidFill>
                  <a:schemeClr val="accent5"/>
                </a:solidFill>
              </a:rPr>
              <a:t>reference:  </a:t>
            </a:r>
            <a:r>
              <a:rPr lang="en-CA" dirty="0" err="1">
                <a:solidFill>
                  <a:schemeClr val="accent5"/>
                </a:solidFill>
              </a:rPr>
              <a:t>Cormen</a:t>
            </a:r>
            <a:r>
              <a:rPr lang="en-CA" dirty="0">
                <a:solidFill>
                  <a:schemeClr val="accent5"/>
                </a:solidFill>
              </a:rPr>
              <a:t> </a:t>
            </a:r>
            <a:r>
              <a:rPr lang="en-CA" dirty="0" err="1">
                <a:solidFill>
                  <a:schemeClr val="accent5"/>
                </a:solidFill>
              </a:rPr>
              <a:t>Leiserson</a:t>
            </a:r>
            <a:r>
              <a:rPr lang="en-CA" dirty="0">
                <a:solidFill>
                  <a:schemeClr val="accent5"/>
                </a:solidFill>
              </a:rPr>
              <a:t>, </a:t>
            </a:r>
            <a:r>
              <a:rPr lang="en-CA" dirty="0" err="1">
                <a:solidFill>
                  <a:schemeClr val="accent5"/>
                </a:solidFill>
              </a:rPr>
              <a:t>Rivest</a:t>
            </a:r>
            <a:r>
              <a:rPr lang="en-CA" dirty="0">
                <a:solidFill>
                  <a:schemeClr val="accent5"/>
                </a:solidFill>
              </a:rPr>
              <a:t> and </a:t>
            </a:r>
            <a:r>
              <a:rPr lang="en-CA" dirty="0" smtClean="0">
                <a:solidFill>
                  <a:schemeClr val="accent5"/>
                </a:solidFill>
              </a:rPr>
              <a:t>Stein or Knuth Vol 3]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5"/>
    </mc:Choice>
    <mc:Fallback xmlns="">
      <p:transition spd="slow" advTm="2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Recursive Approach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To find the optimal tree, we need </a:t>
            </a:r>
            <a:r>
              <a:rPr lang="en-CA" dirty="0" smtClean="0">
                <a:solidFill>
                  <a:srgbClr val="C00000"/>
                </a:solidFill>
              </a:rPr>
              <a:t>T[1,n]</a:t>
            </a:r>
            <a:r>
              <a:rPr lang="en-CA" dirty="0" smtClean="0"/>
              <a:t> and </a:t>
            </a:r>
            <a:r>
              <a:rPr lang="en-CA" dirty="0" smtClean="0">
                <a:solidFill>
                  <a:srgbClr val="C00000"/>
                </a:solidFill>
              </a:rPr>
              <a:t>C[1,n]</a:t>
            </a:r>
            <a:r>
              <a:rPr lang="en-CA" dirty="0" smtClean="0"/>
              <a:t> …. “lower” </a:t>
            </a:r>
            <a:r>
              <a:rPr lang="en-CA" dirty="0" smtClean="0">
                <a:solidFill>
                  <a:srgbClr val="FFC000"/>
                </a:solidFill>
              </a:rPr>
              <a:t>(smaller j-i+1) </a:t>
            </a:r>
            <a:r>
              <a:rPr lang="en-CA" dirty="0" smtClean="0"/>
              <a:t>T’s and C’s will be computed in getting the top ones.</a:t>
            </a:r>
          </a:p>
          <a:p>
            <a:pPr marL="0" indent="0">
              <a:buNone/>
            </a:pPr>
            <a:r>
              <a:rPr lang="en-CA" dirty="0" smtClean="0"/>
              <a:t>Have tables for the T’s and C’s, </a:t>
            </a:r>
            <a:r>
              <a:rPr lang="en-CA" dirty="0" smtClean="0">
                <a:solidFill>
                  <a:srgbClr val="C00000"/>
                </a:solidFill>
              </a:rPr>
              <a:t>if a required value is there use it</a:t>
            </a:r>
            <a:r>
              <a:rPr lang="en-CA" dirty="0" smtClean="0"/>
              <a:t>, </a:t>
            </a:r>
            <a:r>
              <a:rPr lang="en-CA" dirty="0" smtClean="0">
                <a:solidFill>
                  <a:srgbClr val="C00000"/>
                </a:solidFill>
              </a:rPr>
              <a:t>otherwise recursively compute it </a:t>
            </a:r>
            <a:r>
              <a:rPr lang="en-CA" dirty="0" smtClean="0"/>
              <a:t>(base cases</a:t>
            </a:r>
            <a:r>
              <a:rPr lang="en-CA" dirty="0"/>
              <a:t>:</a:t>
            </a:r>
            <a:r>
              <a:rPr lang="en-CA" dirty="0" smtClean="0"/>
              <a:t> </a:t>
            </a:r>
            <a:r>
              <a:rPr lang="en-CA" i="1" dirty="0" smtClean="0"/>
              <a:t>T</a:t>
            </a:r>
            <a:r>
              <a:rPr lang="en-CA" dirty="0" smtClean="0"/>
              <a:t>[</a:t>
            </a:r>
            <a:r>
              <a:rPr lang="en-CA" i="1" dirty="0" err="1" smtClean="0"/>
              <a:t>i,i</a:t>
            </a:r>
            <a:r>
              <a:rPr lang="en-CA" dirty="0" smtClean="0"/>
              <a:t>]’s and </a:t>
            </a:r>
            <a:r>
              <a:rPr lang="en-CA" i="1" dirty="0" smtClean="0"/>
              <a:t>C</a:t>
            </a:r>
            <a:r>
              <a:rPr lang="en-CA" dirty="0" smtClean="0"/>
              <a:t>[</a:t>
            </a:r>
            <a:r>
              <a:rPr lang="en-CA" i="1" dirty="0" err="1" smtClean="0"/>
              <a:t>i,i</a:t>
            </a:r>
            <a:r>
              <a:rPr lang="en-CA" dirty="0" smtClean="0"/>
              <a:t>]’s, initialized)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7"/>
    </mc:Choice>
    <mc:Fallback xmlns="">
      <p:transition spd="slow" advTm="61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Recursive Approach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To find the optimal tree, we need </a:t>
            </a:r>
            <a:r>
              <a:rPr lang="en-CA" dirty="0" smtClean="0">
                <a:solidFill>
                  <a:srgbClr val="C00000"/>
                </a:solidFill>
              </a:rPr>
              <a:t>T[1,n]</a:t>
            </a:r>
            <a:r>
              <a:rPr lang="en-CA" dirty="0" smtClean="0"/>
              <a:t> and </a:t>
            </a:r>
            <a:r>
              <a:rPr lang="en-CA" dirty="0" smtClean="0">
                <a:solidFill>
                  <a:srgbClr val="C00000"/>
                </a:solidFill>
              </a:rPr>
              <a:t>C[1,n]</a:t>
            </a:r>
            <a:r>
              <a:rPr lang="en-CA" dirty="0" smtClean="0"/>
              <a:t> …. “lower” </a:t>
            </a:r>
            <a:r>
              <a:rPr lang="en-CA" dirty="0" smtClean="0">
                <a:solidFill>
                  <a:srgbClr val="FFC000"/>
                </a:solidFill>
              </a:rPr>
              <a:t>(smaller j-i+1) </a:t>
            </a:r>
            <a:r>
              <a:rPr lang="en-CA" dirty="0" smtClean="0"/>
              <a:t>T’s and C’s will be computed in getting the top ones.</a:t>
            </a:r>
          </a:p>
          <a:p>
            <a:pPr marL="0" indent="0">
              <a:buNone/>
            </a:pPr>
            <a:r>
              <a:rPr lang="en-CA" dirty="0" smtClean="0"/>
              <a:t>Have tables for the T’s and C’s, </a:t>
            </a:r>
            <a:r>
              <a:rPr lang="en-CA" dirty="0" smtClean="0">
                <a:solidFill>
                  <a:srgbClr val="C00000"/>
                </a:solidFill>
              </a:rPr>
              <a:t>if a required value is there use it</a:t>
            </a:r>
            <a:r>
              <a:rPr lang="en-CA" dirty="0" smtClean="0"/>
              <a:t>, </a:t>
            </a:r>
            <a:r>
              <a:rPr lang="en-CA" dirty="0" smtClean="0">
                <a:solidFill>
                  <a:srgbClr val="C00000"/>
                </a:solidFill>
              </a:rPr>
              <a:t>otherwise recursively compute it </a:t>
            </a:r>
            <a:r>
              <a:rPr lang="en-CA" dirty="0" smtClean="0"/>
              <a:t>(base cases</a:t>
            </a:r>
            <a:r>
              <a:rPr lang="en-CA" dirty="0"/>
              <a:t>:</a:t>
            </a:r>
            <a:r>
              <a:rPr lang="en-CA" dirty="0" smtClean="0"/>
              <a:t> </a:t>
            </a:r>
            <a:r>
              <a:rPr lang="en-CA" i="1" dirty="0" smtClean="0"/>
              <a:t>T</a:t>
            </a:r>
            <a:r>
              <a:rPr lang="en-CA" dirty="0" smtClean="0"/>
              <a:t>[</a:t>
            </a:r>
            <a:r>
              <a:rPr lang="en-CA" i="1" dirty="0" err="1" smtClean="0"/>
              <a:t>i,i</a:t>
            </a:r>
            <a:r>
              <a:rPr lang="en-CA" dirty="0" smtClean="0"/>
              <a:t>]’s and </a:t>
            </a:r>
            <a:r>
              <a:rPr lang="en-CA" i="1" dirty="0" smtClean="0"/>
              <a:t>C</a:t>
            </a:r>
            <a:r>
              <a:rPr lang="en-CA" dirty="0" smtClean="0"/>
              <a:t>[</a:t>
            </a:r>
            <a:r>
              <a:rPr lang="en-CA" i="1" dirty="0" err="1" smtClean="0"/>
              <a:t>i,i</a:t>
            </a:r>
            <a:r>
              <a:rPr lang="en-CA" dirty="0" smtClean="0"/>
              <a:t>]’s, initialized)</a:t>
            </a:r>
          </a:p>
          <a:p>
            <a:pPr marL="0" indent="0">
              <a:buNone/>
            </a:pPr>
            <a:r>
              <a:rPr lang="en-CA" dirty="0" smtClean="0"/>
              <a:t>So to find </a:t>
            </a:r>
            <a:r>
              <a:rPr lang="en-CA" i="1" dirty="0"/>
              <a:t>T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 smtClean="0"/>
              <a:t>] and </a:t>
            </a:r>
            <a:r>
              <a:rPr lang="en-CA" i="1" dirty="0"/>
              <a:t>C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</a:t>
            </a:r>
            <a:r>
              <a:rPr lang="en-CA" dirty="0" smtClean="0"/>
              <a:t>, we do:</a:t>
            </a:r>
          </a:p>
          <a:p>
            <a:pPr marL="0" indent="0">
              <a:buNone/>
            </a:pPr>
            <a:r>
              <a:rPr lang="en-CA" i="1" dirty="0"/>
              <a:t>T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 = </a:t>
            </a:r>
            <a:r>
              <a:rPr lang="en-CA" i="1" dirty="0"/>
              <a:t>i</a:t>
            </a:r>
          </a:p>
          <a:p>
            <a:pPr marL="0" indent="0">
              <a:buNone/>
            </a:pPr>
            <a:r>
              <a:rPr lang="en-CA" i="1" dirty="0"/>
              <a:t>C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 = </a:t>
            </a:r>
            <a:r>
              <a:rPr lang="en-CA" i="1" dirty="0"/>
              <a:t>W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 </a:t>
            </a:r>
            <a:r>
              <a:rPr lang="en-CA" i="1" dirty="0" smtClean="0"/>
              <a:t>+ </a:t>
            </a:r>
            <a:r>
              <a:rPr lang="en-CA" i="1" dirty="0"/>
              <a:t>C</a:t>
            </a:r>
            <a:r>
              <a:rPr lang="en-CA" dirty="0"/>
              <a:t>[</a:t>
            </a:r>
            <a:r>
              <a:rPr lang="en-CA" i="1" dirty="0"/>
              <a:t>i+1,j</a:t>
            </a:r>
            <a:r>
              <a:rPr lang="en-CA" dirty="0"/>
              <a:t>] 	{initialize the root as </a:t>
            </a:r>
            <a:r>
              <a:rPr lang="en-CA" i="1" dirty="0"/>
              <a:t>i</a:t>
            </a:r>
            <a:r>
              <a:rPr lang="en-CA" dirty="0"/>
              <a:t>}</a:t>
            </a:r>
          </a:p>
          <a:p>
            <a:pPr marL="0" indent="0">
              <a:buNone/>
            </a:pPr>
            <a:r>
              <a:rPr lang="en-CA" dirty="0"/>
              <a:t>for </a:t>
            </a:r>
            <a:r>
              <a:rPr lang="en-CA" i="1" dirty="0"/>
              <a:t>r=i+1 </a:t>
            </a:r>
            <a:r>
              <a:rPr lang="en-CA" dirty="0"/>
              <a:t>to j do </a:t>
            </a:r>
            <a:r>
              <a:rPr lang="en-CA" i="1" dirty="0" err="1" smtClean="0"/>
              <a:t>rcost</a:t>
            </a:r>
            <a:r>
              <a:rPr lang="en-CA" dirty="0" smtClean="0"/>
              <a:t> </a:t>
            </a:r>
            <a:r>
              <a:rPr lang="en-CA" dirty="0"/>
              <a:t>= </a:t>
            </a:r>
            <a:r>
              <a:rPr lang="en-CA" i="1" dirty="0"/>
              <a:t>W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 + </a:t>
            </a:r>
            <a:r>
              <a:rPr lang="en-CA" i="1" dirty="0" smtClean="0"/>
              <a:t>C</a:t>
            </a:r>
            <a:r>
              <a:rPr lang="en-CA" dirty="0" smtClean="0"/>
              <a:t>[</a:t>
            </a:r>
            <a:r>
              <a:rPr lang="en-CA" i="1" dirty="0" smtClean="0"/>
              <a:t>i,r-1</a:t>
            </a:r>
            <a:r>
              <a:rPr lang="en-CA" dirty="0" smtClean="0"/>
              <a:t>] + </a:t>
            </a:r>
            <a:r>
              <a:rPr lang="en-CA" i="1" dirty="0"/>
              <a:t>C</a:t>
            </a:r>
            <a:r>
              <a:rPr lang="en-CA" dirty="0"/>
              <a:t>[</a:t>
            </a:r>
            <a:r>
              <a:rPr lang="en-CA" i="1" dirty="0"/>
              <a:t>r+1,j</a:t>
            </a:r>
            <a:r>
              <a:rPr lang="en-CA" dirty="0"/>
              <a:t>]</a:t>
            </a:r>
          </a:p>
          <a:p>
            <a:pPr marL="0" indent="0">
              <a:buNone/>
            </a:pPr>
            <a:r>
              <a:rPr lang="en-CA" dirty="0"/>
              <a:t>	if </a:t>
            </a:r>
            <a:r>
              <a:rPr lang="en-CA" i="1" dirty="0" err="1"/>
              <a:t>rcost</a:t>
            </a:r>
            <a:r>
              <a:rPr lang="en-CA" i="1" dirty="0"/>
              <a:t> </a:t>
            </a:r>
            <a:r>
              <a:rPr lang="en-CA" dirty="0"/>
              <a:t>&lt; </a:t>
            </a:r>
            <a:r>
              <a:rPr lang="en-CA" i="1" dirty="0"/>
              <a:t>C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 then  begin </a:t>
            </a:r>
            <a:r>
              <a:rPr lang="en-CA" i="1" dirty="0"/>
              <a:t>C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 = </a:t>
            </a:r>
            <a:r>
              <a:rPr lang="en-CA" i="1" dirty="0" err="1"/>
              <a:t>rcost</a:t>
            </a:r>
            <a:r>
              <a:rPr lang="en-CA" dirty="0"/>
              <a:t>; </a:t>
            </a:r>
            <a:r>
              <a:rPr lang="en-CA" i="1" dirty="0"/>
              <a:t>T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 = </a:t>
            </a:r>
            <a:r>
              <a:rPr lang="en-CA" i="1" dirty="0"/>
              <a:t>r</a:t>
            </a:r>
            <a:r>
              <a:rPr lang="en-CA" dirty="0"/>
              <a:t>  </a:t>
            </a:r>
            <a:r>
              <a:rPr lang="en-CA" dirty="0" smtClean="0"/>
              <a:t>end</a:t>
            </a:r>
            <a:endParaRPr lang="en-CA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67"/>
    </mc:Choice>
    <mc:Fallback xmlns="">
      <p:transition spd="slow" advTm="12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Recursive Approach: The Runtime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To find </a:t>
            </a:r>
            <a:r>
              <a:rPr lang="en-CA" i="1" dirty="0">
                <a:solidFill>
                  <a:srgbClr val="C00000"/>
                </a:solidFill>
              </a:rPr>
              <a:t>T</a:t>
            </a:r>
            <a:r>
              <a:rPr lang="en-CA" dirty="0">
                <a:solidFill>
                  <a:srgbClr val="C00000"/>
                </a:solidFill>
              </a:rPr>
              <a:t>[</a:t>
            </a:r>
            <a:r>
              <a:rPr lang="en-CA" i="1" dirty="0" err="1">
                <a:solidFill>
                  <a:srgbClr val="C00000"/>
                </a:solidFill>
              </a:rPr>
              <a:t>i,j</a:t>
            </a:r>
            <a:r>
              <a:rPr lang="en-CA" dirty="0">
                <a:solidFill>
                  <a:srgbClr val="C00000"/>
                </a:solidFill>
              </a:rPr>
              <a:t>]</a:t>
            </a:r>
            <a:r>
              <a:rPr lang="en-CA" dirty="0"/>
              <a:t> and </a:t>
            </a:r>
            <a:r>
              <a:rPr lang="en-CA" i="1" dirty="0">
                <a:solidFill>
                  <a:srgbClr val="C00000"/>
                </a:solidFill>
              </a:rPr>
              <a:t>C</a:t>
            </a:r>
            <a:r>
              <a:rPr lang="en-CA" dirty="0">
                <a:solidFill>
                  <a:srgbClr val="C00000"/>
                </a:solidFill>
              </a:rPr>
              <a:t>[</a:t>
            </a:r>
            <a:r>
              <a:rPr lang="en-CA" i="1" dirty="0" err="1">
                <a:solidFill>
                  <a:srgbClr val="C00000"/>
                </a:solidFill>
              </a:rPr>
              <a:t>i,j</a:t>
            </a:r>
            <a:r>
              <a:rPr lang="en-CA" dirty="0">
                <a:solidFill>
                  <a:srgbClr val="C00000"/>
                </a:solidFill>
              </a:rPr>
              <a:t>]</a:t>
            </a:r>
            <a:r>
              <a:rPr lang="en-CA" dirty="0"/>
              <a:t>, </a:t>
            </a:r>
            <a:r>
              <a:rPr lang="en-CA" dirty="0" smtClean="0"/>
              <a:t>we have potentially </a:t>
            </a:r>
            <a:r>
              <a:rPr lang="en-CA" i="1" dirty="0" smtClean="0"/>
              <a:t>j-i+1 </a:t>
            </a:r>
            <a:r>
              <a:rPr lang="en-CA" dirty="0" err="1" smtClean="0"/>
              <a:t>subproblems</a:t>
            </a:r>
            <a:r>
              <a:rPr lang="en-CA" dirty="0" smtClean="0"/>
              <a:t> to solve recursively</a:t>
            </a:r>
          </a:p>
          <a:p>
            <a:pPr marL="0" indent="0">
              <a:buNone/>
            </a:pPr>
            <a:r>
              <a:rPr lang="en-CA" dirty="0" smtClean="0"/>
              <a:t>But only about </a:t>
            </a:r>
            <a:r>
              <a:rPr lang="en-CA" dirty="0" smtClean="0">
                <a:solidFill>
                  <a:srgbClr val="C00000"/>
                </a:solidFill>
              </a:rPr>
              <a:t>n</a:t>
            </a:r>
            <a:r>
              <a:rPr lang="en-CA" baseline="30000" dirty="0" smtClean="0">
                <a:solidFill>
                  <a:srgbClr val="C00000"/>
                </a:solidFill>
              </a:rPr>
              <a:t>2</a:t>
            </a:r>
            <a:r>
              <a:rPr lang="en-CA" dirty="0" smtClean="0">
                <a:solidFill>
                  <a:srgbClr val="C00000"/>
                </a:solidFill>
              </a:rPr>
              <a:t>/2</a:t>
            </a:r>
            <a:r>
              <a:rPr lang="en-CA" dirty="0" smtClean="0"/>
              <a:t> problems in all</a:t>
            </a:r>
          </a:p>
          <a:p>
            <a:pPr marL="0" indent="0">
              <a:buNone/>
            </a:pPr>
            <a:r>
              <a:rPr lang="en-CA" dirty="0" smtClean="0"/>
              <a:t>So, essentially, solving one </a:t>
            </a:r>
            <a:r>
              <a:rPr lang="en-CA" dirty="0" err="1" smtClean="0"/>
              <a:t>subproblem</a:t>
            </a:r>
            <a:r>
              <a:rPr lang="en-CA" dirty="0" smtClean="0"/>
              <a:t> means running through the </a:t>
            </a:r>
            <a:r>
              <a:rPr lang="en-CA" i="1" dirty="0" smtClean="0"/>
              <a:t>T</a:t>
            </a:r>
            <a:r>
              <a:rPr lang="en-CA" dirty="0" smtClean="0"/>
              <a:t> and </a:t>
            </a:r>
            <a:r>
              <a:rPr lang="en-CA" i="1" dirty="0" smtClean="0"/>
              <a:t>C</a:t>
            </a:r>
            <a:r>
              <a:rPr lang="en-CA" dirty="0" smtClean="0"/>
              <a:t> arrays, mostly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(n)</a:t>
            </a:r>
            <a:r>
              <a:rPr lang="en-CA" dirty="0" smtClean="0"/>
              <a:t> time, plus a number of recursive calls which we charge for separately.</a:t>
            </a:r>
          </a:p>
          <a:p>
            <a:pPr marL="0" indent="0">
              <a:buNone/>
            </a:pPr>
            <a:r>
              <a:rPr lang="en-CA" dirty="0" smtClean="0"/>
              <a:t>Hence the runtime is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</a:rPr>
              <a:t>(n</a:t>
            </a:r>
            <a:r>
              <a:rPr lang="en-CA" baseline="30000" dirty="0" smtClean="0">
                <a:solidFill>
                  <a:srgbClr val="C00000"/>
                </a:solidFill>
              </a:rPr>
              <a:t>3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  <a:endParaRPr lang="en-CA" dirty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0"/>
    </mc:Choice>
    <mc:Fallback xmlns="">
      <p:transition spd="slow" advTm="5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Nonrecursive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We use the same “main line”, but do the computation so that the </a:t>
            </a:r>
            <a:r>
              <a:rPr lang="en-CA" i="1" dirty="0" smtClean="0"/>
              <a:t>T’s</a:t>
            </a:r>
            <a:r>
              <a:rPr lang="en-CA" dirty="0" smtClean="0"/>
              <a:t> </a:t>
            </a:r>
            <a:r>
              <a:rPr lang="en-CA" dirty="0"/>
              <a:t>and </a:t>
            </a:r>
            <a:r>
              <a:rPr lang="en-CA" i="1" dirty="0" smtClean="0"/>
              <a:t>C’</a:t>
            </a:r>
            <a:r>
              <a:rPr lang="en-CA" dirty="0" smtClean="0"/>
              <a:t>s we need are already computed.</a:t>
            </a:r>
          </a:p>
          <a:p>
            <a:pPr marL="0" indent="0">
              <a:buNone/>
            </a:pPr>
            <a:r>
              <a:rPr lang="en-CA" dirty="0"/>
              <a:t>f</a:t>
            </a:r>
            <a:r>
              <a:rPr lang="en-CA" dirty="0" smtClean="0"/>
              <a:t>or </a:t>
            </a:r>
            <a:r>
              <a:rPr lang="en-CA" dirty="0" err="1" smtClean="0"/>
              <a:t>treesize</a:t>
            </a:r>
            <a:r>
              <a:rPr lang="en-CA" dirty="0" smtClean="0"/>
              <a:t> = 2 to n do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for i = 1 to n-treesize+1</a:t>
            </a:r>
          </a:p>
          <a:p>
            <a:pPr marL="0" indent="0">
              <a:buNone/>
            </a:pPr>
            <a:r>
              <a:rPr lang="en-CA" dirty="0" smtClean="0"/>
              <a:t>	j= i + </a:t>
            </a:r>
            <a:r>
              <a:rPr lang="en-CA" dirty="0" err="1" smtClean="0"/>
              <a:t>treesize</a:t>
            </a:r>
            <a:endParaRPr lang="en-CA" dirty="0" smtClean="0"/>
          </a:p>
          <a:p>
            <a:pPr marL="0" indent="0">
              <a:buNone/>
            </a:pPr>
            <a:r>
              <a:rPr lang="en-CA" sz="2600" i="1" dirty="0" smtClean="0">
                <a:solidFill>
                  <a:srgbClr val="C00000"/>
                </a:solidFill>
              </a:rPr>
              <a:t>	T</a:t>
            </a:r>
            <a:r>
              <a:rPr lang="en-CA" sz="2600" dirty="0" smtClean="0">
                <a:solidFill>
                  <a:srgbClr val="C00000"/>
                </a:solidFill>
              </a:rPr>
              <a:t>[</a:t>
            </a:r>
            <a:r>
              <a:rPr lang="en-CA" sz="2600" i="1" dirty="0" err="1" smtClean="0">
                <a:solidFill>
                  <a:srgbClr val="C00000"/>
                </a:solidFill>
              </a:rPr>
              <a:t>i,j</a:t>
            </a:r>
            <a:r>
              <a:rPr lang="en-CA" sz="2600" dirty="0">
                <a:solidFill>
                  <a:srgbClr val="C00000"/>
                </a:solidFill>
              </a:rPr>
              <a:t>] = </a:t>
            </a:r>
            <a:r>
              <a:rPr lang="en-CA" sz="2600" i="1" dirty="0">
                <a:solidFill>
                  <a:srgbClr val="C00000"/>
                </a:solidFill>
              </a:rPr>
              <a:t>i</a:t>
            </a:r>
          </a:p>
          <a:p>
            <a:pPr marL="0" indent="0">
              <a:buNone/>
            </a:pPr>
            <a:r>
              <a:rPr lang="en-CA" sz="2600" i="1" dirty="0" smtClean="0">
                <a:solidFill>
                  <a:srgbClr val="C00000"/>
                </a:solidFill>
              </a:rPr>
              <a:t>	C</a:t>
            </a:r>
            <a:r>
              <a:rPr lang="en-CA" sz="2600" dirty="0" smtClean="0">
                <a:solidFill>
                  <a:srgbClr val="C00000"/>
                </a:solidFill>
              </a:rPr>
              <a:t>[</a:t>
            </a:r>
            <a:r>
              <a:rPr lang="en-CA" sz="2600" i="1" dirty="0" err="1" smtClean="0">
                <a:solidFill>
                  <a:srgbClr val="C00000"/>
                </a:solidFill>
              </a:rPr>
              <a:t>i,j</a:t>
            </a:r>
            <a:r>
              <a:rPr lang="en-CA" sz="2600" dirty="0">
                <a:solidFill>
                  <a:srgbClr val="C00000"/>
                </a:solidFill>
              </a:rPr>
              <a:t>] = </a:t>
            </a:r>
            <a:r>
              <a:rPr lang="en-CA" sz="2600" i="1" dirty="0">
                <a:solidFill>
                  <a:srgbClr val="C00000"/>
                </a:solidFill>
              </a:rPr>
              <a:t>W</a:t>
            </a:r>
            <a:r>
              <a:rPr lang="en-CA" sz="2600" dirty="0">
                <a:solidFill>
                  <a:srgbClr val="C00000"/>
                </a:solidFill>
              </a:rPr>
              <a:t>[</a:t>
            </a:r>
            <a:r>
              <a:rPr lang="en-CA" sz="2600" i="1" dirty="0" err="1">
                <a:solidFill>
                  <a:srgbClr val="C00000"/>
                </a:solidFill>
              </a:rPr>
              <a:t>i,j</a:t>
            </a:r>
            <a:r>
              <a:rPr lang="en-CA" sz="2600" dirty="0">
                <a:solidFill>
                  <a:srgbClr val="C00000"/>
                </a:solidFill>
              </a:rPr>
              <a:t>] </a:t>
            </a:r>
            <a:r>
              <a:rPr lang="en-CA" sz="2600" i="1" dirty="0" smtClean="0">
                <a:solidFill>
                  <a:srgbClr val="C00000"/>
                </a:solidFill>
              </a:rPr>
              <a:t>+ </a:t>
            </a:r>
            <a:r>
              <a:rPr lang="en-CA" sz="2600" i="1" dirty="0">
                <a:solidFill>
                  <a:srgbClr val="C00000"/>
                </a:solidFill>
              </a:rPr>
              <a:t>C</a:t>
            </a:r>
            <a:r>
              <a:rPr lang="en-CA" sz="2600" dirty="0">
                <a:solidFill>
                  <a:srgbClr val="C00000"/>
                </a:solidFill>
              </a:rPr>
              <a:t>[</a:t>
            </a:r>
            <a:r>
              <a:rPr lang="en-CA" sz="2600" i="1" dirty="0">
                <a:solidFill>
                  <a:srgbClr val="C00000"/>
                </a:solidFill>
              </a:rPr>
              <a:t>i+1,j</a:t>
            </a:r>
            <a:r>
              <a:rPr lang="en-CA" sz="2600" dirty="0">
                <a:solidFill>
                  <a:srgbClr val="C00000"/>
                </a:solidFill>
              </a:rPr>
              <a:t>] 	{initialize the root as </a:t>
            </a:r>
            <a:r>
              <a:rPr lang="en-CA" sz="2600" i="1" dirty="0">
                <a:solidFill>
                  <a:srgbClr val="C00000"/>
                </a:solidFill>
              </a:rPr>
              <a:t>i</a:t>
            </a:r>
            <a:r>
              <a:rPr lang="en-CA" sz="2600" dirty="0">
                <a:solidFill>
                  <a:srgbClr val="C00000"/>
                </a:solidFill>
              </a:rPr>
              <a:t>}</a:t>
            </a:r>
          </a:p>
          <a:p>
            <a:pPr marL="0" indent="0">
              <a:buNone/>
            </a:pPr>
            <a:r>
              <a:rPr lang="en-CA" sz="2600" dirty="0" smtClean="0">
                <a:solidFill>
                  <a:srgbClr val="C00000"/>
                </a:solidFill>
              </a:rPr>
              <a:t>	for </a:t>
            </a:r>
            <a:r>
              <a:rPr lang="en-CA" sz="2600" i="1" dirty="0">
                <a:solidFill>
                  <a:srgbClr val="C00000"/>
                </a:solidFill>
              </a:rPr>
              <a:t>r=i+1 </a:t>
            </a:r>
            <a:r>
              <a:rPr lang="en-CA" sz="2600" dirty="0">
                <a:solidFill>
                  <a:srgbClr val="C00000"/>
                </a:solidFill>
              </a:rPr>
              <a:t>to j do </a:t>
            </a:r>
            <a:r>
              <a:rPr lang="en-CA" sz="2600" i="1" dirty="0" err="1">
                <a:solidFill>
                  <a:srgbClr val="C00000"/>
                </a:solidFill>
              </a:rPr>
              <a:t>rcost</a:t>
            </a:r>
            <a:r>
              <a:rPr lang="en-CA" sz="2600" dirty="0">
                <a:solidFill>
                  <a:srgbClr val="C00000"/>
                </a:solidFill>
              </a:rPr>
              <a:t> = </a:t>
            </a:r>
            <a:r>
              <a:rPr lang="en-CA" sz="2600" i="1" dirty="0">
                <a:solidFill>
                  <a:srgbClr val="C00000"/>
                </a:solidFill>
              </a:rPr>
              <a:t>W</a:t>
            </a:r>
            <a:r>
              <a:rPr lang="en-CA" sz="2600" dirty="0">
                <a:solidFill>
                  <a:srgbClr val="C00000"/>
                </a:solidFill>
              </a:rPr>
              <a:t>[</a:t>
            </a:r>
            <a:r>
              <a:rPr lang="en-CA" sz="2600" i="1" dirty="0" err="1">
                <a:solidFill>
                  <a:srgbClr val="C00000"/>
                </a:solidFill>
              </a:rPr>
              <a:t>i,j</a:t>
            </a:r>
            <a:r>
              <a:rPr lang="en-CA" sz="2600" dirty="0">
                <a:solidFill>
                  <a:srgbClr val="C00000"/>
                </a:solidFill>
              </a:rPr>
              <a:t>] + </a:t>
            </a:r>
            <a:r>
              <a:rPr lang="en-CA" sz="2600" i="1" dirty="0" smtClean="0">
                <a:solidFill>
                  <a:srgbClr val="C00000"/>
                </a:solidFill>
              </a:rPr>
              <a:t>C</a:t>
            </a:r>
            <a:r>
              <a:rPr lang="en-CA" sz="2600" dirty="0" smtClean="0">
                <a:solidFill>
                  <a:srgbClr val="C00000"/>
                </a:solidFill>
              </a:rPr>
              <a:t>[</a:t>
            </a:r>
            <a:r>
              <a:rPr lang="en-CA" sz="2600" i="1" dirty="0" smtClean="0">
                <a:solidFill>
                  <a:srgbClr val="C00000"/>
                </a:solidFill>
              </a:rPr>
              <a:t>i,r-1</a:t>
            </a:r>
            <a:r>
              <a:rPr lang="en-CA" sz="2600" dirty="0" smtClean="0">
                <a:solidFill>
                  <a:srgbClr val="C00000"/>
                </a:solidFill>
              </a:rPr>
              <a:t>] + </a:t>
            </a:r>
            <a:r>
              <a:rPr lang="en-CA" sz="2600" i="1" dirty="0">
                <a:solidFill>
                  <a:srgbClr val="C00000"/>
                </a:solidFill>
              </a:rPr>
              <a:t>C</a:t>
            </a:r>
            <a:r>
              <a:rPr lang="en-CA" sz="2600" dirty="0">
                <a:solidFill>
                  <a:srgbClr val="C00000"/>
                </a:solidFill>
              </a:rPr>
              <a:t>[</a:t>
            </a:r>
            <a:r>
              <a:rPr lang="en-CA" sz="2600" i="1" dirty="0">
                <a:solidFill>
                  <a:srgbClr val="C00000"/>
                </a:solidFill>
              </a:rPr>
              <a:t>r+1,j</a:t>
            </a:r>
            <a:r>
              <a:rPr lang="en-CA" sz="2600" dirty="0" smtClean="0">
                <a:solidFill>
                  <a:srgbClr val="C00000"/>
                </a:solidFill>
              </a:rPr>
              <a:t>]  </a:t>
            </a:r>
            <a:r>
              <a:rPr lang="en-CA" sz="2000" dirty="0" smtClean="0">
                <a:solidFill>
                  <a:srgbClr val="FFC000"/>
                </a:solidFill>
              </a:rPr>
              <a:t>{this checks all roots}</a:t>
            </a:r>
            <a:endParaRPr lang="en-CA" sz="20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CA" sz="2600" dirty="0">
                <a:solidFill>
                  <a:srgbClr val="C00000"/>
                </a:solidFill>
              </a:rPr>
              <a:t>	if </a:t>
            </a:r>
            <a:r>
              <a:rPr lang="en-CA" sz="2600" i="1" dirty="0" err="1">
                <a:solidFill>
                  <a:srgbClr val="C00000"/>
                </a:solidFill>
              </a:rPr>
              <a:t>rcost</a:t>
            </a:r>
            <a:r>
              <a:rPr lang="en-CA" sz="2600" i="1" dirty="0">
                <a:solidFill>
                  <a:srgbClr val="C00000"/>
                </a:solidFill>
              </a:rPr>
              <a:t> </a:t>
            </a:r>
            <a:r>
              <a:rPr lang="en-CA" sz="2600" dirty="0">
                <a:solidFill>
                  <a:srgbClr val="C00000"/>
                </a:solidFill>
              </a:rPr>
              <a:t>&lt; </a:t>
            </a:r>
            <a:r>
              <a:rPr lang="en-CA" sz="2600" i="1" dirty="0">
                <a:solidFill>
                  <a:srgbClr val="C00000"/>
                </a:solidFill>
              </a:rPr>
              <a:t>C</a:t>
            </a:r>
            <a:r>
              <a:rPr lang="en-CA" sz="2600" dirty="0">
                <a:solidFill>
                  <a:srgbClr val="C00000"/>
                </a:solidFill>
              </a:rPr>
              <a:t>[</a:t>
            </a:r>
            <a:r>
              <a:rPr lang="en-CA" sz="2600" i="1" dirty="0" err="1">
                <a:solidFill>
                  <a:srgbClr val="C00000"/>
                </a:solidFill>
              </a:rPr>
              <a:t>i,j</a:t>
            </a:r>
            <a:r>
              <a:rPr lang="en-CA" sz="2600" dirty="0">
                <a:solidFill>
                  <a:srgbClr val="C00000"/>
                </a:solidFill>
              </a:rPr>
              <a:t>] then  begin </a:t>
            </a:r>
            <a:r>
              <a:rPr lang="en-CA" sz="2600" i="1" dirty="0">
                <a:solidFill>
                  <a:srgbClr val="C00000"/>
                </a:solidFill>
              </a:rPr>
              <a:t>C</a:t>
            </a:r>
            <a:r>
              <a:rPr lang="en-CA" sz="2600" dirty="0">
                <a:solidFill>
                  <a:srgbClr val="C00000"/>
                </a:solidFill>
              </a:rPr>
              <a:t>[</a:t>
            </a:r>
            <a:r>
              <a:rPr lang="en-CA" sz="2600" i="1" dirty="0" err="1">
                <a:solidFill>
                  <a:srgbClr val="C00000"/>
                </a:solidFill>
              </a:rPr>
              <a:t>i,j</a:t>
            </a:r>
            <a:r>
              <a:rPr lang="en-CA" sz="2600" dirty="0">
                <a:solidFill>
                  <a:srgbClr val="C00000"/>
                </a:solidFill>
              </a:rPr>
              <a:t>] = </a:t>
            </a:r>
            <a:r>
              <a:rPr lang="en-CA" sz="2600" i="1" dirty="0" err="1">
                <a:solidFill>
                  <a:srgbClr val="C00000"/>
                </a:solidFill>
              </a:rPr>
              <a:t>rcost</a:t>
            </a:r>
            <a:r>
              <a:rPr lang="en-CA" sz="2600" dirty="0">
                <a:solidFill>
                  <a:srgbClr val="C00000"/>
                </a:solidFill>
              </a:rPr>
              <a:t>; </a:t>
            </a:r>
            <a:r>
              <a:rPr lang="en-CA" sz="2600" i="1" dirty="0">
                <a:solidFill>
                  <a:srgbClr val="C00000"/>
                </a:solidFill>
              </a:rPr>
              <a:t>T</a:t>
            </a:r>
            <a:r>
              <a:rPr lang="en-CA" sz="2600" dirty="0">
                <a:solidFill>
                  <a:srgbClr val="C00000"/>
                </a:solidFill>
              </a:rPr>
              <a:t>[</a:t>
            </a:r>
            <a:r>
              <a:rPr lang="en-CA" sz="2600" i="1" dirty="0" err="1">
                <a:solidFill>
                  <a:srgbClr val="C00000"/>
                </a:solidFill>
              </a:rPr>
              <a:t>i,j</a:t>
            </a:r>
            <a:r>
              <a:rPr lang="en-CA" sz="2600" dirty="0">
                <a:solidFill>
                  <a:srgbClr val="C00000"/>
                </a:solidFill>
              </a:rPr>
              <a:t>] = </a:t>
            </a:r>
            <a:r>
              <a:rPr lang="en-CA" sz="2600" i="1" dirty="0">
                <a:solidFill>
                  <a:srgbClr val="C00000"/>
                </a:solidFill>
              </a:rPr>
              <a:t>r</a:t>
            </a:r>
            <a:r>
              <a:rPr lang="en-CA" sz="2600" dirty="0">
                <a:solidFill>
                  <a:srgbClr val="C00000"/>
                </a:solidFill>
              </a:rPr>
              <a:t>  end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7"/>
    </mc:Choice>
    <mc:Fallback xmlns="">
      <p:transition spd="slow" advTm="7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Nonrecursive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Approach: Runtime and …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Three nested loops, clearly </a:t>
            </a:r>
            <a:r>
              <a:rPr lang="en-CA" dirty="0">
                <a:sym typeface="Symbol" panose="05050102010706020507" pitchFamily="18" charset="2"/>
              </a:rPr>
              <a:t></a:t>
            </a:r>
            <a:r>
              <a:rPr lang="en-CA" dirty="0"/>
              <a:t>(n</a:t>
            </a:r>
            <a:r>
              <a:rPr lang="en-CA" baseline="30000" dirty="0"/>
              <a:t>3</a:t>
            </a:r>
            <a:r>
              <a:rPr lang="en-CA" dirty="0" smtClean="0"/>
              <a:t>), </a:t>
            </a:r>
          </a:p>
          <a:p>
            <a:pPr marL="0" indent="0">
              <a:buNone/>
            </a:pPr>
            <a:r>
              <a:rPr lang="en-CA" dirty="0" smtClean="0"/>
              <a:t>but</a:t>
            </a:r>
            <a:r>
              <a:rPr lang="en-US" dirty="0" smtClean="0"/>
              <a:t> </a:t>
            </a:r>
            <a:r>
              <a:rPr lang="en-US" dirty="0">
                <a:solidFill>
                  <a:srgbClr val="C00000"/>
                </a:solidFill>
              </a:rPr>
              <a:t>do we really have to check all possible roots</a:t>
            </a:r>
            <a:r>
              <a:rPr lang="en-US" dirty="0"/>
              <a:t>? i.e. the entire </a:t>
            </a:r>
            <a:r>
              <a:rPr lang="en-US" dirty="0" err="1" smtClean="0"/>
              <a:t>treesize</a:t>
            </a:r>
            <a:r>
              <a:rPr lang="en-US" dirty="0" smtClean="0"/>
              <a:t> </a:t>
            </a:r>
            <a:r>
              <a:rPr lang="en-US" dirty="0"/>
              <a:t>range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	root			add node to the right</a:t>
            </a:r>
            <a:endParaRPr lang="en-US" dirty="0"/>
          </a:p>
          <a:p>
            <a:pPr marL="0" indent="0">
              <a:buNone/>
            </a:pPr>
            <a:r>
              <a:rPr lang="en-CA" dirty="0" smtClean="0"/>
              <a:t> 				can the root go left?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	      Optimal tree	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	</a:t>
            </a:r>
            <a:endParaRPr lang="en-CA" dirty="0"/>
          </a:p>
        </p:txBody>
      </p:sp>
      <p:sp>
        <p:nvSpPr>
          <p:cNvPr id="5" name="Isosceles Triangle 4"/>
          <p:cNvSpPr/>
          <p:nvPr/>
        </p:nvSpPr>
        <p:spPr>
          <a:xfrm>
            <a:off x="2378990" y="3439924"/>
            <a:ext cx="1929539" cy="13096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04454" y="3459270"/>
            <a:ext cx="45720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/>
          <p:cNvSpPr/>
          <p:nvPr/>
        </p:nvSpPr>
        <p:spPr>
          <a:xfrm>
            <a:off x="8117883" y="3358557"/>
            <a:ext cx="1929539" cy="13096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Isosceles Triangle 8"/>
          <p:cNvSpPr/>
          <p:nvPr/>
        </p:nvSpPr>
        <p:spPr>
          <a:xfrm>
            <a:off x="8117883" y="3346490"/>
            <a:ext cx="2118102" cy="1309607"/>
          </a:xfrm>
          <a:prstGeom prst="triangle">
            <a:avLst>
              <a:gd name="adj" fmla="val 24756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653257" y="3459270"/>
            <a:ext cx="883403" cy="46494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39"/>
    </mc:Choice>
    <mc:Fallback xmlns="">
      <p:transition spd="slow" advTm="4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Lemma</a:t>
            </a:r>
            <a:r>
              <a:rPr lang="en-CA" dirty="0">
                <a:solidFill>
                  <a:srgbClr val="C00000"/>
                </a:solidFill>
              </a:rPr>
              <a:t>: </a:t>
            </a:r>
            <a:r>
              <a:rPr lang="en-CA" i="1" dirty="0">
                <a:solidFill>
                  <a:srgbClr val="C00000"/>
                </a:solidFill>
              </a:rPr>
              <a:t>T</a:t>
            </a:r>
            <a:r>
              <a:rPr lang="en-CA" dirty="0">
                <a:solidFill>
                  <a:srgbClr val="C00000"/>
                </a:solidFill>
              </a:rPr>
              <a:t>[</a:t>
            </a:r>
            <a:r>
              <a:rPr lang="en-CA" i="1" dirty="0" err="1">
                <a:solidFill>
                  <a:srgbClr val="C00000"/>
                </a:solidFill>
              </a:rPr>
              <a:t>i,j</a:t>
            </a:r>
            <a:r>
              <a:rPr lang="en-CA" dirty="0"/>
              <a:t>]</a:t>
            </a:r>
            <a:r>
              <a:rPr lang="en-CA" dirty="0" smtClean="0"/>
              <a:t> cannot </a:t>
            </a:r>
            <a:r>
              <a:rPr lang="en-CA" dirty="0"/>
              <a:t>be to the right of </a:t>
            </a:r>
            <a:r>
              <a:rPr lang="en-CA" i="1" dirty="0" smtClean="0">
                <a:solidFill>
                  <a:srgbClr val="C00000"/>
                </a:solidFill>
              </a:rPr>
              <a:t>T</a:t>
            </a:r>
            <a:r>
              <a:rPr lang="en-CA" dirty="0" smtClean="0">
                <a:solidFill>
                  <a:srgbClr val="C00000"/>
                </a:solidFill>
              </a:rPr>
              <a:t>[</a:t>
            </a:r>
            <a:r>
              <a:rPr lang="en-CA" i="1" dirty="0" smtClean="0">
                <a:solidFill>
                  <a:srgbClr val="C00000"/>
                </a:solidFill>
              </a:rPr>
              <a:t>i+1,j</a:t>
            </a:r>
            <a:r>
              <a:rPr lang="en-CA" dirty="0">
                <a:solidFill>
                  <a:srgbClr val="C00000"/>
                </a:solidFill>
              </a:rPr>
              <a:t>]</a:t>
            </a:r>
            <a:r>
              <a:rPr lang="en-CA" dirty="0" smtClean="0"/>
              <a:t>  </a:t>
            </a:r>
            <a:r>
              <a:rPr lang="en-CA" dirty="0"/>
              <a:t>(similarly not to the left of </a:t>
            </a:r>
            <a:r>
              <a:rPr lang="en-CA" i="1" dirty="0" smtClean="0">
                <a:solidFill>
                  <a:srgbClr val="C00000"/>
                </a:solidFill>
              </a:rPr>
              <a:t>T</a:t>
            </a:r>
            <a:r>
              <a:rPr lang="en-CA" dirty="0" smtClean="0">
                <a:solidFill>
                  <a:srgbClr val="C00000"/>
                </a:solidFill>
              </a:rPr>
              <a:t>[</a:t>
            </a:r>
            <a:r>
              <a:rPr lang="en-CA" i="1" dirty="0" smtClean="0">
                <a:solidFill>
                  <a:srgbClr val="C00000"/>
                </a:solidFill>
              </a:rPr>
              <a:t>i,j-1</a:t>
            </a:r>
            <a:r>
              <a:rPr lang="en-CA" dirty="0" smtClean="0">
                <a:solidFill>
                  <a:srgbClr val="C00000"/>
                </a:solidFill>
              </a:rPr>
              <a:t>] </a:t>
            </a:r>
            <a:r>
              <a:rPr lang="en-CA" dirty="0"/>
              <a:t>) </a:t>
            </a:r>
            <a:endParaRPr lang="en-CA" dirty="0" smtClean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Proof:</a:t>
            </a:r>
            <a:r>
              <a:rPr lang="en-US" dirty="0"/>
              <a:t>  Induction on range size (Basis 2 node trees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0"/>
    </mc:Choice>
    <mc:Fallback xmlns="">
      <p:transition spd="slow" advTm="3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>
                    <a:solidFill>
                      <a:srgbClr val="C00000"/>
                    </a:solidFill>
                  </a:rPr>
                  <a:t>Lemma</a:t>
                </a:r>
                <a:r>
                  <a:rPr lang="en-CA" dirty="0">
                    <a:solidFill>
                      <a:srgbClr val="C00000"/>
                    </a:solidFill>
                  </a:rPr>
                  <a:t>: </a:t>
                </a:r>
                <a:r>
                  <a:rPr lang="en-CA" i="1" dirty="0"/>
                  <a:t>T</a:t>
                </a:r>
                <a:r>
                  <a:rPr lang="en-CA" dirty="0"/>
                  <a:t>[</a:t>
                </a:r>
                <a:r>
                  <a:rPr lang="en-CA" i="1" dirty="0" err="1"/>
                  <a:t>i,j</a:t>
                </a:r>
                <a:r>
                  <a:rPr lang="en-CA" dirty="0"/>
                  <a:t>]</a:t>
                </a:r>
                <a:r>
                  <a:rPr lang="en-CA" dirty="0" smtClean="0"/>
                  <a:t> cannot </a:t>
                </a:r>
                <a:r>
                  <a:rPr lang="en-CA" dirty="0"/>
                  <a:t>be to the right of </a:t>
                </a:r>
                <a:r>
                  <a:rPr lang="en-CA" i="1" dirty="0" smtClean="0"/>
                  <a:t>T</a:t>
                </a:r>
                <a:r>
                  <a:rPr lang="en-CA" dirty="0" smtClean="0"/>
                  <a:t>[</a:t>
                </a:r>
                <a:r>
                  <a:rPr lang="en-CA" i="1" dirty="0" smtClean="0"/>
                  <a:t>i+1,j</a:t>
                </a:r>
                <a:r>
                  <a:rPr lang="en-CA" dirty="0"/>
                  <a:t>]</a:t>
                </a:r>
                <a:r>
                  <a:rPr lang="en-CA" dirty="0" smtClean="0"/>
                  <a:t>  </a:t>
                </a:r>
                <a:r>
                  <a:rPr lang="en-CA" dirty="0"/>
                  <a:t>(similarly not to the left of </a:t>
                </a:r>
                <a:r>
                  <a:rPr lang="en-CA" i="1" dirty="0" smtClean="0"/>
                  <a:t>T</a:t>
                </a:r>
                <a:r>
                  <a:rPr lang="en-CA" dirty="0" smtClean="0"/>
                  <a:t>[</a:t>
                </a:r>
                <a:r>
                  <a:rPr lang="en-CA" i="1" dirty="0" smtClean="0"/>
                  <a:t>i,j-1</a:t>
                </a:r>
                <a:r>
                  <a:rPr lang="en-CA" dirty="0" smtClean="0"/>
                  <a:t>] </a:t>
                </a:r>
                <a:r>
                  <a:rPr lang="en-CA" dirty="0"/>
                  <a:t>) </a:t>
                </a:r>
                <a:endParaRPr lang="en-CA" dirty="0" smtClean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Proof:</a:t>
                </a:r>
                <a:r>
                  <a:rPr lang="en-US" dirty="0"/>
                  <a:t>  Induction on range size (Basis 2 node trees</a:t>
                </a:r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CA" dirty="0">
                    <a:solidFill>
                      <a:schemeClr val="accent6"/>
                    </a:solidFill>
                  </a:rPr>
                  <a:t>Check just from </a:t>
                </a:r>
                <a:r>
                  <a:rPr lang="en-CA" i="1" dirty="0">
                    <a:solidFill>
                      <a:schemeClr val="accent6"/>
                    </a:solidFill>
                  </a:rPr>
                  <a:t>T</a:t>
                </a:r>
                <a:r>
                  <a:rPr lang="en-CA" dirty="0">
                    <a:solidFill>
                      <a:schemeClr val="accent6"/>
                    </a:solidFill>
                  </a:rPr>
                  <a:t>[</a:t>
                </a:r>
                <a:r>
                  <a:rPr lang="en-CA" i="1" dirty="0">
                    <a:solidFill>
                      <a:schemeClr val="accent6"/>
                    </a:solidFill>
                  </a:rPr>
                  <a:t>i,j-1</a:t>
                </a:r>
                <a:r>
                  <a:rPr lang="en-CA" dirty="0" smtClean="0">
                    <a:solidFill>
                      <a:schemeClr val="accent6"/>
                    </a:solidFill>
                  </a:rPr>
                  <a:t>] to </a:t>
                </a:r>
                <a:r>
                  <a:rPr lang="en-CA" i="1" dirty="0" smtClean="0">
                    <a:solidFill>
                      <a:schemeClr val="accent6"/>
                    </a:solidFill>
                  </a:rPr>
                  <a:t>T</a:t>
                </a:r>
                <a:r>
                  <a:rPr lang="en-CA" dirty="0" smtClean="0">
                    <a:solidFill>
                      <a:schemeClr val="accent6"/>
                    </a:solidFill>
                  </a:rPr>
                  <a:t>[</a:t>
                </a:r>
                <a:r>
                  <a:rPr lang="en-CA" i="1" dirty="0" smtClean="0">
                    <a:solidFill>
                      <a:schemeClr val="accent6"/>
                    </a:solidFill>
                  </a:rPr>
                  <a:t>i+1,j</a:t>
                </a:r>
                <a:r>
                  <a:rPr lang="en-CA" dirty="0" smtClean="0">
                    <a:solidFill>
                      <a:schemeClr val="accent6"/>
                    </a:solidFill>
                  </a:rPr>
                  <a:t>]</a:t>
                </a:r>
              </a:p>
              <a:p>
                <a:pPr marL="0" indent="0">
                  <a:buNone/>
                </a:pPr>
                <a:r>
                  <a:rPr lang="en-CA" dirty="0" smtClean="0"/>
                  <a:t>And indeed the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runtime drops to O(n</a:t>
                </a:r>
                <a:r>
                  <a:rPr lang="en-CA" baseline="30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) </a:t>
                </a:r>
              </a:p>
              <a:p>
                <a:pPr marL="0" indent="0">
                  <a:buNone/>
                </a:pPr>
                <a:r>
                  <a:rPr lang="en-CA" dirty="0" smtClean="0"/>
                  <a:t>… essentially by the telescoping series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𝐶𝑜𝑠𝑡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𝐶𝑜𝑠𝑡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𝐶𝑜𝑠𝑡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𝐶𝑜𝑠𝑡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nary>
                  </m:oMath>
                </a14:m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 r="-5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97"/>
    </mc:Choice>
    <mc:Fallback xmlns="">
      <p:transition spd="slow" advTm="5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New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That was from more than </a:t>
            </a:r>
            <a:r>
              <a:rPr lang="en-CA" dirty="0" smtClean="0">
                <a:solidFill>
                  <a:srgbClr val="FFC000"/>
                </a:solidFill>
              </a:rPr>
              <a:t>50 years ago</a:t>
            </a:r>
            <a:r>
              <a:rPr lang="en-CA" dirty="0" smtClean="0"/>
              <a:t>, and is still the best for </a:t>
            </a:r>
            <a:r>
              <a:rPr lang="en-CA" u="sng" dirty="0" smtClean="0"/>
              <a:t>optimal </a:t>
            </a:r>
            <a:r>
              <a:rPr lang="en-CA" dirty="0" smtClean="0"/>
              <a:t>binary search tree.	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(n</a:t>
            </a:r>
            <a:r>
              <a:rPr lang="en-CA" baseline="30000" dirty="0" smtClean="0">
                <a:solidFill>
                  <a:srgbClr val="C00000"/>
                </a:solidFill>
                <a:sym typeface="Symbol" panose="05050102010706020507" pitchFamily="18" charset="2"/>
              </a:rPr>
              <a:t>2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) </a:t>
            </a:r>
            <a:r>
              <a:rPr lang="en-CA" dirty="0" smtClean="0">
                <a:sym typeface="Symbol" panose="05050102010706020507" pitchFamily="18" charset="2"/>
              </a:rPr>
              <a:t>time and space.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Furthermore, there is </a:t>
            </a:r>
            <a:r>
              <a:rPr lang="en-CA" u="sng" dirty="0"/>
              <a:t>no known polynomial time </a:t>
            </a:r>
            <a:r>
              <a:rPr lang="en-CA" dirty="0">
                <a:sym typeface="Symbol" panose="05050102010706020507" pitchFamily="18" charset="2"/>
              </a:rPr>
              <a:t>(</a:t>
            </a:r>
            <a:r>
              <a:rPr lang="en-CA" dirty="0" smtClean="0">
                <a:sym typeface="Symbol" panose="05050102010706020507" pitchFamily="18" charset="2"/>
              </a:rPr>
              <a:t>n</a:t>
            </a:r>
            <a:r>
              <a:rPr lang="en-CA" baseline="30000" dirty="0" smtClean="0">
                <a:sym typeface="Symbol" panose="05050102010706020507" pitchFamily="18" charset="2"/>
              </a:rPr>
              <a:t>2-</a:t>
            </a:r>
            <a:r>
              <a:rPr lang="en-CA" dirty="0" smtClean="0">
                <a:sym typeface="Symbol" panose="05050102010706020507" pitchFamily="18" charset="2"/>
              </a:rPr>
              <a:t>)</a:t>
            </a:r>
            <a:r>
              <a:rPr lang="en-CA" dirty="0" smtClean="0"/>
              <a:t>  </a:t>
            </a:r>
            <a:r>
              <a:rPr lang="en-CA" dirty="0"/>
              <a:t>space method.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22"/>
    </mc:Choice>
    <mc:Fallback xmlns="">
      <p:transition spd="slow" advTm="4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What Else?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Our model </a:t>
            </a:r>
            <a:r>
              <a:rPr lang="en-CA" dirty="0"/>
              <a:t>does a 3-way comparison </a:t>
            </a:r>
            <a:r>
              <a:rPr lang="en-CA" dirty="0">
                <a:solidFill>
                  <a:srgbClr val="C00000"/>
                </a:solidFill>
              </a:rPr>
              <a:t>(&lt;, =, </a:t>
            </a:r>
            <a:r>
              <a:rPr lang="en-CA" dirty="0" smtClean="0">
                <a:solidFill>
                  <a:srgbClr val="C00000"/>
                </a:solidFill>
              </a:rPr>
              <a:t>&gt;)</a:t>
            </a:r>
            <a:r>
              <a:rPr lang="en-CA" dirty="0" smtClean="0"/>
              <a:t>, but </a:t>
            </a:r>
            <a:r>
              <a:rPr lang="en-CA" dirty="0"/>
              <a:t>most “modern” programming languages and many RISC architecture machines support only two way branching. </a:t>
            </a: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7"/>
    </mc:Choice>
    <mc:Fallback xmlns="">
      <p:transition spd="slow" advTm="3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What Else?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Our model </a:t>
            </a:r>
            <a:r>
              <a:rPr lang="en-CA" dirty="0"/>
              <a:t>does a 3-way comparison (&lt;, =, &gt;), but most “modern” programming languages and many RISC architecture machines support only two way branching.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How about the </a:t>
            </a:r>
            <a:r>
              <a:rPr lang="en-CA" dirty="0"/>
              <a:t>optimal tree under a two way branching </a:t>
            </a:r>
            <a:r>
              <a:rPr lang="en-CA" dirty="0" smtClean="0"/>
              <a:t>scheme? </a:t>
            </a:r>
            <a:r>
              <a:rPr lang="en-CA" dirty="0"/>
              <a:t>i.e. each node asks a question </a:t>
            </a:r>
            <a:r>
              <a:rPr lang="en-CA" dirty="0">
                <a:solidFill>
                  <a:srgbClr val="FFC000"/>
                </a:solidFill>
              </a:rPr>
              <a:t>(query : node key) </a:t>
            </a:r>
            <a:r>
              <a:rPr lang="en-CA" dirty="0"/>
              <a:t>where the “:” can be any one of &lt;, =, or &gt;. This question was asked in the second edition of Knuth 3: Searching and Sorting, </a:t>
            </a:r>
            <a:r>
              <a:rPr lang="en-CA" dirty="0" smtClean="0">
                <a:solidFill>
                  <a:schemeClr val="accent6"/>
                </a:solidFill>
              </a:rPr>
              <a:t>1998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3"/>
    </mc:Choice>
    <mc:Fallback xmlns="">
      <p:transition spd="slow" advTm="3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Binary Search Trees under Varying Access Frequencies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 smtClean="0"/>
              <a:t>We ask the same questions under binary search trees that we did with linear search.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5"/>
                </a:solidFill>
              </a:rPr>
              <a:t>[</a:t>
            </a:r>
            <a:r>
              <a:rPr lang="en-CA" dirty="0">
                <a:solidFill>
                  <a:schemeClr val="accent5"/>
                </a:solidFill>
              </a:rPr>
              <a:t>reference:  </a:t>
            </a:r>
            <a:r>
              <a:rPr lang="en-CA" dirty="0" err="1">
                <a:solidFill>
                  <a:schemeClr val="accent5"/>
                </a:solidFill>
              </a:rPr>
              <a:t>Cormen</a:t>
            </a:r>
            <a:r>
              <a:rPr lang="en-CA" dirty="0">
                <a:solidFill>
                  <a:schemeClr val="accent5"/>
                </a:solidFill>
              </a:rPr>
              <a:t> </a:t>
            </a:r>
            <a:r>
              <a:rPr lang="en-CA" dirty="0" err="1">
                <a:solidFill>
                  <a:schemeClr val="accent5"/>
                </a:solidFill>
              </a:rPr>
              <a:t>Leiserson</a:t>
            </a:r>
            <a:r>
              <a:rPr lang="en-CA" dirty="0">
                <a:solidFill>
                  <a:schemeClr val="accent5"/>
                </a:solidFill>
              </a:rPr>
              <a:t>, </a:t>
            </a:r>
            <a:r>
              <a:rPr lang="en-CA" dirty="0" err="1">
                <a:solidFill>
                  <a:schemeClr val="accent5"/>
                </a:solidFill>
              </a:rPr>
              <a:t>Rivest</a:t>
            </a:r>
            <a:r>
              <a:rPr lang="en-CA" dirty="0">
                <a:solidFill>
                  <a:schemeClr val="accent5"/>
                </a:solidFill>
              </a:rPr>
              <a:t> and </a:t>
            </a:r>
            <a:r>
              <a:rPr lang="en-CA" dirty="0" smtClean="0">
                <a:solidFill>
                  <a:schemeClr val="accent5"/>
                </a:solidFill>
              </a:rPr>
              <a:t>Stein or Knuth Vol 3]</a:t>
            </a:r>
          </a:p>
          <a:p>
            <a:pPr marL="0" indent="0">
              <a:buNone/>
            </a:pPr>
            <a:endParaRPr lang="en-CA" sz="1900" dirty="0" smtClean="0"/>
          </a:p>
          <a:p>
            <a:pPr marL="0" indent="0">
              <a:buNone/>
            </a:pPr>
            <a:r>
              <a:rPr lang="en-CA" dirty="0" smtClean="0"/>
              <a:t>First we deal with the stochastic (independent probabilities) model: </a:t>
            </a:r>
          </a:p>
          <a:p>
            <a:pPr marL="0" indent="0">
              <a:buNone/>
            </a:pPr>
            <a:r>
              <a:rPr lang="en-CA" dirty="0"/>
              <a:t>We are </a:t>
            </a:r>
            <a:r>
              <a:rPr lang="en-CA" dirty="0" smtClean="0"/>
              <a:t>given the </a:t>
            </a:r>
            <a:r>
              <a:rPr lang="en-CA" dirty="0" smtClean="0">
                <a:solidFill>
                  <a:srgbClr val="FF0000"/>
                </a:solidFill>
              </a:rPr>
              <a:t>n</a:t>
            </a:r>
            <a:r>
              <a:rPr lang="en-CA" dirty="0" smtClean="0"/>
              <a:t> key values </a:t>
            </a:r>
            <a:r>
              <a:rPr lang="en-CA" i="1" dirty="0" smtClean="0">
                <a:solidFill>
                  <a:srgbClr val="FF0000"/>
                </a:solidFill>
              </a:rPr>
              <a:t>A</a:t>
            </a:r>
            <a:r>
              <a:rPr lang="en-CA" i="1" baseline="-25000" dirty="0" smtClean="0">
                <a:solidFill>
                  <a:srgbClr val="FF0000"/>
                </a:solidFill>
              </a:rPr>
              <a:t>i</a:t>
            </a:r>
            <a:r>
              <a:rPr lang="en-CA" dirty="0" smtClean="0">
                <a:solidFill>
                  <a:srgbClr val="FF0000"/>
                </a:solidFill>
              </a:rPr>
              <a:t> (</a:t>
            </a:r>
            <a:r>
              <a:rPr lang="en-CA" i="1" dirty="0" smtClean="0">
                <a:solidFill>
                  <a:srgbClr val="FF0000"/>
                </a:solidFill>
              </a:rPr>
              <a:t>i</a:t>
            </a:r>
            <a:r>
              <a:rPr lang="en-CA" dirty="0" smtClean="0">
                <a:solidFill>
                  <a:srgbClr val="FF0000"/>
                </a:solidFill>
              </a:rPr>
              <a:t>=1,</a:t>
            </a:r>
            <a:r>
              <a:rPr lang="en-CA" i="1" dirty="0" smtClean="0">
                <a:solidFill>
                  <a:srgbClr val="FF0000"/>
                </a:solidFill>
              </a:rPr>
              <a:t>n</a:t>
            </a:r>
            <a:r>
              <a:rPr lang="en-CA" dirty="0" smtClean="0">
                <a:solidFill>
                  <a:srgbClr val="FF0000"/>
                </a:solidFill>
              </a:rPr>
              <a:t>) </a:t>
            </a:r>
            <a:r>
              <a:rPr lang="en-CA" dirty="0" smtClean="0"/>
              <a:t>and :</a:t>
            </a:r>
            <a:r>
              <a:rPr lang="en-CA" dirty="0"/>
              <a:t>	 </a:t>
            </a:r>
            <a:endParaRPr lang="en-CA" dirty="0" smtClean="0"/>
          </a:p>
          <a:p>
            <a:pPr marL="0" indent="0">
              <a:buNone/>
            </a:pPr>
            <a:r>
              <a:rPr lang="en-CA" i="1" dirty="0" smtClean="0">
                <a:solidFill>
                  <a:srgbClr val="FF0000"/>
                </a:solidFill>
              </a:rPr>
              <a:t>p</a:t>
            </a:r>
            <a:r>
              <a:rPr lang="en-CA" i="1" baseline="-25000" dirty="0" smtClean="0">
                <a:solidFill>
                  <a:srgbClr val="FF0000"/>
                </a:solidFill>
              </a:rPr>
              <a:t>i</a:t>
            </a:r>
            <a:r>
              <a:rPr lang="en-CA" dirty="0" smtClean="0"/>
              <a:t> </a:t>
            </a:r>
            <a:r>
              <a:rPr lang="en-CA" dirty="0"/>
              <a:t>= </a:t>
            </a:r>
            <a:r>
              <a:rPr lang="en-CA" dirty="0" smtClean="0"/>
              <a:t>probability </a:t>
            </a:r>
            <a:r>
              <a:rPr lang="en-CA" dirty="0"/>
              <a:t>of access for </a:t>
            </a:r>
            <a:r>
              <a:rPr lang="en-CA" i="1" dirty="0"/>
              <a:t>A</a:t>
            </a:r>
            <a:r>
              <a:rPr lang="en-CA" i="1" baseline="-25000" dirty="0"/>
              <a:t>i </a:t>
            </a:r>
            <a:endParaRPr lang="en-CA" i="1" baseline="-25000" dirty="0" smtClean="0"/>
          </a:p>
          <a:p>
            <a:pPr marL="0" indent="0">
              <a:buNone/>
            </a:pPr>
            <a:r>
              <a:rPr lang="en-CA" i="1" dirty="0" smtClean="0">
                <a:solidFill>
                  <a:srgbClr val="FF0000"/>
                </a:solidFill>
              </a:rPr>
              <a:t>q</a:t>
            </a:r>
            <a:r>
              <a:rPr lang="en-CA" i="1" baseline="-25000" dirty="0" smtClean="0">
                <a:solidFill>
                  <a:srgbClr val="FF0000"/>
                </a:solidFill>
              </a:rPr>
              <a:t>i</a:t>
            </a:r>
            <a:r>
              <a:rPr lang="en-CA" i="1" baseline="-25000" dirty="0" smtClean="0"/>
              <a:t> </a:t>
            </a:r>
            <a:r>
              <a:rPr lang="en-CA" dirty="0" smtClean="0"/>
              <a:t>= probability </a:t>
            </a:r>
            <a:r>
              <a:rPr lang="en-CA" dirty="0"/>
              <a:t>of access for value between </a:t>
            </a:r>
            <a:r>
              <a:rPr lang="en-CA" i="1" dirty="0"/>
              <a:t>A</a:t>
            </a:r>
            <a:r>
              <a:rPr lang="en-CA" i="1" baseline="-25000" dirty="0"/>
              <a:t>i</a:t>
            </a:r>
            <a:r>
              <a:rPr lang="en-CA" dirty="0" smtClean="0"/>
              <a:t> and </a:t>
            </a:r>
            <a:r>
              <a:rPr lang="en-CA" i="1" dirty="0" smtClean="0"/>
              <a:t>A</a:t>
            </a:r>
            <a:r>
              <a:rPr lang="en-CA" i="1" baseline="-25000" dirty="0" smtClean="0"/>
              <a:t>i+1</a:t>
            </a:r>
            <a:r>
              <a:rPr lang="en-CA" dirty="0" smtClean="0"/>
              <a:t> (</a:t>
            </a:r>
            <a:r>
              <a:rPr lang="en-CA" i="1" dirty="0" smtClean="0"/>
              <a:t>i</a:t>
            </a:r>
            <a:r>
              <a:rPr lang="en-CA" dirty="0" smtClean="0"/>
              <a:t>=</a:t>
            </a:r>
            <a:r>
              <a:rPr lang="en-CA" dirty="0"/>
              <a:t>0</a:t>
            </a:r>
            <a:r>
              <a:rPr lang="en-CA" dirty="0" smtClean="0"/>
              <a:t>,</a:t>
            </a:r>
            <a:r>
              <a:rPr lang="en-CA" i="1" dirty="0" smtClean="0"/>
              <a:t>n</a:t>
            </a:r>
            <a:r>
              <a:rPr lang="en-CA" dirty="0" smtClean="0"/>
              <a:t>)   </a:t>
            </a:r>
          </a:p>
          <a:p>
            <a:pPr marL="0" indent="0">
              <a:buNone/>
            </a:pPr>
            <a:r>
              <a:rPr lang="en-CA" dirty="0" smtClean="0"/>
              <a:t>and  are to find the search tree with the lowest expected cost … fewest comparisons for a search on the (weighted) average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				 </a:t>
            </a: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3"/>
    </mc:Choice>
    <mc:Fallback xmlns="">
      <p:transition spd="slow" advTm="5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What Else?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dirty="0" smtClean="0"/>
              <a:t>Our model </a:t>
            </a:r>
            <a:r>
              <a:rPr lang="en-CA" dirty="0"/>
              <a:t>does a 3-way comparison </a:t>
            </a:r>
            <a:r>
              <a:rPr lang="en-CA" dirty="0">
                <a:solidFill>
                  <a:srgbClr val="C00000"/>
                </a:solidFill>
              </a:rPr>
              <a:t>(&lt;, =, &gt;)</a:t>
            </a:r>
            <a:r>
              <a:rPr lang="en-CA" dirty="0"/>
              <a:t>, but most “modern” programming languages and many RISC architecture machines support only two way branching.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How about the </a:t>
            </a:r>
            <a:r>
              <a:rPr lang="en-CA" dirty="0"/>
              <a:t>optimal tree under a two way branching </a:t>
            </a:r>
            <a:r>
              <a:rPr lang="en-CA" dirty="0" smtClean="0"/>
              <a:t>scheme? </a:t>
            </a:r>
            <a:r>
              <a:rPr lang="en-CA" dirty="0"/>
              <a:t>i.e. each node asks a question </a:t>
            </a:r>
            <a:r>
              <a:rPr lang="en-CA" dirty="0">
                <a:solidFill>
                  <a:srgbClr val="FFC000"/>
                </a:solidFill>
              </a:rPr>
              <a:t>(query : node key) </a:t>
            </a:r>
            <a:r>
              <a:rPr lang="en-CA" dirty="0"/>
              <a:t>where the “:” can be any one of &lt;, =, or &gt;. This question was asked in the second edition of Knuth 3: Searching and Sorting, </a:t>
            </a:r>
            <a:r>
              <a:rPr lang="en-CA" dirty="0" smtClean="0">
                <a:solidFill>
                  <a:schemeClr val="accent6"/>
                </a:solidFill>
              </a:rPr>
              <a:t>1998</a:t>
            </a:r>
          </a:p>
          <a:p>
            <a:pPr marL="0" indent="0">
              <a:buNone/>
            </a:pPr>
            <a:r>
              <a:rPr lang="en-CA" dirty="0"/>
              <a:t>B</a:t>
            </a:r>
            <a:r>
              <a:rPr lang="en-CA" dirty="0" smtClean="0"/>
              <a:t>ut </a:t>
            </a:r>
            <a:r>
              <a:rPr lang="en-CA" dirty="0"/>
              <a:t>the first polynomial time algorithm for the “full problem” (i.e. any 2-way branch comparison can be asked at any node) did not appear until </a:t>
            </a:r>
            <a:r>
              <a:rPr lang="en-CA" dirty="0">
                <a:solidFill>
                  <a:schemeClr val="accent6"/>
                </a:solidFill>
              </a:rPr>
              <a:t>2015</a:t>
            </a:r>
            <a:r>
              <a:rPr lang="en-CA" dirty="0"/>
              <a:t> (</a:t>
            </a:r>
            <a:r>
              <a:rPr lang="en-CA" dirty="0">
                <a:solidFill>
                  <a:schemeClr val="accent6"/>
                </a:solidFill>
              </a:rPr>
              <a:t>Optimal search trees with 2-way comparisons, </a:t>
            </a:r>
            <a:r>
              <a:rPr lang="en-CA" dirty="0" err="1">
                <a:solidFill>
                  <a:schemeClr val="accent6"/>
                </a:solidFill>
              </a:rPr>
              <a:t>M.Chrobak</a:t>
            </a:r>
            <a:r>
              <a:rPr lang="en-CA" dirty="0">
                <a:solidFill>
                  <a:schemeClr val="accent6"/>
                </a:solidFill>
              </a:rPr>
              <a:t>, M. </a:t>
            </a:r>
            <a:r>
              <a:rPr lang="en-CA" dirty="0" err="1">
                <a:solidFill>
                  <a:schemeClr val="accent6"/>
                </a:solidFill>
              </a:rPr>
              <a:t>Golin</a:t>
            </a:r>
            <a:r>
              <a:rPr lang="en-CA" dirty="0">
                <a:solidFill>
                  <a:schemeClr val="accent6"/>
                </a:solidFill>
              </a:rPr>
              <a:t>, J.I. Munro, N.E. Young  arXiv:1505.00357</a:t>
            </a:r>
            <a:r>
              <a:rPr lang="en-CA" dirty="0" smtClean="0"/>
              <a:t>)   and that is an </a:t>
            </a:r>
            <a:r>
              <a:rPr lang="en-CA" dirty="0" smtClean="0">
                <a:sym typeface="Symbol" panose="05050102010706020507" pitchFamily="18" charset="2"/>
              </a:rPr>
              <a:t></a:t>
            </a:r>
            <a:r>
              <a:rPr lang="en-CA" dirty="0" smtClean="0"/>
              <a:t>(n</a:t>
            </a:r>
            <a:r>
              <a:rPr lang="en-CA" baseline="30000" dirty="0" smtClean="0"/>
              <a:t>4</a:t>
            </a:r>
            <a:r>
              <a:rPr lang="en-CA" dirty="0" smtClean="0"/>
              <a:t>) algorithm.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4"/>
    </mc:Choice>
    <mc:Fallback xmlns="">
      <p:transition spd="slow" advTm="3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Good is the Optimal Tree?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“Clearly” if all p</a:t>
            </a:r>
            <a:r>
              <a:rPr lang="en-CA" baseline="-25000" dirty="0" smtClean="0"/>
              <a:t>i</a:t>
            </a:r>
            <a:r>
              <a:rPr lang="en-CA" dirty="0" smtClean="0"/>
              <a:t>’s are the same (and q</a:t>
            </a:r>
            <a:r>
              <a:rPr lang="en-CA" baseline="-25000" dirty="0" smtClean="0"/>
              <a:t>i</a:t>
            </a:r>
            <a:r>
              <a:rPr lang="en-CA" dirty="0" smtClean="0"/>
              <a:t>’s = 0) we get a balanced tree, so the cost is </a:t>
            </a:r>
            <a:r>
              <a:rPr lang="en-CA" dirty="0" err="1" smtClean="0"/>
              <a:t>lg</a:t>
            </a:r>
            <a:r>
              <a:rPr lang="en-CA" dirty="0" smtClean="0"/>
              <a:t> n (or so)</a:t>
            </a:r>
          </a:p>
          <a:p>
            <a:pPr marL="0" indent="0">
              <a:buNone/>
            </a:pPr>
            <a:r>
              <a:rPr lang="en-CA" dirty="0"/>
              <a:t>	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7"/>
    </mc:Choice>
    <mc:Fallback xmlns="">
      <p:transition spd="slow" advTm="30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Good is the Optimal Tree?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“Clearly” if all p</a:t>
                </a:r>
                <a:r>
                  <a:rPr lang="en-CA" baseline="-25000" dirty="0" smtClean="0"/>
                  <a:t>i</a:t>
                </a:r>
                <a:r>
                  <a:rPr lang="en-CA" dirty="0" smtClean="0"/>
                  <a:t>’s are the same (and q</a:t>
                </a:r>
                <a:r>
                  <a:rPr lang="en-CA" baseline="-25000" dirty="0" smtClean="0"/>
                  <a:t>i</a:t>
                </a:r>
                <a:r>
                  <a:rPr lang="en-CA" dirty="0" smtClean="0"/>
                  <a:t>’s = 0) we get a balanced tree, so the cost is </a:t>
                </a:r>
                <a:r>
                  <a:rPr lang="en-CA" dirty="0" err="1" smtClean="0"/>
                  <a:t>lg</a:t>
                </a:r>
                <a:r>
                  <a:rPr lang="en-CA" dirty="0" smtClean="0"/>
                  <a:t> n (or so)</a:t>
                </a:r>
              </a:p>
              <a:p>
                <a:pPr marL="0" indent="0">
                  <a:buNone/>
                </a:pPr>
                <a:r>
                  <a:rPr lang="en-CA" dirty="0" smtClean="0"/>
                  <a:t>But for the general case … useful definition is</a:t>
                </a:r>
              </a:p>
              <a:p>
                <a:pPr marL="0" indent="0">
                  <a:buNone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C00000"/>
                    </a:solidFill>
                  </a:rPr>
                  <a:t>entropy</a:t>
                </a:r>
                <a:r>
                  <a:rPr lang="en-US" dirty="0"/>
                  <a:t> of a probability distribution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1 </a:t>
                </a:r>
                <a:r>
                  <a:rPr lang="en-US" i="1" dirty="0"/>
                  <a:t>,.. x</a:t>
                </a:r>
                <a:r>
                  <a:rPr lang="en-US" i="1" baseline="-25000" dirty="0"/>
                  <a:t>k</a:t>
                </a:r>
                <a:r>
                  <a:rPr lang="en-US" i="1" dirty="0"/>
                  <a:t> </a:t>
                </a:r>
                <a:r>
                  <a:rPr lang="en-US" dirty="0"/>
                  <a:t>is given </a:t>
                </a:r>
                <a:r>
                  <a:rPr lang="en-US" dirty="0" smtClean="0"/>
                  <a:t>by</a:t>
                </a:r>
              </a:p>
              <a:p>
                <a:pPr marL="0" indent="0">
                  <a:buNone/>
                </a:pPr>
                <a:r>
                  <a:rPr lang="en-US" i="1" dirty="0" smtClean="0">
                    <a:solidFill>
                      <a:srgbClr val="C00000"/>
                    </a:solidFill>
                  </a:rPr>
                  <a:t>H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(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x</a:t>
                </a:r>
                <a:r>
                  <a:rPr lang="en-US" i="1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,…,x</a:t>
                </a:r>
                <a:r>
                  <a:rPr lang="en-US" i="1" baseline="-25000" dirty="0" smtClean="0">
                    <a:solidFill>
                      <a:srgbClr val="C00000"/>
                    </a:solidFill>
                  </a:rPr>
                  <a:t>k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lg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</m:e>
                    </m:nary>
                    <m:f>
                      <m:fPr>
                        <m:type m:val="skw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r>
                  <a:rPr lang="en-CA" dirty="0" smtClean="0"/>
                  <a:t>So our entropy is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lg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⁡(</m:t>
                        </m:r>
                      </m:e>
                    </m:nary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 smtClean="0"/>
                  <a:t>)+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lg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⁡(</m:t>
                        </m:r>
                      </m:e>
                    </m:nary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/>
                  <a:t>)</a:t>
                </a:r>
              </a:p>
              <a:p>
                <a:pPr marL="0" indent="0">
                  <a:buNone/>
                </a:pPr>
                <a:r>
                  <a:rPr lang="en-CA" dirty="0"/>
                  <a:t>				 </a:t>
                </a:r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 r="-81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6"/>
    </mc:Choice>
    <mc:Fallback xmlns="">
      <p:transition spd="slow" advTm="60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Good is the Optimal Tree?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CA" dirty="0"/>
                  <a:t>“Clearly” if all p</a:t>
                </a:r>
                <a:r>
                  <a:rPr lang="en-CA" baseline="-25000" dirty="0"/>
                  <a:t>i</a:t>
                </a:r>
                <a:r>
                  <a:rPr lang="en-CA" dirty="0"/>
                  <a:t>’s are the same (and q</a:t>
                </a:r>
                <a:r>
                  <a:rPr lang="en-CA" baseline="-25000" dirty="0"/>
                  <a:t>i</a:t>
                </a:r>
                <a:r>
                  <a:rPr lang="en-CA" dirty="0"/>
                  <a:t>’s = 0) we get a balanced tree, so the cost is </a:t>
                </a:r>
                <a:r>
                  <a:rPr lang="en-CA" dirty="0" err="1"/>
                  <a:t>lg</a:t>
                </a:r>
                <a:r>
                  <a:rPr lang="en-CA" dirty="0"/>
                  <a:t> n (or so)</a:t>
                </a:r>
              </a:p>
              <a:p>
                <a:pPr marL="0" indent="0">
                  <a:buNone/>
                </a:pPr>
                <a:r>
                  <a:rPr lang="en-CA" dirty="0"/>
                  <a:t>But for the general case … useful definition is</a:t>
                </a:r>
              </a:p>
              <a:p>
                <a:pPr marL="0" indent="0">
                  <a:buNone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C00000"/>
                    </a:solidFill>
                  </a:rPr>
                  <a:t>entropy</a:t>
                </a:r>
                <a:r>
                  <a:rPr lang="en-US" dirty="0"/>
                  <a:t> of a probability distribution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1 </a:t>
                </a:r>
                <a:r>
                  <a:rPr lang="en-US" i="1" dirty="0"/>
                  <a:t>,.. x</a:t>
                </a:r>
                <a:r>
                  <a:rPr lang="en-US" i="1" baseline="-25000" dirty="0"/>
                  <a:t>k</a:t>
                </a:r>
                <a:r>
                  <a:rPr lang="en-US" i="1" dirty="0"/>
                  <a:t> </a:t>
                </a:r>
                <a:r>
                  <a:rPr lang="en-US" dirty="0"/>
                  <a:t>is given by</a:t>
                </a:r>
              </a:p>
              <a:p>
                <a:pPr marL="0" indent="0">
                  <a:buNone/>
                </a:pPr>
                <a:r>
                  <a:rPr lang="en-US" i="1" dirty="0">
                    <a:solidFill>
                      <a:srgbClr val="C00000"/>
                    </a:solidFill>
                  </a:rPr>
                  <a:t>H</a:t>
                </a:r>
                <a:r>
                  <a:rPr lang="en-US" dirty="0">
                    <a:solidFill>
                      <a:srgbClr val="C00000"/>
                    </a:solidFill>
                  </a:rPr>
                  <a:t>(</a:t>
                </a:r>
                <a:r>
                  <a:rPr lang="en-US" i="1" dirty="0">
                    <a:solidFill>
                      <a:srgbClr val="C00000"/>
                    </a:solidFill>
                  </a:rPr>
                  <a:t>x</a:t>
                </a:r>
                <a:r>
                  <a:rPr lang="en-US" i="1" baseline="-25000" dirty="0">
                    <a:solidFill>
                      <a:srgbClr val="C00000"/>
                    </a:solidFill>
                  </a:rPr>
                  <a:t>1</a:t>
                </a:r>
                <a:r>
                  <a:rPr lang="en-US" i="1" dirty="0">
                    <a:solidFill>
                      <a:srgbClr val="C00000"/>
                    </a:solidFill>
                  </a:rPr>
                  <a:t>,…,x</a:t>
                </a:r>
                <a:r>
                  <a:rPr lang="en-US" i="1" baseline="-25000" dirty="0">
                    <a:solidFill>
                      <a:srgbClr val="C00000"/>
                    </a:solidFill>
                  </a:rPr>
                  <a:t>k</a:t>
                </a:r>
                <a:r>
                  <a:rPr lang="en-US" dirty="0">
                    <a:solidFill>
                      <a:srgbClr val="C00000"/>
                    </a:solidFill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lg</m:t>
                        </m:r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</m:e>
                    </m:nary>
                    <m:f>
                      <m:fPr>
                        <m:type m:val="skw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>
                    <a:solidFill>
                      <a:srgbClr val="C00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r>
                  <a:rPr lang="en-CA" dirty="0"/>
                  <a:t>So our entropy is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lg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⁡(</m:t>
                        </m:r>
                      </m:e>
                    </m:nary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/>
                  <a:t>)+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lg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⁡(</m:t>
                        </m:r>
                      </m:e>
                    </m:nary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A" dirty="0"/>
                  <a:t>)</a:t>
                </a:r>
              </a:p>
              <a:p>
                <a:pPr marL="0" indent="0">
                  <a:buNone/>
                </a:pPr>
                <a:r>
                  <a:rPr lang="en-CA" dirty="0">
                    <a:solidFill>
                      <a:srgbClr val="C00000"/>
                    </a:solidFill>
                  </a:rPr>
                  <a:t>Theorem:</a:t>
                </a:r>
                <a:r>
                  <a:rPr lang="en-CA" dirty="0"/>
                  <a:t> The expected cost, </a:t>
                </a:r>
                <a:r>
                  <a:rPr lang="en-CA" i="1" dirty="0"/>
                  <a:t>C</a:t>
                </a:r>
                <a:r>
                  <a:rPr lang="en-CA" dirty="0"/>
                  <a:t>, of the optimal binary search tree satisfies the inequalities</a:t>
                </a:r>
                <a:r>
                  <a:rPr lang="en-CA" dirty="0" smtClean="0"/>
                  <a:t>:</a:t>
                </a:r>
              </a:p>
              <a:p>
                <a:pPr marL="0" indent="0">
                  <a:buNone/>
                </a:pPr>
                <a:r>
                  <a:rPr lang="en-CA" dirty="0"/>
                  <a:t>	</a:t>
                </a:r>
                <a:r>
                  <a:rPr lang="en-CA" i="1" dirty="0" smtClean="0">
                    <a:solidFill>
                      <a:srgbClr val="C00000"/>
                    </a:solidFill>
                  </a:rPr>
                  <a:t>C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 ≥ </a:t>
                </a:r>
                <a:r>
                  <a:rPr lang="en-CA" i="1" dirty="0" smtClean="0">
                    <a:solidFill>
                      <a:srgbClr val="C00000"/>
                    </a:solidFill>
                  </a:rPr>
                  <a:t>H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 – </a:t>
                </a:r>
                <a:r>
                  <a:rPr lang="en-CA" i="1" dirty="0" err="1" smtClean="0">
                    <a:solidFill>
                      <a:srgbClr val="C00000"/>
                    </a:solidFill>
                  </a:rPr>
                  <a:t>lg</a:t>
                </a:r>
                <a:r>
                  <a:rPr lang="en-CA" i="1" dirty="0" smtClean="0">
                    <a:solidFill>
                      <a:srgbClr val="C00000"/>
                    </a:solidFill>
                  </a:rPr>
                  <a:t> H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 – </a:t>
                </a:r>
                <a:r>
                  <a:rPr lang="en-CA" i="1" dirty="0" err="1" smtClean="0">
                    <a:solidFill>
                      <a:srgbClr val="C00000"/>
                    </a:solidFill>
                  </a:rPr>
                  <a:t>lg</a:t>
                </a:r>
                <a:r>
                  <a:rPr lang="en-CA" i="1" dirty="0" smtClean="0">
                    <a:solidFill>
                      <a:srgbClr val="C00000"/>
                    </a:solidFill>
                  </a:rPr>
                  <a:t> e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 +1</a:t>
                </a:r>
              </a:p>
              <a:p>
                <a:pPr marL="0" indent="0">
                  <a:buNone/>
                </a:pPr>
                <a:r>
                  <a:rPr lang="en-CA" dirty="0"/>
                  <a:t>a</a:t>
                </a:r>
                <a:r>
                  <a:rPr lang="en-CA" dirty="0" smtClean="0"/>
                  <a:t>nd	  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≤ </a:t>
                </a:r>
                <a:r>
                  <a:rPr lang="en-CA" i="1" dirty="0" smtClean="0">
                    <a:solidFill>
                      <a:srgbClr val="C00000"/>
                    </a:solidFill>
                  </a:rPr>
                  <a:t>H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+3</a:t>
                </a:r>
                <a:endParaRPr lang="en-CA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CA" dirty="0"/>
                  <a:t>				 </a:t>
                </a:r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350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0"/>
    </mc:Choice>
    <mc:Fallback xmlns="">
      <p:transition spd="slow" advTm="1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this range?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One might think the expected cost “should </a:t>
            </a:r>
            <a:r>
              <a:rPr lang="en-CA" dirty="0" smtClean="0"/>
              <a:t>be”, </a:t>
            </a:r>
            <a:r>
              <a:rPr lang="en-CA" dirty="0"/>
              <a:t>just the entropy. 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			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"/>
    </mc:Choice>
    <mc:Fallback xmlns="">
      <p:transition spd="slow" advTm="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this range?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One might think the expected cost “should </a:t>
            </a:r>
            <a:r>
              <a:rPr lang="en-CA" dirty="0" smtClean="0"/>
              <a:t>be”, </a:t>
            </a:r>
            <a:r>
              <a:rPr lang="en-CA" dirty="0"/>
              <a:t>just the entropy.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The </a:t>
            </a:r>
            <a:r>
              <a:rPr lang="en-CA" dirty="0"/>
              <a:t>upper bound, being 3 higher, is just a matter of some “rounding</a:t>
            </a:r>
            <a:r>
              <a:rPr lang="en-CA" dirty="0" smtClean="0"/>
              <a:t>”.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			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0"/>
    </mc:Choice>
    <mc:Fallback xmlns="">
      <p:transition spd="slow" advTm="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this range?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One might think the expected cost “should </a:t>
            </a:r>
            <a:r>
              <a:rPr lang="en-CA" dirty="0" smtClean="0"/>
              <a:t>be”, </a:t>
            </a:r>
            <a:r>
              <a:rPr lang="en-CA" dirty="0"/>
              <a:t>just the entropy.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The </a:t>
            </a:r>
            <a:r>
              <a:rPr lang="en-CA" dirty="0"/>
              <a:t>upper bound, being 3 higher, is just a matter of some “rounding</a:t>
            </a:r>
            <a:r>
              <a:rPr lang="en-CA" dirty="0" smtClean="0"/>
              <a:t>”.</a:t>
            </a:r>
          </a:p>
          <a:p>
            <a:pPr marL="0" indent="0">
              <a:buNone/>
            </a:pPr>
            <a:r>
              <a:rPr lang="en-CA" dirty="0" smtClean="0"/>
              <a:t>The </a:t>
            </a:r>
            <a:r>
              <a:rPr lang="en-CA" dirty="0"/>
              <a:t>lower bound is a consequence of the fact that we are doing a 3 way (not just 2) branch with our comparisons (&gt;, =, &gt;). 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			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4"/>
    </mc:Choice>
    <mc:Fallback xmlns="">
      <p:transition spd="slow" advTm="2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this range?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One might think the expected cost “should be, just the entropy.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The </a:t>
            </a:r>
            <a:r>
              <a:rPr lang="en-CA" dirty="0"/>
              <a:t>upper bound, being 3 higher, is just a matter of some “rounding</a:t>
            </a:r>
            <a:r>
              <a:rPr lang="en-CA" dirty="0" smtClean="0"/>
              <a:t>”.</a:t>
            </a:r>
          </a:p>
          <a:p>
            <a:pPr marL="0" indent="0">
              <a:buNone/>
            </a:pPr>
            <a:r>
              <a:rPr lang="en-CA" dirty="0" smtClean="0"/>
              <a:t>The </a:t>
            </a:r>
            <a:r>
              <a:rPr lang="en-CA" dirty="0"/>
              <a:t>lower bound is a consequence of the fact that we are doing a 3 way (not just 2) branch with our comparisons (&gt;, =, &gt;).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It </a:t>
            </a:r>
            <a:r>
              <a:rPr lang="en-CA" dirty="0"/>
              <a:t>is interesting to note these bounds can essentially be achieved for the same set of p’s and q’s by simply permuting the probabilities.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Clearly </a:t>
            </a:r>
            <a:r>
              <a:rPr lang="en-CA" dirty="0"/>
              <a:t>being “fortunate enough” to have the “big p’s and q’s” high in the tree is what does this.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			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38"/>
    </mc:Choice>
    <mc:Fallback xmlns="">
      <p:transition spd="slow" advTm="37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Comment on the Optimal Tree?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We also note that the </a:t>
            </a:r>
            <a:r>
              <a:rPr lang="en-CA" dirty="0">
                <a:solidFill>
                  <a:srgbClr val="C00000"/>
                </a:solidFill>
              </a:rPr>
              <a:t>optimal tree is expensive to compute </a:t>
            </a:r>
            <a:r>
              <a:rPr lang="en-CA" dirty="0"/>
              <a:t>and ask </a:t>
            </a:r>
            <a:r>
              <a:rPr lang="en-CA" dirty="0">
                <a:solidFill>
                  <a:srgbClr val="C00000"/>
                </a:solidFill>
              </a:rPr>
              <a:t>whether it can be approximated more cheaply</a:t>
            </a:r>
            <a:r>
              <a:rPr lang="en-CA"/>
              <a:t>. 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3"/>
    </mc:Choice>
    <mc:Fallback xmlns="">
      <p:transition spd="slow" advTm="2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Binary Search Trees: an example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{</a:t>
            </a:r>
            <a:r>
              <a:rPr lang="en-CA" i="1" dirty="0" smtClean="0"/>
              <a:t>p</a:t>
            </a:r>
            <a:r>
              <a:rPr lang="en-CA" i="1" baseline="-25000" dirty="0" smtClean="0"/>
              <a:t>i</a:t>
            </a:r>
            <a:r>
              <a:rPr lang="en-CA" dirty="0" smtClean="0"/>
              <a:t>} = (.1, .1, .4)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{</a:t>
            </a:r>
            <a:r>
              <a:rPr lang="en-CA" i="1" dirty="0" smtClean="0"/>
              <a:t>q</a:t>
            </a:r>
            <a:r>
              <a:rPr lang="en-CA" i="1" baseline="-25000" dirty="0" smtClean="0"/>
              <a:t>i</a:t>
            </a:r>
            <a:r>
              <a:rPr lang="en-CA" dirty="0" smtClean="0"/>
              <a:t>} = (.15, .05, .1, .1)</a:t>
            </a:r>
            <a:r>
              <a:rPr lang="en-CA" dirty="0"/>
              <a:t>	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“Balanced” tree:				Optimal tree: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Cost: 1 + .9 = 1.90				Cost: 1 + .5 + .25 = 1.75</a:t>
            </a:r>
          </a:p>
          <a:p>
            <a:pPr marL="0" indent="0">
              <a:buNone/>
            </a:pPr>
            <a:r>
              <a:rPr lang="en-CA" dirty="0"/>
              <a:t>		 </a:t>
            </a:r>
            <a:endParaRPr lang="en-CA" dirty="0" smtClean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61275" y="3510366"/>
            <a:ext cx="387457" cy="457200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48732" y="3523281"/>
            <a:ext cx="309966" cy="444285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968285" y="3967566"/>
            <a:ext cx="92990" cy="2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642460" y="3967566"/>
            <a:ext cx="92990" cy="2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61275" y="3967566"/>
            <a:ext cx="92990" cy="2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58698" y="3967565"/>
            <a:ext cx="92990" cy="2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235126" y="3523281"/>
            <a:ext cx="387457" cy="457200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35126" y="4001294"/>
            <a:ext cx="286719" cy="436387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22583" y="3542654"/>
            <a:ext cx="92990" cy="2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10221" y="4428713"/>
            <a:ext cx="92990" cy="2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142136" y="3976068"/>
            <a:ext cx="92990" cy="2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414648" y="4428712"/>
            <a:ext cx="92990" cy="20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89"/>
    </mc:Choice>
    <mc:Fallback xmlns="">
      <p:transition spd="slow" advTm="109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 the Optimal BST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For linear search it was easy.</a:t>
            </a:r>
          </a:p>
          <a:p>
            <a:pPr marL="0" indent="0">
              <a:buNone/>
            </a:pPr>
            <a:r>
              <a:rPr lang="en-CA" dirty="0" smtClean="0"/>
              <a:t>For binary search trees: nontrivial, use dynamic programming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Dynamic Programming</a:t>
            </a:r>
            <a:r>
              <a:rPr lang="en-CA" dirty="0" smtClean="0"/>
              <a:t>: Write down the values you compute, and reuse these values if needed again.</a:t>
            </a:r>
          </a:p>
          <a:p>
            <a:pPr marL="0" indent="0">
              <a:buNone/>
            </a:pPr>
            <a:r>
              <a:rPr lang="en-CA" dirty="0"/>
              <a:t>				 </a:t>
            </a: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64"/>
    </mc:Choice>
    <mc:Fallback xmlns="">
      <p:transition spd="slow" advTm="7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Finding the Optimal BST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For linear search it was easy.</a:t>
            </a:r>
          </a:p>
          <a:p>
            <a:pPr marL="0" indent="0">
              <a:buNone/>
            </a:pPr>
            <a:r>
              <a:rPr lang="en-CA" dirty="0" smtClean="0"/>
              <a:t>For binary search trees: nontrivial, use dynamic programming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Dynamic Programming</a:t>
            </a:r>
            <a:r>
              <a:rPr lang="en-CA" dirty="0" smtClean="0"/>
              <a:t>: Write down the values you compute, and reuse these values if needed again.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4"/>
                </a:solidFill>
              </a:rPr>
              <a:t>“Don’t </a:t>
            </a:r>
            <a:r>
              <a:rPr lang="en-CA" dirty="0" err="1">
                <a:solidFill>
                  <a:schemeClr val="accent4"/>
                </a:solidFill>
              </a:rPr>
              <a:t>recompute</a:t>
            </a:r>
            <a:r>
              <a:rPr lang="en-CA" dirty="0">
                <a:solidFill>
                  <a:schemeClr val="accent4"/>
                </a:solidFill>
              </a:rPr>
              <a:t>, </a:t>
            </a:r>
            <a:r>
              <a:rPr lang="en-CA" dirty="0" smtClean="0">
                <a:solidFill>
                  <a:schemeClr val="accent4"/>
                </a:solidFill>
              </a:rPr>
              <a:t>precompute!”</a:t>
            </a:r>
            <a:endParaRPr lang="en-CA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CA" dirty="0"/>
              <a:t>				 </a:t>
            </a: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2"/>
    </mc:Choice>
    <mc:Fallback xmlns="">
      <p:transition spd="slow" advTm="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BST the Problem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Given </a:t>
            </a:r>
            <a:r>
              <a:rPr lang="en-CA" dirty="0">
                <a:solidFill>
                  <a:schemeClr val="accent6"/>
                </a:solidFill>
              </a:rPr>
              <a:t>{</a:t>
            </a:r>
            <a:r>
              <a:rPr lang="en-CA" i="1" dirty="0">
                <a:solidFill>
                  <a:schemeClr val="accent6"/>
                </a:solidFill>
              </a:rPr>
              <a:t>p</a:t>
            </a:r>
            <a:r>
              <a:rPr lang="en-CA" i="1" baseline="-25000" dirty="0">
                <a:solidFill>
                  <a:schemeClr val="accent6"/>
                </a:solidFill>
              </a:rPr>
              <a:t>i</a:t>
            </a:r>
            <a:r>
              <a:rPr lang="en-CA" dirty="0">
                <a:solidFill>
                  <a:schemeClr val="accent6"/>
                </a:solidFill>
              </a:rPr>
              <a:t>}</a:t>
            </a:r>
            <a:r>
              <a:rPr lang="en-CA" dirty="0"/>
              <a:t> </a:t>
            </a:r>
            <a:r>
              <a:rPr lang="en-CA" dirty="0" smtClean="0"/>
              <a:t>and </a:t>
            </a:r>
            <a:r>
              <a:rPr lang="en-CA" dirty="0" smtClean="0">
                <a:solidFill>
                  <a:schemeClr val="accent6"/>
                </a:solidFill>
              </a:rPr>
              <a:t>{</a:t>
            </a:r>
            <a:r>
              <a:rPr lang="en-CA" i="1" dirty="0" smtClean="0">
                <a:solidFill>
                  <a:schemeClr val="accent6"/>
                </a:solidFill>
              </a:rPr>
              <a:t>q</a:t>
            </a:r>
            <a:r>
              <a:rPr lang="en-CA" i="1" baseline="-25000" dirty="0" smtClean="0">
                <a:solidFill>
                  <a:schemeClr val="accent6"/>
                </a:solidFill>
              </a:rPr>
              <a:t>i</a:t>
            </a:r>
            <a:r>
              <a:rPr lang="en-CA" dirty="0">
                <a:solidFill>
                  <a:schemeClr val="accent6"/>
                </a:solidFill>
              </a:rPr>
              <a:t>} </a:t>
            </a:r>
            <a:endParaRPr lang="en-CA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CA" dirty="0"/>
              <a:t>We want to find </a:t>
            </a:r>
            <a:endParaRPr lang="en-CA" dirty="0" smtClean="0"/>
          </a:p>
          <a:p>
            <a:pPr marL="0" indent="0">
              <a:buNone/>
            </a:pPr>
            <a:r>
              <a:rPr lang="en-CA" i="1" dirty="0" smtClean="0">
                <a:solidFill>
                  <a:srgbClr val="C00000"/>
                </a:solidFill>
              </a:rPr>
              <a:t>T</a:t>
            </a:r>
            <a:r>
              <a:rPr lang="en-CA" dirty="0" smtClean="0">
                <a:solidFill>
                  <a:srgbClr val="C00000"/>
                </a:solidFill>
              </a:rPr>
              <a:t>[</a:t>
            </a:r>
            <a:r>
              <a:rPr lang="en-CA" i="1" dirty="0" err="1" smtClean="0">
                <a:solidFill>
                  <a:srgbClr val="C00000"/>
                </a:solidFill>
              </a:rPr>
              <a:t>i,j</a:t>
            </a:r>
            <a:r>
              <a:rPr lang="en-CA" dirty="0" smtClean="0">
                <a:solidFill>
                  <a:srgbClr val="C00000"/>
                </a:solidFill>
              </a:rPr>
              <a:t>]</a:t>
            </a:r>
            <a:r>
              <a:rPr lang="en-CA" dirty="0" smtClean="0"/>
              <a:t> = </a:t>
            </a:r>
            <a:r>
              <a:rPr lang="en-CA" dirty="0"/>
              <a:t>root of optimal tree on range </a:t>
            </a:r>
            <a:r>
              <a:rPr lang="en-CA" i="1" dirty="0" smtClean="0">
                <a:solidFill>
                  <a:srgbClr val="C00000"/>
                </a:solidFill>
              </a:rPr>
              <a:t>q</a:t>
            </a:r>
            <a:r>
              <a:rPr lang="en-CA" i="1" baseline="-25000" dirty="0" smtClean="0">
                <a:solidFill>
                  <a:srgbClr val="C00000"/>
                </a:solidFill>
              </a:rPr>
              <a:t>i-1</a:t>
            </a:r>
            <a:r>
              <a:rPr lang="en-CA" dirty="0" smtClean="0">
                <a:solidFill>
                  <a:srgbClr val="C00000"/>
                </a:solidFill>
              </a:rPr>
              <a:t> to </a:t>
            </a:r>
            <a:r>
              <a:rPr lang="en-CA" i="1" dirty="0" smtClean="0">
                <a:solidFill>
                  <a:srgbClr val="C00000"/>
                </a:solidFill>
              </a:rPr>
              <a:t>q</a:t>
            </a:r>
            <a:r>
              <a:rPr lang="en-CA" i="1" baseline="-25000" dirty="0" smtClean="0">
                <a:solidFill>
                  <a:srgbClr val="C00000"/>
                </a:solidFill>
              </a:rPr>
              <a:t>j</a:t>
            </a:r>
            <a:r>
              <a:rPr lang="en-CA" dirty="0" smtClean="0">
                <a:solidFill>
                  <a:srgbClr val="C00000"/>
                </a:solidFill>
              </a:rPr>
              <a:t>   </a:t>
            </a:r>
            <a:r>
              <a:rPr lang="en-CA" dirty="0"/>
              <a:t>(i.e. from the gap before to the one after , </a:t>
            </a:r>
            <a:r>
              <a:rPr lang="en-CA" i="1" dirty="0">
                <a:solidFill>
                  <a:schemeClr val="accent5"/>
                </a:solidFill>
              </a:rPr>
              <a:t>T</a:t>
            </a:r>
            <a:r>
              <a:rPr lang="en-CA" dirty="0">
                <a:solidFill>
                  <a:schemeClr val="accent5"/>
                </a:solidFill>
              </a:rPr>
              <a:t>[</a:t>
            </a:r>
            <a:r>
              <a:rPr lang="en-CA" i="1" dirty="0">
                <a:solidFill>
                  <a:schemeClr val="accent5"/>
                </a:solidFill>
              </a:rPr>
              <a:t>1,n</a:t>
            </a:r>
            <a:r>
              <a:rPr lang="en-CA" dirty="0">
                <a:solidFill>
                  <a:schemeClr val="accent5"/>
                </a:solidFill>
              </a:rPr>
              <a:t>]</a:t>
            </a:r>
            <a:r>
              <a:rPr lang="en-CA" dirty="0"/>
              <a:t> is the root of the entire optimal tree.</a:t>
            </a:r>
          </a:p>
          <a:p>
            <a:pPr marL="0" indent="0">
              <a:buNone/>
            </a:pPr>
            <a:r>
              <a:rPr lang="en-CA" i="1" dirty="0" smtClean="0">
                <a:solidFill>
                  <a:srgbClr val="C00000"/>
                </a:solidFill>
              </a:rPr>
              <a:t>C</a:t>
            </a:r>
            <a:r>
              <a:rPr lang="en-CA" dirty="0" smtClean="0">
                <a:solidFill>
                  <a:srgbClr val="C00000"/>
                </a:solidFill>
              </a:rPr>
              <a:t>[</a:t>
            </a:r>
            <a:r>
              <a:rPr lang="en-CA" i="1" dirty="0" err="1">
                <a:solidFill>
                  <a:srgbClr val="C00000"/>
                </a:solidFill>
              </a:rPr>
              <a:t>i</a:t>
            </a:r>
            <a:r>
              <a:rPr lang="en-CA" i="1" dirty="0" err="1" smtClean="0">
                <a:solidFill>
                  <a:srgbClr val="C00000"/>
                </a:solidFill>
              </a:rPr>
              <a:t>,j</a:t>
            </a:r>
            <a:r>
              <a:rPr lang="en-CA" dirty="0" smtClean="0">
                <a:solidFill>
                  <a:srgbClr val="C00000"/>
                </a:solidFill>
              </a:rPr>
              <a:t>]</a:t>
            </a:r>
            <a:r>
              <a:rPr lang="en-CA" dirty="0" smtClean="0"/>
              <a:t> =  </a:t>
            </a:r>
            <a:r>
              <a:rPr lang="en-CA" dirty="0"/>
              <a:t>cost of optimal tree rooted at </a:t>
            </a:r>
            <a:r>
              <a:rPr lang="en-CA" i="1" dirty="0"/>
              <a:t>T</a:t>
            </a:r>
            <a:r>
              <a:rPr lang="en-CA" dirty="0"/>
              <a:t>[</a:t>
            </a:r>
            <a:r>
              <a:rPr lang="en-CA" i="1" dirty="0" err="1"/>
              <a:t>i,j</a:t>
            </a:r>
            <a:r>
              <a:rPr lang="en-CA" dirty="0"/>
              <a:t>] </a:t>
            </a:r>
            <a:r>
              <a:rPr lang="en-CA" dirty="0" smtClean="0"/>
              <a:t>; </a:t>
            </a:r>
            <a:r>
              <a:rPr lang="en-CA" dirty="0"/>
              <a:t>this cost is the </a:t>
            </a:r>
            <a:r>
              <a:rPr lang="en-CA" u="sng" dirty="0"/>
              <a:t>probability</a:t>
            </a:r>
            <a:r>
              <a:rPr lang="en-CA" dirty="0"/>
              <a:t> of looking for one of the values (or gaps) in the range </a:t>
            </a:r>
            <a:r>
              <a:rPr lang="en-CA" u="sng" dirty="0"/>
              <a:t>times the expected cost</a:t>
            </a:r>
            <a:r>
              <a:rPr lang="en-CA" dirty="0"/>
              <a:t> of a search in that tree.</a:t>
            </a:r>
          </a:p>
          <a:p>
            <a:pPr marL="0" indent="0">
              <a:buNone/>
            </a:pPr>
            <a:r>
              <a:rPr lang="en-CA" dirty="0"/>
              <a:t>				 </a:t>
            </a:r>
            <a:endParaRPr lang="en-CA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09"/>
    </mc:Choice>
    <mc:Fallback xmlns="">
      <p:transition spd="slow" advTm="7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BST Initializing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Initialize:</a:t>
            </a:r>
          </a:p>
          <a:p>
            <a:pPr marL="0" indent="0">
              <a:buNone/>
            </a:pPr>
            <a:r>
              <a:rPr lang="en-CA" i="1" dirty="0" smtClean="0">
                <a:solidFill>
                  <a:schemeClr val="accent6"/>
                </a:solidFill>
              </a:rPr>
              <a:t>T</a:t>
            </a:r>
            <a:r>
              <a:rPr lang="en-CA" dirty="0" smtClean="0">
                <a:solidFill>
                  <a:schemeClr val="accent6"/>
                </a:solidFill>
              </a:rPr>
              <a:t>[</a:t>
            </a:r>
            <a:r>
              <a:rPr lang="en-CA" i="1" dirty="0" err="1" smtClean="0">
                <a:solidFill>
                  <a:schemeClr val="accent6"/>
                </a:solidFill>
              </a:rPr>
              <a:t>i,i</a:t>
            </a:r>
            <a:r>
              <a:rPr lang="en-CA" dirty="0" smtClean="0">
                <a:solidFill>
                  <a:schemeClr val="accent6"/>
                </a:solidFill>
              </a:rPr>
              <a:t>] = </a:t>
            </a:r>
            <a:r>
              <a:rPr lang="en-CA" i="1" dirty="0" smtClean="0">
                <a:solidFill>
                  <a:schemeClr val="accent6"/>
                </a:solidFill>
              </a:rPr>
              <a:t>i</a:t>
            </a:r>
            <a:r>
              <a:rPr lang="en-CA" dirty="0" smtClean="0">
                <a:solidFill>
                  <a:schemeClr val="accent6"/>
                </a:solidFill>
              </a:rPr>
              <a:t> </a:t>
            </a:r>
            <a:r>
              <a:rPr lang="en-CA" dirty="0" smtClean="0"/>
              <a:t>(only 1 key in the range, so it must be the root)</a:t>
            </a:r>
          </a:p>
          <a:p>
            <a:pPr marL="0" indent="0">
              <a:buNone/>
            </a:pPr>
            <a:r>
              <a:rPr lang="en-CA" i="1" dirty="0" smtClean="0">
                <a:solidFill>
                  <a:schemeClr val="accent6"/>
                </a:solidFill>
              </a:rPr>
              <a:t>C</a:t>
            </a:r>
            <a:r>
              <a:rPr lang="en-CA" dirty="0" smtClean="0">
                <a:solidFill>
                  <a:schemeClr val="accent6"/>
                </a:solidFill>
              </a:rPr>
              <a:t>[</a:t>
            </a:r>
            <a:r>
              <a:rPr lang="en-CA" i="1" dirty="0" err="1" smtClean="0">
                <a:solidFill>
                  <a:schemeClr val="accent6"/>
                </a:solidFill>
              </a:rPr>
              <a:t>i,i</a:t>
            </a:r>
            <a:r>
              <a:rPr lang="en-CA" dirty="0">
                <a:solidFill>
                  <a:schemeClr val="accent6"/>
                </a:solidFill>
              </a:rPr>
              <a:t>] = </a:t>
            </a:r>
            <a:r>
              <a:rPr lang="en-CA" i="1" dirty="0">
                <a:solidFill>
                  <a:schemeClr val="accent6"/>
                </a:solidFill>
              </a:rPr>
              <a:t>q</a:t>
            </a:r>
            <a:r>
              <a:rPr lang="en-CA" i="1" baseline="-25000" dirty="0">
                <a:solidFill>
                  <a:schemeClr val="accent6"/>
                </a:solidFill>
              </a:rPr>
              <a:t>i</a:t>
            </a:r>
            <a:r>
              <a:rPr lang="en-CA" baseline="-25000" dirty="0">
                <a:solidFill>
                  <a:schemeClr val="accent6"/>
                </a:solidFill>
              </a:rPr>
              <a:t>-1</a:t>
            </a:r>
            <a:r>
              <a:rPr lang="en-CA" dirty="0">
                <a:solidFill>
                  <a:schemeClr val="accent6"/>
                </a:solidFill>
              </a:rPr>
              <a:t>+</a:t>
            </a:r>
            <a:r>
              <a:rPr lang="en-CA" i="1" dirty="0">
                <a:solidFill>
                  <a:schemeClr val="accent6"/>
                </a:solidFill>
              </a:rPr>
              <a:t>p</a:t>
            </a:r>
            <a:r>
              <a:rPr lang="en-CA" i="1" baseline="-25000" dirty="0">
                <a:solidFill>
                  <a:schemeClr val="accent6"/>
                </a:solidFill>
              </a:rPr>
              <a:t>i</a:t>
            </a:r>
            <a:r>
              <a:rPr lang="en-CA" dirty="0">
                <a:solidFill>
                  <a:schemeClr val="accent6"/>
                </a:solidFill>
              </a:rPr>
              <a:t> +</a:t>
            </a:r>
            <a:r>
              <a:rPr lang="en-CA" i="1" dirty="0">
                <a:solidFill>
                  <a:schemeClr val="accent6"/>
                </a:solidFill>
              </a:rPr>
              <a:t>q</a:t>
            </a:r>
            <a:r>
              <a:rPr lang="en-CA" i="1" baseline="-25000" dirty="0">
                <a:solidFill>
                  <a:schemeClr val="accent6"/>
                </a:solidFill>
              </a:rPr>
              <a:t>i</a:t>
            </a:r>
            <a:r>
              <a:rPr lang="en-CA" dirty="0">
                <a:solidFill>
                  <a:schemeClr val="accent6"/>
                </a:solidFill>
              </a:rPr>
              <a:t> </a:t>
            </a:r>
            <a:r>
              <a:rPr lang="en-CA" dirty="0" smtClean="0"/>
              <a:t>(the </a:t>
            </a:r>
            <a:r>
              <a:rPr lang="en-CA" dirty="0"/>
              <a:t>probability of searching in this tree with one </a:t>
            </a:r>
            <a:r>
              <a:rPr lang="en-CA"/>
              <a:t>internal </a:t>
            </a:r>
            <a:r>
              <a:rPr lang="en-CA" smtClean="0"/>
              <a:t>node) </a:t>
            </a: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2"/>
    </mc:Choice>
    <mc:Fallback xmlns="">
      <p:transition spd="slow" advTm="3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BST: More Set Up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If  </a:t>
                </a:r>
                <a:r>
                  <a:rPr lang="en-CA" dirty="0">
                    <a:solidFill>
                      <a:schemeClr val="accent6"/>
                    </a:solidFill>
                  </a:rPr>
                  <a:t>r = root</a:t>
                </a:r>
                <a:r>
                  <a:rPr lang="en-CA" dirty="0"/>
                  <a:t>; 	</a:t>
                </a:r>
                <a:r>
                  <a:rPr lang="en-CA" dirty="0">
                    <a:solidFill>
                      <a:schemeClr val="accent6"/>
                    </a:solidFill>
                  </a:rPr>
                  <a:t>L = left subtree</a:t>
                </a:r>
                <a:r>
                  <a:rPr lang="en-CA" dirty="0"/>
                  <a:t>; 	</a:t>
                </a:r>
                <a:r>
                  <a:rPr lang="en-CA" dirty="0">
                    <a:solidFill>
                      <a:schemeClr val="accent6"/>
                    </a:solidFill>
                  </a:rPr>
                  <a:t>R = right subtree</a:t>
                </a:r>
                <a:r>
                  <a:rPr lang="en-CA" dirty="0"/>
                  <a:t>; </a:t>
                </a:r>
              </a:p>
              <a:p>
                <a:pPr marL="0" indent="0">
                  <a:buNone/>
                </a:pPr>
                <a:r>
                  <a:rPr lang="en-CA" i="1" dirty="0" smtClean="0">
                    <a:solidFill>
                      <a:srgbClr val="C00000"/>
                    </a:solidFill>
                  </a:rPr>
                  <a:t>W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[</a:t>
                </a:r>
                <a:r>
                  <a:rPr lang="en-CA" i="1" dirty="0" err="1">
                    <a:solidFill>
                      <a:srgbClr val="C00000"/>
                    </a:solidFill>
                  </a:rPr>
                  <a:t>i</a:t>
                </a:r>
                <a:r>
                  <a:rPr lang="en-CA" i="1" dirty="0" err="1" smtClean="0">
                    <a:solidFill>
                      <a:srgbClr val="C00000"/>
                    </a:solidFill>
                  </a:rPr>
                  <a:t>,j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] </a:t>
                </a:r>
                <a:r>
                  <a:rPr lang="en-CA" dirty="0"/>
                  <a:t>= probability of being in tree = probability of accessing </a:t>
                </a:r>
                <a:r>
                  <a:rPr lang="en-CA" dirty="0" smtClean="0"/>
                  <a:t>root</a:t>
                </a:r>
              </a:p>
              <a:p>
                <a:pPr marL="0" indent="0">
                  <a:buNone/>
                </a:pPr>
                <a:r>
                  <a:rPr lang="en-CA" dirty="0" smtClean="0"/>
                  <a:t>	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  <m:e>
                        <m:sSub>
                          <m:sSubPr>
                            <m:ctrlPr>
                              <a:rPr lang="en-CA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CA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  <m:e>
                        <m:sSub>
                          <m:sSubPr>
                            <m:ctrlPr>
                              <a:rPr lang="en-CA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CA" dirty="0"/>
              </a:p>
              <a:p>
                <a:pPr marL="0" indent="0">
                  <a:buNone/>
                </a:pPr>
                <a:endParaRPr lang="en-CA" dirty="0" smtClean="0"/>
              </a:p>
              <a:p>
                <a:pPr marL="0" indent="0">
                  <a:buNone/>
                </a:pPr>
                <a:r>
                  <a:rPr lang="en-CA" dirty="0" smtClean="0"/>
                  <a:t>Then</a:t>
                </a:r>
                <a:r>
                  <a:rPr lang="en-CA" i="1" dirty="0" smtClean="0"/>
                  <a:t> </a:t>
                </a:r>
                <a:r>
                  <a:rPr lang="en-CA" i="1" dirty="0" smtClean="0">
                    <a:solidFill>
                      <a:srgbClr val="C00000"/>
                    </a:solidFill>
                  </a:rPr>
                  <a:t>C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[tree </a:t>
                </a:r>
                <a:r>
                  <a:rPr lang="en-CA" dirty="0">
                    <a:solidFill>
                      <a:srgbClr val="C00000"/>
                    </a:solidFill>
                  </a:rPr>
                  <a:t>rooted at r] = </a:t>
                </a:r>
                <a:r>
                  <a:rPr lang="en-CA" i="1" dirty="0">
                    <a:solidFill>
                      <a:srgbClr val="C00000"/>
                    </a:solidFill>
                  </a:rPr>
                  <a:t>W</a:t>
                </a:r>
                <a:r>
                  <a:rPr lang="en-CA" dirty="0">
                    <a:solidFill>
                      <a:srgbClr val="C00000"/>
                    </a:solidFill>
                  </a:rPr>
                  <a:t>[tree] + </a:t>
                </a:r>
                <a:r>
                  <a:rPr lang="en-CA" i="1" dirty="0">
                    <a:solidFill>
                      <a:srgbClr val="C00000"/>
                    </a:solidFill>
                  </a:rPr>
                  <a:t>C</a:t>
                </a:r>
                <a:r>
                  <a:rPr lang="en-CA" dirty="0">
                    <a:solidFill>
                      <a:srgbClr val="C00000"/>
                    </a:solidFill>
                  </a:rPr>
                  <a:t>[L] + </a:t>
                </a:r>
                <a:r>
                  <a:rPr lang="en-CA" i="1" dirty="0">
                    <a:solidFill>
                      <a:srgbClr val="C00000"/>
                    </a:solidFill>
                  </a:rPr>
                  <a:t>C</a:t>
                </a:r>
                <a:r>
                  <a:rPr lang="en-CA" dirty="0">
                    <a:solidFill>
                      <a:srgbClr val="C00000"/>
                    </a:solidFill>
                  </a:rPr>
                  <a:t>[R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2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BST: More Set UP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If  </a:t>
                </a:r>
                <a:r>
                  <a:rPr lang="en-CA" dirty="0">
                    <a:solidFill>
                      <a:schemeClr val="accent6"/>
                    </a:solidFill>
                  </a:rPr>
                  <a:t>r = root</a:t>
                </a:r>
                <a:r>
                  <a:rPr lang="en-CA" dirty="0"/>
                  <a:t>; 	</a:t>
                </a:r>
                <a:r>
                  <a:rPr lang="en-CA" dirty="0">
                    <a:solidFill>
                      <a:schemeClr val="accent6"/>
                    </a:solidFill>
                  </a:rPr>
                  <a:t>L = left subtree</a:t>
                </a:r>
                <a:r>
                  <a:rPr lang="en-CA" dirty="0"/>
                  <a:t>; 	</a:t>
                </a:r>
                <a:r>
                  <a:rPr lang="en-CA" dirty="0">
                    <a:solidFill>
                      <a:schemeClr val="accent6"/>
                    </a:solidFill>
                  </a:rPr>
                  <a:t>R = right subtree</a:t>
                </a:r>
                <a:r>
                  <a:rPr lang="en-CA" dirty="0"/>
                  <a:t>; </a:t>
                </a:r>
              </a:p>
              <a:p>
                <a:pPr marL="0" indent="0">
                  <a:buNone/>
                </a:pPr>
                <a:r>
                  <a:rPr lang="en-CA" i="1" dirty="0" smtClean="0">
                    <a:solidFill>
                      <a:srgbClr val="C00000"/>
                    </a:solidFill>
                  </a:rPr>
                  <a:t>W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[</a:t>
                </a:r>
                <a:r>
                  <a:rPr lang="en-CA" i="1" dirty="0" err="1">
                    <a:solidFill>
                      <a:srgbClr val="C00000"/>
                    </a:solidFill>
                  </a:rPr>
                  <a:t>i</a:t>
                </a:r>
                <a:r>
                  <a:rPr lang="en-CA" i="1" dirty="0" err="1" smtClean="0">
                    <a:solidFill>
                      <a:srgbClr val="C00000"/>
                    </a:solidFill>
                  </a:rPr>
                  <a:t>,j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] </a:t>
                </a:r>
                <a:r>
                  <a:rPr lang="en-CA" dirty="0"/>
                  <a:t>= probability of being in tree = probability of accessing </a:t>
                </a:r>
                <a:r>
                  <a:rPr lang="en-CA" dirty="0" smtClean="0"/>
                  <a:t>root</a:t>
                </a:r>
              </a:p>
              <a:p>
                <a:pPr marL="0" indent="0">
                  <a:buNone/>
                </a:pPr>
                <a:r>
                  <a:rPr lang="en-CA" dirty="0" smtClean="0"/>
                  <a:t>	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  <m:e>
                        <m:sSub>
                          <m:sSubPr>
                            <m:ctrlPr>
                              <a:rPr lang="en-CA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CA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CA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  <m:e>
                        <m:sSub>
                          <m:sSubPr>
                            <m:ctrlPr>
                              <a:rPr lang="en-CA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CA" dirty="0"/>
              </a:p>
              <a:p>
                <a:pPr marL="0" indent="0">
                  <a:buNone/>
                </a:pPr>
                <a:endParaRPr lang="en-CA" dirty="0" smtClean="0"/>
              </a:p>
              <a:p>
                <a:pPr marL="0" indent="0">
                  <a:buNone/>
                </a:pPr>
                <a:r>
                  <a:rPr lang="en-CA" dirty="0" smtClean="0"/>
                  <a:t>Then</a:t>
                </a:r>
                <a:r>
                  <a:rPr lang="en-CA" i="1" dirty="0" smtClean="0"/>
                  <a:t> </a:t>
                </a:r>
                <a:r>
                  <a:rPr lang="en-CA" i="1" dirty="0" smtClean="0">
                    <a:solidFill>
                      <a:srgbClr val="C00000"/>
                    </a:solidFill>
                  </a:rPr>
                  <a:t>C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[tree </a:t>
                </a:r>
                <a:r>
                  <a:rPr lang="en-CA" dirty="0">
                    <a:solidFill>
                      <a:srgbClr val="C00000"/>
                    </a:solidFill>
                  </a:rPr>
                  <a:t>rooted at r] = </a:t>
                </a:r>
                <a:r>
                  <a:rPr lang="en-CA" i="1" dirty="0">
                    <a:solidFill>
                      <a:srgbClr val="C00000"/>
                    </a:solidFill>
                  </a:rPr>
                  <a:t>W</a:t>
                </a:r>
                <a:r>
                  <a:rPr lang="en-CA" dirty="0">
                    <a:solidFill>
                      <a:srgbClr val="C00000"/>
                    </a:solidFill>
                  </a:rPr>
                  <a:t>[tree] + </a:t>
                </a:r>
                <a:r>
                  <a:rPr lang="en-CA" i="1" dirty="0">
                    <a:solidFill>
                      <a:srgbClr val="C00000"/>
                    </a:solidFill>
                  </a:rPr>
                  <a:t>C</a:t>
                </a:r>
                <a:r>
                  <a:rPr lang="en-CA" dirty="0">
                    <a:solidFill>
                      <a:srgbClr val="C00000"/>
                    </a:solidFill>
                  </a:rPr>
                  <a:t>[L] + </a:t>
                </a:r>
                <a:r>
                  <a:rPr lang="en-CA" i="1" dirty="0">
                    <a:solidFill>
                      <a:srgbClr val="C00000"/>
                    </a:solidFill>
                  </a:rPr>
                  <a:t>C</a:t>
                </a:r>
                <a:r>
                  <a:rPr lang="en-CA" dirty="0">
                    <a:solidFill>
                      <a:srgbClr val="C00000"/>
                    </a:solidFill>
                  </a:rPr>
                  <a:t>[R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]</a:t>
                </a:r>
              </a:p>
              <a:p>
                <a:pPr marL="0" indent="0">
                  <a:buNone/>
                </a:pPr>
                <a:r>
                  <a:rPr lang="en-CA" dirty="0" smtClean="0"/>
                  <a:t>It </a:t>
                </a:r>
                <a:r>
                  <a:rPr lang="en-CA" dirty="0"/>
                  <a:t>will clearly be handy to have </a:t>
                </a:r>
                <a:r>
                  <a:rPr lang="en-CA" i="1" dirty="0"/>
                  <a:t>W</a:t>
                </a:r>
                <a:r>
                  <a:rPr lang="en-CA" dirty="0"/>
                  <a:t>[</a:t>
                </a:r>
                <a:r>
                  <a:rPr lang="en-CA" i="1" dirty="0" err="1"/>
                  <a:t>i,j</a:t>
                </a:r>
                <a:r>
                  <a:rPr lang="en-CA" dirty="0"/>
                  <a:t>], </a:t>
                </a:r>
                <a:r>
                  <a:rPr lang="en-CA" dirty="0" smtClean="0"/>
                  <a:t>the </a:t>
                </a:r>
                <a:r>
                  <a:rPr lang="en-CA" dirty="0"/>
                  <a:t>probability of accessing any node in the range , i.e. </a:t>
                </a:r>
                <a:r>
                  <a:rPr lang="en-CA" i="1" dirty="0"/>
                  <a:t>p</a:t>
                </a:r>
                <a:r>
                  <a:rPr lang="en-CA" i="1" baseline="-25000" dirty="0"/>
                  <a:t>i</a:t>
                </a:r>
                <a:r>
                  <a:rPr lang="en-CA" dirty="0"/>
                  <a:t> … </a:t>
                </a:r>
                <a:r>
                  <a:rPr lang="en-CA" i="1" dirty="0"/>
                  <a:t>p</a:t>
                </a:r>
                <a:r>
                  <a:rPr lang="en-CA" i="1" baseline="-25000" dirty="0"/>
                  <a:t>i</a:t>
                </a:r>
                <a:r>
                  <a:rPr lang="en-CA" dirty="0"/>
                  <a:t> or </a:t>
                </a:r>
                <a:r>
                  <a:rPr lang="en-CA" i="1" dirty="0"/>
                  <a:t>q</a:t>
                </a:r>
                <a:r>
                  <a:rPr lang="en-CA" i="1" baseline="-25000" dirty="0"/>
                  <a:t>i</a:t>
                </a:r>
                <a:r>
                  <a:rPr lang="en-CA" baseline="-25000" dirty="0"/>
                  <a:t>-1</a:t>
                </a:r>
                <a:r>
                  <a:rPr lang="en-CA" dirty="0"/>
                  <a:t> … </a:t>
                </a:r>
                <a:r>
                  <a:rPr lang="en-CA" i="1" dirty="0"/>
                  <a:t>q</a:t>
                </a:r>
                <a:r>
                  <a:rPr lang="en-CA" i="1" baseline="-25000" dirty="0"/>
                  <a:t>j</a:t>
                </a:r>
              </a:p>
              <a:p>
                <a:pPr marL="0" indent="0">
                  <a:buNone/>
                </a:pPr>
                <a:r>
                  <a:rPr lang="en-CA" dirty="0"/>
                  <a:t>So do it in </a:t>
                </a:r>
                <a:r>
                  <a:rPr lang="en-CA" dirty="0">
                    <a:sym typeface="Symbol" panose="05050102010706020507" pitchFamily="18" charset="2"/>
                  </a:rPr>
                  <a:t></a:t>
                </a:r>
                <a:r>
                  <a:rPr lang="en-CA" dirty="0"/>
                  <a:t>(</a:t>
                </a:r>
                <a:r>
                  <a:rPr lang="en-CA" i="1" dirty="0"/>
                  <a:t>n</a:t>
                </a:r>
                <a:r>
                  <a:rPr lang="en-CA" i="1" baseline="30000" dirty="0"/>
                  <a:t>2</a:t>
                </a:r>
                <a:r>
                  <a:rPr lang="en-CA" dirty="0"/>
                  <a:t>) time as </a:t>
                </a:r>
                <a:r>
                  <a:rPr lang="en-CA" i="1" dirty="0">
                    <a:solidFill>
                      <a:schemeClr val="accent6"/>
                    </a:solidFill>
                  </a:rPr>
                  <a:t>W</a:t>
                </a:r>
                <a:r>
                  <a:rPr lang="en-CA" dirty="0">
                    <a:solidFill>
                      <a:schemeClr val="accent6"/>
                    </a:solidFill>
                  </a:rPr>
                  <a:t>[</a:t>
                </a:r>
                <a:r>
                  <a:rPr lang="en-CA" i="1" dirty="0">
                    <a:solidFill>
                      <a:schemeClr val="accent6"/>
                    </a:solidFill>
                  </a:rPr>
                  <a:t>i,j+1</a:t>
                </a:r>
                <a:r>
                  <a:rPr lang="en-CA" dirty="0">
                    <a:solidFill>
                      <a:schemeClr val="accent6"/>
                    </a:solidFill>
                  </a:rPr>
                  <a:t>] = </a:t>
                </a:r>
                <a:r>
                  <a:rPr lang="en-CA" i="1" dirty="0">
                    <a:solidFill>
                      <a:schemeClr val="accent6"/>
                    </a:solidFill>
                  </a:rPr>
                  <a:t>W</a:t>
                </a:r>
                <a:r>
                  <a:rPr lang="en-CA" dirty="0">
                    <a:solidFill>
                      <a:schemeClr val="accent6"/>
                    </a:solidFill>
                  </a:rPr>
                  <a:t>[</a:t>
                </a:r>
                <a:r>
                  <a:rPr lang="en-CA" i="1" dirty="0" err="1">
                    <a:solidFill>
                      <a:schemeClr val="accent6"/>
                    </a:solidFill>
                  </a:rPr>
                  <a:t>i,j</a:t>
                </a:r>
                <a:r>
                  <a:rPr lang="en-CA" dirty="0">
                    <a:solidFill>
                      <a:schemeClr val="accent6"/>
                    </a:solidFill>
                  </a:rPr>
                  <a:t>] +</a:t>
                </a:r>
                <a:r>
                  <a:rPr lang="en-CA" i="1" dirty="0">
                    <a:solidFill>
                      <a:schemeClr val="accent6"/>
                    </a:solidFill>
                  </a:rPr>
                  <a:t>p</a:t>
                </a:r>
                <a:r>
                  <a:rPr lang="en-CA" i="1" baseline="-25000" dirty="0">
                    <a:solidFill>
                      <a:schemeClr val="accent6"/>
                    </a:solidFill>
                  </a:rPr>
                  <a:t>i+1</a:t>
                </a:r>
                <a:r>
                  <a:rPr lang="en-CA" dirty="0">
                    <a:solidFill>
                      <a:schemeClr val="accent6"/>
                    </a:solidFill>
                  </a:rPr>
                  <a:t> +</a:t>
                </a:r>
                <a:r>
                  <a:rPr lang="en-CA" i="1" dirty="0">
                    <a:solidFill>
                      <a:schemeClr val="accent6"/>
                    </a:solidFill>
                  </a:rPr>
                  <a:t>q</a:t>
                </a:r>
                <a:r>
                  <a:rPr lang="en-CA" i="1" baseline="-25000" dirty="0">
                    <a:solidFill>
                      <a:schemeClr val="accent6"/>
                    </a:solidFill>
                  </a:rPr>
                  <a:t>i+1</a:t>
                </a:r>
                <a:r>
                  <a:rPr lang="en-CA" dirty="0">
                    <a:solidFill>
                      <a:schemeClr val="accent6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CA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19"/>
    </mc:Choice>
    <mc:Fallback xmlns="">
      <p:transition spd="slow" advTm="2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12432</TotalTime>
  <Words>1481</Words>
  <Application>Microsoft Office PowerPoint</Application>
  <PresentationFormat>Widescreen</PresentationFormat>
  <Paragraphs>167</Paragraphs>
  <Slides>28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Binary Search Trees under Varying Access Frequencies</vt:lpstr>
      <vt:lpstr>Binary Search Trees under Varying Access Frequencies</vt:lpstr>
      <vt:lpstr>Optimal Binary Search Trees: an example</vt:lpstr>
      <vt:lpstr>Finding the Optimal BST</vt:lpstr>
      <vt:lpstr>Finding the Optimal BST</vt:lpstr>
      <vt:lpstr>Optimal BST the Problem</vt:lpstr>
      <vt:lpstr>Optimal BST Initializing</vt:lpstr>
      <vt:lpstr>Optimal BST: More Set Up</vt:lpstr>
      <vt:lpstr>Optimal BST: More Set UP</vt:lpstr>
      <vt:lpstr>A Recursive Approach</vt:lpstr>
      <vt:lpstr>A Recursive Approach</vt:lpstr>
      <vt:lpstr>A Recursive Approach: The Runtime</vt:lpstr>
      <vt:lpstr>A Nonrecursive Approach</vt:lpstr>
      <vt:lpstr>Nonrecursive Approach: Runtime and …</vt:lpstr>
      <vt:lpstr>No</vt:lpstr>
      <vt:lpstr>No</vt:lpstr>
      <vt:lpstr>What’s New</vt:lpstr>
      <vt:lpstr>And What Else?</vt:lpstr>
      <vt:lpstr>And What Else?</vt:lpstr>
      <vt:lpstr>And What Else?</vt:lpstr>
      <vt:lpstr>How Good is the Optimal Tree?</vt:lpstr>
      <vt:lpstr>How Good is the Optimal Tree?</vt:lpstr>
      <vt:lpstr>How Good is the Optimal Tree?</vt:lpstr>
      <vt:lpstr>Why this range?</vt:lpstr>
      <vt:lpstr>Why this range?</vt:lpstr>
      <vt:lpstr>Why this range?</vt:lpstr>
      <vt:lpstr>Why this range?</vt:lpstr>
      <vt:lpstr>Final Comment on the Optimal Tree?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155</cp:revision>
  <dcterms:created xsi:type="dcterms:W3CDTF">2020-08-11T13:45:09Z</dcterms:created>
  <dcterms:modified xsi:type="dcterms:W3CDTF">2020-10-21T12:14:24Z</dcterms:modified>
</cp:coreProperties>
</file>