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2" r:id="rId3"/>
    <p:sldId id="271" r:id="rId4"/>
    <p:sldId id="273" r:id="rId5"/>
    <p:sldId id="274" r:id="rId6"/>
    <p:sldId id="275" r:id="rId7"/>
    <p:sldId id="277" r:id="rId8"/>
    <p:sldId id="284" r:id="rId9"/>
    <p:sldId id="276" r:id="rId10"/>
    <p:sldId id="278" r:id="rId11"/>
    <p:sldId id="285" r:id="rId12"/>
    <p:sldId id="279" r:id="rId13"/>
    <p:sldId id="280" r:id="rId14"/>
    <p:sldId id="286" r:id="rId15"/>
    <p:sldId id="287" r:id="rId16"/>
    <p:sldId id="282"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94660"/>
  </p:normalViewPr>
  <p:slideViewPr>
    <p:cSldViewPr snapToGrid="0">
      <p:cViewPr varScale="1">
        <p:scale>
          <a:sx n="60" d="100"/>
          <a:sy n="60" d="100"/>
        </p:scale>
        <p:origin x="64" y="15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188311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330892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402032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78B4FCC-181C-42D8-A7D5-A48CB081DAC3}" type="datetimeFigureOut">
              <a:rPr lang="en-CA" smtClean="0"/>
              <a:t>2020-10-15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17730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8B4FCC-181C-42D8-A7D5-A48CB081DAC3}" type="datetimeFigureOut">
              <a:rPr lang="en-CA" smtClean="0"/>
              <a:t>2020-10-15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387984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278B4FCC-181C-42D8-A7D5-A48CB081DAC3}" type="datetimeFigureOut">
              <a:rPr lang="en-CA" smtClean="0"/>
              <a:t>2020-10-15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134818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78B4FCC-181C-42D8-A7D5-A48CB081DAC3}" type="datetimeFigureOut">
              <a:rPr lang="en-CA" smtClean="0"/>
              <a:t>2020-10-15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39335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78B4FCC-181C-42D8-A7D5-A48CB081DAC3}" type="datetimeFigureOut">
              <a:rPr lang="en-CA" smtClean="0"/>
              <a:t>2020-10-15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096004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B4FCC-181C-42D8-A7D5-A48CB081DAC3}" type="datetimeFigureOut">
              <a:rPr lang="en-CA" smtClean="0"/>
              <a:t>2020-10-15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48218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8B4FCC-181C-42D8-A7D5-A48CB081DAC3}" type="datetimeFigureOut">
              <a:rPr lang="en-CA" smtClean="0"/>
              <a:t>2020-10-15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161227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8B4FCC-181C-42D8-A7D5-A48CB081DAC3}" type="datetimeFigureOut">
              <a:rPr lang="en-CA" smtClean="0"/>
              <a:t>2020-10-15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4B4912-E761-4DDC-B5D1-882AAE58D493}" type="slidenum">
              <a:rPr lang="en-CA" smtClean="0"/>
              <a:t>‹#›</a:t>
            </a:fld>
            <a:endParaRPr lang="en-CA"/>
          </a:p>
        </p:txBody>
      </p:sp>
    </p:spTree>
    <p:extLst>
      <p:ext uri="{BB962C8B-B14F-4D97-AF65-F5344CB8AC3E}">
        <p14:creationId xmlns:p14="http://schemas.microsoft.com/office/powerpoint/2010/main" val="276354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B4FCC-181C-42D8-A7D5-A48CB081DAC3}" type="datetimeFigureOut">
              <a:rPr lang="en-CA" smtClean="0"/>
              <a:t>2020-10-15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B4912-E761-4DDC-B5D1-882AAE58D493}" type="slidenum">
              <a:rPr lang="en-CA" smtClean="0"/>
              <a:t>‹#›</a:t>
            </a:fld>
            <a:endParaRPr lang="en-CA"/>
          </a:p>
        </p:txBody>
      </p:sp>
    </p:spTree>
    <p:extLst>
      <p:ext uri="{BB962C8B-B14F-4D97-AF65-F5344CB8AC3E}">
        <p14:creationId xmlns:p14="http://schemas.microsoft.com/office/powerpoint/2010/main" val="1608870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More on Off Line Algorithms for Linear Search</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The model we studied: Paid moves are to swap </a:t>
            </a:r>
            <a:r>
              <a:rPr lang="en-CA" dirty="0" smtClean="0">
                <a:solidFill>
                  <a:srgbClr val="FF0000"/>
                </a:solidFill>
              </a:rPr>
              <a:t>adjacent elements only</a:t>
            </a:r>
          </a:p>
          <a:p>
            <a:pPr marL="0" indent="0">
              <a:buNone/>
            </a:pPr>
            <a:r>
              <a:rPr lang="en-US" dirty="0" smtClean="0"/>
              <a:t>So given </a:t>
            </a:r>
          </a:p>
          <a:p>
            <a:pPr marL="0" indent="0">
              <a:buNone/>
            </a:pPr>
            <a:r>
              <a:rPr lang="en-US" dirty="0"/>
              <a:t>1   </a:t>
            </a:r>
            <a:r>
              <a:rPr lang="en-US" sz="2400" dirty="0">
                <a:sym typeface="Symbol" panose="05050102010706020507" pitchFamily="18" charset="2"/>
              </a:rPr>
              <a:t></a:t>
            </a:r>
            <a:r>
              <a:rPr lang="en-US" dirty="0"/>
              <a:t>  2   </a:t>
            </a:r>
            <a:r>
              <a:rPr lang="en-US" sz="2400" dirty="0">
                <a:sym typeface="Symbol" panose="05050102010706020507" pitchFamily="18" charset="2"/>
              </a:rPr>
              <a:t></a:t>
            </a:r>
            <a:r>
              <a:rPr lang="en-US" dirty="0"/>
              <a:t>  </a:t>
            </a:r>
            <a:r>
              <a:rPr lang="en-US" dirty="0" smtClean="0"/>
              <a:t>… </a:t>
            </a:r>
            <a:r>
              <a:rPr lang="en-US" sz="2400" dirty="0" smtClean="0">
                <a:sym typeface="Symbol" panose="05050102010706020507" pitchFamily="18" charset="2"/>
              </a:rPr>
              <a:t></a:t>
            </a:r>
            <a:r>
              <a:rPr lang="en-US" dirty="0" smtClean="0"/>
              <a:t>   </a:t>
            </a:r>
            <a:r>
              <a:rPr lang="en-US" dirty="0"/>
              <a:t>n/2   </a:t>
            </a:r>
            <a:r>
              <a:rPr lang="en-US" sz="2400" dirty="0">
                <a:sym typeface="Symbol" panose="05050102010706020507" pitchFamily="18" charset="2"/>
              </a:rPr>
              <a:t></a:t>
            </a:r>
            <a:r>
              <a:rPr lang="en-US" dirty="0"/>
              <a:t>  n/2+1  </a:t>
            </a:r>
            <a:r>
              <a:rPr lang="en-US" sz="2400" dirty="0">
                <a:sym typeface="Symbol" panose="05050102010706020507" pitchFamily="18" charset="2"/>
              </a:rPr>
              <a:t></a:t>
            </a:r>
            <a:r>
              <a:rPr lang="en-US" dirty="0"/>
              <a:t> </a:t>
            </a:r>
            <a:r>
              <a:rPr lang="en-US" dirty="0" smtClean="0"/>
              <a:t> …  </a:t>
            </a:r>
            <a:r>
              <a:rPr lang="en-US" sz="2400" dirty="0">
                <a:sym typeface="Symbol" panose="05050102010706020507" pitchFamily="18" charset="2"/>
              </a:rPr>
              <a:t></a:t>
            </a:r>
            <a:r>
              <a:rPr lang="en-US" dirty="0"/>
              <a:t>   n</a:t>
            </a:r>
            <a:endParaRPr lang="en-CA" dirty="0"/>
          </a:p>
          <a:p>
            <a:pPr marL="0" indent="0">
              <a:buNone/>
            </a:pPr>
            <a:r>
              <a:rPr lang="en-US" dirty="0" smtClean="0"/>
              <a:t>suppose </a:t>
            </a:r>
            <a:r>
              <a:rPr lang="en-US" dirty="0"/>
              <a:t>we want to convert it </a:t>
            </a:r>
            <a:r>
              <a:rPr lang="en-US" dirty="0" smtClean="0"/>
              <a:t>to</a:t>
            </a:r>
            <a:r>
              <a:rPr lang="en-CA" dirty="0"/>
              <a:t> </a:t>
            </a:r>
            <a:r>
              <a:rPr lang="en-CA" dirty="0" smtClean="0"/>
              <a:t>	</a:t>
            </a:r>
            <a:r>
              <a:rPr lang="en-US" dirty="0" smtClean="0"/>
              <a:t>n/2 </a:t>
            </a:r>
            <a:r>
              <a:rPr lang="en-US" sz="2400" dirty="0">
                <a:sym typeface="Symbol" panose="05050102010706020507" pitchFamily="18" charset="2"/>
              </a:rPr>
              <a:t></a:t>
            </a:r>
            <a:r>
              <a:rPr lang="en-US" dirty="0"/>
              <a:t> </a:t>
            </a:r>
            <a:r>
              <a:rPr lang="en-US" dirty="0" smtClean="0"/>
              <a:t>… </a:t>
            </a:r>
            <a:r>
              <a:rPr lang="en-US" sz="2400" dirty="0">
                <a:sym typeface="Symbol" panose="05050102010706020507" pitchFamily="18" charset="2"/>
              </a:rPr>
              <a:t></a:t>
            </a:r>
            <a:r>
              <a:rPr lang="en-US" dirty="0"/>
              <a:t> n </a:t>
            </a:r>
            <a:r>
              <a:rPr lang="en-US" sz="2400" dirty="0">
                <a:sym typeface="Symbol" panose="05050102010706020507" pitchFamily="18" charset="2"/>
              </a:rPr>
              <a:t></a:t>
            </a:r>
            <a:r>
              <a:rPr lang="en-US" dirty="0"/>
              <a:t>  1  </a:t>
            </a:r>
            <a:r>
              <a:rPr lang="en-US" sz="2400" dirty="0">
                <a:sym typeface="Symbol" panose="05050102010706020507" pitchFamily="18" charset="2"/>
              </a:rPr>
              <a:t></a:t>
            </a:r>
            <a:r>
              <a:rPr lang="en-US" dirty="0"/>
              <a:t>   </a:t>
            </a:r>
            <a:r>
              <a:rPr lang="en-US" dirty="0" smtClean="0"/>
              <a:t>…   n/2</a:t>
            </a:r>
            <a:r>
              <a:rPr lang="en-CA" dirty="0"/>
              <a:t> </a:t>
            </a:r>
            <a:r>
              <a:rPr lang="en-CA" dirty="0" smtClean="0"/>
              <a:t>	W</a:t>
            </a:r>
            <a:r>
              <a:rPr lang="en-US" dirty="0" smtClean="0"/>
              <a:t>hat </a:t>
            </a:r>
            <a:r>
              <a:rPr lang="en-US" dirty="0"/>
              <a:t>“should” I  pay? </a:t>
            </a:r>
            <a:endParaRPr lang="en-CA" dirty="0"/>
          </a:p>
          <a:p>
            <a:pPr marL="0" indent="0">
              <a:buNone/>
            </a:pPr>
            <a:r>
              <a:rPr lang="en-US" dirty="0" smtClean="0"/>
              <a:t>Observe </a:t>
            </a:r>
            <a:r>
              <a:rPr lang="en-US" dirty="0"/>
              <a:t>that all only 3 pointers are changed, though presumably I have to scan the list  </a:t>
            </a:r>
            <a:r>
              <a:rPr lang="en-US" dirty="0" smtClean="0"/>
              <a:t>(</a:t>
            </a:r>
            <a:r>
              <a:rPr lang="en-US" dirty="0" smtClean="0">
                <a:sym typeface="Symbol" panose="05050102010706020507" pitchFamily="18" charset="2"/>
              </a:rPr>
              <a:t></a:t>
            </a:r>
            <a:r>
              <a:rPr lang="en-US" dirty="0" smtClean="0"/>
              <a:t>(</a:t>
            </a:r>
            <a:r>
              <a:rPr lang="en-US" dirty="0"/>
              <a:t>n</a:t>
            </a:r>
            <a:r>
              <a:rPr lang="en-US" dirty="0" smtClean="0"/>
              <a:t>)). In an array this would also cost </a:t>
            </a:r>
            <a:r>
              <a:rPr lang="en-US" dirty="0">
                <a:solidFill>
                  <a:prstClr val="black"/>
                </a:solidFill>
                <a:sym typeface="Symbol" panose="05050102010706020507" pitchFamily="18" charset="2"/>
              </a:rPr>
              <a:t></a:t>
            </a:r>
            <a:r>
              <a:rPr lang="en-US" dirty="0">
                <a:solidFill>
                  <a:prstClr val="black"/>
                </a:solidFill>
              </a:rPr>
              <a:t>(n)</a:t>
            </a:r>
            <a:endParaRPr lang="en-CA" dirty="0"/>
          </a:p>
          <a:p>
            <a:pPr marL="0" indent="0">
              <a:buNone/>
            </a:pP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Sleator</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and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Tarjan</a:t>
            </a:r>
            <a:r>
              <a:rPr lang="en-US" dirty="0">
                <a:latin typeface="Times New Roman" panose="02020603050405020304" pitchFamily="18" charset="0"/>
                <a:ea typeface="Times New Roman" panose="02020603050405020304" pitchFamily="18" charset="0"/>
                <a:cs typeface="Times New Roman" panose="02020603050405020304" pitchFamily="18" charset="0"/>
              </a:rPr>
              <a:t> model says </a:t>
            </a:r>
            <a:r>
              <a:rPr lang="en-US" dirty="0">
                <a:solidFill>
                  <a:srgbClr val="FF0000"/>
                </a:solidFill>
                <a:latin typeface="Symbol" panose="05050102010706020507" pitchFamily="18" charset="2"/>
                <a:ea typeface="Times New Roman" panose="02020603050405020304" pitchFamily="18" charset="0"/>
                <a:cs typeface="Times New Roman" panose="02020603050405020304" pitchFamily="18" charset="0"/>
              </a:rPr>
              <a:t>Q</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perhaps </a:t>
            </a:r>
            <a:r>
              <a:rPr lang="en-US" dirty="0">
                <a:solidFill>
                  <a:srgbClr val="FF0000"/>
                </a:solidFill>
                <a:latin typeface="Symbol" panose="05050102010706020507" pitchFamily="18" charset="2"/>
                <a:ea typeface="Times New Roman" panose="02020603050405020304" pitchFamily="18" charset="0"/>
                <a:cs typeface="Times New Roman" panose="02020603050405020304" pitchFamily="18" charset="0"/>
              </a:rPr>
              <a:t>Q</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is a fairer </a:t>
            </a:r>
            <a:r>
              <a:rPr lang="en-US" dirty="0">
                <a:latin typeface="Times New Roman" panose="02020603050405020304" pitchFamily="18" charset="0"/>
                <a:ea typeface="Times New Roman" panose="02020603050405020304" pitchFamily="18" charset="0"/>
                <a:cs typeface="Times New Roman" panose="02020603050405020304" pitchFamily="18" charset="0"/>
              </a:rPr>
              <a:t>charge.</a:t>
            </a:r>
            <a:endParaRPr lang="en-CA" sz="2400" dirty="0">
              <a:latin typeface="Times" panose="02020603050405020304" pitchFamily="18" charset="0"/>
              <a:ea typeface="Times New Roman" panose="02020603050405020304" pitchFamily="18" charset="0"/>
              <a:cs typeface="Times New Roman" panose="02020603050405020304" pitchFamily="18" charset="0"/>
            </a:endParaRPr>
          </a:p>
          <a:p>
            <a:pPr marL="0" indent="0">
              <a:buNone/>
            </a:pP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56142972"/>
      </p:ext>
    </p:extLst>
  </p:cSld>
  <p:clrMapOvr>
    <a:masterClrMapping/>
  </p:clrMapOvr>
  <mc:AlternateContent xmlns:mc="http://schemas.openxmlformats.org/markup-compatibility/2006" xmlns:p14="http://schemas.microsoft.com/office/powerpoint/2010/main">
    <mc:Choice Requires="p14">
      <p:transition spd="slow" p14:dur="2000" advTm="73142"/>
    </mc:Choice>
    <mc:Fallback xmlns="">
      <p:transition spd="slow" advTm="7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What is the Amortized Run Time??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Now the main issue of determining a bound on the run time on a long sequence.</a:t>
            </a:r>
          </a:p>
          <a:p>
            <a:pPr marL="0" indent="0">
              <a:buNone/>
            </a:pPr>
            <a:r>
              <a:rPr lang="en-CA" dirty="0">
                <a:sym typeface="Symbol" panose="05050102010706020507" pitchFamily="18" charset="2"/>
              </a:rPr>
              <a:t>Consider element </a:t>
            </a:r>
            <a:r>
              <a:rPr lang="en-CA" dirty="0" smtClean="0">
                <a:solidFill>
                  <a:srgbClr val="C00000"/>
                </a:solidFill>
                <a:sym typeface="Symbol" panose="05050102010706020507" pitchFamily="18" charset="2"/>
              </a:rPr>
              <a:t>v</a:t>
            </a:r>
            <a:r>
              <a:rPr lang="en-CA" dirty="0" smtClean="0">
                <a:sym typeface="Symbol" panose="05050102010706020507" pitchFamily="18" charset="2"/>
              </a:rPr>
              <a:t> and what happens between </a:t>
            </a:r>
            <a:r>
              <a:rPr lang="en-CA" dirty="0" smtClean="0">
                <a:solidFill>
                  <a:srgbClr val="C00000"/>
                </a:solidFill>
                <a:sym typeface="Symbol" panose="05050102010706020507" pitchFamily="18" charset="2"/>
              </a:rPr>
              <a:t>two consecutive accesses to it.</a:t>
            </a:r>
          </a:p>
          <a:p>
            <a:pPr marL="0" indent="0">
              <a:buNone/>
            </a:pPr>
            <a:r>
              <a:rPr lang="en-CA" dirty="0" smtClean="0">
                <a:sym typeface="Symbol" panose="05050102010706020507" pitchFamily="18" charset="2"/>
              </a:rPr>
              <a:t>Suppose </a:t>
            </a:r>
            <a:r>
              <a:rPr lang="en-CA" dirty="0" smtClean="0">
                <a:solidFill>
                  <a:srgbClr val="C00000"/>
                </a:solidFill>
                <a:sym typeface="Symbol" panose="05050102010706020507" pitchFamily="18" charset="2"/>
              </a:rPr>
              <a:t>r</a:t>
            </a:r>
            <a:r>
              <a:rPr lang="en-CA" dirty="0" smtClean="0">
                <a:sym typeface="Symbol" panose="05050102010706020507" pitchFamily="18" charset="2"/>
              </a:rPr>
              <a:t> distinct elements (including v) are accessed.</a:t>
            </a:r>
          </a:p>
          <a:p>
            <a:pPr marL="0" indent="0">
              <a:buNone/>
            </a:pPr>
            <a:r>
              <a:rPr lang="en-CA" dirty="0" smtClean="0">
                <a:sym typeface="Symbol" panose="05050102010706020507" pitchFamily="18" charset="2"/>
              </a:rPr>
              <a:t>So </a:t>
            </a:r>
            <a:r>
              <a:rPr lang="en-CA" dirty="0" smtClean="0">
                <a:solidFill>
                  <a:srgbClr val="C00000"/>
                </a:solidFill>
                <a:sym typeface="Symbol" panose="05050102010706020507" pitchFamily="18" charset="2"/>
              </a:rPr>
              <a:t>v</a:t>
            </a:r>
            <a:r>
              <a:rPr lang="en-CA" dirty="0" smtClean="0">
                <a:sym typeface="Symbol" panose="05050102010706020507" pitchFamily="18" charset="2"/>
              </a:rPr>
              <a:t> will never go beyond position </a:t>
            </a:r>
            <a:r>
              <a:rPr lang="en-CA" dirty="0" smtClean="0">
                <a:solidFill>
                  <a:srgbClr val="C00000"/>
                </a:solidFill>
                <a:sym typeface="Symbol" panose="05050102010706020507" pitchFamily="18" charset="2"/>
              </a:rPr>
              <a:t>r</a:t>
            </a:r>
            <a:r>
              <a:rPr lang="en-CA" dirty="0" smtClean="0">
                <a:sym typeface="Symbol" panose="05050102010706020507" pitchFamily="18" charset="2"/>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3402526"/>
      </p:ext>
    </p:extLst>
  </p:cSld>
  <p:clrMapOvr>
    <a:masterClrMapping/>
  </p:clrMapOvr>
  <mc:AlternateContent xmlns:mc="http://schemas.openxmlformats.org/markup-compatibility/2006" xmlns:p14="http://schemas.microsoft.com/office/powerpoint/2010/main">
    <mc:Choice Requires="p14">
      <p:transition spd="slow" p14:dur="2000" advTm="38745"/>
    </mc:Choice>
    <mc:Fallback xmlns="">
      <p:transition spd="slow" advTm="3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What is the Amortized Run Time??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CA" dirty="0" smtClean="0"/>
              <a:t>Now the main issue of determining a bound on the run time on a long sequence.</a:t>
            </a:r>
          </a:p>
          <a:p>
            <a:pPr marL="0" indent="0">
              <a:buNone/>
            </a:pPr>
            <a:r>
              <a:rPr lang="en-CA" dirty="0">
                <a:sym typeface="Symbol" panose="05050102010706020507" pitchFamily="18" charset="2"/>
              </a:rPr>
              <a:t>Consider element </a:t>
            </a:r>
            <a:r>
              <a:rPr lang="en-CA" dirty="0" smtClean="0">
                <a:solidFill>
                  <a:srgbClr val="C00000"/>
                </a:solidFill>
                <a:sym typeface="Symbol" panose="05050102010706020507" pitchFamily="18" charset="2"/>
              </a:rPr>
              <a:t>v</a:t>
            </a:r>
            <a:r>
              <a:rPr lang="en-CA" dirty="0" smtClean="0">
                <a:sym typeface="Symbol" panose="05050102010706020507" pitchFamily="18" charset="2"/>
              </a:rPr>
              <a:t> and what happens between </a:t>
            </a:r>
            <a:r>
              <a:rPr lang="en-CA" dirty="0" smtClean="0">
                <a:solidFill>
                  <a:srgbClr val="C00000"/>
                </a:solidFill>
                <a:sym typeface="Symbol" panose="05050102010706020507" pitchFamily="18" charset="2"/>
              </a:rPr>
              <a:t>two consecutive accesses to it.</a:t>
            </a:r>
          </a:p>
          <a:p>
            <a:pPr marL="0" indent="0">
              <a:buNone/>
            </a:pPr>
            <a:r>
              <a:rPr lang="en-CA" dirty="0" smtClean="0">
                <a:sym typeface="Symbol" panose="05050102010706020507" pitchFamily="18" charset="2"/>
              </a:rPr>
              <a:t>Suppose </a:t>
            </a:r>
            <a:r>
              <a:rPr lang="en-CA" dirty="0" smtClean="0">
                <a:solidFill>
                  <a:srgbClr val="C00000"/>
                </a:solidFill>
                <a:sym typeface="Symbol" panose="05050102010706020507" pitchFamily="18" charset="2"/>
              </a:rPr>
              <a:t>r</a:t>
            </a:r>
            <a:r>
              <a:rPr lang="en-CA" dirty="0" smtClean="0">
                <a:sym typeface="Symbol" panose="05050102010706020507" pitchFamily="18" charset="2"/>
              </a:rPr>
              <a:t> distinct elements (including v) are accessed.</a:t>
            </a:r>
          </a:p>
          <a:p>
            <a:pPr marL="0" indent="0">
              <a:buNone/>
            </a:pPr>
            <a:r>
              <a:rPr lang="en-CA" dirty="0" smtClean="0">
                <a:sym typeface="Symbol" panose="05050102010706020507" pitchFamily="18" charset="2"/>
              </a:rPr>
              <a:t>So </a:t>
            </a:r>
            <a:r>
              <a:rPr lang="en-CA" dirty="0" smtClean="0">
                <a:solidFill>
                  <a:srgbClr val="C00000"/>
                </a:solidFill>
                <a:sym typeface="Symbol" panose="05050102010706020507" pitchFamily="18" charset="2"/>
              </a:rPr>
              <a:t>v</a:t>
            </a:r>
            <a:r>
              <a:rPr lang="en-CA" dirty="0" smtClean="0">
                <a:sym typeface="Symbol" panose="05050102010706020507" pitchFamily="18" charset="2"/>
              </a:rPr>
              <a:t> will never go beyond position </a:t>
            </a:r>
            <a:r>
              <a:rPr lang="en-CA" dirty="0" smtClean="0">
                <a:solidFill>
                  <a:srgbClr val="C00000"/>
                </a:solidFill>
                <a:sym typeface="Symbol" panose="05050102010706020507" pitchFamily="18" charset="2"/>
              </a:rPr>
              <a:t>r</a:t>
            </a:r>
            <a:r>
              <a:rPr lang="en-CA" dirty="0" smtClean="0">
                <a:sym typeface="Symbol" panose="05050102010706020507" pitchFamily="18" charset="2"/>
              </a:rPr>
              <a:t>.</a:t>
            </a:r>
          </a:p>
          <a:p>
            <a:pPr marL="0" indent="0">
              <a:buNone/>
            </a:pPr>
            <a:r>
              <a:rPr lang="en-CA" dirty="0" smtClean="0">
                <a:sym typeface="Symbol" panose="05050102010706020507" pitchFamily="18" charset="2"/>
              </a:rPr>
              <a:t>Charging policy:</a:t>
            </a:r>
          </a:p>
          <a:p>
            <a:pPr>
              <a:buFontTx/>
              <a:buChar char="-"/>
            </a:pPr>
            <a:r>
              <a:rPr lang="en-CA" dirty="0" smtClean="0">
                <a:sym typeface="Symbol" panose="05050102010706020507" pitchFamily="18" charset="2"/>
              </a:rPr>
              <a:t>charge each element inspection to one of the values </a:t>
            </a:r>
          </a:p>
          <a:p>
            <a:pPr>
              <a:buFontTx/>
              <a:buChar char="-"/>
            </a:pPr>
            <a:r>
              <a:rPr lang="en-CA" dirty="0" smtClean="0">
                <a:sym typeface="Symbol" panose="05050102010706020507" pitchFamily="18" charset="2"/>
              </a:rPr>
              <a:t>but charge only elements whose “state” changes in a way we can bound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7156042"/>
      </p:ext>
    </p:extLst>
  </p:cSld>
  <p:clrMapOvr>
    <a:masterClrMapping/>
  </p:clrMapOvr>
  <mc:AlternateContent xmlns:mc="http://schemas.openxmlformats.org/markup-compatibility/2006" xmlns:p14="http://schemas.microsoft.com/office/powerpoint/2010/main">
    <mc:Choice Requires="p14">
      <p:transition spd="slow" p14:dur="2000" advTm="72391"/>
    </mc:Choice>
    <mc:Fallback xmlns="">
      <p:transition spd="slow" advTm="7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What is the Amortized Run Time??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solidFill>
                  <a:srgbClr val="C00000"/>
                </a:solidFill>
              </a:rPr>
              <a:t>Theorem:</a:t>
            </a:r>
            <a:r>
              <a:rPr lang="en-CA" dirty="0" smtClean="0"/>
              <a:t> The cost of ONR can be amortized to at most 1 + 4</a:t>
            </a:r>
            <a:r>
              <a:rPr lang="en-CA" dirty="0" smtClean="0">
                <a:sym typeface="Symbol" panose="05050102010706020507" pitchFamily="18" charset="2"/>
              </a:rPr>
              <a:t>lg r elements </a:t>
            </a:r>
            <a:r>
              <a:rPr lang="en-CA" dirty="0" err="1" smtClean="0">
                <a:sym typeface="Symbol" panose="05050102010706020507" pitchFamily="18" charset="2"/>
              </a:rPr>
              <a:t>inspectioned</a:t>
            </a:r>
            <a:r>
              <a:rPr lang="en-CA" dirty="0" smtClean="0">
                <a:sym typeface="Symbol" panose="05050102010706020507" pitchFamily="18" charset="2"/>
              </a:rPr>
              <a:t> for retrieval of a value where r-1 other values have been accessed since its last accessed.</a:t>
            </a:r>
          </a:p>
          <a:p>
            <a:pPr marL="0" indent="0">
              <a:buNone/>
            </a:pPr>
            <a:r>
              <a:rPr lang="en-CA" dirty="0" smtClean="0">
                <a:solidFill>
                  <a:schemeClr val="accent6"/>
                </a:solidFill>
                <a:sym typeface="Symbol" panose="05050102010706020507" pitchFamily="18" charset="2"/>
              </a:rPr>
              <a:t>By convention we assume the entire process is started with the elements in order by next request. (This just means the sequence has to be somewhat longer to account for insertions etc.)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138238"/>
      </p:ext>
    </p:extLst>
  </p:cSld>
  <p:clrMapOvr>
    <a:masterClrMapping/>
  </p:clrMapOvr>
  <mc:AlternateContent xmlns:mc="http://schemas.openxmlformats.org/markup-compatibility/2006" xmlns:p14="http://schemas.microsoft.com/office/powerpoint/2010/main">
    <mc:Choice Requires="p14">
      <p:transition spd="slow" p14:dur="2000" advTm="63642"/>
    </mc:Choice>
    <mc:Fallback xmlns="">
      <p:transition spd="slow" advTm="63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What is the Amortized Run Time??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solidFill>
                  <a:srgbClr val="C00000"/>
                </a:solidFill>
              </a:rPr>
              <a:t>Proof: </a:t>
            </a:r>
            <a:r>
              <a:rPr lang="en-CA" dirty="0" smtClean="0"/>
              <a:t>If request is for first element in the list charge it 1, else we go out to position </a:t>
            </a:r>
            <a:r>
              <a:rPr lang="en-CA" dirty="0" smtClean="0">
                <a:solidFill>
                  <a:srgbClr val="C00000"/>
                </a:solidFill>
              </a:rPr>
              <a:t>p</a:t>
            </a:r>
            <a:r>
              <a:rPr lang="en-CA" dirty="0" smtClean="0"/>
              <a:t> (a power of 2) and charge the entire search to the </a:t>
            </a:r>
            <a:r>
              <a:rPr lang="en-CA" dirty="0" smtClean="0">
                <a:solidFill>
                  <a:srgbClr val="C00000"/>
                </a:solidFill>
              </a:rPr>
              <a:t>p/4</a:t>
            </a:r>
            <a:r>
              <a:rPr lang="en-CA" dirty="0" smtClean="0"/>
              <a:t> elements in the penultimate block.</a:t>
            </a:r>
          </a:p>
          <a:p>
            <a:pPr marL="0" indent="0">
              <a:buNone/>
            </a:pPr>
            <a:r>
              <a:rPr lang="en-CA" dirty="0" smtClean="0">
                <a:solidFill>
                  <a:srgbClr val="C00000"/>
                </a:solidFill>
                <a:sym typeface="Symbol" panose="05050102010706020507" pitchFamily="18" charset="2"/>
              </a:rPr>
              <a:t>Key point: </a:t>
            </a:r>
            <a:r>
              <a:rPr lang="en-CA" dirty="0" smtClean="0">
                <a:sym typeface="Symbol" panose="05050102010706020507" pitchFamily="18" charset="2"/>
              </a:rPr>
              <a:t>An element can be charged at most once in block b.</a:t>
            </a:r>
          </a:p>
          <a:p>
            <a:pPr marL="0" indent="0">
              <a:buNone/>
            </a:pPr>
            <a:r>
              <a:rPr lang="en-CA" dirty="0" smtClean="0">
                <a:solidFill>
                  <a:srgbClr val="C00000"/>
                </a:solidFill>
                <a:sym typeface="Symbol" panose="05050102010706020507" pitchFamily="18" charset="2"/>
              </a:rPr>
              <a:t>Two cases of v being charged: </a:t>
            </a:r>
          </a:p>
          <a:p>
            <a:pPr marL="0" indent="0">
              <a:buNone/>
            </a:pPr>
            <a:r>
              <a:rPr lang="en-CA" dirty="0">
                <a:sym typeface="Symbol" panose="05050102010706020507" pitchFamily="18" charset="2"/>
              </a:rPr>
              <a:t>	</a:t>
            </a:r>
            <a:r>
              <a:rPr lang="en-CA" dirty="0" smtClean="0">
                <a:sym typeface="Symbol" panose="05050102010706020507" pitchFamily="18" charset="2"/>
              </a:rPr>
              <a:t>v remains in b or moves “in” (i.e. in block b or lower number)</a:t>
            </a:r>
          </a:p>
          <a:p>
            <a:pPr marL="0" indent="0">
              <a:buNone/>
            </a:pPr>
            <a:r>
              <a:rPr lang="en-CA" dirty="0">
                <a:sym typeface="Symbol" panose="05050102010706020507" pitchFamily="18" charset="2"/>
              </a:rPr>
              <a:t>	</a:t>
            </a:r>
            <a:r>
              <a:rPr lang="en-CA" dirty="0" smtClean="0">
                <a:sym typeface="Symbol" panose="05050102010706020507" pitchFamily="18" charset="2"/>
              </a:rPr>
              <a:t>v moves “out”, to block b+1 (if moved past b+1, it’s not charged)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68598295"/>
      </p:ext>
    </p:extLst>
  </p:cSld>
  <p:clrMapOvr>
    <a:masterClrMapping/>
  </p:clrMapOvr>
  <mc:AlternateContent xmlns:mc="http://schemas.openxmlformats.org/markup-compatibility/2006" xmlns:p14="http://schemas.microsoft.com/office/powerpoint/2010/main">
    <mc:Choice Requires="p14">
      <p:transition spd="slow" p14:dur="2000" advTm="126538"/>
    </mc:Choice>
    <mc:Fallback xmlns="">
      <p:transition spd="slow" advTm="12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What is the Amortized Run Time??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sym typeface="Symbol" panose="05050102010706020507" pitchFamily="18" charset="2"/>
              </a:rPr>
              <a:t> Suppose </a:t>
            </a:r>
            <a:r>
              <a:rPr lang="en-CA" dirty="0" smtClean="0">
                <a:solidFill>
                  <a:srgbClr val="C00000"/>
                </a:solidFill>
                <a:sym typeface="Symbol" panose="05050102010706020507" pitchFamily="18" charset="2"/>
              </a:rPr>
              <a:t>v remains in b or moves “in”</a:t>
            </a:r>
            <a:r>
              <a:rPr lang="en-CA" dirty="0" smtClean="0">
                <a:sym typeface="Symbol" panose="05050102010706020507" pitchFamily="18" charset="2"/>
              </a:rPr>
              <a:t>:</a:t>
            </a:r>
          </a:p>
          <a:p>
            <a:pPr>
              <a:buFontTx/>
              <a:buChar char="-"/>
            </a:pPr>
            <a:r>
              <a:rPr lang="en-CA" dirty="0" smtClean="0">
                <a:sym typeface="Symbol" panose="05050102010706020507" pitchFamily="18" charset="2"/>
              </a:rPr>
              <a:t>All elements to end of block b+1 ordered by next request</a:t>
            </a:r>
          </a:p>
          <a:p>
            <a:pPr marL="0" indent="0">
              <a:buNone/>
            </a:pPr>
            <a:r>
              <a:rPr lang="en-CA" dirty="0">
                <a:sym typeface="Symbol" panose="05050102010706020507" pitchFamily="18" charset="2"/>
              </a:rPr>
              <a:t>	a</a:t>
            </a:r>
            <a:r>
              <a:rPr lang="en-CA" dirty="0" smtClean="0">
                <a:sym typeface="Symbol" panose="05050102010706020507" pitchFamily="18" charset="2"/>
              </a:rPr>
              <a:t>nd will remain so; but others may “join them” from farther out</a:t>
            </a:r>
          </a:p>
          <a:p>
            <a:pPr marL="0" indent="0">
              <a:buNone/>
            </a:pPr>
            <a:r>
              <a:rPr lang="en-CA" dirty="0">
                <a:sym typeface="Symbol" panose="05050102010706020507" pitchFamily="18" charset="2"/>
              </a:rPr>
              <a:t>	</a:t>
            </a:r>
            <a:endParaRPr lang="en-CA" dirty="0" smtClean="0">
              <a:sym typeface="Symbol" panose="05050102010706020507" pitchFamily="18" charset="2"/>
            </a:endParaRPr>
          </a:p>
        </p:txBody>
      </p:sp>
      <p:cxnSp>
        <p:nvCxnSpPr>
          <p:cNvPr id="6" name="Straight Connector 5"/>
          <p:cNvCxnSpPr/>
          <p:nvPr/>
        </p:nvCxnSpPr>
        <p:spPr>
          <a:xfrm flipV="1">
            <a:off x="1596000" y="5312444"/>
            <a:ext cx="900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24674" y="5312444"/>
            <a:ext cx="7850226" cy="830997"/>
          </a:xfrm>
          <a:prstGeom prst="rect">
            <a:avLst/>
          </a:prstGeom>
          <a:noFill/>
        </p:spPr>
        <p:txBody>
          <a:bodyPr wrap="none" rtlCol="0">
            <a:spAutoFit/>
          </a:bodyPr>
          <a:lstStyle/>
          <a:p>
            <a:r>
              <a:rPr lang="en-CA" sz="2400" dirty="0" smtClean="0">
                <a:solidFill>
                  <a:srgbClr val="C00000"/>
                </a:solidFill>
              </a:rPr>
              <a:t>                v		   access</a:t>
            </a:r>
          </a:p>
          <a:p>
            <a:r>
              <a:rPr lang="en-CA" sz="2400" dirty="0" smtClean="0">
                <a:solidFill>
                  <a:schemeClr val="accent6"/>
                </a:solidFill>
              </a:rPr>
              <a:t>|     	block b   	|		block b+1		|  </a:t>
            </a:r>
            <a:endParaRPr lang="en-CA" sz="2400" dirty="0">
              <a:solidFill>
                <a:schemeClr val="accent6"/>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48608682"/>
      </p:ext>
    </p:extLst>
  </p:cSld>
  <p:clrMapOvr>
    <a:masterClrMapping/>
  </p:clrMapOvr>
  <mc:AlternateContent xmlns:mc="http://schemas.openxmlformats.org/markup-compatibility/2006" xmlns:p14="http://schemas.microsoft.com/office/powerpoint/2010/main">
    <mc:Choice Requires="p14">
      <p:transition spd="slow" p14:dur="2000" advTm="76851"/>
    </mc:Choice>
    <mc:Fallback xmlns="">
      <p:transition spd="slow" advTm="7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What is the Amortized Run Time??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sym typeface="Symbol" panose="05050102010706020507" pitchFamily="18" charset="2"/>
              </a:rPr>
              <a:t> Suppose </a:t>
            </a:r>
            <a:r>
              <a:rPr lang="en-CA" dirty="0" smtClean="0">
                <a:solidFill>
                  <a:srgbClr val="C00000"/>
                </a:solidFill>
                <a:sym typeface="Symbol" panose="05050102010706020507" pitchFamily="18" charset="2"/>
              </a:rPr>
              <a:t>v remains in b or moves “in”</a:t>
            </a:r>
            <a:r>
              <a:rPr lang="en-CA" dirty="0" smtClean="0">
                <a:sym typeface="Symbol" panose="05050102010706020507" pitchFamily="18" charset="2"/>
              </a:rPr>
              <a:t>:</a:t>
            </a:r>
          </a:p>
          <a:p>
            <a:pPr>
              <a:buFontTx/>
              <a:buChar char="-"/>
            </a:pPr>
            <a:r>
              <a:rPr lang="en-CA" dirty="0" smtClean="0">
                <a:sym typeface="Symbol" panose="05050102010706020507" pitchFamily="18" charset="2"/>
              </a:rPr>
              <a:t>All elements to end of block b+1 ordered by next request</a:t>
            </a:r>
          </a:p>
          <a:p>
            <a:pPr marL="0" indent="0">
              <a:buNone/>
            </a:pPr>
            <a:r>
              <a:rPr lang="en-CA" dirty="0">
                <a:sym typeface="Symbol" panose="05050102010706020507" pitchFamily="18" charset="2"/>
              </a:rPr>
              <a:t>	a</a:t>
            </a:r>
            <a:r>
              <a:rPr lang="en-CA" dirty="0" smtClean="0">
                <a:sym typeface="Symbol" panose="05050102010706020507" pitchFamily="18" charset="2"/>
              </a:rPr>
              <a:t>nd will remain so; but others may “join them” from farther out</a:t>
            </a:r>
          </a:p>
          <a:p>
            <a:pPr>
              <a:buFontTx/>
              <a:buChar char="-"/>
            </a:pPr>
            <a:r>
              <a:rPr lang="en-CA" dirty="0" smtClean="0">
                <a:sym typeface="Symbol" panose="05050102010706020507" pitchFamily="18" charset="2"/>
              </a:rPr>
              <a:t>No values following v in b or in b+1 can be requested before v</a:t>
            </a:r>
          </a:p>
          <a:p>
            <a:pPr>
              <a:buFontTx/>
              <a:buChar char="-"/>
            </a:pPr>
            <a:r>
              <a:rPr lang="en-CA" dirty="0" smtClean="0">
                <a:sym typeface="Symbol" panose="05050102010706020507" pitchFamily="18" charset="2"/>
              </a:rPr>
              <a:t>So v cannot be charged again, unless an access beyond b+1 causes v to move to b+1, when it is not charged but could be subsequently)</a:t>
            </a:r>
          </a:p>
          <a:p>
            <a:pPr marL="0" indent="0">
              <a:buNone/>
            </a:pPr>
            <a:r>
              <a:rPr lang="en-CA" dirty="0">
                <a:sym typeface="Symbol" panose="05050102010706020507" pitchFamily="18" charset="2"/>
              </a:rPr>
              <a:t>	</a:t>
            </a:r>
            <a:endParaRPr lang="en-CA" dirty="0" smtClean="0">
              <a:sym typeface="Symbol" panose="05050102010706020507" pitchFamily="18" charset="2"/>
            </a:endParaRPr>
          </a:p>
        </p:txBody>
      </p:sp>
      <p:cxnSp>
        <p:nvCxnSpPr>
          <p:cNvPr id="6" name="Straight Connector 5"/>
          <p:cNvCxnSpPr/>
          <p:nvPr/>
        </p:nvCxnSpPr>
        <p:spPr>
          <a:xfrm flipV="1">
            <a:off x="1596000" y="5312444"/>
            <a:ext cx="900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24674" y="5312444"/>
            <a:ext cx="7850226" cy="830997"/>
          </a:xfrm>
          <a:prstGeom prst="rect">
            <a:avLst/>
          </a:prstGeom>
          <a:noFill/>
        </p:spPr>
        <p:txBody>
          <a:bodyPr wrap="none" rtlCol="0">
            <a:spAutoFit/>
          </a:bodyPr>
          <a:lstStyle/>
          <a:p>
            <a:r>
              <a:rPr lang="en-CA" sz="2400" dirty="0" smtClean="0">
                <a:solidFill>
                  <a:srgbClr val="C00000"/>
                </a:solidFill>
              </a:rPr>
              <a:t>                v		   access</a:t>
            </a:r>
          </a:p>
          <a:p>
            <a:r>
              <a:rPr lang="en-CA" sz="2400" dirty="0" smtClean="0">
                <a:solidFill>
                  <a:schemeClr val="accent6"/>
                </a:solidFill>
              </a:rPr>
              <a:t>|     	block b   	|		block b+1		|  </a:t>
            </a:r>
            <a:endParaRPr lang="en-CA" sz="2400" dirty="0">
              <a:solidFill>
                <a:schemeClr val="accent6"/>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4229213"/>
      </p:ext>
    </p:extLst>
  </p:cSld>
  <p:clrMapOvr>
    <a:masterClrMapping/>
  </p:clrMapOvr>
  <mc:AlternateContent xmlns:mc="http://schemas.openxmlformats.org/markup-compatibility/2006" xmlns:p14="http://schemas.microsoft.com/office/powerpoint/2010/main">
    <mc:Choice Requires="p14">
      <p:transition spd="slow" p14:dur="2000" advTm="53428"/>
    </mc:Choice>
    <mc:Fallback xmlns="">
      <p:transition spd="slow" advTm="53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What is the Amortized Run Time??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sym typeface="Symbol" panose="05050102010706020507" pitchFamily="18" charset="2"/>
              </a:rPr>
              <a:t> Now suppose </a:t>
            </a:r>
            <a:r>
              <a:rPr lang="en-CA" dirty="0" smtClean="0">
                <a:solidFill>
                  <a:srgbClr val="C00000"/>
                </a:solidFill>
                <a:sym typeface="Symbol" panose="05050102010706020507" pitchFamily="18" charset="2"/>
              </a:rPr>
              <a:t>v moves “out”, to block b+1</a:t>
            </a:r>
          </a:p>
          <a:p>
            <a:pPr>
              <a:buFontTx/>
              <a:buChar char="-"/>
            </a:pPr>
            <a:r>
              <a:rPr lang="en-CA" dirty="0" smtClean="0">
                <a:sym typeface="Symbol" panose="05050102010706020507" pitchFamily="18" charset="2"/>
              </a:rPr>
              <a:t>It cannot be charged for access to an earlier block, though could be charged for a request to b+2</a:t>
            </a:r>
          </a:p>
          <a:p>
            <a:pPr>
              <a:buFontTx/>
              <a:buChar char="-"/>
            </a:pPr>
            <a:endParaRPr lang="en-CA" dirty="0">
              <a:sym typeface="Symbol" panose="05050102010706020507" pitchFamily="18" charset="2"/>
            </a:endParaRPr>
          </a:p>
          <a:p>
            <a:pPr marL="0" indent="0">
              <a:buNone/>
            </a:pPr>
            <a:r>
              <a:rPr lang="en-CA" dirty="0" smtClean="0">
                <a:sym typeface="Symbol" panose="05050102010706020507" pitchFamily="18" charset="2"/>
              </a:rPr>
              <a:t>So an element is charged at most </a:t>
            </a:r>
            <a:r>
              <a:rPr lang="en-CA" dirty="0">
                <a:sym typeface="Symbol" panose="05050102010706020507" pitchFamily="18" charset="2"/>
              </a:rPr>
              <a:t></a:t>
            </a:r>
            <a:r>
              <a:rPr lang="en-CA" dirty="0" err="1">
                <a:sym typeface="Symbol" panose="05050102010706020507" pitchFamily="18" charset="2"/>
              </a:rPr>
              <a:t>lg</a:t>
            </a:r>
            <a:r>
              <a:rPr lang="en-CA" dirty="0">
                <a:sym typeface="Symbol" panose="05050102010706020507" pitchFamily="18" charset="2"/>
              </a:rPr>
              <a:t> r </a:t>
            </a:r>
            <a:r>
              <a:rPr lang="en-CA" dirty="0" smtClean="0">
                <a:sym typeface="Symbol" panose="05050102010706020507" pitchFamily="18" charset="2"/>
              </a:rPr>
              <a:t>times and so amortized cost at most 1+4</a:t>
            </a:r>
            <a:r>
              <a:rPr lang="en-CA" dirty="0">
                <a:sym typeface="Symbol" panose="05050102010706020507" pitchFamily="18" charset="2"/>
              </a:rPr>
              <a:t> </a:t>
            </a:r>
            <a:r>
              <a:rPr lang="en-CA" dirty="0" err="1">
                <a:sym typeface="Symbol" panose="05050102010706020507" pitchFamily="18" charset="2"/>
              </a:rPr>
              <a:t>lg</a:t>
            </a:r>
            <a:r>
              <a:rPr lang="en-CA" dirty="0">
                <a:sym typeface="Symbol" panose="05050102010706020507" pitchFamily="18" charset="2"/>
              </a:rPr>
              <a:t> r</a:t>
            </a:r>
            <a:r>
              <a:rPr lang="en-CA" dirty="0" smtClean="0">
                <a:sym typeface="Symbol" panose="05050102010706020507" pitchFamily="18" charset="2"/>
              </a:rPr>
              <a:t>.</a:t>
            </a:r>
          </a:p>
          <a:p>
            <a:pPr marL="0" indent="0">
              <a:buNone/>
            </a:pPr>
            <a:endParaRPr lang="en-CA" dirty="0" smtClean="0">
              <a:sym typeface="Symbol" panose="05050102010706020507" pitchFamily="18" charset="2"/>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5433948"/>
      </p:ext>
    </p:extLst>
  </p:cSld>
  <p:clrMapOvr>
    <a:masterClrMapping/>
  </p:clrMapOvr>
  <mc:AlternateContent xmlns:mc="http://schemas.openxmlformats.org/markup-compatibility/2006" xmlns:p14="http://schemas.microsoft.com/office/powerpoint/2010/main">
    <mc:Choice Requires="p14">
      <p:transition spd="slow" p14:dur="2000" advTm="47230"/>
    </mc:Choice>
    <mc:Fallback xmlns="">
      <p:transition spd="slow" advTm="4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Can we do better?</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sym typeface="Symbol" panose="05050102010706020507" pitchFamily="18" charset="2"/>
              </a:rPr>
              <a:t>Nothing “magic” about blocks of size 2</a:t>
            </a:r>
            <a:r>
              <a:rPr lang="en-CA" baseline="30000" dirty="0" smtClean="0">
                <a:sym typeface="Symbol" panose="05050102010706020507" pitchFamily="18" charset="2"/>
              </a:rPr>
              <a:t>k</a:t>
            </a:r>
            <a:r>
              <a:rPr lang="en-CA" dirty="0" smtClean="0">
                <a:sym typeface="Symbol" panose="05050102010706020507" pitchFamily="18" charset="2"/>
              </a:rPr>
              <a:t>.</a:t>
            </a:r>
          </a:p>
          <a:p>
            <a:pPr marL="0" indent="0">
              <a:buNone/>
            </a:pPr>
            <a:r>
              <a:rPr lang="en-CA" dirty="0" smtClean="0">
                <a:sym typeface="Symbol" panose="05050102010706020507" pitchFamily="18" charset="2"/>
              </a:rPr>
              <a:t>Grow blocks as powers of some value a, and optimize. If a=4.24429, we get amortized cost at most 1+2.6624 </a:t>
            </a:r>
            <a:r>
              <a:rPr lang="en-CA" dirty="0">
                <a:sym typeface="Symbol" panose="05050102010706020507" pitchFamily="18" charset="2"/>
              </a:rPr>
              <a:t></a:t>
            </a:r>
            <a:r>
              <a:rPr lang="en-CA" dirty="0" err="1">
                <a:sym typeface="Symbol" panose="05050102010706020507" pitchFamily="18" charset="2"/>
              </a:rPr>
              <a:t>lg</a:t>
            </a:r>
            <a:r>
              <a:rPr lang="en-CA" dirty="0">
                <a:sym typeface="Symbol" panose="05050102010706020507" pitchFamily="18" charset="2"/>
              </a:rPr>
              <a:t> r</a:t>
            </a:r>
            <a:r>
              <a:rPr lang="en-CA" dirty="0" smtClean="0">
                <a:sym typeface="Symbol" panose="05050102010706020507" pitchFamily="18" charset="2"/>
              </a:rPr>
              <a:t>.</a:t>
            </a:r>
          </a:p>
          <a:p>
            <a:pPr marL="0" indent="0">
              <a:buNone/>
            </a:pPr>
            <a:endParaRPr lang="en-CA" dirty="0" smtClean="0">
              <a:sym typeface="Symbol" panose="05050102010706020507" pitchFamily="18" charset="2"/>
            </a:endParaRPr>
          </a:p>
          <a:p>
            <a:pPr marL="0" indent="0">
              <a:buNone/>
            </a:pPr>
            <a:r>
              <a:rPr lang="en-CA" dirty="0" smtClean="0">
                <a:solidFill>
                  <a:schemeClr val="accent6"/>
                </a:solidFill>
                <a:sym typeface="Symbol" panose="05050102010706020507" pitchFamily="18" charset="2"/>
              </a:rPr>
              <a:t>The lesson: models are necessary for proving bounds, but (again) pay attention to whether they reflect reality.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5683708"/>
      </p:ext>
    </p:extLst>
  </p:cSld>
  <p:clrMapOvr>
    <a:masterClrMapping/>
  </p:clrMapOvr>
  <mc:AlternateContent xmlns:mc="http://schemas.openxmlformats.org/markup-compatibility/2006" xmlns:p14="http://schemas.microsoft.com/office/powerpoint/2010/main">
    <mc:Choice Requires="p14">
      <p:transition spd="slow" p14:dur="2000" advTm="95757"/>
    </mc:Choice>
    <mc:Fallback xmlns="">
      <p:transition spd="slow" advTm="9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New Off Line Model</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pPr marL="0" indent="0">
              <a:buNone/>
            </a:pPr>
            <a:r>
              <a:rPr lang="en-CA" dirty="0" smtClean="0">
                <a:solidFill>
                  <a:srgbClr val="FF0000"/>
                </a:solidFill>
              </a:rPr>
              <a:t>Let’s charge as suggested: </a:t>
            </a:r>
          </a:p>
          <a:p>
            <a:pPr marL="0" indent="0">
              <a:buNone/>
            </a:pPr>
            <a:r>
              <a:rPr lang="en-CA" dirty="0" smtClean="0">
                <a:solidFill>
                  <a:schemeClr val="accent6"/>
                </a:solidFill>
              </a:rPr>
              <a:t>Can scan from the beginning as far as we like, e.g. past the </a:t>
            </a:r>
            <a:r>
              <a:rPr lang="en-CA" dirty="0">
                <a:solidFill>
                  <a:schemeClr val="accent6"/>
                </a:solidFill>
              </a:rPr>
              <a:t>queried value, </a:t>
            </a:r>
            <a:r>
              <a:rPr lang="en-CA" dirty="0" smtClean="0">
                <a:solidFill>
                  <a:schemeClr val="accent6"/>
                </a:solidFill>
              </a:rPr>
              <a:t>and keep a </a:t>
            </a:r>
            <a:r>
              <a:rPr lang="en-CA" dirty="0">
                <a:solidFill>
                  <a:schemeClr val="accent6"/>
                </a:solidFill>
              </a:rPr>
              <a:t>modest (say constant) number of pointers</a:t>
            </a:r>
            <a:r>
              <a:rPr lang="en-CA" dirty="0" smtClean="0">
                <a:solidFill>
                  <a:schemeClr val="accent6"/>
                </a:solidFill>
              </a:rPr>
              <a:t>. (cost as far as we go)</a:t>
            </a:r>
          </a:p>
          <a:p>
            <a:pPr marL="0" indent="0">
              <a:buNone/>
            </a:pPr>
            <a:r>
              <a:rPr lang="en-CA" dirty="0" smtClean="0">
                <a:solidFill>
                  <a:schemeClr val="accent6"/>
                </a:solidFill>
              </a:rPr>
              <a:t>Can swap values in any </a:t>
            </a:r>
            <a:r>
              <a:rPr lang="en-CA" dirty="0">
                <a:solidFill>
                  <a:schemeClr val="accent6"/>
                </a:solidFill>
              </a:rPr>
              <a:t>two </a:t>
            </a:r>
            <a:r>
              <a:rPr lang="en-CA" dirty="0" smtClean="0">
                <a:solidFill>
                  <a:schemeClr val="accent6"/>
                </a:solidFill>
              </a:rPr>
              <a:t>positions referred to by our pointers (cost 1 per swap)</a:t>
            </a:r>
            <a:endParaRPr lang="en-CA" dirty="0" smtClean="0"/>
          </a:p>
          <a:p>
            <a:pPr marL="0" indent="0">
              <a:buNone/>
            </a:pPr>
            <a:r>
              <a:rPr lang="en-CA" dirty="0" smtClean="0"/>
              <a:t>Then from:</a:t>
            </a:r>
          </a:p>
          <a:p>
            <a:pPr marL="0" indent="0">
              <a:buNone/>
            </a:pPr>
            <a:r>
              <a:rPr lang="en-CA" dirty="0" smtClean="0"/>
              <a:t>J.I</a:t>
            </a:r>
            <a:r>
              <a:rPr lang="en-CA" dirty="0"/>
              <a:t>. Munro: On the Competitiveness of Linear Search. ESA ‘00 (LNCS 1879 pp </a:t>
            </a:r>
            <a:r>
              <a:rPr lang="en-CA" dirty="0" smtClean="0"/>
              <a:t>338-345)	or </a:t>
            </a:r>
          </a:p>
          <a:p>
            <a:pPr marL="0" indent="0">
              <a:buNone/>
            </a:pPr>
            <a:r>
              <a:rPr lang="en-CA" dirty="0" smtClean="0"/>
              <a:t>C. </a:t>
            </a:r>
            <a:r>
              <a:rPr lang="en-CA" dirty="0" err="1"/>
              <a:t>Martínez</a:t>
            </a:r>
            <a:r>
              <a:rPr lang="en-CA" dirty="0"/>
              <a:t>, </a:t>
            </a:r>
            <a:r>
              <a:rPr lang="en-CA" dirty="0" smtClean="0"/>
              <a:t>S. </a:t>
            </a:r>
            <a:r>
              <a:rPr lang="en-CA" dirty="0" err="1" smtClean="0"/>
              <a:t>Roura</a:t>
            </a:r>
            <a:r>
              <a:rPr lang="en-CA" dirty="0" smtClean="0"/>
              <a:t>: On </a:t>
            </a:r>
            <a:r>
              <a:rPr lang="en-CA" dirty="0"/>
              <a:t>the competitiveness of the move-to-front rule. </a:t>
            </a:r>
            <a:r>
              <a:rPr lang="en-CA" dirty="0" err="1"/>
              <a:t>Theor</a:t>
            </a:r>
            <a:r>
              <a:rPr lang="en-CA" dirty="0"/>
              <a:t>. </a:t>
            </a:r>
            <a:r>
              <a:rPr lang="en-CA" dirty="0" err="1"/>
              <a:t>Comput</a:t>
            </a:r>
            <a:r>
              <a:rPr lang="en-CA" dirty="0"/>
              <a:t>. Sci. 242(1-2): 313-325 (2000)</a:t>
            </a:r>
            <a:r>
              <a:rPr lang="en-US" dirty="0" smtClean="0">
                <a:ea typeface="Times New Roman" panose="02020603050405020304" pitchFamily="18" charset="0"/>
                <a:cs typeface="Times New Roman" panose="02020603050405020304" pitchFamily="18" charset="0"/>
              </a:rPr>
              <a:t>.</a:t>
            </a:r>
            <a:endParaRPr lang="en-CA" sz="2400" dirty="0">
              <a:ea typeface="Times New Roman" panose="02020603050405020304" pitchFamily="18" charset="0"/>
              <a:cs typeface="Times New Roman" panose="02020603050405020304" pitchFamily="18" charset="0"/>
            </a:endParaRPr>
          </a:p>
          <a:p>
            <a:pPr marL="0" indent="0">
              <a:buNone/>
            </a:pP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1285123"/>
      </p:ext>
    </p:extLst>
  </p:cSld>
  <p:clrMapOvr>
    <a:masterClrMapping/>
  </p:clrMapOvr>
  <mc:AlternateContent xmlns:mc="http://schemas.openxmlformats.org/markup-compatibility/2006" xmlns:p14="http://schemas.microsoft.com/office/powerpoint/2010/main">
    <mc:Choice Requires="p14">
      <p:transition spd="slow" p14:dur="2000" advTm="49901"/>
    </mc:Choice>
    <mc:Fallback xmlns="">
      <p:transition spd="slow" advTm="4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An Off Line Algorithm for Linear Search</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Consider </a:t>
            </a:r>
            <a:r>
              <a:rPr lang="en-CA" dirty="0"/>
              <a:t>the following rule, </a:t>
            </a:r>
            <a:r>
              <a:rPr lang="en-CA" dirty="0">
                <a:solidFill>
                  <a:srgbClr val="C00000"/>
                </a:solidFill>
              </a:rPr>
              <a:t>Order by Next Request (</a:t>
            </a:r>
            <a:r>
              <a:rPr lang="en-CA" dirty="0" smtClean="0">
                <a:solidFill>
                  <a:srgbClr val="C00000"/>
                </a:solidFill>
              </a:rPr>
              <a:t>ONR)</a:t>
            </a:r>
            <a:r>
              <a:rPr lang="en-CA" dirty="0" smtClean="0"/>
              <a:t>:</a:t>
            </a:r>
            <a:endParaRPr lang="en-CA" dirty="0"/>
          </a:p>
          <a:p>
            <a:pPr marL="0" indent="0">
              <a:buNone/>
            </a:pPr>
            <a:r>
              <a:rPr lang="en-CA" dirty="0">
                <a:solidFill>
                  <a:schemeClr val="accent6"/>
                </a:solidFill>
              </a:rPr>
              <a:t>To search for element in </a:t>
            </a:r>
            <a:r>
              <a:rPr lang="en-CA" dirty="0" smtClean="0">
                <a:solidFill>
                  <a:schemeClr val="accent6"/>
                </a:solidFill>
              </a:rPr>
              <a:t>position </a:t>
            </a:r>
            <a:r>
              <a:rPr lang="en-CA" dirty="0" err="1">
                <a:solidFill>
                  <a:schemeClr val="accent6"/>
                </a:solidFill>
              </a:rPr>
              <a:t>i</a:t>
            </a:r>
            <a:r>
              <a:rPr lang="en-CA" dirty="0">
                <a:solidFill>
                  <a:schemeClr val="accent6"/>
                </a:solidFill>
              </a:rPr>
              <a:t>, </a:t>
            </a:r>
            <a:r>
              <a:rPr lang="en-CA" dirty="0" smtClean="0">
                <a:solidFill>
                  <a:schemeClr val="accent6"/>
                </a:solidFill>
              </a:rPr>
              <a:t>continue </a:t>
            </a:r>
            <a:r>
              <a:rPr lang="en-CA" dirty="0">
                <a:solidFill>
                  <a:schemeClr val="accent6"/>
                </a:solidFill>
              </a:rPr>
              <a:t>scan to position  </a:t>
            </a:r>
            <a:r>
              <a:rPr lang="en-CA" dirty="0" smtClean="0">
                <a:solidFill>
                  <a:schemeClr val="accent6"/>
                </a:solidFill>
              </a:rPr>
              <a:t>2</a:t>
            </a:r>
            <a:r>
              <a:rPr lang="en-CA" baseline="30000" dirty="0" smtClean="0">
                <a:solidFill>
                  <a:schemeClr val="accent6"/>
                </a:solidFill>
                <a:sym typeface="Symbol" panose="05050102010706020507" pitchFamily="18" charset="2"/>
              </a:rPr>
              <a:t>lg </a:t>
            </a:r>
            <a:r>
              <a:rPr lang="en-CA" baseline="30000" dirty="0" err="1" smtClean="0">
                <a:solidFill>
                  <a:schemeClr val="accent6"/>
                </a:solidFill>
                <a:sym typeface="Symbol" panose="05050102010706020507" pitchFamily="18" charset="2"/>
              </a:rPr>
              <a:t>i</a:t>
            </a:r>
            <a:r>
              <a:rPr lang="en-CA" baseline="30000" dirty="0" smtClean="0">
                <a:solidFill>
                  <a:schemeClr val="accent6"/>
                </a:solidFill>
                <a:sym typeface="Symbol" panose="05050102010706020507" pitchFamily="18" charset="2"/>
              </a:rPr>
              <a:t></a:t>
            </a:r>
            <a:r>
              <a:rPr lang="en-CA" baseline="30000" dirty="0" smtClean="0">
                <a:solidFill>
                  <a:schemeClr val="accent6"/>
                </a:solidFill>
              </a:rPr>
              <a:t> </a:t>
            </a:r>
            <a:r>
              <a:rPr lang="en-CA" dirty="0" smtClean="0">
                <a:solidFill>
                  <a:schemeClr val="accent6"/>
                </a:solidFill>
              </a:rPr>
              <a:t>Then </a:t>
            </a:r>
            <a:r>
              <a:rPr lang="en-CA" dirty="0">
                <a:solidFill>
                  <a:schemeClr val="accent6"/>
                </a:solidFill>
              </a:rPr>
              <a:t>reorder these 2</a:t>
            </a:r>
            <a:r>
              <a:rPr lang="en-CA" baseline="30000" dirty="0">
                <a:solidFill>
                  <a:schemeClr val="accent6"/>
                </a:solidFill>
                <a:sym typeface="Symbol" panose="05050102010706020507" pitchFamily="18" charset="2"/>
              </a:rPr>
              <a:t>lg </a:t>
            </a:r>
            <a:r>
              <a:rPr lang="en-CA" baseline="30000" dirty="0" err="1">
                <a:solidFill>
                  <a:schemeClr val="accent6"/>
                </a:solidFill>
                <a:sym typeface="Symbol" panose="05050102010706020507" pitchFamily="18" charset="2"/>
              </a:rPr>
              <a:t>i</a:t>
            </a:r>
            <a:r>
              <a:rPr lang="en-CA" baseline="30000" dirty="0">
                <a:solidFill>
                  <a:schemeClr val="accent6"/>
                </a:solidFill>
                <a:sym typeface="Symbol" panose="05050102010706020507" pitchFamily="18" charset="2"/>
              </a:rPr>
              <a:t></a:t>
            </a:r>
            <a:r>
              <a:rPr lang="en-CA" baseline="30000" dirty="0">
                <a:solidFill>
                  <a:schemeClr val="accent6"/>
                </a:solidFill>
              </a:rPr>
              <a:t> </a:t>
            </a:r>
            <a:r>
              <a:rPr lang="en-CA" dirty="0" smtClean="0">
                <a:solidFill>
                  <a:schemeClr val="accent6"/>
                </a:solidFill>
              </a:rPr>
              <a:t>elements </a:t>
            </a:r>
            <a:r>
              <a:rPr lang="en-CA" dirty="0">
                <a:solidFill>
                  <a:schemeClr val="accent6"/>
                </a:solidFill>
              </a:rPr>
              <a:t>according to the time until their next requests.  </a:t>
            </a:r>
          </a:p>
          <a:p>
            <a:pPr marL="0" indent="0">
              <a:buNone/>
            </a:pPr>
            <a:r>
              <a:rPr lang="en-CA" dirty="0"/>
              <a:t>(The next of these to be accessed goes in position 1</a:t>
            </a:r>
            <a:r>
              <a:rPr lang="en-CA" dirty="0" smtClean="0"/>
              <a:t>)</a:t>
            </a:r>
          </a:p>
          <a:p>
            <a:pPr marL="0" indent="0">
              <a:buNone/>
            </a:pPr>
            <a:r>
              <a:rPr lang="en-CA" dirty="0" smtClean="0"/>
              <a:t>This looks to violate our model (constant number of pointers, but hang on)</a:t>
            </a:r>
            <a:endParaRPr lang="en-CA" dirty="0"/>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62359676"/>
      </p:ext>
    </p:extLst>
  </p:cSld>
  <p:clrMapOvr>
    <a:masterClrMapping/>
  </p:clrMapOvr>
  <mc:AlternateContent xmlns:mc="http://schemas.openxmlformats.org/markup-compatibility/2006" xmlns:p14="http://schemas.microsoft.com/office/powerpoint/2010/main">
    <mc:Choice Requires="p14">
      <p:transition spd="slow" p14:dur="2000" advTm="65816"/>
    </mc:Choice>
    <mc:Fallback xmlns="">
      <p:transition spd="slow" advTm="6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An Off Line Algorithm: Example</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Values/times 1 … 16 initially in order, and to be requested in order.</a:t>
            </a:r>
          </a:p>
        </p:txBody>
      </p:sp>
      <p:sp>
        <p:nvSpPr>
          <p:cNvPr id="6" name="Rectangle 1"/>
          <p:cNvSpPr>
            <a:spLocks noChangeArrowheads="1"/>
          </p:cNvSpPr>
          <p:nvPr/>
        </p:nvSpPr>
        <p:spPr bwMode="auto">
          <a:xfrm>
            <a:off x="3581400" y="3303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7" name="Table 6"/>
          <p:cNvGraphicFramePr>
            <a:graphicFrameLocks noGrp="1"/>
          </p:cNvGraphicFramePr>
          <p:nvPr>
            <p:extLst>
              <p:ext uri="{D42A27DB-BD31-4B8C-83A1-F6EECF244321}">
                <p14:modId xmlns:p14="http://schemas.microsoft.com/office/powerpoint/2010/main" val="1155274041"/>
              </p:ext>
            </p:extLst>
          </p:nvPr>
        </p:nvGraphicFramePr>
        <p:xfrm>
          <a:off x="1776818" y="2730500"/>
          <a:ext cx="8127999" cy="3708400"/>
        </p:xfrm>
        <a:graphic>
          <a:graphicData uri="http://schemas.openxmlformats.org/drawingml/2006/table">
            <a:tbl>
              <a:tblPr firstRow="1" bandRow="1">
                <a:tableStyleId>{5C22544A-7EE6-4342-B048-85BDC9FD1C3A}</a:tableStyleId>
              </a:tblPr>
              <a:tblGrid>
                <a:gridCol w="977014">
                  <a:extLst>
                    <a:ext uri="{9D8B030D-6E8A-4147-A177-3AD203B41FA5}">
                      <a16:colId xmlns:a16="http://schemas.microsoft.com/office/drawing/2014/main" val="1034214719"/>
                    </a:ext>
                  </a:extLst>
                </a:gridCol>
                <a:gridCol w="595424">
                  <a:extLst>
                    <a:ext uri="{9D8B030D-6E8A-4147-A177-3AD203B41FA5}">
                      <a16:colId xmlns:a16="http://schemas.microsoft.com/office/drawing/2014/main" val="1416121015"/>
                    </a:ext>
                  </a:extLst>
                </a:gridCol>
                <a:gridCol w="6555561">
                  <a:extLst>
                    <a:ext uri="{9D8B030D-6E8A-4147-A177-3AD203B41FA5}">
                      <a16:colId xmlns:a16="http://schemas.microsoft.com/office/drawing/2014/main" val="1403533526"/>
                    </a:ext>
                  </a:extLst>
                </a:gridCol>
              </a:tblGrid>
              <a:tr h="370840">
                <a:tc>
                  <a:txBody>
                    <a:bodyPr/>
                    <a:lstStyle/>
                    <a:p>
                      <a:r>
                        <a:rPr lang="en-CA" dirty="0" smtClean="0"/>
                        <a:t>Request</a:t>
                      </a:r>
                      <a:endParaRPr lang="en-CA" dirty="0"/>
                    </a:p>
                  </a:txBody>
                  <a:tcPr/>
                </a:tc>
                <a:tc>
                  <a:txBody>
                    <a:bodyPr/>
                    <a:lstStyle/>
                    <a:p>
                      <a:r>
                        <a:rPr lang="en-CA" dirty="0" smtClean="0"/>
                        <a:t>Cost</a:t>
                      </a:r>
                      <a:endParaRPr lang="en-CA" dirty="0"/>
                    </a:p>
                  </a:txBody>
                  <a:tcPr/>
                </a:tc>
                <a:tc>
                  <a:txBody>
                    <a:bodyPr/>
                    <a:lstStyle/>
                    <a:p>
                      <a:pPr algn="ctr"/>
                      <a:r>
                        <a:rPr lang="en-CA" dirty="0" smtClean="0"/>
                        <a:t>Order</a:t>
                      </a:r>
                      <a:endParaRPr lang="en-CA" dirty="0"/>
                    </a:p>
                  </a:txBody>
                  <a:tcPr/>
                </a:tc>
                <a:extLst>
                  <a:ext uri="{0D108BD9-81ED-4DB2-BD59-A6C34878D82A}">
                    <a16:rowId xmlns:a16="http://schemas.microsoft.com/office/drawing/2014/main" val="3310390749"/>
                  </a:ext>
                </a:extLst>
              </a:tr>
              <a:tr h="370840">
                <a:tc>
                  <a:txBody>
                    <a:bodyPr/>
                    <a:lstStyle/>
                    <a:p>
                      <a:r>
                        <a:rPr lang="en-CA" dirty="0" smtClean="0"/>
                        <a:t>1</a:t>
                      </a:r>
                      <a:endParaRPr lang="en-CA" dirty="0"/>
                    </a:p>
                  </a:txBody>
                  <a:tcPr/>
                </a:tc>
                <a:tc>
                  <a:txBody>
                    <a:bodyPr/>
                    <a:lstStyle/>
                    <a:p>
                      <a:r>
                        <a:rPr lang="en-CA" dirty="0" smtClean="0"/>
                        <a:t>1</a:t>
                      </a:r>
                      <a:endParaRPr lang="en-CA" dirty="0"/>
                    </a:p>
                  </a:txBody>
                  <a:tcPr/>
                </a:tc>
                <a:tc>
                  <a:txBody>
                    <a:bodyPr/>
                    <a:lstStyle/>
                    <a:p>
                      <a:r>
                        <a:rPr lang="en-CA" dirty="0" smtClean="0"/>
                        <a:t>1  2</a:t>
                      </a:r>
                      <a:r>
                        <a:rPr lang="en-CA" baseline="0" dirty="0" smtClean="0"/>
                        <a:t> </a:t>
                      </a:r>
                      <a:r>
                        <a:rPr lang="en-CA" dirty="0" smtClean="0"/>
                        <a:t> 3  4  5  6  7  8  9  10  11  12  13  14  15  16</a:t>
                      </a:r>
                      <a:endParaRPr lang="en-CA" dirty="0"/>
                    </a:p>
                  </a:txBody>
                  <a:tcPr/>
                </a:tc>
                <a:extLst>
                  <a:ext uri="{0D108BD9-81ED-4DB2-BD59-A6C34878D82A}">
                    <a16:rowId xmlns:a16="http://schemas.microsoft.com/office/drawing/2014/main" val="3569114741"/>
                  </a:ext>
                </a:extLst>
              </a:tr>
              <a:tr h="370840">
                <a:tc>
                  <a:txBody>
                    <a:bodyPr/>
                    <a:lstStyle/>
                    <a:p>
                      <a:r>
                        <a:rPr lang="en-CA" dirty="0" smtClean="0"/>
                        <a:t>2</a:t>
                      </a:r>
                      <a:endParaRPr lang="en-CA" dirty="0"/>
                    </a:p>
                  </a:txBody>
                  <a:tcPr/>
                </a:tc>
                <a:tc>
                  <a:txBody>
                    <a:bodyPr/>
                    <a:lstStyle/>
                    <a:p>
                      <a:r>
                        <a:rPr lang="en-CA" dirty="0" smtClean="0"/>
                        <a:t>2</a:t>
                      </a:r>
                      <a:endParaRPr lang="en-CA" dirty="0"/>
                    </a:p>
                  </a:txBody>
                  <a:tcPr/>
                </a:tc>
                <a:tc>
                  <a:txBody>
                    <a:bodyPr/>
                    <a:lstStyle/>
                    <a:p>
                      <a:r>
                        <a:rPr lang="en-CA" dirty="0" smtClean="0"/>
                        <a:t>2  1  .  .</a:t>
                      </a:r>
                      <a:endParaRPr lang="en-CA" dirty="0"/>
                    </a:p>
                  </a:txBody>
                  <a:tcPr/>
                </a:tc>
                <a:extLst>
                  <a:ext uri="{0D108BD9-81ED-4DB2-BD59-A6C34878D82A}">
                    <a16:rowId xmlns:a16="http://schemas.microsoft.com/office/drawing/2014/main" val="1122964549"/>
                  </a:ext>
                </a:extLst>
              </a:tr>
              <a:tr h="370840">
                <a:tc>
                  <a:txBody>
                    <a:bodyPr/>
                    <a:lstStyle/>
                    <a:p>
                      <a:r>
                        <a:rPr lang="en-CA" dirty="0" smtClean="0"/>
                        <a:t>3</a:t>
                      </a:r>
                      <a:endParaRPr lang="en-CA" dirty="0"/>
                    </a:p>
                  </a:txBody>
                  <a:tcPr/>
                </a:tc>
                <a:tc>
                  <a:txBody>
                    <a:bodyPr/>
                    <a:lstStyle/>
                    <a:p>
                      <a:r>
                        <a:rPr lang="en-CA" dirty="0" smtClean="0"/>
                        <a:t>4</a:t>
                      </a:r>
                      <a:endParaRPr lang="en-CA" dirty="0"/>
                    </a:p>
                  </a:txBody>
                  <a:tcPr/>
                </a:tc>
                <a:tc>
                  <a:txBody>
                    <a:bodyPr/>
                    <a:lstStyle/>
                    <a:p>
                      <a:r>
                        <a:rPr lang="en-CA" dirty="0" smtClean="0"/>
                        <a:t>3  4  1  2  .  .  </a:t>
                      </a:r>
                      <a:endParaRPr lang="en-CA" dirty="0"/>
                    </a:p>
                  </a:txBody>
                  <a:tcPr/>
                </a:tc>
                <a:extLst>
                  <a:ext uri="{0D108BD9-81ED-4DB2-BD59-A6C34878D82A}">
                    <a16:rowId xmlns:a16="http://schemas.microsoft.com/office/drawing/2014/main" val="1862348251"/>
                  </a:ext>
                </a:extLst>
              </a:tr>
              <a:tr h="370840">
                <a:tc>
                  <a:txBody>
                    <a:bodyPr/>
                    <a:lstStyle/>
                    <a:p>
                      <a:r>
                        <a:rPr lang="en-CA" dirty="0" smtClean="0"/>
                        <a:t>4</a:t>
                      </a:r>
                      <a:endParaRPr lang="en-CA" dirty="0"/>
                    </a:p>
                  </a:txBody>
                  <a:tcPr/>
                </a:tc>
                <a:tc>
                  <a:txBody>
                    <a:bodyPr/>
                    <a:lstStyle/>
                    <a:p>
                      <a:r>
                        <a:rPr lang="en-CA" dirty="0" smtClean="0"/>
                        <a:t>2</a:t>
                      </a:r>
                      <a:endParaRPr lang="en-CA" dirty="0"/>
                    </a:p>
                  </a:txBody>
                  <a:tcPr/>
                </a:tc>
                <a:tc>
                  <a:txBody>
                    <a:bodyPr/>
                    <a:lstStyle/>
                    <a:p>
                      <a:r>
                        <a:rPr lang="en-CA" dirty="0" smtClean="0"/>
                        <a:t>4  3  .  .</a:t>
                      </a:r>
                      <a:endParaRPr lang="en-CA" dirty="0"/>
                    </a:p>
                  </a:txBody>
                  <a:tcPr/>
                </a:tc>
                <a:extLst>
                  <a:ext uri="{0D108BD9-81ED-4DB2-BD59-A6C34878D82A}">
                    <a16:rowId xmlns:a16="http://schemas.microsoft.com/office/drawing/2014/main" val="112796068"/>
                  </a:ext>
                </a:extLst>
              </a:tr>
              <a:tr h="370840">
                <a:tc>
                  <a:txBody>
                    <a:bodyPr/>
                    <a:lstStyle/>
                    <a:p>
                      <a:r>
                        <a:rPr lang="en-CA" dirty="0" smtClean="0"/>
                        <a:t>5</a:t>
                      </a:r>
                      <a:endParaRPr lang="en-CA" dirty="0"/>
                    </a:p>
                  </a:txBody>
                  <a:tcPr/>
                </a:tc>
                <a:tc>
                  <a:txBody>
                    <a:bodyPr/>
                    <a:lstStyle/>
                    <a:p>
                      <a:r>
                        <a:rPr lang="en-CA" dirty="0" smtClean="0"/>
                        <a:t>8</a:t>
                      </a:r>
                      <a:endParaRPr lang="en-CA" dirty="0"/>
                    </a:p>
                  </a:txBody>
                  <a:tcPr/>
                </a:tc>
                <a:tc>
                  <a:txBody>
                    <a:bodyPr/>
                    <a:lstStyle/>
                    <a:p>
                      <a:r>
                        <a:rPr lang="en-CA" dirty="0" smtClean="0"/>
                        <a:t>5  6  7  8 1  2  3  4  .</a:t>
                      </a:r>
                      <a:r>
                        <a:rPr lang="en-CA" baseline="0" dirty="0" smtClean="0"/>
                        <a:t> ..</a:t>
                      </a:r>
                      <a:endParaRPr lang="en-CA" dirty="0"/>
                    </a:p>
                  </a:txBody>
                  <a:tcPr/>
                </a:tc>
                <a:extLst>
                  <a:ext uri="{0D108BD9-81ED-4DB2-BD59-A6C34878D82A}">
                    <a16:rowId xmlns:a16="http://schemas.microsoft.com/office/drawing/2014/main" val="2934859374"/>
                  </a:ext>
                </a:extLst>
              </a:tr>
              <a:tr h="370840">
                <a:tc>
                  <a:txBody>
                    <a:bodyPr/>
                    <a:lstStyle/>
                    <a:p>
                      <a:r>
                        <a:rPr lang="en-CA" dirty="0" smtClean="0"/>
                        <a:t>6</a:t>
                      </a:r>
                      <a:endParaRPr lang="en-CA" dirty="0"/>
                    </a:p>
                  </a:txBody>
                  <a:tcPr/>
                </a:tc>
                <a:tc>
                  <a:txBody>
                    <a:bodyPr/>
                    <a:lstStyle/>
                    <a:p>
                      <a:r>
                        <a:rPr lang="en-CA" dirty="0" smtClean="0"/>
                        <a:t>2</a:t>
                      </a:r>
                      <a:endParaRPr lang="en-CA" dirty="0"/>
                    </a:p>
                  </a:txBody>
                  <a:tcPr/>
                </a:tc>
                <a:tc>
                  <a:txBody>
                    <a:bodyPr/>
                    <a:lstStyle/>
                    <a:p>
                      <a:r>
                        <a:rPr lang="en-CA" dirty="0" smtClean="0"/>
                        <a:t>6  5  .  .</a:t>
                      </a:r>
                      <a:endParaRPr lang="en-CA" dirty="0"/>
                    </a:p>
                  </a:txBody>
                  <a:tcPr/>
                </a:tc>
                <a:extLst>
                  <a:ext uri="{0D108BD9-81ED-4DB2-BD59-A6C34878D82A}">
                    <a16:rowId xmlns:a16="http://schemas.microsoft.com/office/drawing/2014/main" val="3617459823"/>
                  </a:ext>
                </a:extLst>
              </a:tr>
              <a:tr h="370840">
                <a:tc>
                  <a:txBody>
                    <a:bodyPr/>
                    <a:lstStyle/>
                    <a:p>
                      <a:r>
                        <a:rPr lang="en-CA" dirty="0" smtClean="0"/>
                        <a:t>7</a:t>
                      </a:r>
                      <a:endParaRPr lang="en-CA" dirty="0"/>
                    </a:p>
                  </a:txBody>
                  <a:tcPr/>
                </a:tc>
                <a:tc>
                  <a:txBody>
                    <a:bodyPr/>
                    <a:lstStyle/>
                    <a:p>
                      <a:r>
                        <a:rPr lang="en-CA" dirty="0" smtClean="0"/>
                        <a:t>4</a:t>
                      </a:r>
                      <a:endParaRPr lang="en-CA" dirty="0"/>
                    </a:p>
                  </a:txBody>
                  <a:tcPr/>
                </a:tc>
                <a:tc>
                  <a:txBody>
                    <a:bodyPr/>
                    <a:lstStyle/>
                    <a:p>
                      <a:r>
                        <a:rPr lang="en-CA" dirty="0" smtClean="0"/>
                        <a:t>7  8  5  6    .  .</a:t>
                      </a:r>
                      <a:endParaRPr lang="en-CA" dirty="0"/>
                    </a:p>
                  </a:txBody>
                  <a:tcPr/>
                </a:tc>
                <a:extLst>
                  <a:ext uri="{0D108BD9-81ED-4DB2-BD59-A6C34878D82A}">
                    <a16:rowId xmlns:a16="http://schemas.microsoft.com/office/drawing/2014/main" val="1754207564"/>
                  </a:ext>
                </a:extLst>
              </a:tr>
              <a:tr h="370840">
                <a:tc>
                  <a:txBody>
                    <a:bodyPr/>
                    <a:lstStyle/>
                    <a:p>
                      <a:r>
                        <a:rPr lang="en-CA" dirty="0" smtClean="0"/>
                        <a:t>8</a:t>
                      </a:r>
                      <a:endParaRPr lang="en-CA" dirty="0"/>
                    </a:p>
                  </a:txBody>
                  <a:tcPr/>
                </a:tc>
                <a:tc>
                  <a:txBody>
                    <a:bodyPr/>
                    <a:lstStyle/>
                    <a:p>
                      <a:r>
                        <a:rPr lang="en-CA" dirty="0" smtClean="0"/>
                        <a:t>2</a:t>
                      </a:r>
                      <a:endParaRPr lang="en-CA" dirty="0"/>
                    </a:p>
                  </a:txBody>
                  <a:tcPr/>
                </a:tc>
                <a:tc>
                  <a:txBody>
                    <a:bodyPr/>
                    <a:lstStyle/>
                    <a:p>
                      <a:r>
                        <a:rPr lang="en-CA" dirty="0" smtClean="0"/>
                        <a:t>8  7  .  .</a:t>
                      </a:r>
                      <a:endParaRPr lang="en-CA" dirty="0"/>
                    </a:p>
                  </a:txBody>
                  <a:tcPr/>
                </a:tc>
                <a:extLst>
                  <a:ext uri="{0D108BD9-81ED-4DB2-BD59-A6C34878D82A}">
                    <a16:rowId xmlns:a16="http://schemas.microsoft.com/office/drawing/2014/main" val="3719654730"/>
                  </a:ext>
                </a:extLst>
              </a:tr>
              <a:tr h="370840">
                <a:tc>
                  <a:txBody>
                    <a:bodyPr/>
                    <a:lstStyle/>
                    <a:p>
                      <a:r>
                        <a:rPr lang="en-CA" dirty="0" smtClean="0"/>
                        <a:t>9</a:t>
                      </a:r>
                      <a:endParaRPr lang="en-CA" dirty="0"/>
                    </a:p>
                  </a:txBody>
                  <a:tcPr/>
                </a:tc>
                <a:tc>
                  <a:txBody>
                    <a:bodyPr/>
                    <a:lstStyle/>
                    <a:p>
                      <a:r>
                        <a:rPr lang="en-CA" dirty="0" smtClean="0"/>
                        <a:t>16</a:t>
                      </a:r>
                      <a:endParaRPr lang="en-CA" dirty="0"/>
                    </a:p>
                  </a:txBody>
                  <a:tcPr/>
                </a:tc>
                <a:tc>
                  <a:txBody>
                    <a:bodyPr/>
                    <a:lstStyle/>
                    <a:p>
                      <a:r>
                        <a:rPr lang="en-CA" dirty="0" smtClean="0"/>
                        <a:t>9  10</a:t>
                      </a:r>
                      <a:r>
                        <a:rPr lang="en-CA" baseline="0" dirty="0" smtClean="0"/>
                        <a:t>  11  12  13  14  15  16 1  2  3  4  5  6  7  8</a:t>
                      </a:r>
                      <a:endParaRPr lang="en-CA" dirty="0"/>
                    </a:p>
                  </a:txBody>
                  <a:tcPr/>
                </a:tc>
                <a:extLst>
                  <a:ext uri="{0D108BD9-81ED-4DB2-BD59-A6C34878D82A}">
                    <a16:rowId xmlns:a16="http://schemas.microsoft.com/office/drawing/2014/main" val="1409371038"/>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44452912"/>
      </p:ext>
    </p:extLst>
  </p:cSld>
  <p:clrMapOvr>
    <a:masterClrMapping/>
  </p:clrMapOvr>
  <mc:AlternateContent xmlns:mc="http://schemas.openxmlformats.org/markup-compatibility/2006" xmlns:p14="http://schemas.microsoft.com/office/powerpoint/2010/main">
    <mc:Choice Requires="p14">
      <p:transition spd="slow" p14:dur="2000" advTm="98309"/>
    </mc:Choice>
    <mc:Fallback xmlns="">
      <p:transition spd="slow" advTm="98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Cost for Sequence</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solidFill>
                  <a:srgbClr val="C00000"/>
                </a:solidFill>
              </a:rPr>
              <a:t>Order </a:t>
            </a:r>
            <a:r>
              <a:rPr lang="en-CA" dirty="0">
                <a:solidFill>
                  <a:srgbClr val="C00000"/>
                </a:solidFill>
              </a:rPr>
              <a:t>by Next Request (</a:t>
            </a:r>
            <a:r>
              <a:rPr lang="en-CA" dirty="0" smtClean="0">
                <a:solidFill>
                  <a:srgbClr val="C00000"/>
                </a:solidFill>
              </a:rPr>
              <a:t>ONR)</a:t>
            </a:r>
            <a:r>
              <a:rPr lang="en-CA" dirty="0" smtClean="0"/>
              <a:t>: </a:t>
            </a:r>
          </a:p>
          <a:p>
            <a:pPr marL="0" indent="0">
              <a:buNone/>
            </a:pPr>
            <a:r>
              <a:rPr lang="en-CA" dirty="0" smtClean="0">
                <a:solidFill>
                  <a:srgbClr val="C00000"/>
                </a:solidFill>
              </a:rPr>
              <a:t>T(1)=1; T(2</a:t>
            </a:r>
            <a:r>
              <a:rPr lang="en-CA" baseline="30000" dirty="0" smtClean="0">
                <a:solidFill>
                  <a:srgbClr val="C00000"/>
                </a:solidFill>
              </a:rPr>
              <a:t>k</a:t>
            </a:r>
            <a:r>
              <a:rPr lang="en-CA" dirty="0" smtClean="0">
                <a:solidFill>
                  <a:srgbClr val="C00000"/>
                </a:solidFill>
              </a:rPr>
              <a:t>)= 2T(2</a:t>
            </a:r>
            <a:r>
              <a:rPr lang="en-CA" baseline="30000" dirty="0" smtClean="0">
                <a:solidFill>
                  <a:srgbClr val="C00000"/>
                </a:solidFill>
              </a:rPr>
              <a:t>k-1</a:t>
            </a:r>
            <a:r>
              <a:rPr lang="en-CA" dirty="0" smtClean="0">
                <a:solidFill>
                  <a:srgbClr val="C00000"/>
                </a:solidFill>
              </a:rPr>
              <a:t>) + 2</a:t>
            </a:r>
            <a:r>
              <a:rPr lang="en-CA" baseline="30000" dirty="0" smtClean="0">
                <a:solidFill>
                  <a:srgbClr val="C00000"/>
                </a:solidFill>
              </a:rPr>
              <a:t>k  </a:t>
            </a:r>
            <a:r>
              <a:rPr lang="en-CA" dirty="0" smtClean="0"/>
              <a:t>i.e. to request element 1 through </a:t>
            </a:r>
            <a:r>
              <a:rPr lang="en-CA" dirty="0" smtClean="0">
                <a:solidFill>
                  <a:prstClr val="black"/>
                </a:solidFill>
              </a:rPr>
              <a:t>2</a:t>
            </a:r>
            <a:r>
              <a:rPr lang="en-CA" baseline="30000" dirty="0" smtClean="0">
                <a:solidFill>
                  <a:prstClr val="black"/>
                </a:solidFill>
              </a:rPr>
              <a:t>k</a:t>
            </a:r>
            <a:r>
              <a:rPr lang="en-CA" baseline="-25000" dirty="0" smtClean="0">
                <a:solidFill>
                  <a:prstClr val="black"/>
                </a:solidFill>
              </a:rPr>
              <a:t> </a:t>
            </a:r>
            <a:r>
              <a:rPr lang="en-CA" dirty="0" smtClean="0">
                <a:solidFill>
                  <a:prstClr val="black"/>
                </a:solidFill>
              </a:rPr>
              <a:t>takes the time to request 1 through 2</a:t>
            </a:r>
            <a:r>
              <a:rPr lang="en-CA" baseline="30000" dirty="0" smtClean="0">
                <a:solidFill>
                  <a:prstClr val="black"/>
                </a:solidFill>
              </a:rPr>
              <a:t>k-1</a:t>
            </a:r>
            <a:r>
              <a:rPr lang="en-CA" dirty="0" smtClean="0">
                <a:solidFill>
                  <a:prstClr val="black"/>
                </a:solidFill>
              </a:rPr>
              <a:t> twice and a linear scan</a:t>
            </a:r>
          </a:p>
          <a:p>
            <a:pPr marL="0" indent="0">
              <a:buNone/>
            </a:pPr>
            <a:r>
              <a:rPr lang="en-CA" dirty="0" smtClean="0">
                <a:solidFill>
                  <a:prstClr val="black"/>
                </a:solidFill>
              </a:rPr>
              <a:t> </a:t>
            </a:r>
            <a:r>
              <a:rPr lang="en-CA" dirty="0" smtClean="0"/>
              <a:t>So about n </a:t>
            </a:r>
            <a:r>
              <a:rPr lang="en-CA" dirty="0" err="1" smtClean="0"/>
              <a:t>lg</a:t>
            </a:r>
            <a:r>
              <a:rPr lang="en-CA" dirty="0" smtClean="0"/>
              <a:t> n in total</a:t>
            </a:r>
            <a:endParaRPr lang="en-CA" dirty="0"/>
          </a:p>
          <a:p>
            <a:pPr marL="0" indent="0">
              <a:buNone/>
            </a:pPr>
            <a:r>
              <a:rPr lang="en-CA" dirty="0">
                <a:solidFill>
                  <a:schemeClr val="accent6"/>
                </a:solidFill>
              </a:rPr>
              <a:t>To search for element in </a:t>
            </a:r>
            <a:r>
              <a:rPr lang="en-CA" dirty="0" smtClean="0">
                <a:solidFill>
                  <a:schemeClr val="accent6"/>
                </a:solidFill>
              </a:rPr>
              <a:t>position </a:t>
            </a:r>
            <a:r>
              <a:rPr lang="en-CA" dirty="0" err="1">
                <a:solidFill>
                  <a:schemeClr val="accent6"/>
                </a:solidFill>
              </a:rPr>
              <a:t>i</a:t>
            </a:r>
            <a:r>
              <a:rPr lang="en-CA" dirty="0">
                <a:solidFill>
                  <a:schemeClr val="accent6"/>
                </a:solidFill>
              </a:rPr>
              <a:t>, </a:t>
            </a:r>
            <a:r>
              <a:rPr lang="en-CA" dirty="0" smtClean="0">
                <a:solidFill>
                  <a:schemeClr val="accent6"/>
                </a:solidFill>
              </a:rPr>
              <a:t>continue </a:t>
            </a:r>
            <a:r>
              <a:rPr lang="en-CA" dirty="0">
                <a:solidFill>
                  <a:schemeClr val="accent6"/>
                </a:solidFill>
              </a:rPr>
              <a:t>scan to position  </a:t>
            </a:r>
            <a:r>
              <a:rPr lang="en-CA" dirty="0" smtClean="0">
                <a:solidFill>
                  <a:schemeClr val="accent6"/>
                </a:solidFill>
              </a:rPr>
              <a:t>2</a:t>
            </a:r>
            <a:r>
              <a:rPr lang="en-CA" baseline="30000" dirty="0" smtClean="0">
                <a:solidFill>
                  <a:schemeClr val="accent6"/>
                </a:solidFill>
                <a:sym typeface="Symbol" panose="05050102010706020507" pitchFamily="18" charset="2"/>
              </a:rPr>
              <a:t>lg </a:t>
            </a:r>
            <a:r>
              <a:rPr lang="en-CA" baseline="30000" dirty="0" err="1" smtClean="0">
                <a:solidFill>
                  <a:schemeClr val="accent6"/>
                </a:solidFill>
                <a:sym typeface="Symbol" panose="05050102010706020507" pitchFamily="18" charset="2"/>
              </a:rPr>
              <a:t>i</a:t>
            </a:r>
            <a:r>
              <a:rPr lang="en-CA" baseline="30000" dirty="0" smtClean="0">
                <a:solidFill>
                  <a:schemeClr val="accent6"/>
                </a:solidFill>
                <a:sym typeface="Symbol" panose="05050102010706020507" pitchFamily="18" charset="2"/>
              </a:rPr>
              <a:t></a:t>
            </a:r>
            <a:r>
              <a:rPr lang="en-CA" baseline="30000" dirty="0" smtClean="0">
                <a:solidFill>
                  <a:schemeClr val="accent6"/>
                </a:solidFill>
              </a:rPr>
              <a:t> </a:t>
            </a:r>
            <a:r>
              <a:rPr lang="en-CA" dirty="0" smtClean="0">
                <a:solidFill>
                  <a:schemeClr val="accent6"/>
                </a:solidFill>
              </a:rPr>
              <a:t>Then </a:t>
            </a:r>
            <a:r>
              <a:rPr lang="en-CA" dirty="0">
                <a:solidFill>
                  <a:schemeClr val="accent6"/>
                </a:solidFill>
              </a:rPr>
              <a:t>reorder these 2</a:t>
            </a:r>
            <a:r>
              <a:rPr lang="en-CA" baseline="30000" dirty="0">
                <a:solidFill>
                  <a:schemeClr val="accent6"/>
                </a:solidFill>
                <a:sym typeface="Symbol" panose="05050102010706020507" pitchFamily="18" charset="2"/>
              </a:rPr>
              <a:t>lg </a:t>
            </a:r>
            <a:r>
              <a:rPr lang="en-CA" baseline="30000" dirty="0" err="1">
                <a:solidFill>
                  <a:schemeClr val="accent6"/>
                </a:solidFill>
                <a:sym typeface="Symbol" panose="05050102010706020507" pitchFamily="18" charset="2"/>
              </a:rPr>
              <a:t>i</a:t>
            </a:r>
            <a:r>
              <a:rPr lang="en-CA" baseline="30000" dirty="0">
                <a:solidFill>
                  <a:schemeClr val="accent6"/>
                </a:solidFill>
                <a:sym typeface="Symbol" panose="05050102010706020507" pitchFamily="18" charset="2"/>
              </a:rPr>
              <a:t></a:t>
            </a:r>
            <a:r>
              <a:rPr lang="en-CA" baseline="30000" dirty="0">
                <a:solidFill>
                  <a:schemeClr val="accent6"/>
                </a:solidFill>
              </a:rPr>
              <a:t> </a:t>
            </a:r>
            <a:r>
              <a:rPr lang="en-CA" dirty="0" smtClean="0">
                <a:solidFill>
                  <a:schemeClr val="accent6"/>
                </a:solidFill>
              </a:rPr>
              <a:t>elements </a:t>
            </a:r>
            <a:r>
              <a:rPr lang="en-CA" dirty="0">
                <a:solidFill>
                  <a:schemeClr val="accent6"/>
                </a:solidFill>
              </a:rPr>
              <a:t>according to the time until their next requests.  </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36453188"/>
      </p:ext>
    </p:extLst>
  </p:cSld>
  <p:clrMapOvr>
    <a:masterClrMapping/>
  </p:clrMapOvr>
  <mc:AlternateContent xmlns:mc="http://schemas.openxmlformats.org/markup-compatibility/2006" xmlns:p14="http://schemas.microsoft.com/office/powerpoint/2010/main">
    <mc:Choice Requires="p14">
      <p:transition spd="slow" p14:dur="2000" advTm="49423"/>
    </mc:Choice>
    <mc:Fallback xmlns="">
      <p:transition spd="slow" advTm="4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Formalizing </a:t>
            </a:r>
            <a:r>
              <a:rPr lang="en-CA" dirty="0" err="1" smtClean="0">
                <a:solidFill>
                  <a:srgbClr val="FF0000"/>
                </a:solidFill>
                <a:latin typeface="Times New Roman" panose="02020603050405020304" pitchFamily="18" charset="0"/>
                <a:cs typeface="Times New Roman" panose="02020603050405020304" pitchFamily="18" charset="0"/>
              </a:rPr>
              <a:t>etc</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Even starting from an empty list;</a:t>
            </a:r>
          </a:p>
          <a:p>
            <a:pPr marL="0" indent="0">
              <a:buNone/>
            </a:pPr>
            <a:r>
              <a:rPr lang="en-CA" dirty="0" smtClean="0"/>
              <a:t>Insert 1,…,n takes time </a:t>
            </a:r>
            <a:r>
              <a:rPr lang="en-CA" dirty="0" smtClean="0">
                <a:sym typeface="Symbol" panose="05050102010706020507" pitchFamily="18" charset="2"/>
              </a:rPr>
              <a:t>(n</a:t>
            </a:r>
            <a:r>
              <a:rPr lang="en-CA" baseline="30000" dirty="0" smtClean="0">
                <a:sym typeface="Symbol" panose="05050102010706020507" pitchFamily="18" charset="2"/>
              </a:rPr>
              <a:t>2</a:t>
            </a:r>
            <a:r>
              <a:rPr lang="en-CA" dirty="0" smtClean="0">
                <a:sym typeface="Symbol" panose="05050102010706020507" pitchFamily="18" charset="2"/>
              </a:rPr>
              <a:t>)</a:t>
            </a:r>
          </a:p>
          <a:p>
            <a:pPr marL="0" indent="0">
              <a:buNone/>
            </a:pPr>
            <a:r>
              <a:rPr lang="en-CA" dirty="0" smtClean="0">
                <a:sym typeface="Symbol" panose="05050102010706020507" pitchFamily="18" charset="2"/>
              </a:rPr>
              <a:t>So request 1 though n “many times” (say (n</a:t>
            </a:r>
            <a:r>
              <a:rPr lang="en-CA" baseline="30000" dirty="0" smtClean="0">
                <a:sym typeface="Symbol" panose="05050102010706020507" pitchFamily="18" charset="2"/>
              </a:rPr>
              <a:t>2</a:t>
            </a:r>
            <a:r>
              <a:rPr lang="en-CA" dirty="0" smtClean="0">
                <a:sym typeface="Symbol" panose="05050102010706020507" pitchFamily="18" charset="2"/>
              </a:rPr>
              <a:t>) times)</a:t>
            </a:r>
          </a:p>
          <a:p>
            <a:pPr marL="0" lvl="0" indent="0">
              <a:buNone/>
            </a:pPr>
            <a:r>
              <a:rPr lang="en-CA" dirty="0">
                <a:sym typeface="Symbol" panose="05050102010706020507" pitchFamily="18" charset="2"/>
              </a:rPr>
              <a:t>	</a:t>
            </a:r>
            <a:r>
              <a:rPr lang="en-CA" dirty="0" smtClean="0">
                <a:sym typeface="Symbol" panose="05050102010706020507" pitchFamily="18" charset="2"/>
              </a:rPr>
              <a:t>This reduces amortized time of ONR to </a:t>
            </a:r>
            <a:r>
              <a:rPr lang="en-CA" dirty="0">
                <a:solidFill>
                  <a:prstClr val="black"/>
                </a:solidFill>
                <a:sym typeface="Symbol" panose="05050102010706020507" pitchFamily="18" charset="2"/>
              </a:rPr>
              <a:t></a:t>
            </a:r>
            <a:r>
              <a:rPr lang="en-CA" dirty="0" smtClean="0">
                <a:solidFill>
                  <a:prstClr val="black"/>
                </a:solidFill>
                <a:sym typeface="Symbol" panose="05050102010706020507" pitchFamily="18" charset="2"/>
              </a:rPr>
              <a:t>(</a:t>
            </a:r>
            <a:r>
              <a:rPr lang="en-CA" dirty="0" err="1" smtClean="0">
                <a:solidFill>
                  <a:prstClr val="black"/>
                </a:solidFill>
                <a:sym typeface="Symbol" panose="05050102010706020507" pitchFamily="18" charset="2"/>
              </a:rPr>
              <a:t>lg</a:t>
            </a:r>
            <a:r>
              <a:rPr lang="en-CA" dirty="0" smtClean="0">
                <a:solidFill>
                  <a:prstClr val="black"/>
                </a:solidFill>
                <a:sym typeface="Symbol" panose="05050102010706020507" pitchFamily="18" charset="2"/>
              </a:rPr>
              <a:t> n)</a:t>
            </a:r>
          </a:p>
          <a:p>
            <a:pPr marL="0" lvl="0" indent="0">
              <a:buNone/>
            </a:pPr>
            <a:r>
              <a:rPr lang="en-CA" dirty="0">
                <a:solidFill>
                  <a:prstClr val="black"/>
                </a:solidFill>
                <a:sym typeface="Symbol" panose="05050102010706020507" pitchFamily="18" charset="2"/>
              </a:rPr>
              <a:t>	</a:t>
            </a:r>
            <a:r>
              <a:rPr lang="en-CA" dirty="0" smtClean="0">
                <a:solidFill>
                  <a:prstClr val="black"/>
                </a:solidFill>
                <a:sym typeface="Symbol" panose="05050102010706020507" pitchFamily="18" charset="2"/>
              </a:rPr>
              <a:t>MTF remains </a:t>
            </a:r>
            <a:r>
              <a:rPr lang="en-CA" dirty="0">
                <a:solidFill>
                  <a:prstClr val="black"/>
                </a:solidFill>
                <a:sym typeface="Symbol" panose="05050102010706020507" pitchFamily="18" charset="2"/>
              </a:rPr>
              <a:t>(</a:t>
            </a:r>
            <a:r>
              <a:rPr lang="en-CA" dirty="0" smtClean="0">
                <a:solidFill>
                  <a:prstClr val="black"/>
                </a:solidFill>
                <a:sym typeface="Symbol" panose="05050102010706020507" pitchFamily="18" charset="2"/>
              </a:rPr>
              <a:t>n), and observe any on line algorithm has </a:t>
            </a:r>
            <a:r>
              <a:rPr lang="en-CA" dirty="0">
                <a:solidFill>
                  <a:prstClr val="black"/>
                </a:solidFill>
                <a:sym typeface="Symbol" panose="05050102010706020507" pitchFamily="18" charset="2"/>
              </a:rPr>
              <a:t>(</a:t>
            </a:r>
            <a:r>
              <a:rPr lang="en-CA" dirty="0" smtClean="0">
                <a:solidFill>
                  <a:prstClr val="black"/>
                </a:solidFill>
                <a:sym typeface="Symbol" panose="05050102010706020507" pitchFamily="18" charset="2"/>
              </a:rPr>
              <a:t>n)</a:t>
            </a:r>
          </a:p>
          <a:p>
            <a:pPr marL="0" lvl="0" indent="0">
              <a:buNone/>
            </a:pPr>
            <a:r>
              <a:rPr lang="en-CA" dirty="0">
                <a:solidFill>
                  <a:prstClr val="black"/>
                </a:solidFill>
                <a:sym typeface="Symbol" panose="05050102010706020507" pitchFamily="18" charset="2"/>
              </a:rPr>
              <a:t>	</a:t>
            </a:r>
            <a:r>
              <a:rPr lang="en-CA" dirty="0" smtClean="0">
                <a:solidFill>
                  <a:prstClr val="black"/>
                </a:solidFill>
                <a:sym typeface="Symbol" panose="05050102010706020507" pitchFamily="18" charset="2"/>
              </a:rPr>
              <a:t>	worst case behaviour … so</a:t>
            </a:r>
          </a:p>
          <a:p>
            <a:pPr marL="0" lvl="0" indent="0">
              <a:buNone/>
            </a:pPr>
            <a:r>
              <a:rPr lang="en-CA" dirty="0" smtClean="0">
                <a:solidFill>
                  <a:prstClr val="black"/>
                </a:solidFill>
                <a:sym typeface="Symbol" panose="05050102010706020507" pitchFamily="18" charset="2"/>
              </a:rPr>
              <a:t>Theorem: Under the outlined model, no on line sequential list algorithm is </a:t>
            </a:r>
            <a:r>
              <a:rPr lang="en-CA" dirty="0">
                <a:solidFill>
                  <a:prstClr val="black"/>
                </a:solidFill>
                <a:sym typeface="Symbol" panose="05050102010706020507" pitchFamily="18" charset="2"/>
              </a:rPr>
              <a:t>o(n/</a:t>
            </a:r>
            <a:r>
              <a:rPr lang="en-CA" dirty="0" err="1">
                <a:solidFill>
                  <a:prstClr val="black"/>
                </a:solidFill>
                <a:sym typeface="Symbol" panose="05050102010706020507" pitchFamily="18" charset="2"/>
              </a:rPr>
              <a:t>lg</a:t>
            </a:r>
            <a:r>
              <a:rPr lang="en-CA" dirty="0">
                <a:solidFill>
                  <a:prstClr val="black"/>
                </a:solidFill>
                <a:sym typeface="Symbol" panose="05050102010706020507" pitchFamily="18" charset="2"/>
              </a:rPr>
              <a:t> n</a:t>
            </a:r>
            <a:r>
              <a:rPr lang="en-CA" dirty="0" smtClean="0">
                <a:solidFill>
                  <a:prstClr val="black"/>
                </a:solidFill>
                <a:sym typeface="Symbol" panose="05050102010706020507" pitchFamily="18" charset="2"/>
              </a:rPr>
              <a:t>)-competitive with the optimal off line method.</a:t>
            </a:r>
            <a:endParaRPr lang="en-CA" dirty="0">
              <a:solidFill>
                <a:prstClr val="black"/>
              </a:solidFill>
              <a:sym typeface="Symbol" panose="05050102010706020507" pitchFamily="18" charset="2"/>
            </a:endParaRPr>
          </a:p>
          <a:p>
            <a:pPr marL="0" lvl="0" indent="0">
              <a:buNone/>
            </a:pPr>
            <a:endParaRPr lang="en-CA" dirty="0">
              <a:solidFill>
                <a:prstClr val="black"/>
              </a:solidFill>
              <a:sym typeface="Symbol" panose="05050102010706020507" pitchFamily="18" charset="2"/>
            </a:endParaRPr>
          </a:p>
          <a:p>
            <a:pPr marL="0" indent="0">
              <a:buNone/>
            </a:pPr>
            <a:endParaRPr lang="en-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6420023"/>
      </p:ext>
    </p:extLst>
  </p:cSld>
  <p:clrMapOvr>
    <a:masterClrMapping/>
  </p:clrMapOvr>
  <mc:AlternateContent xmlns:mc="http://schemas.openxmlformats.org/markup-compatibility/2006" xmlns:p14="http://schemas.microsoft.com/office/powerpoint/2010/main">
    <mc:Choice Requires="p14">
      <p:transition spd="slow" p14:dur="2000" advTm="100312"/>
    </mc:Choice>
    <mc:Fallback xmlns="">
      <p:transition spd="slow" advTm="10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How many pointers on an Arbitrary Sequence?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First, essentially no extra space is required.</a:t>
            </a:r>
          </a:p>
          <a:p>
            <a:pPr marL="0" indent="0">
              <a:buNone/>
            </a:pPr>
            <a:r>
              <a:rPr lang="en-CA" dirty="0" smtClean="0">
                <a:solidFill>
                  <a:srgbClr val="FF0000"/>
                </a:solidFill>
              </a:rPr>
              <a:t>Theorem: </a:t>
            </a:r>
            <a:r>
              <a:rPr lang="en-CA" dirty="0" smtClean="0"/>
              <a:t>The order by next request heuristic ca n be implemented either in an array or a linear linked list in time linear in the number of elements inspected using a </a:t>
            </a:r>
            <a:r>
              <a:rPr lang="en-CA" dirty="0" smtClean="0">
                <a:solidFill>
                  <a:srgbClr val="FF0000"/>
                </a:solidFill>
              </a:rPr>
              <a:t>constant number of pointers or indices</a:t>
            </a:r>
            <a:r>
              <a:rPr lang="en-CA" dirty="0" smtClean="0"/>
              <a:t>.</a:t>
            </a:r>
            <a:endParaRPr lang="en-CA" dirty="0">
              <a:solidFill>
                <a:prstClr val="black"/>
              </a:solidFill>
              <a:sym typeface="Symbol" panose="05050102010706020507" pitchFamily="18" charset="2"/>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75286900"/>
      </p:ext>
    </p:extLst>
  </p:cSld>
  <p:clrMapOvr>
    <a:masterClrMapping/>
  </p:clrMapOvr>
  <mc:AlternateContent xmlns:mc="http://schemas.openxmlformats.org/markup-compatibility/2006" xmlns:p14="http://schemas.microsoft.com/office/powerpoint/2010/main">
    <mc:Choice Requires="p14">
      <p:transition spd="slow" p14:dur="2000" advTm="40413"/>
    </mc:Choice>
    <mc:Fallback xmlns="">
      <p:transition spd="slow" advTm="4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How many pointers on an Arbitrary Sequence?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First, essentially no extra space is required.</a:t>
            </a:r>
          </a:p>
          <a:p>
            <a:pPr marL="0" indent="0">
              <a:buNone/>
            </a:pPr>
            <a:r>
              <a:rPr lang="en-CA" dirty="0" smtClean="0">
                <a:solidFill>
                  <a:srgbClr val="FF0000"/>
                </a:solidFill>
              </a:rPr>
              <a:t>Theorem: </a:t>
            </a:r>
            <a:r>
              <a:rPr lang="en-CA" dirty="0" smtClean="0"/>
              <a:t>The order by next request heuristic ca n be implemented either in an array or a linear linked list in time linear in the number of elements inspected using a </a:t>
            </a:r>
            <a:r>
              <a:rPr lang="en-CA" dirty="0" smtClean="0">
                <a:solidFill>
                  <a:srgbClr val="FF0000"/>
                </a:solidFill>
              </a:rPr>
              <a:t>constant number of pointers or indices</a:t>
            </a:r>
            <a:r>
              <a:rPr lang="en-CA" dirty="0" smtClean="0"/>
              <a:t>.</a:t>
            </a:r>
            <a:endParaRPr lang="en-CA" dirty="0">
              <a:solidFill>
                <a:prstClr val="black"/>
              </a:solidFill>
              <a:sym typeface="Symbol" panose="05050102010706020507" pitchFamily="18" charset="2"/>
            </a:endParaRPr>
          </a:p>
          <a:p>
            <a:pPr marL="0" indent="0">
              <a:buNone/>
            </a:pPr>
            <a:r>
              <a:rPr lang="en-CA" dirty="0" smtClean="0">
                <a:solidFill>
                  <a:srgbClr val="C00000"/>
                </a:solidFill>
              </a:rPr>
              <a:t>Proof: </a:t>
            </a:r>
            <a:r>
              <a:rPr lang="en-CA" dirty="0" smtClean="0"/>
              <a:t>Blocks of size 2</a:t>
            </a:r>
            <a:r>
              <a:rPr lang="en-CA" baseline="30000" dirty="0" smtClean="0"/>
              <a:t>i</a:t>
            </a:r>
            <a:r>
              <a:rPr lang="en-CA" dirty="0" smtClean="0"/>
              <a:t>; actually make it 1, 1, 2, 4, 8 ,… so the sum to the end of a block is a power of 2.</a:t>
            </a:r>
          </a:p>
          <a:p>
            <a:pPr marL="0" indent="0">
              <a:buNone/>
            </a:pPr>
            <a:r>
              <a:rPr lang="en-CA" dirty="0" smtClean="0"/>
              <a:t>Note each individual block is kept in order by next request at all times, though individual elements may be in “the wrong block”.</a:t>
            </a:r>
          </a:p>
          <a:p>
            <a:pPr marL="0" indent="0">
              <a:buNone/>
            </a:pPr>
            <a:r>
              <a:rPr lang="en-CA" dirty="0" smtClean="0">
                <a:solidFill>
                  <a:schemeClr val="accent6"/>
                </a:solidFill>
              </a:rPr>
              <a:t>e.g. </a:t>
            </a:r>
            <a:r>
              <a:rPr lang="en-CA" u="sng" dirty="0" smtClean="0">
                <a:solidFill>
                  <a:schemeClr val="accent6"/>
                </a:solidFill>
              </a:rPr>
              <a:t>7</a:t>
            </a:r>
            <a:r>
              <a:rPr lang="en-CA" dirty="0" smtClean="0">
                <a:solidFill>
                  <a:schemeClr val="accent6"/>
                </a:solidFill>
              </a:rPr>
              <a:t> </a:t>
            </a:r>
            <a:r>
              <a:rPr lang="en-CA" u="sng" dirty="0" smtClean="0">
                <a:solidFill>
                  <a:schemeClr val="accent6"/>
                </a:solidFill>
              </a:rPr>
              <a:t>8</a:t>
            </a:r>
            <a:r>
              <a:rPr lang="en-CA" dirty="0" smtClean="0">
                <a:solidFill>
                  <a:schemeClr val="accent6"/>
                </a:solidFill>
              </a:rPr>
              <a:t> </a:t>
            </a:r>
            <a:r>
              <a:rPr lang="en-CA" u="sng" dirty="0" smtClean="0">
                <a:solidFill>
                  <a:schemeClr val="accent6"/>
                </a:solidFill>
              </a:rPr>
              <a:t>1 3</a:t>
            </a:r>
            <a:r>
              <a:rPr lang="en-CA" dirty="0" smtClean="0">
                <a:solidFill>
                  <a:schemeClr val="accent6"/>
                </a:solidFill>
              </a:rPr>
              <a:t> </a:t>
            </a:r>
            <a:r>
              <a:rPr lang="en-CA" u="sng" dirty="0" smtClean="0">
                <a:solidFill>
                  <a:schemeClr val="accent6"/>
                </a:solidFill>
              </a:rPr>
              <a:t>2 4 5 6 </a:t>
            </a:r>
            <a:endParaRPr lang="en-CA" u="sng" dirty="0">
              <a:solidFill>
                <a:schemeClr val="accent6"/>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8991498"/>
      </p:ext>
    </p:extLst>
  </p:cSld>
  <p:clrMapOvr>
    <a:masterClrMapping/>
  </p:clrMapOvr>
  <mc:AlternateContent xmlns:mc="http://schemas.openxmlformats.org/markup-compatibility/2006" xmlns:p14="http://schemas.microsoft.com/office/powerpoint/2010/main">
    <mc:Choice Requires="p14">
      <p:transition spd="slow" p14:dur="2000" advTm="60452"/>
    </mc:Choice>
    <mc:Fallback xmlns="">
      <p:transition spd="slow" advTm="6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solidFill>
                  <a:srgbClr val="FF0000"/>
                </a:solidFill>
                <a:latin typeface="Times New Roman" panose="02020603050405020304" pitchFamily="18" charset="0"/>
                <a:cs typeface="Times New Roman" panose="02020603050405020304" pitchFamily="18" charset="0"/>
              </a:rPr>
              <a:t>How many pointers on an Arbitrary Sequence? </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CA" dirty="0" smtClean="0"/>
              <a:t>An access involves going out to the end of a block (position 2</a:t>
            </a:r>
            <a:r>
              <a:rPr lang="en-CA" baseline="30000" dirty="0" smtClean="0"/>
              <a:t>lg p</a:t>
            </a:r>
            <a:r>
              <a:rPr lang="en-CA" dirty="0" smtClean="0"/>
              <a:t>), then merging the </a:t>
            </a:r>
            <a:r>
              <a:rPr lang="en-CA" dirty="0" err="1" smtClean="0"/>
              <a:t>lg</a:t>
            </a:r>
            <a:r>
              <a:rPr lang="en-CA" dirty="0" smtClean="0"/>
              <a:t> p blocks encountered.</a:t>
            </a:r>
          </a:p>
          <a:p>
            <a:pPr marL="0" indent="0">
              <a:buNone/>
            </a:pPr>
            <a:r>
              <a:rPr lang="en-CA" dirty="0" smtClean="0"/>
              <a:t>This takes linear time (O(</a:t>
            </a:r>
            <a:r>
              <a:rPr lang="en-CA" dirty="0"/>
              <a:t>p</a:t>
            </a:r>
            <a:r>
              <a:rPr lang="en-CA" dirty="0" smtClean="0"/>
              <a:t>)) time in a linked list, and a couple of pointers. </a:t>
            </a:r>
          </a:p>
          <a:p>
            <a:pPr marL="0" indent="0">
              <a:buNone/>
            </a:pPr>
            <a:r>
              <a:rPr lang="en-CA" dirty="0" smtClean="0">
                <a:solidFill>
                  <a:prstClr val="black"/>
                </a:solidFill>
                <a:sym typeface="Symbol" panose="05050102010706020507" pitchFamily="18" charset="2"/>
              </a:rPr>
              <a:t>If the lists are implemented as an array, we have to do an in place linear merge, which can be done with a constant number of indices </a:t>
            </a:r>
            <a:r>
              <a:rPr lang="en-CA" dirty="0" smtClean="0">
                <a:solidFill>
                  <a:schemeClr val="accent6"/>
                </a:solidFill>
                <a:sym typeface="Symbol" panose="05050102010706020507" pitchFamily="18" charset="2"/>
              </a:rPr>
              <a:t>(</a:t>
            </a:r>
            <a:r>
              <a:rPr lang="en-CA" dirty="0" err="1" smtClean="0">
                <a:solidFill>
                  <a:schemeClr val="accent6"/>
                </a:solidFill>
                <a:sym typeface="Symbol" panose="05050102010706020507" pitchFamily="18" charset="2"/>
              </a:rPr>
              <a:t>Kronrod</a:t>
            </a:r>
            <a:r>
              <a:rPr lang="en-CA" dirty="0" smtClean="0">
                <a:solidFill>
                  <a:schemeClr val="accent6"/>
                </a:solidFill>
                <a:sym typeface="Symbol" panose="05050102010706020507" pitchFamily="18" charset="2"/>
              </a:rPr>
              <a:t> ’69, and other later simpler methods)</a:t>
            </a:r>
            <a:endParaRPr lang="en-CA" dirty="0">
              <a:solidFill>
                <a:schemeClr val="accent6"/>
              </a:solidFill>
              <a:sym typeface="Symbol" panose="05050102010706020507" pitchFamily="18" charset="2"/>
            </a:endParaRP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8324767"/>
      </p:ext>
    </p:extLst>
  </p:cSld>
  <p:clrMapOvr>
    <a:masterClrMapping/>
  </p:clrMapOvr>
  <mc:AlternateContent xmlns:mc="http://schemas.openxmlformats.org/markup-compatibility/2006" xmlns:p14="http://schemas.microsoft.com/office/powerpoint/2010/main">
    <mc:Choice Requires="p14">
      <p:transition spd="slow" p14:dur="2000" advTm="113228"/>
    </mc:Choice>
    <mc:Fallback xmlns="">
      <p:transition spd="slow" advTm="11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9650</TotalTime>
  <Words>1199</Words>
  <Application>Microsoft Office PowerPoint</Application>
  <PresentationFormat>Widescreen</PresentationFormat>
  <Paragraphs>125</Paragraphs>
  <Slides>17</Slides>
  <Notes>0</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Symbol</vt:lpstr>
      <vt:lpstr>Times</vt:lpstr>
      <vt:lpstr>Times New Roman</vt:lpstr>
      <vt:lpstr>Office Theme</vt:lpstr>
      <vt:lpstr>More on Off Line Algorithms for Linear Search</vt:lpstr>
      <vt:lpstr>New Off Line Model</vt:lpstr>
      <vt:lpstr>An Off Line Algorithm for Linear Search</vt:lpstr>
      <vt:lpstr>An Off Line Algorithm: Example</vt:lpstr>
      <vt:lpstr>Cost for Sequence</vt:lpstr>
      <vt:lpstr>Formalizing etc</vt:lpstr>
      <vt:lpstr>How many pointers on an Arbitrary Sequence? </vt:lpstr>
      <vt:lpstr>How many pointers on an Arbitrary Sequence? </vt:lpstr>
      <vt:lpstr>How many pointers on an Arbitrary Sequence? </vt:lpstr>
      <vt:lpstr>What is the Amortized Run Time?? </vt:lpstr>
      <vt:lpstr>What is the Amortized Run Time?? </vt:lpstr>
      <vt:lpstr>What is the Amortized Run Time?? </vt:lpstr>
      <vt:lpstr>What is the Amortized Run Time?? </vt:lpstr>
      <vt:lpstr>What is the Amortized Run Time?? </vt:lpstr>
      <vt:lpstr>What is the Amortized Run Time?? </vt:lpstr>
      <vt:lpstr>What is the Amortized Run Time?? </vt:lpstr>
      <vt:lpstr>Can we do better?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840 Topics in Data Structures: Time and Space Efficiency</dc:title>
  <dc:creator>Ian Munro</dc:creator>
  <cp:lastModifiedBy>Ian Munro</cp:lastModifiedBy>
  <cp:revision>97</cp:revision>
  <dcterms:created xsi:type="dcterms:W3CDTF">2020-08-11T13:45:09Z</dcterms:created>
  <dcterms:modified xsi:type="dcterms:W3CDTF">2020-10-15T16:38:15Z</dcterms:modified>
</cp:coreProperties>
</file>