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7" r:id="rId3"/>
    <p:sldId id="287" r:id="rId4"/>
    <p:sldId id="279" r:id="rId5"/>
    <p:sldId id="280" r:id="rId6"/>
    <p:sldId id="281" r:id="rId7"/>
    <p:sldId id="288" r:id="rId8"/>
    <p:sldId id="282" r:id="rId9"/>
    <p:sldId id="283" r:id="rId10"/>
    <p:sldId id="284" r:id="rId11"/>
    <p:sldId id="285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2020-10-05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Sleator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Tarjan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(CACM ’85)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We </a:t>
            </a:r>
            <a:r>
              <a:rPr lang="en-CA" dirty="0"/>
              <a:t>consider the idea of a </a:t>
            </a:r>
            <a:r>
              <a:rPr lang="en-CA" dirty="0" smtClean="0"/>
              <a:t>“</a:t>
            </a:r>
            <a:r>
              <a:rPr lang="en-CA" dirty="0"/>
              <a:t>dynamic offline” method.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/>
              <a:t>issue is: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6"/>
                </a:solidFill>
              </a:rPr>
              <a:t>on </a:t>
            </a:r>
            <a:r>
              <a:rPr lang="en-CA" dirty="0">
                <a:solidFill>
                  <a:schemeClr val="accent6"/>
                </a:solidFill>
              </a:rPr>
              <a:t>line</a:t>
            </a:r>
            <a:r>
              <a:rPr lang="en-CA" dirty="0"/>
              <a:t>:  Must respond as </a:t>
            </a:r>
            <a:r>
              <a:rPr lang="en-CA" dirty="0" smtClean="0"/>
              <a:t>requests </a:t>
            </a:r>
            <a:r>
              <a:rPr lang="en-CA" dirty="0"/>
              <a:t>come</a:t>
            </a:r>
          </a:p>
          <a:p>
            <a:pPr marL="0" indent="0">
              <a:buNone/>
            </a:pPr>
            <a:r>
              <a:rPr lang="en-CA" dirty="0"/>
              <a:t>vs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6"/>
                </a:solidFill>
              </a:rPr>
              <a:t>o</a:t>
            </a:r>
            <a:r>
              <a:rPr lang="en-CA" dirty="0" smtClean="0">
                <a:solidFill>
                  <a:schemeClr val="accent6"/>
                </a:solidFill>
              </a:rPr>
              <a:t>ff line</a:t>
            </a:r>
            <a:r>
              <a:rPr lang="en-CA" dirty="0"/>
              <a:t>:  Get to see entire schedule </a:t>
            </a:r>
            <a:r>
              <a:rPr lang="en-CA" dirty="0" smtClean="0"/>
              <a:t>and </a:t>
            </a:r>
            <a:r>
              <a:rPr lang="en-CA" dirty="0"/>
              <a:t>determine how to move values</a:t>
            </a:r>
          </a:p>
          <a:p>
            <a:pPr marL="0" indent="0">
              <a:buNone/>
            </a:pPr>
            <a:r>
              <a:rPr lang="en-US" dirty="0" smtClean="0"/>
              <a:t>And competitive ratio</a:t>
            </a:r>
            <a:endParaRPr lang="en-CA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6"/>
    </mc:Choice>
    <mc:Fallback>
      <p:transition spd="slow" advTm="48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cont’d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Consider access by A to position </a:t>
            </a:r>
            <a:r>
              <a:rPr lang="en-US" u="sng" dirty="0" err="1"/>
              <a:t>i</a:t>
            </a:r>
            <a:r>
              <a:rPr lang="en-US" dirty="0"/>
              <a:t> and assume we go to </a:t>
            </a:r>
            <a:r>
              <a:rPr lang="en-US" dirty="0" smtClean="0"/>
              <a:t>position </a:t>
            </a:r>
            <a:r>
              <a:rPr lang="en-US" u="sng" dirty="0"/>
              <a:t>k</a:t>
            </a:r>
            <a:r>
              <a:rPr lang="en-US" dirty="0"/>
              <a:t>  in  </a:t>
            </a:r>
            <a:r>
              <a:rPr lang="en-US" dirty="0" smtClean="0"/>
              <a:t>MTF.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	x</a:t>
            </a:r>
            <a:r>
              <a:rPr lang="en-US" baseline="-25000" dirty="0" smtClean="0"/>
              <a:t>i</a:t>
            </a:r>
            <a:r>
              <a:rPr lang="en-US" dirty="0"/>
              <a:t> </a:t>
            </a:r>
            <a:r>
              <a:rPr lang="en-US" dirty="0" smtClean="0"/>
              <a:t>=</a:t>
            </a:r>
            <a:r>
              <a:rPr lang="en-US" dirty="0"/>
              <a:t> </a:t>
            </a:r>
            <a:r>
              <a:rPr lang="en-US" dirty="0" smtClean="0"/>
              <a:t># </a:t>
            </a:r>
            <a:r>
              <a:rPr lang="en-US" dirty="0"/>
              <a:t>items preceding </a:t>
            </a:r>
            <a:r>
              <a:rPr lang="en-US" u="sng" dirty="0"/>
              <a:t>it</a:t>
            </a:r>
            <a:r>
              <a:rPr lang="en-US" dirty="0"/>
              <a:t> in  </a:t>
            </a:r>
            <a:r>
              <a:rPr lang="en-US" dirty="0" smtClean="0"/>
              <a:t>MTF</a:t>
            </a:r>
            <a:r>
              <a:rPr lang="en-US" dirty="0"/>
              <a:t>,  but not in  A</a:t>
            </a: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so</a:t>
            </a:r>
            <a:r>
              <a:rPr lang="en-US" dirty="0"/>
              <a:t>	</a:t>
            </a:r>
            <a:r>
              <a:rPr lang="en-US" dirty="0" smtClean="0"/>
              <a:t># </a:t>
            </a:r>
            <a:r>
              <a:rPr lang="en-US" dirty="0"/>
              <a:t>items preceding </a:t>
            </a:r>
            <a:r>
              <a:rPr lang="en-US" u="sng" dirty="0"/>
              <a:t>it</a:t>
            </a:r>
            <a:r>
              <a:rPr lang="en-US" dirty="0"/>
              <a:t> in both is  (k – 1 - </a:t>
            </a:r>
            <a:r>
              <a:rPr lang="en-US" dirty="0" smtClean="0"/>
              <a:t>x</a:t>
            </a:r>
            <a:r>
              <a:rPr lang="en-US" baseline="-25000" dirty="0" smtClean="0"/>
              <a:t>i</a:t>
            </a:r>
            <a:r>
              <a:rPr lang="en-US" dirty="0" smtClean="0"/>
              <a:t>)</a:t>
            </a: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M</a:t>
            </a:r>
            <a:r>
              <a:rPr lang="en-US" dirty="0" err="1" smtClean="0"/>
              <a:t>oving</a:t>
            </a:r>
            <a:r>
              <a:rPr lang="en-US" dirty="0"/>
              <a:t> </a:t>
            </a:r>
            <a:r>
              <a:rPr lang="en-US" u="sng" dirty="0" smtClean="0"/>
              <a:t>it</a:t>
            </a:r>
            <a:r>
              <a:rPr lang="en-US" dirty="0" smtClean="0"/>
              <a:t> </a:t>
            </a:r>
            <a:r>
              <a:rPr lang="en-US" dirty="0"/>
              <a:t>to front </a:t>
            </a:r>
            <a:r>
              <a:rPr lang="en-US" dirty="0" smtClean="0"/>
              <a:t>in MTF creates</a:t>
            </a:r>
            <a:r>
              <a:rPr lang="en-CA" dirty="0"/>
              <a:t> </a:t>
            </a:r>
            <a:r>
              <a:rPr lang="en-US" dirty="0" smtClean="0"/>
              <a:t>k </a:t>
            </a:r>
            <a:r>
              <a:rPr lang="en-US" dirty="0"/>
              <a:t>– 1 – x</a:t>
            </a:r>
            <a:r>
              <a:rPr lang="en-US" baseline="-25000" dirty="0"/>
              <a:t>i</a:t>
            </a:r>
            <a:r>
              <a:rPr lang="en-US" dirty="0"/>
              <a:t>  </a:t>
            </a:r>
            <a:r>
              <a:rPr lang="en-US" dirty="0" smtClean="0"/>
              <a:t>inversions</a:t>
            </a:r>
            <a:r>
              <a:rPr lang="en-CA" dirty="0"/>
              <a:t> </a:t>
            </a:r>
            <a:r>
              <a:rPr lang="en-US" dirty="0" smtClean="0"/>
              <a:t>and </a:t>
            </a:r>
            <a:r>
              <a:rPr lang="en-US" dirty="0"/>
              <a:t>destroys x</a:t>
            </a:r>
            <a:r>
              <a:rPr lang="en-US" baseline="-25000" dirty="0"/>
              <a:t>i</a:t>
            </a:r>
            <a:r>
              <a:rPr lang="en-US" dirty="0"/>
              <a:t>  </a:t>
            </a:r>
            <a:r>
              <a:rPr lang="en-US" dirty="0" smtClean="0"/>
              <a:t>others</a:t>
            </a: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so amortized time is </a:t>
            </a:r>
            <a:r>
              <a:rPr lang="en-US" dirty="0" smtClean="0"/>
              <a:t>k </a:t>
            </a:r>
            <a:r>
              <a:rPr lang="en-US" dirty="0"/>
              <a:t>+ (k – 1 - x</a:t>
            </a:r>
            <a:r>
              <a:rPr lang="en-US" baseline="-25000" dirty="0"/>
              <a:t>i</a:t>
            </a:r>
            <a:r>
              <a:rPr lang="en-US" dirty="0"/>
              <a:t>) - x</a:t>
            </a:r>
            <a:r>
              <a:rPr lang="en-US" baseline="-25000" dirty="0"/>
              <a:t>i</a:t>
            </a:r>
            <a:r>
              <a:rPr lang="en-US" dirty="0"/>
              <a:t>  =  2 (k - x</a:t>
            </a:r>
            <a:r>
              <a:rPr lang="en-US" baseline="-25000" dirty="0"/>
              <a:t>i</a:t>
            </a:r>
            <a:r>
              <a:rPr lang="en-US" dirty="0"/>
              <a:t>) – </a:t>
            </a:r>
            <a:r>
              <a:rPr lang="en-US" dirty="0" smtClean="0"/>
              <a:t>1</a:t>
            </a: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But  (k - x</a:t>
            </a:r>
            <a:r>
              <a:rPr lang="en-US" baseline="-25000" dirty="0"/>
              <a:t>i</a:t>
            </a:r>
            <a:r>
              <a:rPr lang="en-US" dirty="0"/>
              <a:t>) &lt; </a:t>
            </a:r>
            <a:r>
              <a:rPr lang="en-US" dirty="0" err="1"/>
              <a:t>i</a:t>
            </a:r>
            <a:r>
              <a:rPr lang="en-US" dirty="0"/>
              <a:t>  as  k-1  items precede  </a:t>
            </a:r>
            <a:r>
              <a:rPr lang="en-US" u="sng" dirty="0"/>
              <a:t>it</a:t>
            </a:r>
            <a:r>
              <a:rPr lang="en-US" dirty="0"/>
              <a:t>  in  </a:t>
            </a:r>
            <a:r>
              <a:rPr lang="en-US" dirty="0" smtClean="0"/>
              <a:t>MTF  </a:t>
            </a:r>
            <a:r>
              <a:rPr lang="en-US" dirty="0"/>
              <a:t>and only  i-1  in  A</a:t>
            </a:r>
            <a:r>
              <a:rPr lang="en-US" dirty="0" smtClean="0"/>
              <a:t>.</a:t>
            </a: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So amortized time  </a:t>
            </a:r>
            <a:r>
              <a:rPr lang="en-US" dirty="0" smtClean="0"/>
              <a:t>≤  </a:t>
            </a:r>
            <a:r>
              <a:rPr lang="en-US" u="sng" dirty="0"/>
              <a:t>2 </a:t>
            </a:r>
            <a:r>
              <a:rPr lang="en-US" u="sng" dirty="0" err="1"/>
              <a:t>i</a:t>
            </a:r>
            <a:r>
              <a:rPr lang="en-US" u="sng" dirty="0"/>
              <a:t> - 1.</a:t>
            </a: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0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62"/>
    </mc:Choice>
    <mc:Fallback>
      <p:transition spd="slow" advTm="8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Finishing Proof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dirty="0"/>
              <a:t>The same argument goes through for insert and delete.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 smtClean="0"/>
              <a:t>An </a:t>
            </a:r>
            <a:r>
              <a:rPr lang="en-CA" dirty="0"/>
              <a:t>exchange by  A  has zero cost to  </a:t>
            </a:r>
            <a:r>
              <a:rPr lang="en-CA" dirty="0" smtClean="0"/>
              <a:t>MTF</a:t>
            </a:r>
            <a:r>
              <a:rPr lang="en-CA" dirty="0"/>
              <a:t>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so amortized time of an exchange is just increase in # inversions caused by exchange,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i.e. 1 for paid, -1 for free.</a:t>
            </a:r>
          </a:p>
          <a:p>
            <a:pPr marL="0" indent="0">
              <a:lnSpc>
                <a:spcPct val="100000"/>
              </a:lnSpc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15"/>
    </mc:Choice>
    <mc:Fallback>
      <p:transition spd="slow" advTm="2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dirty="0" smtClean="0">
                <a:solidFill>
                  <a:srgbClr val="C00000"/>
                </a:solidFill>
              </a:rPr>
              <a:t>Theorem:</a:t>
            </a:r>
            <a:r>
              <a:rPr lang="en-CA" dirty="0" smtClean="0"/>
              <a:t> Let  </a:t>
            </a:r>
            <a:r>
              <a:rPr lang="en-CA" dirty="0" smtClean="0"/>
              <a:t>MTF(d</a:t>
            </a:r>
            <a:r>
              <a:rPr lang="en-CA" dirty="0"/>
              <a:t>) (d ≥ 1)  be a rule by which the element inserted or accessed in position  k  is moved at least  k/d – 1  units closer to the front.  Then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	</a:t>
            </a:r>
            <a:r>
              <a:rPr lang="en-CA" dirty="0" smtClean="0"/>
              <a:t>C</a:t>
            </a:r>
            <a:r>
              <a:rPr lang="en-CA" baseline="-25000" dirty="0" smtClean="0"/>
              <a:t>MTF(d</a:t>
            </a:r>
            <a:r>
              <a:rPr lang="en-CA" baseline="-25000" dirty="0"/>
              <a:t>)</a:t>
            </a:r>
            <a:r>
              <a:rPr lang="en-CA" dirty="0"/>
              <a:t>(S)   ≤  d ( 2C</a:t>
            </a:r>
            <a:r>
              <a:rPr lang="en-CA" baseline="-25000" dirty="0"/>
              <a:t>A</a:t>
            </a:r>
            <a:r>
              <a:rPr lang="en-CA" dirty="0"/>
              <a:t>(S) + X</a:t>
            </a:r>
            <a:r>
              <a:rPr lang="en-CA" baseline="-25000" dirty="0"/>
              <a:t>A</a:t>
            </a:r>
            <a:r>
              <a:rPr lang="en-CA" dirty="0"/>
              <a:t>(S) - F</a:t>
            </a:r>
            <a:r>
              <a:rPr lang="en-CA" baseline="-25000" dirty="0"/>
              <a:t>A</a:t>
            </a:r>
            <a:r>
              <a:rPr lang="en-CA" dirty="0"/>
              <a:t>(S) – M 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 smtClean="0"/>
              <a:t>{ </a:t>
            </a:r>
            <a:r>
              <a:rPr lang="en-CA" dirty="0" err="1"/>
              <a:t>eg</a:t>
            </a:r>
            <a:r>
              <a:rPr lang="en-CA" dirty="0"/>
              <a:t>. </a:t>
            </a:r>
            <a:r>
              <a:rPr lang="en-CA" dirty="0" smtClean="0"/>
              <a:t>MTF ≡   MTF(1</a:t>
            </a:r>
            <a:r>
              <a:rPr lang="en-CA" dirty="0"/>
              <a:t>) 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 smtClean="0"/>
              <a:t>Also</a:t>
            </a: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CA" dirty="0" smtClean="0">
                <a:solidFill>
                  <a:srgbClr val="C00000"/>
                </a:solidFill>
              </a:rPr>
              <a:t>Theorem</a:t>
            </a:r>
            <a:r>
              <a:rPr lang="en-CA" dirty="0"/>
              <a:t>:  Given any algorithm  A  running on a sequence  S,  there exists another algorithm for  S  that is no more expensive and does no paid exchanges.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 smtClean="0">
                <a:solidFill>
                  <a:srgbClr val="C00000"/>
                </a:solidFill>
              </a:rPr>
              <a:t>Proof </a:t>
            </a:r>
            <a:r>
              <a:rPr lang="en-CA" dirty="0">
                <a:solidFill>
                  <a:srgbClr val="C00000"/>
                </a:solidFill>
              </a:rPr>
              <a:t>Sketch</a:t>
            </a:r>
            <a:r>
              <a:rPr lang="en-CA" dirty="0"/>
              <a:t>:  Move elements only after an access, to corresponding position.  There are details to work through.</a:t>
            </a:r>
          </a:p>
          <a:p>
            <a:pPr marL="0" indent="0">
              <a:lnSpc>
                <a:spcPct val="100000"/>
              </a:lnSpc>
              <a:buNone/>
            </a:pPr>
            <a:endParaRPr lang="en-CA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2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58"/>
    </mc:Choice>
    <mc:Fallback>
      <p:transition spd="slow" advTm="8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Sleator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Tarjan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600" dirty="0" smtClean="0">
                <a:solidFill>
                  <a:srgbClr val="C00000"/>
                </a:solidFill>
              </a:rPr>
              <a:t>Basics</a:t>
            </a:r>
            <a:r>
              <a:rPr lang="en-CA" sz="2600" dirty="0" smtClean="0"/>
              <a:t> </a:t>
            </a:r>
            <a:r>
              <a:rPr lang="en-CA" sz="2600" dirty="0"/>
              <a:t>– Search for or change element in position i: </a:t>
            </a:r>
            <a:r>
              <a:rPr lang="en-CA" sz="2600" dirty="0" smtClean="0"/>
              <a:t> </a:t>
            </a:r>
            <a:r>
              <a:rPr lang="en-CA" sz="2600" dirty="0">
                <a:solidFill>
                  <a:srgbClr val="C00000"/>
                </a:solidFill>
              </a:rPr>
              <a:t>scan to location i at cost </a:t>
            </a:r>
            <a:r>
              <a:rPr lang="en-CA" sz="2600" dirty="0" smtClean="0">
                <a:solidFill>
                  <a:srgbClr val="C00000"/>
                </a:solidFill>
              </a:rPr>
              <a:t>i</a:t>
            </a:r>
            <a:endParaRPr lang="en-CA" sz="2600" dirty="0"/>
          </a:p>
          <a:p>
            <a:pPr marL="0" indent="0">
              <a:buNone/>
            </a:pPr>
            <a:r>
              <a:rPr lang="en-CA" sz="2600" dirty="0">
                <a:solidFill>
                  <a:srgbClr val="C00000"/>
                </a:solidFill>
              </a:rPr>
              <a:t>Unpaid exchange</a:t>
            </a:r>
            <a:r>
              <a:rPr lang="en-CA" sz="2600" dirty="0"/>
              <a:t> – can move element i closer to front of list free (keep others in same order</a:t>
            </a:r>
            <a:r>
              <a:rPr lang="en-CA" sz="2600" dirty="0" smtClean="0"/>
              <a:t>)</a:t>
            </a:r>
            <a:endParaRPr lang="en-CA" sz="2600" dirty="0"/>
          </a:p>
          <a:p>
            <a:pPr marL="0" indent="0">
              <a:buNone/>
            </a:pPr>
            <a:r>
              <a:rPr lang="en-CA" sz="2600" dirty="0">
                <a:solidFill>
                  <a:srgbClr val="C00000"/>
                </a:solidFill>
              </a:rPr>
              <a:t>Paid</a:t>
            </a:r>
            <a:r>
              <a:rPr lang="en-CA" sz="2600" dirty="0"/>
              <a:t> – 	can </a:t>
            </a:r>
            <a:r>
              <a:rPr lang="en-CA" sz="2600" dirty="0" smtClean="0"/>
              <a:t>swap </a:t>
            </a:r>
            <a:r>
              <a:rPr lang="en-CA" sz="2600" dirty="0"/>
              <a:t>adjacent pairs at cost </a:t>
            </a:r>
            <a:r>
              <a:rPr lang="en-CA" sz="2600" dirty="0" smtClean="0"/>
              <a:t>1 (Borodin </a:t>
            </a:r>
            <a:r>
              <a:rPr lang="en-CA" sz="2600" dirty="0"/>
              <a:t>and El-</a:t>
            </a:r>
            <a:r>
              <a:rPr lang="en-CA" sz="2600" dirty="0" err="1"/>
              <a:t>Yaniv</a:t>
            </a:r>
            <a:r>
              <a:rPr lang="en-CA" sz="2600" dirty="0"/>
              <a:t> prohibit going </a:t>
            </a:r>
            <a:r>
              <a:rPr lang="en-CA" sz="2600" dirty="0" smtClean="0"/>
              <a:t>	past </a:t>
            </a:r>
            <a:r>
              <a:rPr lang="en-CA" sz="2600" dirty="0"/>
              <a:t>location i  </a:t>
            </a:r>
            <a:r>
              <a:rPr lang="en-CA" sz="2600" dirty="0" err="1" smtClean="0"/>
              <a:t>Sleator-Tarjan</a:t>
            </a:r>
            <a:r>
              <a:rPr lang="en-CA" sz="2600" dirty="0" smtClean="0"/>
              <a:t> </a:t>
            </a:r>
            <a:r>
              <a:rPr lang="en-CA" sz="2600" dirty="0"/>
              <a:t>proof seems ok </a:t>
            </a:r>
            <a:r>
              <a:rPr lang="en-CA" sz="2600" dirty="0" smtClean="0"/>
              <a:t>though</a:t>
            </a:r>
            <a:r>
              <a:rPr lang="en-CA" sz="2600" dirty="0"/>
              <a:t>)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15"/>
    </mc:Choice>
    <mc:Fallback>
      <p:transition spd="slow" advTm="64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Sleator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Tarjan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Basics</a:t>
            </a:r>
            <a:r>
              <a:rPr lang="en-CA" dirty="0" smtClean="0"/>
              <a:t> </a:t>
            </a:r>
            <a:r>
              <a:rPr lang="en-CA" dirty="0"/>
              <a:t>– Search for or change element in position i: </a:t>
            </a:r>
            <a:r>
              <a:rPr lang="en-CA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scan to location i at cost </a:t>
            </a:r>
            <a:r>
              <a:rPr lang="en-CA" dirty="0" smtClean="0">
                <a:solidFill>
                  <a:srgbClr val="C00000"/>
                </a:solidFill>
              </a:rPr>
              <a:t>i</a:t>
            </a: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Unpaid exchange</a:t>
            </a:r>
            <a:r>
              <a:rPr lang="en-CA" dirty="0"/>
              <a:t> – can move element i closer to front of list free (keep others in same order</a:t>
            </a:r>
            <a:r>
              <a:rPr lang="en-CA" dirty="0" smtClean="0"/>
              <a:t>)</a:t>
            </a: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Paid</a:t>
            </a:r>
            <a:r>
              <a:rPr lang="en-CA" dirty="0"/>
              <a:t> – 	can </a:t>
            </a:r>
            <a:r>
              <a:rPr lang="en-CA" dirty="0" smtClean="0"/>
              <a:t>swap </a:t>
            </a:r>
            <a:r>
              <a:rPr lang="en-CA" dirty="0"/>
              <a:t>adjacent pairs at cost </a:t>
            </a:r>
            <a:r>
              <a:rPr lang="en-CA" dirty="0" smtClean="0"/>
              <a:t>1 (Borodin </a:t>
            </a:r>
            <a:r>
              <a:rPr lang="en-CA" dirty="0"/>
              <a:t>and El-</a:t>
            </a:r>
            <a:r>
              <a:rPr lang="en-CA" dirty="0" err="1"/>
              <a:t>Yaniv</a:t>
            </a:r>
            <a:r>
              <a:rPr lang="en-CA" dirty="0"/>
              <a:t> prohibit going </a:t>
            </a:r>
            <a:r>
              <a:rPr lang="en-CA" dirty="0" smtClean="0"/>
              <a:t>	past </a:t>
            </a:r>
            <a:r>
              <a:rPr lang="en-CA" dirty="0"/>
              <a:t>location i  </a:t>
            </a:r>
            <a:r>
              <a:rPr lang="en-CA" dirty="0" err="1" smtClean="0"/>
              <a:t>Sleator-Tarjan</a:t>
            </a:r>
            <a:r>
              <a:rPr lang="en-CA" dirty="0" smtClean="0"/>
              <a:t> </a:t>
            </a:r>
            <a:r>
              <a:rPr lang="en-CA" dirty="0"/>
              <a:t>proof seems ok </a:t>
            </a:r>
            <a:r>
              <a:rPr lang="en-CA" dirty="0" smtClean="0"/>
              <a:t>though</a:t>
            </a:r>
            <a:r>
              <a:rPr lang="en-CA" dirty="0"/>
              <a:t>)</a:t>
            </a:r>
          </a:p>
          <a:p>
            <a:pPr marL="0" indent="0">
              <a:buNone/>
            </a:pPr>
            <a:r>
              <a:rPr lang="en-CA" dirty="0" smtClean="0"/>
              <a:t>Issues</a:t>
            </a:r>
            <a:r>
              <a:rPr lang="en-CA" dirty="0"/>
              <a:t>	– 	Long/Short scan (</a:t>
            </a:r>
            <a:r>
              <a:rPr lang="en-CA" dirty="0" smtClean="0"/>
              <a:t>i.e. </a:t>
            </a:r>
            <a:r>
              <a:rPr lang="en-CA" dirty="0"/>
              <a:t>passing location i)</a:t>
            </a:r>
          </a:p>
          <a:p>
            <a:pPr marL="0" indent="0">
              <a:buNone/>
            </a:pPr>
            <a:r>
              <a:rPr lang="en-CA" dirty="0"/>
              <a:t>			</a:t>
            </a:r>
            <a:r>
              <a:rPr lang="en-CA" dirty="0">
                <a:solidFill>
                  <a:srgbClr val="C00000"/>
                </a:solidFill>
              </a:rPr>
              <a:t>Exchanging only adjacent </a:t>
            </a:r>
            <a:r>
              <a:rPr lang="en-CA" dirty="0" smtClean="0">
                <a:solidFill>
                  <a:srgbClr val="C00000"/>
                </a:solidFill>
              </a:rPr>
              <a:t>values</a:t>
            </a:r>
            <a:endParaRPr lang="en-CA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CA" dirty="0" smtClean="0"/>
              <a:t>Further:	Access </a:t>
            </a:r>
            <a:r>
              <a:rPr lang="en-CA" dirty="0"/>
              <a:t>costs  i  if element in position  </a:t>
            </a:r>
            <a:r>
              <a:rPr lang="en-CA" dirty="0" smtClean="0"/>
              <a:t>i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Delete costs  </a:t>
            </a:r>
            <a:r>
              <a:rPr lang="en-CA" dirty="0"/>
              <a:t>i  if element in position   </a:t>
            </a:r>
            <a:r>
              <a:rPr lang="en-CA" dirty="0" smtClean="0"/>
              <a:t>i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Insert  costs  </a:t>
            </a:r>
            <a:r>
              <a:rPr lang="en-CA" dirty="0"/>
              <a:t>n+1  if  n  elements already there.  </a:t>
            </a:r>
          </a:p>
          <a:p>
            <a:pPr marL="0" indent="0">
              <a:buNone/>
            </a:pPr>
            <a:r>
              <a:rPr lang="en-CA" dirty="0"/>
              <a:t>      After any we can apply update</a:t>
            </a:r>
            <a:r>
              <a:rPr lang="en-CA" dirty="0" smtClean="0"/>
              <a:t>.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09"/>
    </mc:Choice>
    <mc:Fallback>
      <p:transition spd="slow" advTm="4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Sleator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Tarjan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MTF Theorem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Theorem:</a:t>
            </a:r>
            <a:r>
              <a:rPr lang="en-CA" dirty="0"/>
              <a:t>  Under  the model described,  MTF  is within a factor of  2 of offline optimal  i.e. is </a:t>
            </a:r>
            <a:r>
              <a:rPr lang="en-CA" dirty="0" smtClean="0">
                <a:solidFill>
                  <a:srgbClr val="C00000"/>
                </a:solidFill>
              </a:rPr>
              <a:t>2-competitive</a:t>
            </a:r>
            <a:r>
              <a:rPr lang="en-CA" dirty="0" smtClean="0"/>
              <a:t>.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Let </a:t>
            </a:r>
            <a:r>
              <a:rPr lang="en-CA" dirty="0">
                <a:solidFill>
                  <a:srgbClr val="FF0000"/>
                </a:solidFill>
              </a:rPr>
              <a:t>A</a:t>
            </a:r>
            <a:r>
              <a:rPr lang="en-CA" dirty="0"/>
              <a:t> denote any algorithm, and </a:t>
            </a:r>
            <a:r>
              <a:rPr lang="en-CA" dirty="0" smtClean="0">
                <a:solidFill>
                  <a:srgbClr val="C00000"/>
                </a:solidFill>
              </a:rPr>
              <a:t>MTF</a:t>
            </a:r>
            <a:r>
              <a:rPr lang="en-CA" dirty="0" smtClean="0"/>
              <a:t> </a:t>
            </a:r>
            <a:r>
              <a:rPr lang="en-CA" dirty="0"/>
              <a:t>denote the move to front heuristic</a:t>
            </a:r>
            <a:r>
              <a:rPr lang="en-CA" dirty="0" smtClean="0"/>
              <a:t>.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We will consider the situation in which we deal with a sequence, </a:t>
            </a:r>
            <a:r>
              <a:rPr lang="en-CA" dirty="0">
                <a:solidFill>
                  <a:schemeClr val="accent6"/>
                </a:solidFill>
              </a:rPr>
              <a:t>S</a:t>
            </a:r>
            <a:r>
              <a:rPr lang="en-CA" dirty="0"/>
              <a:t>, having a total of </a:t>
            </a:r>
            <a:r>
              <a:rPr lang="en-CA" dirty="0">
                <a:solidFill>
                  <a:schemeClr val="accent6"/>
                </a:solidFill>
              </a:rPr>
              <a:t>M</a:t>
            </a:r>
            <a:r>
              <a:rPr lang="en-CA" dirty="0"/>
              <a:t> queries and a maximum of </a:t>
            </a:r>
            <a:r>
              <a:rPr lang="en-CA" dirty="0">
                <a:solidFill>
                  <a:schemeClr val="accent6"/>
                </a:solidFill>
              </a:rPr>
              <a:t>n</a:t>
            </a:r>
            <a:r>
              <a:rPr lang="en-CA" dirty="0"/>
              <a:t> data values.  By convention we start with the empty list.  The cost model for a search that ends by finding the element in position i is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>
                <a:solidFill>
                  <a:schemeClr val="accent6"/>
                </a:solidFill>
              </a:rPr>
              <a:t>i + # paid </a:t>
            </a:r>
            <a:r>
              <a:rPr lang="en-CA" dirty="0" smtClean="0">
                <a:solidFill>
                  <a:schemeClr val="accent6"/>
                </a:solidFill>
              </a:rPr>
              <a:t>exchanges</a:t>
            </a:r>
            <a:endParaRPr lang="en-CA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32"/>
    </mc:Choice>
    <mc:Fallback>
      <p:transition spd="slow" advTm="7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cont’d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dirty="0" smtClean="0"/>
              <a:t>Notation</a:t>
            </a: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	C</a:t>
            </a:r>
            <a:r>
              <a:rPr lang="en-CA" baseline="-25000" dirty="0">
                <a:solidFill>
                  <a:srgbClr val="FF0000"/>
                </a:solidFill>
              </a:rPr>
              <a:t>A</a:t>
            </a:r>
            <a:r>
              <a:rPr lang="en-CA" dirty="0">
                <a:solidFill>
                  <a:srgbClr val="FF0000"/>
                </a:solidFill>
              </a:rPr>
              <a:t>(S)	</a:t>
            </a:r>
            <a:r>
              <a:rPr lang="en-CA" dirty="0" smtClean="0"/>
              <a:t>= total </a:t>
            </a:r>
            <a:r>
              <a:rPr lang="en-CA" dirty="0"/>
              <a:t>cost of all operations in S with algorithm </a:t>
            </a:r>
            <a:r>
              <a:rPr lang="en-CA" dirty="0" smtClean="0"/>
              <a:t>A</a:t>
            </a: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	X</a:t>
            </a:r>
            <a:r>
              <a:rPr lang="en-CA" baseline="-25000" dirty="0">
                <a:solidFill>
                  <a:srgbClr val="FF0000"/>
                </a:solidFill>
              </a:rPr>
              <a:t>A</a:t>
            </a:r>
            <a:r>
              <a:rPr lang="en-CA" dirty="0">
                <a:solidFill>
                  <a:srgbClr val="FF0000"/>
                </a:solidFill>
              </a:rPr>
              <a:t>(S)	</a:t>
            </a:r>
            <a:r>
              <a:rPr lang="en-CA" dirty="0" smtClean="0"/>
              <a:t>= # </a:t>
            </a:r>
            <a:r>
              <a:rPr lang="en-CA" dirty="0"/>
              <a:t>paid </a:t>
            </a:r>
            <a:r>
              <a:rPr lang="en-CA" dirty="0" smtClean="0"/>
              <a:t>exchanges</a:t>
            </a: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	F</a:t>
            </a:r>
            <a:r>
              <a:rPr lang="en-CA" baseline="-25000" dirty="0">
                <a:solidFill>
                  <a:srgbClr val="FF0000"/>
                </a:solidFill>
              </a:rPr>
              <a:t>A</a:t>
            </a:r>
            <a:r>
              <a:rPr lang="en-CA" dirty="0">
                <a:solidFill>
                  <a:srgbClr val="FF0000"/>
                </a:solidFill>
              </a:rPr>
              <a:t>(S)	</a:t>
            </a:r>
            <a:r>
              <a:rPr lang="en-CA" dirty="0" smtClean="0"/>
              <a:t>= # </a:t>
            </a:r>
            <a:r>
              <a:rPr lang="en-CA" dirty="0"/>
              <a:t>free </a:t>
            </a:r>
            <a:r>
              <a:rPr lang="en-CA" dirty="0" smtClean="0"/>
              <a:t>exchanges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Note:  	</a:t>
            </a:r>
            <a:r>
              <a:rPr lang="en-CA" dirty="0" smtClean="0"/>
              <a:t>X</a:t>
            </a:r>
            <a:r>
              <a:rPr lang="en-CA" baseline="-25000" dirty="0" smtClean="0"/>
              <a:t>MTF</a:t>
            </a:r>
            <a:r>
              <a:rPr lang="en-CA" dirty="0" smtClean="0"/>
              <a:t>(S</a:t>
            </a:r>
            <a:r>
              <a:rPr lang="en-CA" dirty="0"/>
              <a:t>) = </a:t>
            </a:r>
            <a:r>
              <a:rPr lang="en-CA" dirty="0" smtClean="0"/>
              <a:t>X</a:t>
            </a:r>
            <a:r>
              <a:rPr lang="en-CA" baseline="-25000" dirty="0" smtClean="0"/>
              <a:t>TR</a:t>
            </a:r>
            <a:r>
              <a:rPr lang="en-CA" dirty="0" smtClean="0"/>
              <a:t>(S</a:t>
            </a:r>
            <a:r>
              <a:rPr lang="en-CA" dirty="0"/>
              <a:t>) = X</a:t>
            </a:r>
            <a:r>
              <a:rPr lang="en-CA" baseline="-25000" dirty="0"/>
              <a:t>FC</a:t>
            </a:r>
            <a:r>
              <a:rPr lang="en-CA" dirty="0"/>
              <a:t>(S) = </a:t>
            </a:r>
            <a:r>
              <a:rPr lang="en-CA" dirty="0" smtClean="0"/>
              <a:t>0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	(</a:t>
            </a:r>
            <a:r>
              <a:rPr lang="en-CA" dirty="0" smtClean="0"/>
              <a:t>TR </a:t>
            </a:r>
            <a:r>
              <a:rPr lang="en-CA" dirty="0"/>
              <a:t>denotes the transpose heuristic, FC denotes frequency count</a:t>
            </a:r>
            <a:r>
              <a:rPr lang="en-CA" dirty="0" smtClean="0"/>
              <a:t>)</a:t>
            </a: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	F</a:t>
            </a:r>
            <a:r>
              <a:rPr lang="en-CA" baseline="-25000" dirty="0">
                <a:solidFill>
                  <a:srgbClr val="FF0000"/>
                </a:solidFill>
              </a:rPr>
              <a:t>A</a:t>
            </a:r>
            <a:r>
              <a:rPr lang="en-CA" dirty="0">
                <a:solidFill>
                  <a:srgbClr val="FF0000"/>
                </a:solidFill>
              </a:rPr>
              <a:t>(S) </a:t>
            </a:r>
            <a:r>
              <a:rPr lang="en-CA" dirty="0" smtClean="0">
                <a:solidFill>
                  <a:srgbClr val="FF0000"/>
                </a:solidFill>
              </a:rPr>
              <a:t>≤ C</a:t>
            </a:r>
            <a:r>
              <a:rPr lang="en-CA" baseline="-25000" dirty="0" smtClean="0">
                <a:solidFill>
                  <a:srgbClr val="FF0000"/>
                </a:solidFill>
              </a:rPr>
              <a:t>A</a:t>
            </a:r>
            <a:r>
              <a:rPr lang="en-CA" dirty="0" smtClean="0">
                <a:solidFill>
                  <a:srgbClr val="FF0000"/>
                </a:solidFill>
              </a:rPr>
              <a:t>(S</a:t>
            </a:r>
            <a:r>
              <a:rPr lang="en-CA" dirty="0">
                <a:solidFill>
                  <a:srgbClr val="FF0000"/>
                </a:solidFill>
              </a:rPr>
              <a:t>) – </a:t>
            </a:r>
            <a:r>
              <a:rPr lang="en-CA" dirty="0" smtClean="0">
                <a:solidFill>
                  <a:srgbClr val="FF0000"/>
                </a:solidFill>
              </a:rPr>
              <a:t>M</a:t>
            </a:r>
            <a:endParaRPr lang="en-CA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	</a:t>
            </a:r>
            <a:r>
              <a:rPr lang="en-CA" dirty="0"/>
              <a:t>(Since after accessing the i</a:t>
            </a:r>
            <a:r>
              <a:rPr lang="en-CA" baseline="30000" dirty="0"/>
              <a:t>th</a:t>
            </a:r>
            <a:r>
              <a:rPr lang="en-CA" dirty="0"/>
              <a:t> element there are at most i-1 free exchanges)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1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7"/>
    </mc:Choice>
    <mc:Fallback>
      <p:transition spd="slow" advTm="59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follows from Auxiliary Theorem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With a few twists which we will omit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Auxiliary </a:t>
            </a:r>
            <a:r>
              <a:rPr lang="en-CA" dirty="0" smtClean="0">
                <a:solidFill>
                  <a:srgbClr val="C00000"/>
                </a:solidFill>
              </a:rPr>
              <a:t>Theorem</a:t>
            </a:r>
            <a:r>
              <a:rPr lang="en-CA" dirty="0"/>
              <a:t>: </a:t>
            </a:r>
            <a:r>
              <a:rPr lang="en-CA" dirty="0" smtClean="0"/>
              <a:t>C</a:t>
            </a:r>
            <a:r>
              <a:rPr lang="en-CA" baseline="-25000" dirty="0" smtClean="0"/>
              <a:t>MTF</a:t>
            </a:r>
            <a:r>
              <a:rPr lang="en-CA" dirty="0" smtClean="0"/>
              <a:t>(S</a:t>
            </a:r>
            <a:r>
              <a:rPr lang="en-CA" dirty="0"/>
              <a:t>) </a:t>
            </a:r>
            <a:r>
              <a:rPr lang="en-CA" dirty="0" smtClean="0"/>
              <a:t>≤ </a:t>
            </a:r>
            <a:r>
              <a:rPr lang="en-CA" dirty="0"/>
              <a:t>2C</a:t>
            </a:r>
            <a:r>
              <a:rPr lang="en-CA" baseline="-25000" dirty="0"/>
              <a:t>A</a:t>
            </a:r>
            <a:r>
              <a:rPr lang="en-CA" dirty="0"/>
              <a:t>(S) + X</a:t>
            </a:r>
            <a:r>
              <a:rPr lang="en-CA" baseline="-25000" dirty="0"/>
              <a:t>A</a:t>
            </a:r>
            <a:r>
              <a:rPr lang="en-CA" dirty="0"/>
              <a:t>(S) – F</a:t>
            </a:r>
            <a:r>
              <a:rPr lang="en-CA" baseline="-25000" dirty="0"/>
              <a:t>A</a:t>
            </a:r>
            <a:r>
              <a:rPr lang="en-CA" dirty="0"/>
              <a:t>(S) – M, for any algorithm A starting with the empty set</a:t>
            </a:r>
            <a:r>
              <a:rPr lang="en-CA" dirty="0" smtClean="0"/>
              <a:t>.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17"/>
    </mc:Choice>
    <mc:Fallback>
      <p:transition spd="slow" advTm="5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follows from Auxiliary Theorem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Auxiliary Theorem</a:t>
            </a:r>
            <a:r>
              <a:rPr lang="en-CA" dirty="0"/>
              <a:t>: </a:t>
            </a:r>
            <a:r>
              <a:rPr lang="en-CA" dirty="0" smtClean="0"/>
              <a:t>C</a:t>
            </a:r>
            <a:r>
              <a:rPr lang="en-CA" baseline="-25000" dirty="0" smtClean="0"/>
              <a:t>MTF</a:t>
            </a:r>
            <a:r>
              <a:rPr lang="en-CA" dirty="0" smtClean="0"/>
              <a:t>(S</a:t>
            </a:r>
            <a:r>
              <a:rPr lang="en-CA" dirty="0"/>
              <a:t>) </a:t>
            </a:r>
            <a:r>
              <a:rPr lang="en-CA" dirty="0" smtClean="0"/>
              <a:t>≤ </a:t>
            </a:r>
            <a:r>
              <a:rPr lang="en-CA" dirty="0"/>
              <a:t>2C</a:t>
            </a:r>
            <a:r>
              <a:rPr lang="en-CA" baseline="-25000" dirty="0"/>
              <a:t>A</a:t>
            </a:r>
            <a:r>
              <a:rPr lang="en-CA" dirty="0"/>
              <a:t>(S) + X</a:t>
            </a:r>
            <a:r>
              <a:rPr lang="en-CA" baseline="-25000" dirty="0"/>
              <a:t>A</a:t>
            </a:r>
            <a:r>
              <a:rPr lang="en-CA" dirty="0"/>
              <a:t>(S) – F</a:t>
            </a:r>
            <a:r>
              <a:rPr lang="en-CA" baseline="-25000" dirty="0"/>
              <a:t>A</a:t>
            </a:r>
            <a:r>
              <a:rPr lang="en-CA" dirty="0"/>
              <a:t>(S) – M, for any algorithm A starting with the empty set.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Proof</a:t>
            </a:r>
            <a:r>
              <a:rPr lang="en-CA" dirty="0"/>
              <a:t>:  The key idea is the use of a potential </a:t>
            </a:r>
            <a:r>
              <a:rPr lang="en-CA" dirty="0" smtClean="0"/>
              <a:t>function</a:t>
            </a: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dirty="0" smtClean="0"/>
              <a:t>.  </a:t>
            </a:r>
            <a:r>
              <a:rPr lang="en-CA" dirty="0"/>
              <a:t>We run algorithm A and </a:t>
            </a:r>
            <a:r>
              <a:rPr lang="en-CA" dirty="0" smtClean="0"/>
              <a:t>MTF</a:t>
            </a:r>
            <a:r>
              <a:rPr lang="en-CA" dirty="0"/>
              <a:t>,  in parallel, on the same sequence, </a:t>
            </a:r>
            <a:r>
              <a:rPr lang="en-CA" dirty="0" smtClean="0"/>
              <a:t>S</a:t>
            </a:r>
            <a:r>
              <a:rPr lang="en-CA" dirty="0"/>
              <a:t>.</a:t>
            </a:r>
          </a:p>
          <a:p>
            <a:pPr marL="0" indent="0">
              <a:buNone/>
            </a:pP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CA" dirty="0" smtClean="0"/>
              <a:t>maps </a:t>
            </a:r>
            <a:r>
              <a:rPr lang="en-CA" dirty="0"/>
              <a:t>the configuration of the current status of the two methods onto the reals.</a:t>
            </a:r>
          </a:p>
          <a:p>
            <a:pPr marL="0" indent="0">
              <a:buNone/>
            </a:pPr>
            <a:r>
              <a:rPr lang="en-CA" dirty="0" smtClean="0"/>
              <a:t>Running </a:t>
            </a:r>
            <a:r>
              <a:rPr lang="en-CA" dirty="0"/>
              <a:t>an operation (or sequence) maps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CA" dirty="0" smtClean="0"/>
              <a:t>to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dirty="0" smtClean="0"/>
              <a:t>’ </a:t>
            </a:r>
            <a:r>
              <a:rPr lang="en-CA" dirty="0"/>
              <a:t>and the amortized time of the operation </a:t>
            </a:r>
            <a:r>
              <a:rPr lang="en-CA" dirty="0" smtClean="0"/>
              <a:t>is	T </a:t>
            </a:r>
            <a:r>
              <a:rPr lang="en-CA" dirty="0"/>
              <a:t>+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dirty="0" smtClean="0"/>
              <a:t>’-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(i.e. amortized time = real time + Δ</a:t>
            </a:r>
            <a:r>
              <a:rPr lang="en-US" dirty="0" smtClean="0">
                <a:solidFill>
                  <a:prstClr val="black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dirty="0" smtClean="0"/>
              <a:t>)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(so we will aim at amortized time as an overestimate)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22"/>
    </mc:Choice>
    <mc:Fallback>
      <p:transition spd="slow" advTm="5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Auxiliary Theorem cont’d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baseline="30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operation takes actual time (cost)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amortized cost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C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- F</a:t>
            </a:r>
            <a:r>
              <a:rPr lang="en-US" dirty="0">
                <a:latin typeface="Courier"/>
                <a:ea typeface="Times New Roman" panose="02020603050405020304" pitchFamily="18" charset="0"/>
                <a:cs typeface="Times New Roman" panose="02020603050405020304" pitchFamily="18" charset="0"/>
              </a:rPr>
              <a:t>’ + </a:t>
            </a:r>
            <a:r>
              <a:rPr lang="en-US" dirty="0" err="1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CA" sz="24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is the initial potential and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solidFill>
                  <a:prstClr val="black"/>
                </a:solidFill>
                <a:latin typeface="Courier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final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4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defined as the number of inversions between the status of A and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MTF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at the given time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	</a:t>
            </a: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£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(n-1) /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CA" sz="24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We want to prove that the amortized time to access element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in A’s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at most 2i - 1 in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MTF’s.</a:t>
            </a:r>
            <a:endParaRPr lang="en-CA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Similarly inserting in position i+1 has amortized cost 2(i+1) –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  <a:p>
            <a:pPr marL="0" indent="0">
              <a:lnSpc>
                <a:spcPct val="100000"/>
              </a:lnSpc>
              <a:buNone/>
              <a:tabLst>
                <a:tab pos="1143000" algn="l"/>
              </a:tabLst>
            </a:pP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(Deletions are similar).</a:t>
            </a:r>
            <a:endParaRPr lang="en-CA" sz="2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100"/>
              </a:lnSpc>
              <a:buNone/>
              <a:tabLst>
                <a:tab pos="11430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24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4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86"/>
    </mc:Choice>
    <mc:Fallback>
      <p:transition spd="slow" advTm="8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cont’d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1143000" algn="l"/>
              </a:tabLst>
            </a:pPr>
            <a:r>
              <a:rPr lang="en-CA" dirty="0" smtClean="0"/>
              <a:t>Furthermore</a:t>
            </a:r>
            <a:r>
              <a:rPr lang="en-CA" dirty="0"/>
              <a:t>:  we can make the amortized time charged to </a:t>
            </a:r>
            <a:r>
              <a:rPr lang="en-CA" dirty="0" smtClean="0"/>
              <a:t>MTF </a:t>
            </a:r>
            <a:r>
              <a:rPr lang="en-CA" dirty="0"/>
              <a:t>when A does an exchange 	</a:t>
            </a:r>
            <a:r>
              <a:rPr lang="en-CA" dirty="0" smtClean="0"/>
              <a:t>-</a:t>
            </a:r>
            <a:r>
              <a:rPr lang="en-CA" dirty="0"/>
              <a:t>1	</a:t>
            </a:r>
            <a:r>
              <a:rPr lang="en-CA" dirty="0" smtClean="0"/>
              <a:t>for </a:t>
            </a:r>
            <a:r>
              <a:rPr lang="en-CA" dirty="0"/>
              <a:t>free exchanges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 smtClean="0"/>
              <a:t>        at </a:t>
            </a:r>
            <a:r>
              <a:rPr lang="en-CA" dirty="0"/>
              <a:t>most	+1	for paid exchanges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 smtClean="0"/>
              <a:t>Initial </a:t>
            </a:r>
            <a:r>
              <a:rPr lang="en-CA" dirty="0"/>
              <a:t>configuration – empty; </a:t>
            </a:r>
            <a:r>
              <a:rPr lang="en-CA" dirty="0" smtClean="0"/>
              <a:t> so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CA" dirty="0" smtClean="0"/>
              <a:t>= </a:t>
            </a:r>
            <a:r>
              <a:rPr lang="en-CA" dirty="0"/>
              <a:t>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 smtClean="0"/>
              <a:t>Final </a:t>
            </a:r>
            <a:r>
              <a:rPr lang="en-CA" dirty="0"/>
              <a:t>value of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CA" dirty="0" smtClean="0"/>
              <a:t>is </a:t>
            </a:r>
            <a:r>
              <a:rPr lang="en-CA" dirty="0"/>
              <a:t>nonnegative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 smtClean="0"/>
              <a:t>So </a:t>
            </a:r>
            <a:r>
              <a:rPr lang="en-CA" dirty="0"/>
              <a:t>actual </a:t>
            </a:r>
            <a:r>
              <a:rPr lang="en-CA" dirty="0" smtClean="0"/>
              <a:t>MTF </a:t>
            </a:r>
            <a:r>
              <a:rPr lang="en-CA" dirty="0"/>
              <a:t>cost </a:t>
            </a:r>
            <a:r>
              <a:rPr lang="en-CA" dirty="0" smtClean="0"/>
              <a:t>≤ </a:t>
            </a:r>
            <a:r>
              <a:rPr lang="el-GR" dirty="0" smtClean="0"/>
              <a:t>Σ</a:t>
            </a:r>
            <a:r>
              <a:rPr lang="en-US" dirty="0" smtClean="0"/>
              <a:t> </a:t>
            </a:r>
            <a:r>
              <a:rPr lang="en-CA" dirty="0" smtClean="0"/>
              <a:t>amortized </a:t>
            </a:r>
            <a:r>
              <a:rPr lang="en-CA" dirty="0"/>
              <a:t>time  </a:t>
            </a:r>
            <a:r>
              <a:rPr lang="en-CA" dirty="0" smtClean="0"/>
              <a:t>≤ our </a:t>
            </a:r>
            <a:r>
              <a:rPr lang="en-CA" dirty="0"/>
              <a:t>bound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 smtClean="0"/>
              <a:t>	{access </a:t>
            </a:r>
            <a:r>
              <a:rPr lang="en-CA" dirty="0"/>
              <a:t>or insertion amortized time  </a:t>
            </a:r>
            <a:r>
              <a:rPr lang="en-CA" dirty="0" smtClean="0"/>
              <a:t>≤ 2C</a:t>
            </a:r>
            <a:r>
              <a:rPr lang="en-CA" baseline="-25000" dirty="0" smtClean="0"/>
              <a:t>A</a:t>
            </a:r>
            <a:r>
              <a:rPr lang="en-CA" dirty="0" smtClean="0"/>
              <a:t> </a:t>
            </a:r>
            <a:r>
              <a:rPr lang="en-CA" dirty="0"/>
              <a:t>– 1;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/>
              <a:t>	</a:t>
            </a:r>
            <a:r>
              <a:rPr lang="en-CA" dirty="0" smtClean="0"/>
              <a:t>amortized </a:t>
            </a:r>
            <a:r>
              <a:rPr lang="en-CA" dirty="0"/>
              <a:t>delete time </a:t>
            </a:r>
            <a:r>
              <a:rPr lang="en-CA" dirty="0" smtClean="0">
                <a:solidFill>
                  <a:prstClr val="black"/>
                </a:solidFill>
              </a:rPr>
              <a:t> </a:t>
            </a:r>
            <a:r>
              <a:rPr lang="en-CA" dirty="0">
                <a:solidFill>
                  <a:prstClr val="black"/>
                </a:solidFill>
              </a:rPr>
              <a:t>≤ </a:t>
            </a:r>
            <a:r>
              <a:rPr lang="en-CA" dirty="0" smtClean="0"/>
              <a:t>2C</a:t>
            </a:r>
            <a:r>
              <a:rPr lang="en-CA" baseline="-25000" dirty="0" smtClean="0"/>
              <a:t>A</a:t>
            </a:r>
            <a:r>
              <a:rPr lang="en-CA" dirty="0" smtClean="0"/>
              <a:t> </a:t>
            </a:r>
            <a:r>
              <a:rPr lang="en-CA" dirty="0"/>
              <a:t>– 1.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/>
              <a:t>	</a:t>
            </a:r>
            <a:r>
              <a:rPr lang="en-CA" dirty="0" smtClean="0"/>
              <a:t>The  </a:t>
            </a:r>
            <a:r>
              <a:rPr lang="en-CA" dirty="0"/>
              <a:t>-1’s,  one per operation, sum to  -M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CA" dirty="0" smtClean="0"/>
              <a:t>Now </a:t>
            </a:r>
            <a:r>
              <a:rPr lang="en-CA" dirty="0"/>
              <a:t>we must bound the amortized times of operations. </a:t>
            </a: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87"/>
    </mc:Choice>
    <mc:Fallback>
      <p:transition spd="slow" advTm="55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8541</TotalTime>
  <Words>517</Words>
  <Application>Microsoft Office PowerPoint</Application>
  <PresentationFormat>Widescreen</PresentationFormat>
  <Paragraphs>86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Courier</vt:lpstr>
      <vt:lpstr>Symbol</vt:lpstr>
      <vt:lpstr>Times</vt:lpstr>
      <vt:lpstr>Times New Roman</vt:lpstr>
      <vt:lpstr>Office Theme</vt:lpstr>
      <vt:lpstr>Sleator and Tarjan (CACM ’85)</vt:lpstr>
      <vt:lpstr>Sleator and Tarjan Model</vt:lpstr>
      <vt:lpstr>Sleator and Tarjan Model</vt:lpstr>
      <vt:lpstr>Sleator and Tarjan MTF Theorem</vt:lpstr>
      <vt:lpstr>Proof cont’d</vt:lpstr>
      <vt:lpstr>Proof follows from Auxiliary Theorem</vt:lpstr>
      <vt:lpstr>Proof follows from Auxiliary Theorem</vt:lpstr>
      <vt:lpstr>Proof Auxiliary Theorem cont’d</vt:lpstr>
      <vt:lpstr>Proof cont’d</vt:lpstr>
      <vt:lpstr>Proof cont’d</vt:lpstr>
      <vt:lpstr>Finishing Proof</vt:lpstr>
      <vt:lpstr>Extension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110</cp:revision>
  <dcterms:created xsi:type="dcterms:W3CDTF">2020-08-11T13:45:09Z</dcterms:created>
  <dcterms:modified xsi:type="dcterms:W3CDTF">2020-10-06T14:50:46Z</dcterms:modified>
</cp:coreProperties>
</file>