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87" r:id="rId5"/>
    <p:sldId id="264" r:id="rId6"/>
    <p:sldId id="288" r:id="rId7"/>
    <p:sldId id="289" r:id="rId8"/>
    <p:sldId id="275" r:id="rId9"/>
    <p:sldId id="268" r:id="rId10"/>
    <p:sldId id="290" r:id="rId11"/>
    <p:sldId id="269" r:id="rId12"/>
    <p:sldId id="270" r:id="rId13"/>
    <p:sldId id="271" r:id="rId14"/>
    <p:sldId id="272" r:id="rId15"/>
    <p:sldId id="273" r:id="rId16"/>
    <p:sldId id="274" r:id="rId17"/>
    <p:sldId id="29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" y="8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311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892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32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30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98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18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2020-09-07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335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2020-09-07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600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2020-09-07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218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227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2020-09-07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3549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B4FCC-181C-42D8-A7D5-A48CB081DAC3}" type="datetimeFigureOut">
              <a:rPr lang="en-CA" smtClean="0"/>
              <a:t>2020-09-07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87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More Information in the Structure</a:t>
            </a:r>
            <a:b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(back on track with </a:t>
            </a:r>
            <a:r>
              <a:rPr lang="en-CA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vEB</a:t>
            </a:r>
            <a:r>
              <a:rPr lang="en-CA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CA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Keep </a:t>
            </a:r>
            <a:r>
              <a:rPr lang="en-CA" dirty="0" smtClean="0">
                <a:solidFill>
                  <a:srgbClr val="FF0000"/>
                </a:solidFill>
              </a:rPr>
              <a:t>max</a:t>
            </a:r>
            <a:r>
              <a:rPr lang="en-CA" dirty="0"/>
              <a:t>,</a:t>
            </a:r>
            <a:r>
              <a:rPr lang="en-CA" dirty="0" smtClean="0"/>
              <a:t> </a:t>
            </a:r>
            <a:r>
              <a:rPr lang="en-CA" dirty="0" smtClean="0">
                <a:solidFill>
                  <a:srgbClr val="FF0000"/>
                </a:solidFill>
              </a:rPr>
              <a:t>min</a:t>
            </a:r>
            <a:r>
              <a:rPr lang="en-CA" dirty="0" smtClean="0"/>
              <a:t> (total values) and </a:t>
            </a:r>
            <a:r>
              <a:rPr lang="en-CA" dirty="0" smtClean="0">
                <a:solidFill>
                  <a:srgbClr val="FF0000"/>
                </a:solidFill>
              </a:rPr>
              <a:t>empty flag </a:t>
            </a:r>
            <a:r>
              <a:rPr lang="en-CA" dirty="0" smtClean="0"/>
              <a:t>in each structure</a:t>
            </a:r>
          </a:p>
          <a:p>
            <a:pPr marL="0" indent="0">
              <a:buNone/>
            </a:pPr>
            <a:r>
              <a:rPr lang="en-CA" dirty="0" smtClean="0"/>
              <a:t>To find </a:t>
            </a:r>
            <a:r>
              <a:rPr lang="en-CA" dirty="0" smtClean="0">
                <a:solidFill>
                  <a:srgbClr val="C00000"/>
                </a:solidFill>
              </a:rPr>
              <a:t>predecessor(x)</a:t>
            </a:r>
          </a:p>
          <a:p>
            <a:pPr marL="0" indent="0">
              <a:buNone/>
            </a:pPr>
            <a:r>
              <a:rPr lang="en-CA" dirty="0" smtClean="0"/>
              <a:t>Look at leaf </a:t>
            </a:r>
            <a:r>
              <a:rPr lang="en-CA" dirty="0" smtClean="0">
                <a:solidFill>
                  <a:srgbClr val="FFC000"/>
                </a:solidFill>
              </a:rPr>
              <a:t>H(x)</a:t>
            </a:r>
            <a:r>
              <a:rPr lang="en-CA" dirty="0" smtClean="0"/>
              <a:t> in </a:t>
            </a:r>
            <a:r>
              <a:rPr lang="en-CA" dirty="0" smtClean="0">
                <a:solidFill>
                  <a:srgbClr val="FFC000"/>
                </a:solidFill>
              </a:rPr>
              <a:t>high(x)</a:t>
            </a:r>
            <a:r>
              <a:rPr lang="en-CA" dirty="0" smtClean="0"/>
              <a:t> 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we can decide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if min(high(x)) &gt; x or does not exist 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then look for predecessor in high structure 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	</a:t>
            </a:r>
            <a:r>
              <a:rPr lang="en-CA" dirty="0" smtClean="0">
                <a:solidFill>
                  <a:srgbClr val="FFC000"/>
                </a:solidFill>
              </a:rPr>
              <a:t>(max descendant of predecessor(H(x))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else look in </a:t>
            </a:r>
            <a:r>
              <a:rPr lang="en-CA" dirty="0" smtClean="0">
                <a:solidFill>
                  <a:srgbClr val="C00000"/>
                </a:solidFill>
              </a:rPr>
              <a:t>low structure </a:t>
            </a:r>
            <a:r>
              <a:rPr lang="en-CA" dirty="0" smtClean="0"/>
              <a:t>of high(x)</a:t>
            </a:r>
            <a:endParaRPr lang="en-CA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94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79"/>
    </mc:Choice>
    <mc:Fallback>
      <p:transition spd="slow" advTm="63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we do better than </a:t>
            </a:r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</a:t>
            </a:r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(lg </a:t>
            </a:r>
            <a:r>
              <a:rPr lang="en-CA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lg</a:t>
            </a:r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u)?</a:t>
            </a:r>
            <a:endParaRPr lang="en-CA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/>
              <a:t>Not really, under “the usual model</a:t>
            </a:r>
            <a:r>
              <a:rPr lang="en-CA" dirty="0" smtClean="0"/>
              <a:t>”</a:t>
            </a:r>
          </a:p>
          <a:p>
            <a:pPr marL="0" indent="0">
              <a:buNone/>
            </a:pPr>
            <a:r>
              <a:rPr lang="en-CA" dirty="0" err="1" smtClean="0">
                <a:solidFill>
                  <a:schemeClr val="accent6"/>
                </a:solidFill>
              </a:rPr>
              <a:t>Mehlhorn</a:t>
            </a:r>
            <a:r>
              <a:rPr lang="en-CA" dirty="0" smtClean="0">
                <a:solidFill>
                  <a:schemeClr val="accent6"/>
                </a:solidFill>
              </a:rPr>
              <a:t> et al ( SIAM J on Comp 1988) </a:t>
            </a:r>
            <a:r>
              <a:rPr lang="en-CA" dirty="0" smtClean="0"/>
              <a:t>prove this on a</a:t>
            </a:r>
          </a:p>
          <a:p>
            <a:pPr marL="0" indent="0">
              <a:buNone/>
            </a:pPr>
            <a:r>
              <a:rPr lang="en-CA" dirty="0" smtClean="0"/>
              <a:t>pointer machine and have extended it to the RAM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Is there some other “reasonable” model where one can?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err="1" smtClean="0">
                <a:solidFill>
                  <a:schemeClr val="accent6"/>
                </a:solidFill>
              </a:rPr>
              <a:t>Brodnik</a:t>
            </a:r>
            <a:r>
              <a:rPr lang="en-CA" dirty="0">
                <a:solidFill>
                  <a:schemeClr val="accent6"/>
                </a:solidFill>
              </a:rPr>
              <a:t>, </a:t>
            </a:r>
            <a:r>
              <a:rPr lang="en-CA" dirty="0" err="1">
                <a:solidFill>
                  <a:schemeClr val="accent6"/>
                </a:solidFill>
              </a:rPr>
              <a:t>Carlsson</a:t>
            </a:r>
            <a:r>
              <a:rPr lang="en-CA" dirty="0">
                <a:solidFill>
                  <a:schemeClr val="accent6"/>
                </a:solidFill>
              </a:rPr>
              <a:t>, </a:t>
            </a:r>
            <a:r>
              <a:rPr lang="en-CA" dirty="0" err="1">
                <a:solidFill>
                  <a:schemeClr val="accent6"/>
                </a:solidFill>
              </a:rPr>
              <a:t>Karlsson</a:t>
            </a:r>
            <a:r>
              <a:rPr lang="en-CA" dirty="0">
                <a:solidFill>
                  <a:schemeClr val="accent6"/>
                </a:solidFill>
              </a:rPr>
              <a:t> and </a:t>
            </a:r>
            <a:r>
              <a:rPr lang="en-CA" dirty="0" smtClean="0">
                <a:solidFill>
                  <a:schemeClr val="accent6"/>
                </a:solidFill>
              </a:rPr>
              <a:t>Munro, Worst </a:t>
            </a:r>
            <a:r>
              <a:rPr lang="en-CA" dirty="0">
                <a:solidFill>
                  <a:schemeClr val="accent6"/>
                </a:solidFill>
              </a:rPr>
              <a:t>Case, Constant </a:t>
            </a:r>
            <a:r>
              <a:rPr lang="en-CA" dirty="0" smtClean="0">
                <a:solidFill>
                  <a:schemeClr val="accent6"/>
                </a:solidFill>
              </a:rPr>
              <a:t>Time </a:t>
            </a:r>
            <a:r>
              <a:rPr lang="en-CA" dirty="0">
                <a:solidFill>
                  <a:schemeClr val="accent6"/>
                </a:solidFill>
              </a:rPr>
              <a:t>Priority </a:t>
            </a:r>
            <a:r>
              <a:rPr lang="en-CA" dirty="0" smtClean="0">
                <a:solidFill>
                  <a:schemeClr val="accent6"/>
                </a:solidFill>
              </a:rPr>
              <a:t>Queue SODA 2001.</a:t>
            </a:r>
          </a:p>
          <a:p>
            <a:pPr marL="0" indent="0">
              <a:buNone/>
            </a:pPr>
            <a:r>
              <a:rPr lang="en-CA" dirty="0" smtClean="0"/>
              <a:t>What’s the catch?</a:t>
            </a: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13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81"/>
    </mc:Choice>
    <mc:Fallback>
      <p:transition spd="slow" advTm="28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Another Model: Rambo</a:t>
            </a:r>
            <a:endParaRPr lang="en-CA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None/>
            </a:pPr>
            <a:r>
              <a:rPr kumimoji="1" lang="en-US" altLang="en-US" sz="2400" dirty="0">
                <a:solidFill>
                  <a:srgbClr val="FF0000"/>
                </a:solidFill>
                <a:latin typeface="Tahoma"/>
              </a:rPr>
              <a:t>R</a:t>
            </a:r>
            <a:r>
              <a:rPr kumimoji="1" lang="en-US" altLang="en-US" sz="2400" dirty="0">
                <a:solidFill>
                  <a:srgbClr val="000000"/>
                </a:solidFill>
                <a:latin typeface="Tahoma"/>
              </a:rPr>
              <a:t>andom </a:t>
            </a:r>
            <a:r>
              <a:rPr kumimoji="1" lang="en-US" altLang="en-US" sz="2400" dirty="0">
                <a:solidFill>
                  <a:srgbClr val="FF0000"/>
                </a:solidFill>
                <a:latin typeface="Tahoma"/>
              </a:rPr>
              <a:t>A</a:t>
            </a:r>
            <a:r>
              <a:rPr kumimoji="1" lang="en-US" altLang="en-US" sz="2400" dirty="0">
                <a:solidFill>
                  <a:srgbClr val="000000"/>
                </a:solidFill>
                <a:latin typeface="Tahoma"/>
              </a:rPr>
              <a:t>ccess </a:t>
            </a:r>
            <a:r>
              <a:rPr kumimoji="1" lang="en-US" altLang="en-US" sz="2400" dirty="0">
                <a:solidFill>
                  <a:srgbClr val="FF0000"/>
                </a:solidFill>
                <a:latin typeface="Tahoma"/>
              </a:rPr>
              <a:t>M</a:t>
            </a:r>
            <a:r>
              <a:rPr kumimoji="1" lang="en-US" altLang="en-US" sz="2400" dirty="0">
                <a:solidFill>
                  <a:srgbClr val="000000"/>
                </a:solidFill>
                <a:latin typeface="Tahoma"/>
              </a:rPr>
              <a:t>achine with </a:t>
            </a:r>
            <a:r>
              <a:rPr kumimoji="1" lang="en-US" altLang="en-US" sz="2400" dirty="0">
                <a:solidFill>
                  <a:srgbClr val="FF0000"/>
                </a:solidFill>
                <a:latin typeface="Tahoma"/>
              </a:rPr>
              <a:t>B</a:t>
            </a:r>
            <a:r>
              <a:rPr kumimoji="1" lang="en-US" altLang="en-US" sz="2400" dirty="0">
                <a:solidFill>
                  <a:srgbClr val="000000"/>
                </a:solidFill>
                <a:latin typeface="Tahoma"/>
              </a:rPr>
              <a:t>yte </a:t>
            </a:r>
            <a:r>
              <a:rPr kumimoji="1" lang="en-US" altLang="en-US" sz="2400" dirty="0">
                <a:solidFill>
                  <a:srgbClr val="FF0000"/>
                </a:solidFill>
                <a:latin typeface="Tahoma"/>
              </a:rPr>
              <a:t>O</a:t>
            </a:r>
            <a:r>
              <a:rPr kumimoji="1" lang="en-US" altLang="en-US" sz="2400" dirty="0">
                <a:solidFill>
                  <a:srgbClr val="000000"/>
                </a:solidFill>
                <a:latin typeface="Tahoma"/>
              </a:rPr>
              <a:t>verlap	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None/>
            </a:pPr>
            <a:r>
              <a:rPr kumimoji="1" lang="en-US" altLang="en-US" sz="2400" dirty="0">
                <a:solidFill>
                  <a:srgbClr val="000000"/>
                </a:solidFill>
                <a:latin typeface="Tahoma"/>
              </a:rPr>
              <a:t>		</a:t>
            </a:r>
            <a:r>
              <a:rPr kumimoji="1" lang="en-US" altLang="en-US" sz="2400" dirty="0" smtClean="0">
                <a:solidFill>
                  <a:srgbClr val="000000"/>
                </a:solidFill>
                <a:latin typeface="Tahoma"/>
              </a:rPr>
              <a:t>model of Mike </a:t>
            </a:r>
            <a:r>
              <a:rPr kumimoji="1" lang="en-US" altLang="en-US" sz="2400" dirty="0" err="1">
                <a:solidFill>
                  <a:srgbClr val="000000"/>
                </a:solidFill>
                <a:latin typeface="Tahoma"/>
              </a:rPr>
              <a:t>Fredman</a:t>
            </a:r>
            <a:r>
              <a:rPr kumimoji="1" lang="en-US" altLang="en-US" sz="2400" dirty="0">
                <a:solidFill>
                  <a:srgbClr val="000000"/>
                </a:solidFill>
                <a:latin typeface="Tahoma"/>
              </a:rPr>
              <a:t> and Dan Willard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None/>
            </a:pPr>
            <a:r>
              <a:rPr kumimoji="1" lang="en-US" altLang="en-US" sz="2400" dirty="0">
                <a:solidFill>
                  <a:srgbClr val="000000"/>
                </a:solidFill>
                <a:latin typeface="Tahoma"/>
              </a:rPr>
              <a:t>Several words can share bits: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2968625" y="3481388"/>
            <a:ext cx="144463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3322638" y="3497263"/>
            <a:ext cx="144462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3684588" y="3489325"/>
            <a:ext cx="144462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4038600" y="3505200"/>
            <a:ext cx="144463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4376738" y="3503613"/>
            <a:ext cx="144462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4730750" y="3519488"/>
            <a:ext cx="144463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5092700" y="3511550"/>
            <a:ext cx="144463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5446713" y="3527425"/>
            <a:ext cx="144462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12" name="Oval 14"/>
          <p:cNvSpPr>
            <a:spLocks noChangeArrowheads="1"/>
          </p:cNvSpPr>
          <p:nvPr/>
        </p:nvSpPr>
        <p:spPr bwMode="auto">
          <a:xfrm>
            <a:off x="2959100" y="3848100"/>
            <a:ext cx="144463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13" name="Oval 15"/>
          <p:cNvSpPr>
            <a:spLocks noChangeArrowheads="1"/>
          </p:cNvSpPr>
          <p:nvPr/>
        </p:nvSpPr>
        <p:spPr bwMode="auto">
          <a:xfrm>
            <a:off x="3313113" y="3863975"/>
            <a:ext cx="144462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14" name="Oval 16"/>
          <p:cNvSpPr>
            <a:spLocks noChangeArrowheads="1"/>
          </p:cNvSpPr>
          <p:nvPr/>
        </p:nvSpPr>
        <p:spPr bwMode="auto">
          <a:xfrm>
            <a:off x="3675063" y="3856038"/>
            <a:ext cx="144462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4029075" y="3871913"/>
            <a:ext cx="144463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16" name="Oval 18"/>
          <p:cNvSpPr>
            <a:spLocks noChangeArrowheads="1"/>
          </p:cNvSpPr>
          <p:nvPr/>
        </p:nvSpPr>
        <p:spPr bwMode="auto">
          <a:xfrm>
            <a:off x="4367213" y="3870325"/>
            <a:ext cx="144462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17" name="Oval 19"/>
          <p:cNvSpPr>
            <a:spLocks noChangeArrowheads="1"/>
          </p:cNvSpPr>
          <p:nvPr/>
        </p:nvSpPr>
        <p:spPr bwMode="auto">
          <a:xfrm>
            <a:off x="4721225" y="3886200"/>
            <a:ext cx="144463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18" name="Oval 20"/>
          <p:cNvSpPr>
            <a:spLocks noChangeArrowheads="1"/>
          </p:cNvSpPr>
          <p:nvPr/>
        </p:nvSpPr>
        <p:spPr bwMode="auto">
          <a:xfrm>
            <a:off x="5083175" y="3878263"/>
            <a:ext cx="144463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19" name="Oval 21"/>
          <p:cNvSpPr>
            <a:spLocks noChangeArrowheads="1"/>
          </p:cNvSpPr>
          <p:nvPr/>
        </p:nvSpPr>
        <p:spPr bwMode="auto">
          <a:xfrm>
            <a:off x="5437188" y="3894138"/>
            <a:ext cx="144462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20" name="Oval 22"/>
          <p:cNvSpPr>
            <a:spLocks noChangeArrowheads="1"/>
          </p:cNvSpPr>
          <p:nvPr/>
        </p:nvSpPr>
        <p:spPr bwMode="auto">
          <a:xfrm>
            <a:off x="2965450" y="4241800"/>
            <a:ext cx="144463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21" name="Oval 23"/>
          <p:cNvSpPr>
            <a:spLocks noChangeArrowheads="1"/>
          </p:cNvSpPr>
          <p:nvPr/>
        </p:nvSpPr>
        <p:spPr bwMode="auto">
          <a:xfrm>
            <a:off x="3319463" y="4257675"/>
            <a:ext cx="144462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3681413" y="4249738"/>
            <a:ext cx="144462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035425" y="4265613"/>
            <a:ext cx="144463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373563" y="4264025"/>
            <a:ext cx="144462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25" name="Oval 27"/>
          <p:cNvSpPr>
            <a:spLocks noChangeArrowheads="1"/>
          </p:cNvSpPr>
          <p:nvPr/>
        </p:nvSpPr>
        <p:spPr bwMode="auto">
          <a:xfrm>
            <a:off x="4727575" y="4279900"/>
            <a:ext cx="144463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26" name="Oval 28"/>
          <p:cNvSpPr>
            <a:spLocks noChangeArrowheads="1"/>
          </p:cNvSpPr>
          <p:nvPr/>
        </p:nvSpPr>
        <p:spPr bwMode="auto">
          <a:xfrm>
            <a:off x="5089525" y="4271963"/>
            <a:ext cx="144463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27" name="Oval 29"/>
          <p:cNvSpPr>
            <a:spLocks noChangeArrowheads="1"/>
          </p:cNvSpPr>
          <p:nvPr/>
        </p:nvSpPr>
        <p:spPr bwMode="auto">
          <a:xfrm>
            <a:off x="5443538" y="4287838"/>
            <a:ext cx="144462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28" name="Oval 30"/>
          <p:cNvSpPr>
            <a:spLocks noChangeArrowheads="1"/>
          </p:cNvSpPr>
          <p:nvPr/>
        </p:nvSpPr>
        <p:spPr bwMode="auto">
          <a:xfrm>
            <a:off x="2955925" y="4608513"/>
            <a:ext cx="144463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29" name="Oval 31"/>
          <p:cNvSpPr>
            <a:spLocks noChangeArrowheads="1"/>
          </p:cNvSpPr>
          <p:nvPr/>
        </p:nvSpPr>
        <p:spPr bwMode="auto">
          <a:xfrm>
            <a:off x="3309938" y="4624388"/>
            <a:ext cx="144462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30" name="Oval 32"/>
          <p:cNvSpPr>
            <a:spLocks noChangeArrowheads="1"/>
          </p:cNvSpPr>
          <p:nvPr/>
        </p:nvSpPr>
        <p:spPr bwMode="auto">
          <a:xfrm>
            <a:off x="3671888" y="4616450"/>
            <a:ext cx="144462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31" name="Oval 33"/>
          <p:cNvSpPr>
            <a:spLocks noChangeArrowheads="1"/>
          </p:cNvSpPr>
          <p:nvPr/>
        </p:nvSpPr>
        <p:spPr bwMode="auto">
          <a:xfrm>
            <a:off x="4025900" y="4632325"/>
            <a:ext cx="144463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32" name="Oval 34"/>
          <p:cNvSpPr>
            <a:spLocks noChangeArrowheads="1"/>
          </p:cNvSpPr>
          <p:nvPr/>
        </p:nvSpPr>
        <p:spPr bwMode="auto">
          <a:xfrm>
            <a:off x="4364038" y="4630738"/>
            <a:ext cx="144462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33" name="Oval 35"/>
          <p:cNvSpPr>
            <a:spLocks noChangeArrowheads="1"/>
          </p:cNvSpPr>
          <p:nvPr/>
        </p:nvSpPr>
        <p:spPr bwMode="auto">
          <a:xfrm>
            <a:off x="4718050" y="4646613"/>
            <a:ext cx="144463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34" name="Oval 36"/>
          <p:cNvSpPr>
            <a:spLocks noChangeArrowheads="1"/>
          </p:cNvSpPr>
          <p:nvPr/>
        </p:nvSpPr>
        <p:spPr bwMode="auto">
          <a:xfrm>
            <a:off x="5080000" y="4638675"/>
            <a:ext cx="144463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35" name="Oval 37"/>
          <p:cNvSpPr>
            <a:spLocks noChangeArrowheads="1"/>
          </p:cNvSpPr>
          <p:nvPr/>
        </p:nvSpPr>
        <p:spPr bwMode="auto">
          <a:xfrm>
            <a:off x="5434013" y="4654550"/>
            <a:ext cx="144462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36" name="Oval 38"/>
          <p:cNvSpPr>
            <a:spLocks noChangeArrowheads="1"/>
          </p:cNvSpPr>
          <p:nvPr/>
        </p:nvSpPr>
        <p:spPr bwMode="auto">
          <a:xfrm>
            <a:off x="2955925" y="4981575"/>
            <a:ext cx="144463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37" name="Oval 39"/>
          <p:cNvSpPr>
            <a:spLocks noChangeArrowheads="1"/>
          </p:cNvSpPr>
          <p:nvPr/>
        </p:nvSpPr>
        <p:spPr bwMode="auto">
          <a:xfrm>
            <a:off x="3309938" y="4997450"/>
            <a:ext cx="144462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38" name="Oval 40"/>
          <p:cNvSpPr>
            <a:spLocks noChangeArrowheads="1"/>
          </p:cNvSpPr>
          <p:nvPr/>
        </p:nvSpPr>
        <p:spPr bwMode="auto">
          <a:xfrm>
            <a:off x="3671888" y="4989513"/>
            <a:ext cx="144462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39" name="Oval 41"/>
          <p:cNvSpPr>
            <a:spLocks noChangeArrowheads="1"/>
          </p:cNvSpPr>
          <p:nvPr/>
        </p:nvSpPr>
        <p:spPr bwMode="auto">
          <a:xfrm>
            <a:off x="4025900" y="5005388"/>
            <a:ext cx="144463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40" name="Oval 42"/>
          <p:cNvSpPr>
            <a:spLocks noChangeArrowheads="1"/>
          </p:cNvSpPr>
          <p:nvPr/>
        </p:nvSpPr>
        <p:spPr bwMode="auto">
          <a:xfrm>
            <a:off x="4364038" y="5003800"/>
            <a:ext cx="144462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41" name="Oval 43"/>
          <p:cNvSpPr>
            <a:spLocks noChangeArrowheads="1"/>
          </p:cNvSpPr>
          <p:nvPr/>
        </p:nvSpPr>
        <p:spPr bwMode="auto">
          <a:xfrm>
            <a:off x="4718050" y="5019675"/>
            <a:ext cx="144463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42" name="Oval 44"/>
          <p:cNvSpPr>
            <a:spLocks noChangeArrowheads="1"/>
          </p:cNvSpPr>
          <p:nvPr/>
        </p:nvSpPr>
        <p:spPr bwMode="auto">
          <a:xfrm>
            <a:off x="5080000" y="5011738"/>
            <a:ext cx="144463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43" name="Oval 45"/>
          <p:cNvSpPr>
            <a:spLocks noChangeArrowheads="1"/>
          </p:cNvSpPr>
          <p:nvPr/>
        </p:nvSpPr>
        <p:spPr bwMode="auto">
          <a:xfrm>
            <a:off x="5434013" y="5027613"/>
            <a:ext cx="144462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44" name="Oval 46"/>
          <p:cNvSpPr>
            <a:spLocks noChangeArrowheads="1"/>
          </p:cNvSpPr>
          <p:nvPr/>
        </p:nvSpPr>
        <p:spPr bwMode="auto">
          <a:xfrm>
            <a:off x="2946400" y="5348288"/>
            <a:ext cx="144463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45" name="Oval 47"/>
          <p:cNvSpPr>
            <a:spLocks noChangeArrowheads="1"/>
          </p:cNvSpPr>
          <p:nvPr/>
        </p:nvSpPr>
        <p:spPr bwMode="auto">
          <a:xfrm>
            <a:off x="3300413" y="5364163"/>
            <a:ext cx="144462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46" name="Oval 48"/>
          <p:cNvSpPr>
            <a:spLocks noChangeArrowheads="1"/>
          </p:cNvSpPr>
          <p:nvPr/>
        </p:nvSpPr>
        <p:spPr bwMode="auto">
          <a:xfrm>
            <a:off x="3662363" y="5356225"/>
            <a:ext cx="144462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47" name="Oval 49"/>
          <p:cNvSpPr>
            <a:spLocks noChangeArrowheads="1"/>
          </p:cNvSpPr>
          <p:nvPr/>
        </p:nvSpPr>
        <p:spPr bwMode="auto">
          <a:xfrm>
            <a:off x="4016375" y="5372100"/>
            <a:ext cx="144463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48" name="Oval 50"/>
          <p:cNvSpPr>
            <a:spLocks noChangeArrowheads="1"/>
          </p:cNvSpPr>
          <p:nvPr/>
        </p:nvSpPr>
        <p:spPr bwMode="auto">
          <a:xfrm>
            <a:off x="4354513" y="5370513"/>
            <a:ext cx="144462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49" name="Oval 51"/>
          <p:cNvSpPr>
            <a:spLocks noChangeArrowheads="1"/>
          </p:cNvSpPr>
          <p:nvPr/>
        </p:nvSpPr>
        <p:spPr bwMode="auto">
          <a:xfrm>
            <a:off x="4708525" y="5386388"/>
            <a:ext cx="144463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50" name="Oval 52"/>
          <p:cNvSpPr>
            <a:spLocks noChangeArrowheads="1"/>
          </p:cNvSpPr>
          <p:nvPr/>
        </p:nvSpPr>
        <p:spPr bwMode="auto">
          <a:xfrm>
            <a:off x="5070475" y="5378450"/>
            <a:ext cx="144463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51" name="Oval 53"/>
          <p:cNvSpPr>
            <a:spLocks noChangeArrowheads="1"/>
          </p:cNvSpPr>
          <p:nvPr/>
        </p:nvSpPr>
        <p:spPr bwMode="auto">
          <a:xfrm>
            <a:off x="5424488" y="5394325"/>
            <a:ext cx="144462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52" name="Oval 54"/>
          <p:cNvSpPr>
            <a:spLocks noChangeArrowheads="1"/>
          </p:cNvSpPr>
          <p:nvPr/>
        </p:nvSpPr>
        <p:spPr bwMode="auto">
          <a:xfrm>
            <a:off x="2952750" y="5741988"/>
            <a:ext cx="144463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53" name="Oval 55"/>
          <p:cNvSpPr>
            <a:spLocks noChangeArrowheads="1"/>
          </p:cNvSpPr>
          <p:nvPr/>
        </p:nvSpPr>
        <p:spPr bwMode="auto">
          <a:xfrm>
            <a:off x="3306763" y="5757863"/>
            <a:ext cx="144462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54" name="Oval 56"/>
          <p:cNvSpPr>
            <a:spLocks noChangeArrowheads="1"/>
          </p:cNvSpPr>
          <p:nvPr/>
        </p:nvSpPr>
        <p:spPr bwMode="auto">
          <a:xfrm>
            <a:off x="3668713" y="5749925"/>
            <a:ext cx="144462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55" name="Oval 57"/>
          <p:cNvSpPr>
            <a:spLocks noChangeArrowheads="1"/>
          </p:cNvSpPr>
          <p:nvPr/>
        </p:nvSpPr>
        <p:spPr bwMode="auto">
          <a:xfrm>
            <a:off x="4022725" y="5765800"/>
            <a:ext cx="144463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56" name="Oval 58"/>
          <p:cNvSpPr>
            <a:spLocks noChangeArrowheads="1"/>
          </p:cNvSpPr>
          <p:nvPr/>
        </p:nvSpPr>
        <p:spPr bwMode="auto">
          <a:xfrm>
            <a:off x="4360863" y="5764213"/>
            <a:ext cx="144462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57" name="Oval 59"/>
          <p:cNvSpPr>
            <a:spLocks noChangeArrowheads="1"/>
          </p:cNvSpPr>
          <p:nvPr/>
        </p:nvSpPr>
        <p:spPr bwMode="auto">
          <a:xfrm>
            <a:off x="4714875" y="5780088"/>
            <a:ext cx="144463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58" name="Oval 60"/>
          <p:cNvSpPr>
            <a:spLocks noChangeArrowheads="1"/>
          </p:cNvSpPr>
          <p:nvPr/>
        </p:nvSpPr>
        <p:spPr bwMode="auto">
          <a:xfrm>
            <a:off x="5076825" y="5772150"/>
            <a:ext cx="144463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59" name="Oval 61"/>
          <p:cNvSpPr>
            <a:spLocks noChangeArrowheads="1"/>
          </p:cNvSpPr>
          <p:nvPr/>
        </p:nvSpPr>
        <p:spPr bwMode="auto">
          <a:xfrm>
            <a:off x="5430838" y="5788025"/>
            <a:ext cx="144462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60" name="Oval 62"/>
          <p:cNvSpPr>
            <a:spLocks noChangeArrowheads="1"/>
          </p:cNvSpPr>
          <p:nvPr/>
        </p:nvSpPr>
        <p:spPr bwMode="auto">
          <a:xfrm>
            <a:off x="2943225" y="6108700"/>
            <a:ext cx="144463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61" name="Oval 63"/>
          <p:cNvSpPr>
            <a:spLocks noChangeArrowheads="1"/>
          </p:cNvSpPr>
          <p:nvPr/>
        </p:nvSpPr>
        <p:spPr bwMode="auto">
          <a:xfrm>
            <a:off x="3297238" y="6124575"/>
            <a:ext cx="144462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62" name="Oval 64"/>
          <p:cNvSpPr>
            <a:spLocks noChangeArrowheads="1"/>
          </p:cNvSpPr>
          <p:nvPr/>
        </p:nvSpPr>
        <p:spPr bwMode="auto">
          <a:xfrm>
            <a:off x="3659188" y="6116638"/>
            <a:ext cx="144462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63" name="Oval 65"/>
          <p:cNvSpPr>
            <a:spLocks noChangeArrowheads="1"/>
          </p:cNvSpPr>
          <p:nvPr/>
        </p:nvSpPr>
        <p:spPr bwMode="auto">
          <a:xfrm>
            <a:off x="4013200" y="6132513"/>
            <a:ext cx="144463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64" name="Oval 66"/>
          <p:cNvSpPr>
            <a:spLocks noChangeArrowheads="1"/>
          </p:cNvSpPr>
          <p:nvPr/>
        </p:nvSpPr>
        <p:spPr bwMode="auto">
          <a:xfrm>
            <a:off x="4351338" y="6130925"/>
            <a:ext cx="144462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65" name="Oval 67"/>
          <p:cNvSpPr>
            <a:spLocks noChangeArrowheads="1"/>
          </p:cNvSpPr>
          <p:nvPr/>
        </p:nvSpPr>
        <p:spPr bwMode="auto">
          <a:xfrm>
            <a:off x="4705350" y="6146800"/>
            <a:ext cx="144463" cy="144463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66" name="Oval 68"/>
          <p:cNvSpPr>
            <a:spLocks noChangeArrowheads="1"/>
          </p:cNvSpPr>
          <p:nvPr/>
        </p:nvSpPr>
        <p:spPr bwMode="auto">
          <a:xfrm>
            <a:off x="5067300" y="6138863"/>
            <a:ext cx="144463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67" name="Oval 69"/>
          <p:cNvSpPr>
            <a:spLocks noChangeArrowheads="1"/>
          </p:cNvSpPr>
          <p:nvPr/>
        </p:nvSpPr>
        <p:spPr bwMode="auto">
          <a:xfrm>
            <a:off x="5421313" y="6154738"/>
            <a:ext cx="144462" cy="144462"/>
          </a:xfrm>
          <a:prstGeom prst="ellipse">
            <a:avLst/>
          </a:prstGeom>
          <a:noFill/>
          <a:ln w="381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68" name="Rectangle 70"/>
          <p:cNvSpPr>
            <a:spLocks noChangeArrowheads="1"/>
          </p:cNvSpPr>
          <p:nvPr/>
        </p:nvSpPr>
        <p:spPr bwMode="auto">
          <a:xfrm>
            <a:off x="3962400" y="3352800"/>
            <a:ext cx="304800" cy="312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69" name="Rectangle 71"/>
          <p:cNvSpPr>
            <a:spLocks noChangeArrowheads="1"/>
          </p:cNvSpPr>
          <p:nvPr/>
        </p:nvSpPr>
        <p:spPr bwMode="auto">
          <a:xfrm>
            <a:off x="2743200" y="4495800"/>
            <a:ext cx="2971800" cy="38100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70" name="Picture 4" descr="rambo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282" y="1946690"/>
            <a:ext cx="2074862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Audio 7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2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01"/>
    </mc:Choice>
    <mc:Fallback>
      <p:transition spd="slow" advTm="53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we do better under this model?</a:t>
            </a:r>
            <a:endParaRPr lang="en-CA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Consider elements at bottom an internal node is flagged if it has a descendant</a:t>
            </a:r>
          </a:p>
          <a:p>
            <a:pPr marL="0" indent="0">
              <a:buNone/>
            </a:pPr>
            <a:r>
              <a:rPr lang="en-CA" dirty="0" smtClean="0"/>
              <a:t>lg u bit RAMBO word at leaf</a:t>
            </a:r>
          </a:p>
          <a:p>
            <a:pPr marL="0" indent="0">
              <a:buNone/>
            </a:pPr>
            <a:r>
              <a:rPr lang="en-CA" dirty="0" smtClean="0"/>
              <a:t>Can </a:t>
            </a:r>
            <a:r>
              <a:rPr lang="en-CA" dirty="0"/>
              <a:t>find lowest</a:t>
            </a:r>
          </a:p>
          <a:p>
            <a:pPr marL="0" indent="0">
              <a:buNone/>
            </a:pPr>
            <a:r>
              <a:rPr lang="en-CA" dirty="0"/>
              <a:t>ancestor in </a:t>
            </a:r>
          </a:p>
          <a:p>
            <a:pPr marL="0" indent="0">
              <a:buNone/>
            </a:pPr>
            <a:r>
              <a:rPr lang="en-CA" dirty="0"/>
              <a:t>O(1) time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Line 67"/>
          <p:cNvSpPr>
            <a:spLocks noChangeShapeType="1"/>
          </p:cNvSpPr>
          <p:nvPr/>
        </p:nvSpPr>
        <p:spPr bwMode="auto">
          <a:xfrm flipV="1">
            <a:off x="5589104" y="5035826"/>
            <a:ext cx="152400" cy="6858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5" name="Line 68"/>
          <p:cNvSpPr>
            <a:spLocks noChangeShapeType="1"/>
          </p:cNvSpPr>
          <p:nvPr/>
        </p:nvSpPr>
        <p:spPr bwMode="auto">
          <a:xfrm>
            <a:off x="9170504" y="3283226"/>
            <a:ext cx="914400" cy="8382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6" name="Line 69"/>
          <p:cNvSpPr>
            <a:spLocks noChangeShapeType="1"/>
          </p:cNvSpPr>
          <p:nvPr/>
        </p:nvSpPr>
        <p:spPr bwMode="auto">
          <a:xfrm flipH="1">
            <a:off x="8256104" y="3283226"/>
            <a:ext cx="838200" cy="7620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7" name="Line 70"/>
          <p:cNvSpPr>
            <a:spLocks noChangeShapeType="1"/>
          </p:cNvSpPr>
          <p:nvPr/>
        </p:nvSpPr>
        <p:spPr bwMode="auto">
          <a:xfrm flipH="1">
            <a:off x="4522304" y="3283226"/>
            <a:ext cx="762000" cy="7620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8" name="Line 71"/>
          <p:cNvSpPr>
            <a:spLocks noChangeShapeType="1"/>
          </p:cNvSpPr>
          <p:nvPr/>
        </p:nvSpPr>
        <p:spPr bwMode="auto">
          <a:xfrm>
            <a:off x="5436704" y="3359426"/>
            <a:ext cx="762000" cy="7620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9" name="Line 72"/>
          <p:cNvSpPr>
            <a:spLocks noChangeShapeType="1"/>
          </p:cNvSpPr>
          <p:nvPr/>
        </p:nvSpPr>
        <p:spPr bwMode="auto">
          <a:xfrm flipH="1">
            <a:off x="5360504" y="2445026"/>
            <a:ext cx="1676400" cy="7620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10" name="Oval 73"/>
          <p:cNvSpPr>
            <a:spLocks noChangeArrowheads="1"/>
          </p:cNvSpPr>
          <p:nvPr/>
        </p:nvSpPr>
        <p:spPr bwMode="auto">
          <a:xfrm>
            <a:off x="7036904" y="2292626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1" name="Oval 74"/>
          <p:cNvSpPr>
            <a:spLocks noChangeArrowheads="1"/>
          </p:cNvSpPr>
          <p:nvPr/>
        </p:nvSpPr>
        <p:spPr bwMode="auto">
          <a:xfrm>
            <a:off x="5208104" y="3130826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12" name="Oval 75"/>
          <p:cNvSpPr>
            <a:spLocks noChangeArrowheads="1"/>
          </p:cNvSpPr>
          <p:nvPr/>
        </p:nvSpPr>
        <p:spPr bwMode="auto">
          <a:xfrm>
            <a:off x="9018104" y="3130826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13" name="Oval 76"/>
          <p:cNvSpPr>
            <a:spLocks noChangeArrowheads="1"/>
          </p:cNvSpPr>
          <p:nvPr/>
        </p:nvSpPr>
        <p:spPr bwMode="auto">
          <a:xfrm>
            <a:off x="7265504" y="5721626"/>
            <a:ext cx="228600" cy="228600"/>
          </a:xfrm>
          <a:prstGeom prst="ellips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14" name="Oval 77"/>
          <p:cNvSpPr>
            <a:spLocks noChangeArrowheads="1"/>
          </p:cNvSpPr>
          <p:nvPr/>
        </p:nvSpPr>
        <p:spPr bwMode="auto">
          <a:xfrm>
            <a:off x="4293704" y="4045226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15" name="Oval 78"/>
          <p:cNvSpPr>
            <a:spLocks noChangeArrowheads="1"/>
          </p:cNvSpPr>
          <p:nvPr/>
        </p:nvSpPr>
        <p:spPr bwMode="auto">
          <a:xfrm>
            <a:off x="7798904" y="5721626"/>
            <a:ext cx="228600" cy="228600"/>
          </a:xfrm>
          <a:prstGeom prst="ellips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16" name="Oval 79"/>
          <p:cNvSpPr>
            <a:spLocks noChangeArrowheads="1"/>
          </p:cNvSpPr>
          <p:nvPr/>
        </p:nvSpPr>
        <p:spPr bwMode="auto">
          <a:xfrm>
            <a:off x="8256104" y="5721626"/>
            <a:ext cx="228600" cy="228600"/>
          </a:xfrm>
          <a:prstGeom prst="ellips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17" name="Oval 80"/>
          <p:cNvSpPr>
            <a:spLocks noChangeArrowheads="1"/>
          </p:cNvSpPr>
          <p:nvPr/>
        </p:nvSpPr>
        <p:spPr bwMode="auto">
          <a:xfrm>
            <a:off x="8713304" y="5721626"/>
            <a:ext cx="228600" cy="228600"/>
          </a:xfrm>
          <a:prstGeom prst="ellips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18" name="Oval 81"/>
          <p:cNvSpPr>
            <a:spLocks noChangeArrowheads="1"/>
          </p:cNvSpPr>
          <p:nvPr/>
        </p:nvSpPr>
        <p:spPr bwMode="auto">
          <a:xfrm>
            <a:off x="9170504" y="5721626"/>
            <a:ext cx="228600" cy="228600"/>
          </a:xfrm>
          <a:prstGeom prst="ellips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19" name="Oval 82"/>
          <p:cNvSpPr>
            <a:spLocks noChangeArrowheads="1"/>
          </p:cNvSpPr>
          <p:nvPr/>
        </p:nvSpPr>
        <p:spPr bwMode="auto">
          <a:xfrm>
            <a:off x="10084904" y="5721626"/>
            <a:ext cx="228600" cy="228600"/>
          </a:xfrm>
          <a:prstGeom prst="ellips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20" name="Oval 83"/>
          <p:cNvSpPr>
            <a:spLocks noChangeArrowheads="1"/>
          </p:cNvSpPr>
          <p:nvPr/>
        </p:nvSpPr>
        <p:spPr bwMode="auto">
          <a:xfrm>
            <a:off x="10542104" y="5721626"/>
            <a:ext cx="228600" cy="228600"/>
          </a:xfrm>
          <a:prstGeom prst="ellips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21" name="Oval 84"/>
          <p:cNvSpPr>
            <a:spLocks noChangeArrowheads="1"/>
          </p:cNvSpPr>
          <p:nvPr/>
        </p:nvSpPr>
        <p:spPr bwMode="auto">
          <a:xfrm>
            <a:off x="3531704" y="5721626"/>
            <a:ext cx="228600" cy="228600"/>
          </a:xfrm>
          <a:prstGeom prst="ellips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22" name="Oval 85"/>
          <p:cNvSpPr>
            <a:spLocks noChangeArrowheads="1"/>
          </p:cNvSpPr>
          <p:nvPr/>
        </p:nvSpPr>
        <p:spPr bwMode="auto">
          <a:xfrm>
            <a:off x="4522304" y="5721626"/>
            <a:ext cx="228600" cy="228600"/>
          </a:xfrm>
          <a:prstGeom prst="ellips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23" name="Oval 86"/>
          <p:cNvSpPr>
            <a:spLocks noChangeArrowheads="1"/>
          </p:cNvSpPr>
          <p:nvPr/>
        </p:nvSpPr>
        <p:spPr bwMode="auto">
          <a:xfrm>
            <a:off x="4979504" y="5721626"/>
            <a:ext cx="228600" cy="228600"/>
          </a:xfrm>
          <a:prstGeom prst="ellips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24" name="Oval 87"/>
          <p:cNvSpPr>
            <a:spLocks noChangeArrowheads="1"/>
          </p:cNvSpPr>
          <p:nvPr/>
        </p:nvSpPr>
        <p:spPr bwMode="auto">
          <a:xfrm>
            <a:off x="5436704" y="5721626"/>
            <a:ext cx="228600" cy="228600"/>
          </a:xfrm>
          <a:prstGeom prst="ellips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25" name="Oval 88"/>
          <p:cNvSpPr>
            <a:spLocks noChangeArrowheads="1"/>
          </p:cNvSpPr>
          <p:nvPr/>
        </p:nvSpPr>
        <p:spPr bwMode="auto">
          <a:xfrm>
            <a:off x="6808304" y="5721626"/>
            <a:ext cx="228600" cy="228600"/>
          </a:xfrm>
          <a:prstGeom prst="ellips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26" name="Oval 89"/>
          <p:cNvSpPr>
            <a:spLocks noChangeArrowheads="1"/>
          </p:cNvSpPr>
          <p:nvPr/>
        </p:nvSpPr>
        <p:spPr bwMode="auto">
          <a:xfrm>
            <a:off x="7570304" y="4883426"/>
            <a:ext cx="228600" cy="228600"/>
          </a:xfrm>
          <a:prstGeom prst="ellips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27" name="Oval 90"/>
          <p:cNvSpPr>
            <a:spLocks noChangeArrowheads="1"/>
          </p:cNvSpPr>
          <p:nvPr/>
        </p:nvSpPr>
        <p:spPr bwMode="auto">
          <a:xfrm>
            <a:off x="8560904" y="4883426"/>
            <a:ext cx="228600" cy="228600"/>
          </a:xfrm>
          <a:prstGeom prst="ellips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28" name="Oval 91"/>
          <p:cNvSpPr>
            <a:spLocks noChangeArrowheads="1"/>
          </p:cNvSpPr>
          <p:nvPr/>
        </p:nvSpPr>
        <p:spPr bwMode="auto">
          <a:xfrm>
            <a:off x="10389704" y="4883426"/>
            <a:ext cx="228600" cy="228600"/>
          </a:xfrm>
          <a:prstGeom prst="ellips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29" name="Oval 92"/>
          <p:cNvSpPr>
            <a:spLocks noChangeArrowheads="1"/>
          </p:cNvSpPr>
          <p:nvPr/>
        </p:nvSpPr>
        <p:spPr bwMode="auto">
          <a:xfrm>
            <a:off x="4827104" y="4883426"/>
            <a:ext cx="228600" cy="228600"/>
          </a:xfrm>
          <a:prstGeom prst="ellips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30" name="Oval 93"/>
          <p:cNvSpPr>
            <a:spLocks noChangeArrowheads="1"/>
          </p:cNvSpPr>
          <p:nvPr/>
        </p:nvSpPr>
        <p:spPr bwMode="auto">
          <a:xfrm>
            <a:off x="8027504" y="4045226"/>
            <a:ext cx="228600" cy="228600"/>
          </a:xfrm>
          <a:prstGeom prst="ellips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31" name="Oval 94"/>
          <p:cNvSpPr>
            <a:spLocks noChangeArrowheads="1"/>
          </p:cNvSpPr>
          <p:nvPr/>
        </p:nvSpPr>
        <p:spPr bwMode="auto">
          <a:xfrm>
            <a:off x="6122504" y="4045226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32" name="Oval 95"/>
          <p:cNvSpPr>
            <a:spLocks noChangeArrowheads="1"/>
          </p:cNvSpPr>
          <p:nvPr/>
        </p:nvSpPr>
        <p:spPr bwMode="auto">
          <a:xfrm>
            <a:off x="10008704" y="4045226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33" name="Oval 96"/>
          <p:cNvSpPr>
            <a:spLocks noChangeArrowheads="1"/>
          </p:cNvSpPr>
          <p:nvPr/>
        </p:nvSpPr>
        <p:spPr bwMode="auto">
          <a:xfrm>
            <a:off x="9399104" y="4883426"/>
            <a:ext cx="228600" cy="228600"/>
          </a:xfrm>
          <a:prstGeom prst="ellipse">
            <a:avLst/>
          </a:prstGeom>
          <a:solidFill>
            <a:srgbClr val="FF6600"/>
          </a:solidFill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34" name="Oval 97"/>
          <p:cNvSpPr>
            <a:spLocks noChangeArrowheads="1"/>
          </p:cNvSpPr>
          <p:nvPr/>
        </p:nvSpPr>
        <p:spPr bwMode="auto">
          <a:xfrm>
            <a:off x="9627704" y="5721626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35" name="Oval 98"/>
          <p:cNvSpPr>
            <a:spLocks noChangeArrowheads="1"/>
          </p:cNvSpPr>
          <p:nvPr/>
        </p:nvSpPr>
        <p:spPr bwMode="auto">
          <a:xfrm>
            <a:off x="6579704" y="4883426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36" name="Oval 99"/>
          <p:cNvSpPr>
            <a:spLocks noChangeArrowheads="1"/>
          </p:cNvSpPr>
          <p:nvPr/>
        </p:nvSpPr>
        <p:spPr bwMode="auto">
          <a:xfrm>
            <a:off x="5665304" y="4883426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37" name="Oval 100"/>
          <p:cNvSpPr>
            <a:spLocks noChangeArrowheads="1"/>
          </p:cNvSpPr>
          <p:nvPr/>
        </p:nvSpPr>
        <p:spPr bwMode="auto">
          <a:xfrm>
            <a:off x="5893904" y="5721626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38" name="Oval 101"/>
          <p:cNvSpPr>
            <a:spLocks noChangeArrowheads="1"/>
          </p:cNvSpPr>
          <p:nvPr/>
        </p:nvSpPr>
        <p:spPr bwMode="auto">
          <a:xfrm>
            <a:off x="6351104" y="5721626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39" name="Oval 102"/>
          <p:cNvSpPr>
            <a:spLocks noChangeArrowheads="1"/>
          </p:cNvSpPr>
          <p:nvPr/>
        </p:nvSpPr>
        <p:spPr bwMode="auto">
          <a:xfrm>
            <a:off x="3836504" y="4883426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40" name="Oval 103"/>
          <p:cNvSpPr>
            <a:spLocks noChangeArrowheads="1"/>
          </p:cNvSpPr>
          <p:nvPr/>
        </p:nvSpPr>
        <p:spPr bwMode="auto">
          <a:xfrm>
            <a:off x="4065104" y="5721626"/>
            <a:ext cx="228600" cy="2286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41" name="Line 104"/>
          <p:cNvSpPr>
            <a:spLocks noChangeShapeType="1"/>
          </p:cNvSpPr>
          <p:nvPr/>
        </p:nvSpPr>
        <p:spPr bwMode="auto">
          <a:xfrm>
            <a:off x="7189304" y="2445026"/>
            <a:ext cx="1828800" cy="7620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42" name="Line 105"/>
          <p:cNvSpPr>
            <a:spLocks noChangeShapeType="1"/>
          </p:cNvSpPr>
          <p:nvPr/>
        </p:nvSpPr>
        <p:spPr bwMode="auto">
          <a:xfrm>
            <a:off x="10161104" y="4273826"/>
            <a:ext cx="304800" cy="6096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43" name="Line 106"/>
          <p:cNvSpPr>
            <a:spLocks noChangeShapeType="1"/>
          </p:cNvSpPr>
          <p:nvPr/>
        </p:nvSpPr>
        <p:spPr bwMode="auto">
          <a:xfrm>
            <a:off x="10542104" y="5112026"/>
            <a:ext cx="152400" cy="6096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44" name="Line 107"/>
          <p:cNvSpPr>
            <a:spLocks noChangeShapeType="1"/>
          </p:cNvSpPr>
          <p:nvPr/>
        </p:nvSpPr>
        <p:spPr bwMode="auto">
          <a:xfrm flipV="1">
            <a:off x="10237304" y="5112026"/>
            <a:ext cx="228600" cy="6096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45" name="Line 108"/>
          <p:cNvSpPr>
            <a:spLocks noChangeShapeType="1"/>
          </p:cNvSpPr>
          <p:nvPr/>
        </p:nvSpPr>
        <p:spPr bwMode="auto">
          <a:xfrm flipH="1">
            <a:off x="7417904" y="5112026"/>
            <a:ext cx="228600" cy="6096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46" name="Line 109"/>
          <p:cNvSpPr>
            <a:spLocks noChangeShapeType="1"/>
          </p:cNvSpPr>
          <p:nvPr/>
        </p:nvSpPr>
        <p:spPr bwMode="auto">
          <a:xfrm>
            <a:off x="9551504" y="5112026"/>
            <a:ext cx="152400" cy="6096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47" name="Line 110"/>
          <p:cNvSpPr>
            <a:spLocks noChangeShapeType="1"/>
          </p:cNvSpPr>
          <p:nvPr/>
        </p:nvSpPr>
        <p:spPr bwMode="auto">
          <a:xfrm flipH="1">
            <a:off x="9246704" y="5035826"/>
            <a:ext cx="228600" cy="6858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48" name="Line 111"/>
          <p:cNvSpPr>
            <a:spLocks noChangeShapeType="1"/>
          </p:cNvSpPr>
          <p:nvPr/>
        </p:nvSpPr>
        <p:spPr bwMode="auto">
          <a:xfrm>
            <a:off x="8713304" y="5112026"/>
            <a:ext cx="76200" cy="6096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49" name="Line 112"/>
          <p:cNvSpPr>
            <a:spLocks noChangeShapeType="1"/>
          </p:cNvSpPr>
          <p:nvPr/>
        </p:nvSpPr>
        <p:spPr bwMode="auto">
          <a:xfrm flipH="1">
            <a:off x="8408504" y="5112026"/>
            <a:ext cx="228600" cy="6096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50" name="Line 113"/>
          <p:cNvSpPr>
            <a:spLocks noChangeShapeType="1"/>
          </p:cNvSpPr>
          <p:nvPr/>
        </p:nvSpPr>
        <p:spPr bwMode="auto">
          <a:xfrm>
            <a:off x="7722704" y="5112026"/>
            <a:ext cx="152400" cy="6096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51" name="Line 114"/>
          <p:cNvSpPr>
            <a:spLocks noChangeShapeType="1"/>
          </p:cNvSpPr>
          <p:nvPr/>
        </p:nvSpPr>
        <p:spPr bwMode="auto">
          <a:xfrm flipH="1">
            <a:off x="7722704" y="4273826"/>
            <a:ext cx="457200" cy="6096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52" name="Line 115"/>
          <p:cNvSpPr>
            <a:spLocks noChangeShapeType="1"/>
          </p:cNvSpPr>
          <p:nvPr/>
        </p:nvSpPr>
        <p:spPr bwMode="auto">
          <a:xfrm>
            <a:off x="8179904" y="4273826"/>
            <a:ext cx="457200" cy="6096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53" name="Line 116"/>
          <p:cNvSpPr>
            <a:spLocks noChangeShapeType="1"/>
          </p:cNvSpPr>
          <p:nvPr/>
        </p:nvSpPr>
        <p:spPr bwMode="auto">
          <a:xfrm>
            <a:off x="5360504" y="3283226"/>
            <a:ext cx="762000" cy="7620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Monotype Sorts" pitchFamily="2" charset="2"/>
              <a:buNone/>
            </a:pPr>
            <a:endParaRPr kumimoji="1" lang="en-CA" sz="2400" smtClean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54" name="Line 117"/>
          <p:cNvSpPr>
            <a:spLocks noChangeShapeType="1"/>
          </p:cNvSpPr>
          <p:nvPr/>
        </p:nvSpPr>
        <p:spPr bwMode="auto">
          <a:xfrm>
            <a:off x="4522304" y="4273826"/>
            <a:ext cx="381000" cy="6096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55" name="Line 118"/>
          <p:cNvSpPr>
            <a:spLocks noChangeShapeType="1"/>
          </p:cNvSpPr>
          <p:nvPr/>
        </p:nvSpPr>
        <p:spPr bwMode="auto">
          <a:xfrm flipH="1" flipV="1">
            <a:off x="6732104" y="5112026"/>
            <a:ext cx="152400" cy="6096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56" name="Line 119"/>
          <p:cNvSpPr>
            <a:spLocks noChangeShapeType="1"/>
          </p:cNvSpPr>
          <p:nvPr/>
        </p:nvSpPr>
        <p:spPr bwMode="auto">
          <a:xfrm flipV="1">
            <a:off x="6503504" y="5112026"/>
            <a:ext cx="152400" cy="6096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57" name="Line 120"/>
          <p:cNvSpPr>
            <a:spLocks noChangeShapeType="1"/>
          </p:cNvSpPr>
          <p:nvPr/>
        </p:nvSpPr>
        <p:spPr bwMode="auto">
          <a:xfrm>
            <a:off x="5817704" y="5112026"/>
            <a:ext cx="152400" cy="6096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58" name="Line 121"/>
          <p:cNvSpPr>
            <a:spLocks noChangeShapeType="1"/>
          </p:cNvSpPr>
          <p:nvPr/>
        </p:nvSpPr>
        <p:spPr bwMode="auto">
          <a:xfrm>
            <a:off x="4979504" y="5112026"/>
            <a:ext cx="152400" cy="6096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59" name="Line 122"/>
          <p:cNvSpPr>
            <a:spLocks noChangeShapeType="1"/>
          </p:cNvSpPr>
          <p:nvPr/>
        </p:nvSpPr>
        <p:spPr bwMode="auto">
          <a:xfrm flipV="1">
            <a:off x="4674704" y="5112026"/>
            <a:ext cx="228600" cy="6096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60" name="Line 123"/>
          <p:cNvSpPr>
            <a:spLocks noChangeShapeType="1"/>
          </p:cNvSpPr>
          <p:nvPr/>
        </p:nvSpPr>
        <p:spPr bwMode="auto">
          <a:xfrm flipH="1" flipV="1">
            <a:off x="3988904" y="5112026"/>
            <a:ext cx="152400" cy="6096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61" name="Line 124"/>
          <p:cNvSpPr>
            <a:spLocks noChangeShapeType="1"/>
          </p:cNvSpPr>
          <p:nvPr/>
        </p:nvSpPr>
        <p:spPr bwMode="auto">
          <a:xfrm flipV="1">
            <a:off x="3607904" y="5035826"/>
            <a:ext cx="304800" cy="6858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62" name="Line 125"/>
          <p:cNvSpPr>
            <a:spLocks noChangeShapeType="1"/>
          </p:cNvSpPr>
          <p:nvPr/>
        </p:nvSpPr>
        <p:spPr bwMode="auto">
          <a:xfrm flipV="1">
            <a:off x="3988904" y="4273826"/>
            <a:ext cx="381000" cy="6096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63" name="Line 126"/>
          <p:cNvSpPr>
            <a:spLocks noChangeShapeType="1"/>
          </p:cNvSpPr>
          <p:nvPr/>
        </p:nvSpPr>
        <p:spPr bwMode="auto">
          <a:xfrm>
            <a:off x="6274904" y="4273826"/>
            <a:ext cx="381000" cy="6096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64" name="Line 127"/>
          <p:cNvSpPr>
            <a:spLocks noChangeShapeType="1"/>
          </p:cNvSpPr>
          <p:nvPr/>
        </p:nvSpPr>
        <p:spPr bwMode="auto">
          <a:xfrm flipH="1">
            <a:off x="5817704" y="4273826"/>
            <a:ext cx="381000" cy="6096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65" name="Line 128"/>
          <p:cNvSpPr>
            <a:spLocks noChangeShapeType="1"/>
          </p:cNvSpPr>
          <p:nvPr/>
        </p:nvSpPr>
        <p:spPr bwMode="auto">
          <a:xfrm flipH="1">
            <a:off x="9551504" y="4273826"/>
            <a:ext cx="533400" cy="609600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CA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</a:endParaRPr>
          </a:p>
        </p:txBody>
      </p:sp>
      <p:pic>
        <p:nvPicPr>
          <p:cNvPr id="66" name="Audio 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3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13"/>
    </mc:Choice>
    <mc:Fallback>
      <p:transition spd="slow" advTm="22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CA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vEB</a:t>
            </a:r>
            <a:r>
              <a:rPr lang="en-C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Stratified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Internal node keeps track of</a:t>
            </a:r>
          </a:p>
          <a:p>
            <a:pPr marL="0" indent="0">
              <a:buNone/>
            </a:pPr>
            <a:r>
              <a:rPr lang="en-CA" dirty="0"/>
              <a:t>“outside” bottom </a:t>
            </a:r>
          </a:p>
          <a:p>
            <a:pPr marL="0" indent="0">
              <a:buNone/>
            </a:pPr>
            <a:r>
              <a:rPr lang="en-CA" dirty="0"/>
              <a:t>elements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85" name="Freeform 104"/>
          <p:cNvSpPr>
            <a:spLocks/>
          </p:cNvSpPr>
          <p:nvPr/>
        </p:nvSpPr>
        <p:spPr bwMode="auto">
          <a:xfrm>
            <a:off x="8060634" y="4568825"/>
            <a:ext cx="266700" cy="685800"/>
          </a:xfrm>
          <a:custGeom>
            <a:avLst/>
            <a:gdLst>
              <a:gd name="T0" fmla="*/ 144 w 168"/>
              <a:gd name="T1" fmla="*/ 432 h 432"/>
              <a:gd name="T2" fmla="*/ 144 w 168"/>
              <a:gd name="T3" fmla="*/ 144 h 432"/>
              <a:gd name="T4" fmla="*/ 0 w 168"/>
              <a:gd name="T5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8" h="432">
                <a:moveTo>
                  <a:pt x="144" y="432"/>
                </a:moveTo>
                <a:cubicBezTo>
                  <a:pt x="156" y="324"/>
                  <a:pt x="168" y="216"/>
                  <a:pt x="144" y="144"/>
                </a:cubicBezTo>
                <a:cubicBezTo>
                  <a:pt x="120" y="72"/>
                  <a:pt x="60" y="36"/>
                  <a:pt x="0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6" name="Line 92"/>
          <p:cNvSpPr>
            <a:spLocks noChangeShapeType="1"/>
          </p:cNvSpPr>
          <p:nvPr/>
        </p:nvSpPr>
        <p:spPr bwMode="auto">
          <a:xfrm flipV="1">
            <a:off x="4098234" y="4568825"/>
            <a:ext cx="152400" cy="685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7" name="Line 72"/>
          <p:cNvSpPr>
            <a:spLocks noChangeShapeType="1"/>
          </p:cNvSpPr>
          <p:nvPr/>
        </p:nvSpPr>
        <p:spPr bwMode="auto">
          <a:xfrm>
            <a:off x="7679634" y="2816225"/>
            <a:ext cx="914400" cy="8382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8" name="Line 85"/>
          <p:cNvSpPr>
            <a:spLocks noChangeShapeType="1"/>
          </p:cNvSpPr>
          <p:nvPr/>
        </p:nvSpPr>
        <p:spPr bwMode="auto">
          <a:xfrm flipH="1">
            <a:off x="6765234" y="2816225"/>
            <a:ext cx="83820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9" name="Line 87"/>
          <p:cNvSpPr>
            <a:spLocks noChangeShapeType="1"/>
          </p:cNvSpPr>
          <p:nvPr/>
        </p:nvSpPr>
        <p:spPr bwMode="auto">
          <a:xfrm flipH="1">
            <a:off x="3031434" y="2816225"/>
            <a:ext cx="76200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0" name="Line 86"/>
          <p:cNvSpPr>
            <a:spLocks noChangeShapeType="1"/>
          </p:cNvSpPr>
          <p:nvPr/>
        </p:nvSpPr>
        <p:spPr bwMode="auto">
          <a:xfrm>
            <a:off x="3945834" y="2892425"/>
            <a:ext cx="76200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1" name="Line 70"/>
          <p:cNvSpPr>
            <a:spLocks noChangeShapeType="1"/>
          </p:cNvSpPr>
          <p:nvPr/>
        </p:nvSpPr>
        <p:spPr bwMode="auto">
          <a:xfrm flipH="1">
            <a:off x="3869634" y="1978025"/>
            <a:ext cx="167640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2" name="Oval 4"/>
          <p:cNvSpPr>
            <a:spLocks noChangeArrowheads="1"/>
          </p:cNvSpPr>
          <p:nvPr/>
        </p:nvSpPr>
        <p:spPr bwMode="auto">
          <a:xfrm>
            <a:off x="5546034" y="1825625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endParaRPr kumimoji="0" lang="en-US" altLang="en-US">
              <a:latin typeface="Times New Roman" panose="02020603050405020304" pitchFamily="18" charset="0"/>
            </a:endParaRPr>
          </a:p>
        </p:txBody>
      </p:sp>
      <p:sp>
        <p:nvSpPr>
          <p:cNvPr id="93" name="Oval 5"/>
          <p:cNvSpPr>
            <a:spLocks noChangeArrowheads="1"/>
          </p:cNvSpPr>
          <p:nvPr/>
        </p:nvSpPr>
        <p:spPr bwMode="auto">
          <a:xfrm>
            <a:off x="3717234" y="2663825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4" name="Oval 6"/>
          <p:cNvSpPr>
            <a:spLocks noChangeArrowheads="1"/>
          </p:cNvSpPr>
          <p:nvPr/>
        </p:nvSpPr>
        <p:spPr bwMode="auto">
          <a:xfrm>
            <a:off x="7527234" y="2663825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5" name="Oval 8"/>
          <p:cNvSpPr>
            <a:spLocks noChangeArrowheads="1"/>
          </p:cNvSpPr>
          <p:nvPr/>
        </p:nvSpPr>
        <p:spPr bwMode="auto">
          <a:xfrm>
            <a:off x="5774634" y="5254625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6" name="Oval 9"/>
          <p:cNvSpPr>
            <a:spLocks noChangeArrowheads="1"/>
          </p:cNvSpPr>
          <p:nvPr/>
        </p:nvSpPr>
        <p:spPr bwMode="auto">
          <a:xfrm>
            <a:off x="2802834" y="3578225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7" name="Oval 10"/>
          <p:cNvSpPr>
            <a:spLocks noChangeArrowheads="1"/>
          </p:cNvSpPr>
          <p:nvPr/>
        </p:nvSpPr>
        <p:spPr bwMode="auto">
          <a:xfrm>
            <a:off x="6308034" y="5254625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8" name="Oval 11"/>
          <p:cNvSpPr>
            <a:spLocks noChangeArrowheads="1"/>
          </p:cNvSpPr>
          <p:nvPr/>
        </p:nvSpPr>
        <p:spPr bwMode="auto">
          <a:xfrm>
            <a:off x="6765234" y="5254625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9" name="Oval 12"/>
          <p:cNvSpPr>
            <a:spLocks noChangeArrowheads="1"/>
          </p:cNvSpPr>
          <p:nvPr/>
        </p:nvSpPr>
        <p:spPr bwMode="auto">
          <a:xfrm>
            <a:off x="7222434" y="5254625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0" name="Oval 14"/>
          <p:cNvSpPr>
            <a:spLocks noChangeArrowheads="1"/>
          </p:cNvSpPr>
          <p:nvPr/>
        </p:nvSpPr>
        <p:spPr bwMode="auto">
          <a:xfrm>
            <a:off x="7679634" y="5254625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1" name="Oval 17"/>
          <p:cNvSpPr>
            <a:spLocks noChangeArrowheads="1"/>
          </p:cNvSpPr>
          <p:nvPr/>
        </p:nvSpPr>
        <p:spPr bwMode="auto">
          <a:xfrm>
            <a:off x="8594034" y="5254625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2" name="Oval 18"/>
          <p:cNvSpPr>
            <a:spLocks noChangeArrowheads="1"/>
          </p:cNvSpPr>
          <p:nvPr/>
        </p:nvSpPr>
        <p:spPr bwMode="auto">
          <a:xfrm>
            <a:off x="9051234" y="5254625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3" name="Oval 28"/>
          <p:cNvSpPr>
            <a:spLocks noChangeArrowheads="1"/>
          </p:cNvSpPr>
          <p:nvPr/>
        </p:nvSpPr>
        <p:spPr bwMode="auto">
          <a:xfrm>
            <a:off x="2040834" y="5254625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4" name="Oval 30"/>
          <p:cNvSpPr>
            <a:spLocks noChangeArrowheads="1"/>
          </p:cNvSpPr>
          <p:nvPr/>
        </p:nvSpPr>
        <p:spPr bwMode="auto">
          <a:xfrm>
            <a:off x="3031434" y="5254625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5" name="Oval 31"/>
          <p:cNvSpPr>
            <a:spLocks noChangeArrowheads="1"/>
          </p:cNvSpPr>
          <p:nvPr/>
        </p:nvSpPr>
        <p:spPr bwMode="auto">
          <a:xfrm>
            <a:off x="3488634" y="5254625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6" name="Oval 32"/>
          <p:cNvSpPr>
            <a:spLocks noChangeArrowheads="1"/>
          </p:cNvSpPr>
          <p:nvPr/>
        </p:nvSpPr>
        <p:spPr bwMode="auto">
          <a:xfrm>
            <a:off x="3945834" y="5254625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7" name="Oval 35"/>
          <p:cNvSpPr>
            <a:spLocks noChangeArrowheads="1"/>
          </p:cNvSpPr>
          <p:nvPr/>
        </p:nvSpPr>
        <p:spPr bwMode="auto">
          <a:xfrm>
            <a:off x="5317434" y="5254625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8" name="Oval 36"/>
          <p:cNvSpPr>
            <a:spLocks noChangeArrowheads="1"/>
          </p:cNvSpPr>
          <p:nvPr/>
        </p:nvSpPr>
        <p:spPr bwMode="auto">
          <a:xfrm>
            <a:off x="6079434" y="4416425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9" name="Oval 38"/>
          <p:cNvSpPr>
            <a:spLocks noChangeArrowheads="1"/>
          </p:cNvSpPr>
          <p:nvPr/>
        </p:nvSpPr>
        <p:spPr bwMode="auto">
          <a:xfrm>
            <a:off x="7070034" y="4416425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0" name="Oval 42"/>
          <p:cNvSpPr>
            <a:spLocks noChangeArrowheads="1"/>
          </p:cNvSpPr>
          <p:nvPr/>
        </p:nvSpPr>
        <p:spPr bwMode="auto">
          <a:xfrm>
            <a:off x="8898834" y="4416425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1" name="Oval 46"/>
          <p:cNvSpPr>
            <a:spLocks noChangeArrowheads="1"/>
          </p:cNvSpPr>
          <p:nvPr/>
        </p:nvSpPr>
        <p:spPr bwMode="auto">
          <a:xfrm>
            <a:off x="3336234" y="4416425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2" name="Oval 52"/>
          <p:cNvSpPr>
            <a:spLocks noChangeArrowheads="1"/>
          </p:cNvSpPr>
          <p:nvPr/>
        </p:nvSpPr>
        <p:spPr bwMode="auto">
          <a:xfrm>
            <a:off x="6536634" y="3578225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3" name="Oval 60"/>
          <p:cNvSpPr>
            <a:spLocks noChangeArrowheads="1"/>
          </p:cNvSpPr>
          <p:nvPr/>
        </p:nvSpPr>
        <p:spPr bwMode="auto">
          <a:xfrm>
            <a:off x="4631634" y="3578225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4" name="Oval 61"/>
          <p:cNvSpPr>
            <a:spLocks noChangeArrowheads="1"/>
          </p:cNvSpPr>
          <p:nvPr/>
        </p:nvSpPr>
        <p:spPr bwMode="auto">
          <a:xfrm>
            <a:off x="8517834" y="3578225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5" name="Oval 62"/>
          <p:cNvSpPr>
            <a:spLocks noChangeArrowheads="1"/>
          </p:cNvSpPr>
          <p:nvPr/>
        </p:nvSpPr>
        <p:spPr bwMode="auto">
          <a:xfrm>
            <a:off x="7908234" y="4416425"/>
            <a:ext cx="228600" cy="228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6" name="Oval 64"/>
          <p:cNvSpPr>
            <a:spLocks noChangeArrowheads="1"/>
          </p:cNvSpPr>
          <p:nvPr/>
        </p:nvSpPr>
        <p:spPr bwMode="auto">
          <a:xfrm>
            <a:off x="5088834" y="4416425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7" name="Oval 65"/>
          <p:cNvSpPr>
            <a:spLocks noChangeArrowheads="1"/>
          </p:cNvSpPr>
          <p:nvPr/>
        </p:nvSpPr>
        <p:spPr bwMode="auto">
          <a:xfrm>
            <a:off x="4174434" y="4416425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8" name="Oval 66"/>
          <p:cNvSpPr>
            <a:spLocks noChangeArrowheads="1"/>
          </p:cNvSpPr>
          <p:nvPr/>
        </p:nvSpPr>
        <p:spPr bwMode="auto">
          <a:xfrm>
            <a:off x="4403034" y="5254625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9" name="Oval 67"/>
          <p:cNvSpPr>
            <a:spLocks noChangeArrowheads="1"/>
          </p:cNvSpPr>
          <p:nvPr/>
        </p:nvSpPr>
        <p:spPr bwMode="auto">
          <a:xfrm>
            <a:off x="4860234" y="5254625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0" name="Oval 68"/>
          <p:cNvSpPr>
            <a:spLocks noChangeArrowheads="1"/>
          </p:cNvSpPr>
          <p:nvPr/>
        </p:nvSpPr>
        <p:spPr bwMode="auto">
          <a:xfrm>
            <a:off x="2345634" y="4416425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1" name="Oval 69"/>
          <p:cNvSpPr>
            <a:spLocks noChangeArrowheads="1"/>
          </p:cNvSpPr>
          <p:nvPr/>
        </p:nvSpPr>
        <p:spPr bwMode="auto">
          <a:xfrm>
            <a:off x="2574234" y="5254625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2" name="Line 71"/>
          <p:cNvSpPr>
            <a:spLocks noChangeShapeType="1"/>
          </p:cNvSpPr>
          <p:nvPr/>
        </p:nvSpPr>
        <p:spPr bwMode="auto">
          <a:xfrm>
            <a:off x="5698434" y="1978025"/>
            <a:ext cx="182880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3" name="Line 73"/>
          <p:cNvSpPr>
            <a:spLocks noChangeShapeType="1"/>
          </p:cNvSpPr>
          <p:nvPr/>
        </p:nvSpPr>
        <p:spPr bwMode="auto">
          <a:xfrm>
            <a:off x="8670234" y="3806825"/>
            <a:ext cx="3048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4" name="Line 74"/>
          <p:cNvSpPr>
            <a:spLocks noChangeShapeType="1"/>
          </p:cNvSpPr>
          <p:nvPr/>
        </p:nvSpPr>
        <p:spPr bwMode="auto">
          <a:xfrm>
            <a:off x="9051234" y="4645025"/>
            <a:ext cx="1524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5" name="Line 75"/>
          <p:cNvSpPr>
            <a:spLocks noChangeShapeType="1"/>
          </p:cNvSpPr>
          <p:nvPr/>
        </p:nvSpPr>
        <p:spPr bwMode="auto">
          <a:xfrm flipV="1">
            <a:off x="8746434" y="4645025"/>
            <a:ext cx="2286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6" name="Line 76"/>
          <p:cNvSpPr>
            <a:spLocks noChangeShapeType="1"/>
          </p:cNvSpPr>
          <p:nvPr/>
        </p:nvSpPr>
        <p:spPr bwMode="auto">
          <a:xfrm flipH="1">
            <a:off x="5927034" y="4645025"/>
            <a:ext cx="2286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7" name="Line 77"/>
          <p:cNvSpPr>
            <a:spLocks noChangeShapeType="1"/>
          </p:cNvSpPr>
          <p:nvPr/>
        </p:nvSpPr>
        <p:spPr bwMode="auto">
          <a:xfrm>
            <a:off x="8060634" y="4645025"/>
            <a:ext cx="1524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8" name="Line 78"/>
          <p:cNvSpPr>
            <a:spLocks noChangeShapeType="1"/>
          </p:cNvSpPr>
          <p:nvPr/>
        </p:nvSpPr>
        <p:spPr bwMode="auto">
          <a:xfrm flipH="1">
            <a:off x="7755834" y="4568825"/>
            <a:ext cx="228600" cy="685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9" name="Line 79"/>
          <p:cNvSpPr>
            <a:spLocks noChangeShapeType="1"/>
          </p:cNvSpPr>
          <p:nvPr/>
        </p:nvSpPr>
        <p:spPr bwMode="auto">
          <a:xfrm>
            <a:off x="7222434" y="4645025"/>
            <a:ext cx="762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30" name="Line 80"/>
          <p:cNvSpPr>
            <a:spLocks noChangeShapeType="1"/>
          </p:cNvSpPr>
          <p:nvPr/>
        </p:nvSpPr>
        <p:spPr bwMode="auto">
          <a:xfrm flipH="1">
            <a:off x="6917634" y="4645025"/>
            <a:ext cx="2286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31" name="Line 81"/>
          <p:cNvSpPr>
            <a:spLocks noChangeShapeType="1"/>
          </p:cNvSpPr>
          <p:nvPr/>
        </p:nvSpPr>
        <p:spPr bwMode="auto">
          <a:xfrm>
            <a:off x="6231834" y="4645025"/>
            <a:ext cx="1524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32" name="Line 82"/>
          <p:cNvSpPr>
            <a:spLocks noChangeShapeType="1"/>
          </p:cNvSpPr>
          <p:nvPr/>
        </p:nvSpPr>
        <p:spPr bwMode="auto">
          <a:xfrm flipH="1">
            <a:off x="6231834" y="3806825"/>
            <a:ext cx="4572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33" name="Line 83"/>
          <p:cNvSpPr>
            <a:spLocks noChangeShapeType="1"/>
          </p:cNvSpPr>
          <p:nvPr/>
        </p:nvSpPr>
        <p:spPr bwMode="auto">
          <a:xfrm>
            <a:off x="6689034" y="3806825"/>
            <a:ext cx="4572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34" name="Line 84"/>
          <p:cNvSpPr>
            <a:spLocks noChangeShapeType="1"/>
          </p:cNvSpPr>
          <p:nvPr/>
        </p:nvSpPr>
        <p:spPr bwMode="auto">
          <a:xfrm>
            <a:off x="3869634" y="2816225"/>
            <a:ext cx="762000" cy="7620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35" name="Line 88"/>
          <p:cNvSpPr>
            <a:spLocks noChangeShapeType="1"/>
          </p:cNvSpPr>
          <p:nvPr/>
        </p:nvSpPr>
        <p:spPr bwMode="auto">
          <a:xfrm>
            <a:off x="3031434" y="3806825"/>
            <a:ext cx="3810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36" name="Line 89"/>
          <p:cNvSpPr>
            <a:spLocks noChangeShapeType="1"/>
          </p:cNvSpPr>
          <p:nvPr/>
        </p:nvSpPr>
        <p:spPr bwMode="auto">
          <a:xfrm flipH="1" flipV="1">
            <a:off x="5241234" y="4645025"/>
            <a:ext cx="1524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37" name="Line 90"/>
          <p:cNvSpPr>
            <a:spLocks noChangeShapeType="1"/>
          </p:cNvSpPr>
          <p:nvPr/>
        </p:nvSpPr>
        <p:spPr bwMode="auto">
          <a:xfrm flipV="1">
            <a:off x="5012634" y="4645025"/>
            <a:ext cx="1524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38" name="Line 91"/>
          <p:cNvSpPr>
            <a:spLocks noChangeShapeType="1"/>
          </p:cNvSpPr>
          <p:nvPr/>
        </p:nvSpPr>
        <p:spPr bwMode="auto">
          <a:xfrm>
            <a:off x="4326834" y="4645025"/>
            <a:ext cx="1524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39" name="Line 93"/>
          <p:cNvSpPr>
            <a:spLocks noChangeShapeType="1"/>
          </p:cNvSpPr>
          <p:nvPr/>
        </p:nvSpPr>
        <p:spPr bwMode="auto">
          <a:xfrm>
            <a:off x="3488634" y="4645025"/>
            <a:ext cx="1524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40" name="Line 94"/>
          <p:cNvSpPr>
            <a:spLocks noChangeShapeType="1"/>
          </p:cNvSpPr>
          <p:nvPr/>
        </p:nvSpPr>
        <p:spPr bwMode="auto">
          <a:xfrm flipV="1">
            <a:off x="3183834" y="4645025"/>
            <a:ext cx="2286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41" name="Line 95"/>
          <p:cNvSpPr>
            <a:spLocks noChangeShapeType="1"/>
          </p:cNvSpPr>
          <p:nvPr/>
        </p:nvSpPr>
        <p:spPr bwMode="auto">
          <a:xfrm flipH="1" flipV="1">
            <a:off x="2498034" y="4645025"/>
            <a:ext cx="1524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42" name="Line 96"/>
          <p:cNvSpPr>
            <a:spLocks noChangeShapeType="1"/>
          </p:cNvSpPr>
          <p:nvPr/>
        </p:nvSpPr>
        <p:spPr bwMode="auto">
          <a:xfrm flipV="1">
            <a:off x="2117034" y="4568825"/>
            <a:ext cx="304800" cy="685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43" name="Line 97"/>
          <p:cNvSpPr>
            <a:spLocks noChangeShapeType="1"/>
          </p:cNvSpPr>
          <p:nvPr/>
        </p:nvSpPr>
        <p:spPr bwMode="auto">
          <a:xfrm flipV="1">
            <a:off x="2498034" y="3806825"/>
            <a:ext cx="3810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44" name="Line 98"/>
          <p:cNvSpPr>
            <a:spLocks noChangeShapeType="1"/>
          </p:cNvSpPr>
          <p:nvPr/>
        </p:nvSpPr>
        <p:spPr bwMode="auto">
          <a:xfrm>
            <a:off x="4784034" y="3806825"/>
            <a:ext cx="3810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45" name="Line 99"/>
          <p:cNvSpPr>
            <a:spLocks noChangeShapeType="1"/>
          </p:cNvSpPr>
          <p:nvPr/>
        </p:nvSpPr>
        <p:spPr bwMode="auto">
          <a:xfrm flipH="1">
            <a:off x="4326834" y="3806825"/>
            <a:ext cx="3810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46" name="Line 100"/>
          <p:cNvSpPr>
            <a:spLocks noChangeShapeType="1"/>
          </p:cNvSpPr>
          <p:nvPr/>
        </p:nvSpPr>
        <p:spPr bwMode="auto">
          <a:xfrm flipH="1">
            <a:off x="8060634" y="3806825"/>
            <a:ext cx="5334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47" name="Freeform 101"/>
          <p:cNvSpPr>
            <a:spLocks/>
          </p:cNvSpPr>
          <p:nvPr/>
        </p:nvSpPr>
        <p:spPr bwMode="auto">
          <a:xfrm>
            <a:off x="5774634" y="1901825"/>
            <a:ext cx="4114800" cy="3429000"/>
          </a:xfrm>
          <a:custGeom>
            <a:avLst/>
            <a:gdLst>
              <a:gd name="T0" fmla="*/ 0 w 2720"/>
              <a:gd name="T1" fmla="*/ 0 h 2112"/>
              <a:gd name="T2" fmla="*/ 2448 w 2720"/>
              <a:gd name="T3" fmla="*/ 624 h 2112"/>
              <a:gd name="T4" fmla="*/ 1632 w 2720"/>
              <a:gd name="T5" fmla="*/ 2112 h 2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20" h="2112">
                <a:moveTo>
                  <a:pt x="0" y="0"/>
                </a:moveTo>
                <a:cubicBezTo>
                  <a:pt x="1088" y="136"/>
                  <a:pt x="2176" y="272"/>
                  <a:pt x="2448" y="624"/>
                </a:cubicBezTo>
                <a:cubicBezTo>
                  <a:pt x="2720" y="976"/>
                  <a:pt x="1768" y="1864"/>
                  <a:pt x="1632" y="211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48" name="Oval 63"/>
          <p:cNvSpPr>
            <a:spLocks noChangeArrowheads="1"/>
          </p:cNvSpPr>
          <p:nvPr/>
        </p:nvSpPr>
        <p:spPr bwMode="auto">
          <a:xfrm>
            <a:off x="8136834" y="5254625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49" name="Freeform 102"/>
          <p:cNvSpPr>
            <a:spLocks/>
          </p:cNvSpPr>
          <p:nvPr/>
        </p:nvSpPr>
        <p:spPr bwMode="auto">
          <a:xfrm>
            <a:off x="7755834" y="2740025"/>
            <a:ext cx="1612900" cy="2514600"/>
          </a:xfrm>
          <a:custGeom>
            <a:avLst/>
            <a:gdLst>
              <a:gd name="T0" fmla="*/ 0 w 1016"/>
              <a:gd name="T1" fmla="*/ 0 h 1584"/>
              <a:gd name="T2" fmla="*/ 960 w 1016"/>
              <a:gd name="T3" fmla="*/ 336 h 1584"/>
              <a:gd name="T4" fmla="*/ 336 w 1016"/>
              <a:gd name="T5" fmla="*/ 1584 h 1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16" h="1584">
                <a:moveTo>
                  <a:pt x="0" y="0"/>
                </a:moveTo>
                <a:cubicBezTo>
                  <a:pt x="452" y="36"/>
                  <a:pt x="904" y="72"/>
                  <a:pt x="960" y="336"/>
                </a:cubicBezTo>
                <a:cubicBezTo>
                  <a:pt x="1016" y="600"/>
                  <a:pt x="440" y="1376"/>
                  <a:pt x="336" y="158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50" name="Freeform 103"/>
          <p:cNvSpPr>
            <a:spLocks/>
          </p:cNvSpPr>
          <p:nvPr/>
        </p:nvSpPr>
        <p:spPr bwMode="auto">
          <a:xfrm>
            <a:off x="8289234" y="3730625"/>
            <a:ext cx="533400" cy="1524000"/>
          </a:xfrm>
          <a:custGeom>
            <a:avLst/>
            <a:gdLst>
              <a:gd name="T0" fmla="*/ 288 w 336"/>
              <a:gd name="T1" fmla="*/ 0 h 960"/>
              <a:gd name="T2" fmla="*/ 288 w 336"/>
              <a:gd name="T3" fmla="*/ 384 h 960"/>
              <a:gd name="T4" fmla="*/ 0 w 336"/>
              <a:gd name="T5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960">
                <a:moveTo>
                  <a:pt x="288" y="0"/>
                </a:moveTo>
                <a:cubicBezTo>
                  <a:pt x="312" y="112"/>
                  <a:pt x="336" y="224"/>
                  <a:pt x="288" y="384"/>
                </a:cubicBezTo>
                <a:cubicBezTo>
                  <a:pt x="240" y="544"/>
                  <a:pt x="120" y="752"/>
                  <a:pt x="0" y="96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51" name="Freeform 105"/>
          <p:cNvSpPr>
            <a:spLocks/>
          </p:cNvSpPr>
          <p:nvPr/>
        </p:nvSpPr>
        <p:spPr bwMode="auto">
          <a:xfrm>
            <a:off x="7285934" y="2892425"/>
            <a:ext cx="850900" cy="2438400"/>
          </a:xfrm>
          <a:custGeom>
            <a:avLst/>
            <a:gdLst>
              <a:gd name="T0" fmla="*/ 200 w 536"/>
              <a:gd name="T1" fmla="*/ 0 h 1536"/>
              <a:gd name="T2" fmla="*/ 56 w 536"/>
              <a:gd name="T3" fmla="*/ 912 h 1536"/>
              <a:gd name="T4" fmla="*/ 536 w 536"/>
              <a:gd name="T5" fmla="*/ 1536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36" h="1536">
                <a:moveTo>
                  <a:pt x="200" y="0"/>
                </a:moveTo>
                <a:cubicBezTo>
                  <a:pt x="100" y="328"/>
                  <a:pt x="0" y="656"/>
                  <a:pt x="56" y="912"/>
                </a:cubicBezTo>
                <a:cubicBezTo>
                  <a:pt x="112" y="1168"/>
                  <a:pt x="324" y="1352"/>
                  <a:pt x="536" y="153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52" name="Freeform 106"/>
          <p:cNvSpPr>
            <a:spLocks/>
          </p:cNvSpPr>
          <p:nvPr/>
        </p:nvSpPr>
        <p:spPr bwMode="auto">
          <a:xfrm>
            <a:off x="7959034" y="4645025"/>
            <a:ext cx="177800" cy="685800"/>
          </a:xfrm>
          <a:custGeom>
            <a:avLst/>
            <a:gdLst>
              <a:gd name="T0" fmla="*/ 16 w 112"/>
              <a:gd name="T1" fmla="*/ 0 h 432"/>
              <a:gd name="T2" fmla="*/ 16 w 112"/>
              <a:gd name="T3" fmla="*/ 240 h 432"/>
              <a:gd name="T4" fmla="*/ 112 w 112"/>
              <a:gd name="T5" fmla="*/ 432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2" h="432">
                <a:moveTo>
                  <a:pt x="16" y="0"/>
                </a:moveTo>
                <a:cubicBezTo>
                  <a:pt x="8" y="84"/>
                  <a:pt x="0" y="168"/>
                  <a:pt x="16" y="240"/>
                </a:cubicBezTo>
                <a:cubicBezTo>
                  <a:pt x="32" y="312"/>
                  <a:pt x="72" y="372"/>
                  <a:pt x="112" y="43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53" name="Freeform 108"/>
          <p:cNvSpPr>
            <a:spLocks/>
          </p:cNvSpPr>
          <p:nvPr/>
        </p:nvSpPr>
        <p:spPr bwMode="auto">
          <a:xfrm>
            <a:off x="1507434" y="2740025"/>
            <a:ext cx="2247900" cy="2590800"/>
          </a:xfrm>
          <a:custGeom>
            <a:avLst/>
            <a:gdLst>
              <a:gd name="T0" fmla="*/ 1416 w 1416"/>
              <a:gd name="T1" fmla="*/ 0 h 1584"/>
              <a:gd name="T2" fmla="*/ 120 w 1416"/>
              <a:gd name="T3" fmla="*/ 1008 h 1584"/>
              <a:gd name="T4" fmla="*/ 696 w 1416"/>
              <a:gd name="T5" fmla="*/ 1584 h 1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6" h="1584">
                <a:moveTo>
                  <a:pt x="1416" y="0"/>
                </a:moveTo>
                <a:cubicBezTo>
                  <a:pt x="828" y="372"/>
                  <a:pt x="240" y="744"/>
                  <a:pt x="120" y="1008"/>
                </a:cubicBezTo>
                <a:cubicBezTo>
                  <a:pt x="0" y="1272"/>
                  <a:pt x="348" y="1428"/>
                  <a:pt x="696" y="158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54" name="Freeform 109"/>
          <p:cNvSpPr>
            <a:spLocks/>
          </p:cNvSpPr>
          <p:nvPr/>
        </p:nvSpPr>
        <p:spPr bwMode="auto">
          <a:xfrm>
            <a:off x="1926534" y="3730625"/>
            <a:ext cx="876300" cy="1600200"/>
          </a:xfrm>
          <a:custGeom>
            <a:avLst/>
            <a:gdLst>
              <a:gd name="T0" fmla="*/ 552 w 552"/>
              <a:gd name="T1" fmla="*/ 0 h 1008"/>
              <a:gd name="T2" fmla="*/ 24 w 552"/>
              <a:gd name="T3" fmla="*/ 576 h 1008"/>
              <a:gd name="T4" fmla="*/ 408 w 552"/>
              <a:gd name="T5" fmla="*/ 1008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2" h="1008">
                <a:moveTo>
                  <a:pt x="552" y="0"/>
                </a:moveTo>
                <a:cubicBezTo>
                  <a:pt x="300" y="204"/>
                  <a:pt x="48" y="408"/>
                  <a:pt x="24" y="576"/>
                </a:cubicBezTo>
                <a:cubicBezTo>
                  <a:pt x="0" y="744"/>
                  <a:pt x="336" y="936"/>
                  <a:pt x="408" y="100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55" name="Freeform 110"/>
          <p:cNvSpPr>
            <a:spLocks/>
          </p:cNvSpPr>
          <p:nvPr/>
        </p:nvSpPr>
        <p:spPr bwMode="auto">
          <a:xfrm>
            <a:off x="2231334" y="4568825"/>
            <a:ext cx="342900" cy="762000"/>
          </a:xfrm>
          <a:custGeom>
            <a:avLst/>
            <a:gdLst>
              <a:gd name="T0" fmla="*/ 72 w 216"/>
              <a:gd name="T1" fmla="*/ 0 h 480"/>
              <a:gd name="T2" fmla="*/ 24 w 216"/>
              <a:gd name="T3" fmla="*/ 96 h 480"/>
              <a:gd name="T4" fmla="*/ 216 w 216"/>
              <a:gd name="T5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" h="480">
                <a:moveTo>
                  <a:pt x="72" y="0"/>
                </a:moveTo>
                <a:cubicBezTo>
                  <a:pt x="36" y="8"/>
                  <a:pt x="0" y="16"/>
                  <a:pt x="24" y="96"/>
                </a:cubicBezTo>
                <a:cubicBezTo>
                  <a:pt x="48" y="176"/>
                  <a:pt x="132" y="328"/>
                  <a:pt x="216" y="48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56" name="Freeform 111"/>
          <p:cNvSpPr>
            <a:spLocks/>
          </p:cNvSpPr>
          <p:nvPr/>
        </p:nvSpPr>
        <p:spPr bwMode="auto">
          <a:xfrm>
            <a:off x="2498034" y="4645025"/>
            <a:ext cx="342900" cy="635000"/>
          </a:xfrm>
          <a:custGeom>
            <a:avLst/>
            <a:gdLst>
              <a:gd name="T0" fmla="*/ 0 w 216"/>
              <a:gd name="T1" fmla="*/ 0 h 400"/>
              <a:gd name="T2" fmla="*/ 192 w 216"/>
              <a:gd name="T3" fmla="*/ 336 h 400"/>
              <a:gd name="T4" fmla="*/ 144 w 216"/>
              <a:gd name="T5" fmla="*/ 384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" h="400">
                <a:moveTo>
                  <a:pt x="0" y="0"/>
                </a:moveTo>
                <a:cubicBezTo>
                  <a:pt x="84" y="136"/>
                  <a:pt x="168" y="272"/>
                  <a:pt x="192" y="336"/>
                </a:cubicBezTo>
                <a:cubicBezTo>
                  <a:pt x="216" y="400"/>
                  <a:pt x="152" y="376"/>
                  <a:pt x="144" y="38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57" name="Freeform 113"/>
          <p:cNvSpPr>
            <a:spLocks/>
          </p:cNvSpPr>
          <p:nvPr/>
        </p:nvSpPr>
        <p:spPr bwMode="auto">
          <a:xfrm>
            <a:off x="2802834" y="3806825"/>
            <a:ext cx="406400" cy="1447800"/>
          </a:xfrm>
          <a:custGeom>
            <a:avLst/>
            <a:gdLst>
              <a:gd name="T0" fmla="*/ 96 w 256"/>
              <a:gd name="T1" fmla="*/ 0 h 912"/>
              <a:gd name="T2" fmla="*/ 240 w 256"/>
              <a:gd name="T3" fmla="*/ 528 h 912"/>
              <a:gd name="T4" fmla="*/ 0 w 256"/>
              <a:gd name="T5" fmla="*/ 912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6" h="912">
                <a:moveTo>
                  <a:pt x="96" y="0"/>
                </a:moveTo>
                <a:cubicBezTo>
                  <a:pt x="176" y="188"/>
                  <a:pt x="256" y="376"/>
                  <a:pt x="240" y="528"/>
                </a:cubicBezTo>
                <a:cubicBezTo>
                  <a:pt x="224" y="680"/>
                  <a:pt x="40" y="848"/>
                  <a:pt x="0" y="91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58" name="Freeform 114"/>
          <p:cNvSpPr>
            <a:spLocks/>
          </p:cNvSpPr>
          <p:nvPr/>
        </p:nvSpPr>
        <p:spPr bwMode="auto">
          <a:xfrm>
            <a:off x="3945834" y="2740025"/>
            <a:ext cx="2095500" cy="2590800"/>
          </a:xfrm>
          <a:custGeom>
            <a:avLst/>
            <a:gdLst>
              <a:gd name="T0" fmla="*/ 0 w 1320"/>
              <a:gd name="T1" fmla="*/ 0 h 1632"/>
              <a:gd name="T2" fmla="*/ 1200 w 1320"/>
              <a:gd name="T3" fmla="*/ 912 h 1632"/>
              <a:gd name="T4" fmla="*/ 720 w 1320"/>
              <a:gd name="T5" fmla="*/ 1632 h 1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20" h="1632">
                <a:moveTo>
                  <a:pt x="0" y="0"/>
                </a:moveTo>
                <a:cubicBezTo>
                  <a:pt x="540" y="320"/>
                  <a:pt x="1080" y="640"/>
                  <a:pt x="1200" y="912"/>
                </a:cubicBezTo>
                <a:cubicBezTo>
                  <a:pt x="1320" y="1184"/>
                  <a:pt x="1020" y="1408"/>
                  <a:pt x="720" y="163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59" name="Freeform 115"/>
          <p:cNvSpPr>
            <a:spLocks/>
          </p:cNvSpPr>
          <p:nvPr/>
        </p:nvSpPr>
        <p:spPr bwMode="auto">
          <a:xfrm>
            <a:off x="4860234" y="3730625"/>
            <a:ext cx="800100" cy="1600200"/>
          </a:xfrm>
          <a:custGeom>
            <a:avLst/>
            <a:gdLst>
              <a:gd name="T0" fmla="*/ 0 w 504"/>
              <a:gd name="T1" fmla="*/ 0 h 1008"/>
              <a:gd name="T2" fmla="*/ 480 w 504"/>
              <a:gd name="T3" fmla="*/ 432 h 1008"/>
              <a:gd name="T4" fmla="*/ 144 w 504"/>
              <a:gd name="T5" fmla="*/ 1008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04" h="1008">
                <a:moveTo>
                  <a:pt x="0" y="0"/>
                </a:moveTo>
                <a:cubicBezTo>
                  <a:pt x="228" y="132"/>
                  <a:pt x="456" y="264"/>
                  <a:pt x="480" y="432"/>
                </a:cubicBezTo>
                <a:cubicBezTo>
                  <a:pt x="504" y="600"/>
                  <a:pt x="324" y="804"/>
                  <a:pt x="144" y="100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60" name="Freeform 116"/>
          <p:cNvSpPr>
            <a:spLocks/>
          </p:cNvSpPr>
          <p:nvPr/>
        </p:nvSpPr>
        <p:spPr bwMode="auto">
          <a:xfrm>
            <a:off x="5088834" y="4645025"/>
            <a:ext cx="177800" cy="685800"/>
          </a:xfrm>
          <a:custGeom>
            <a:avLst/>
            <a:gdLst>
              <a:gd name="T0" fmla="*/ 96 w 112"/>
              <a:gd name="T1" fmla="*/ 0 h 432"/>
              <a:gd name="T2" fmla="*/ 96 w 112"/>
              <a:gd name="T3" fmla="*/ 192 h 432"/>
              <a:gd name="T4" fmla="*/ 0 w 112"/>
              <a:gd name="T5" fmla="*/ 432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2" h="432">
                <a:moveTo>
                  <a:pt x="96" y="0"/>
                </a:moveTo>
                <a:cubicBezTo>
                  <a:pt x="104" y="60"/>
                  <a:pt x="112" y="120"/>
                  <a:pt x="96" y="192"/>
                </a:cubicBezTo>
                <a:cubicBezTo>
                  <a:pt x="80" y="264"/>
                  <a:pt x="40" y="348"/>
                  <a:pt x="0" y="43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61" name="Freeform 117"/>
          <p:cNvSpPr>
            <a:spLocks/>
          </p:cNvSpPr>
          <p:nvPr/>
        </p:nvSpPr>
        <p:spPr bwMode="auto">
          <a:xfrm>
            <a:off x="4822134" y="4568825"/>
            <a:ext cx="342900" cy="685800"/>
          </a:xfrm>
          <a:custGeom>
            <a:avLst/>
            <a:gdLst>
              <a:gd name="T0" fmla="*/ 216 w 216"/>
              <a:gd name="T1" fmla="*/ 0 h 432"/>
              <a:gd name="T2" fmla="*/ 24 w 216"/>
              <a:gd name="T3" fmla="*/ 288 h 432"/>
              <a:gd name="T4" fmla="*/ 72 w 216"/>
              <a:gd name="T5" fmla="*/ 432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" h="432">
                <a:moveTo>
                  <a:pt x="216" y="0"/>
                </a:moveTo>
                <a:cubicBezTo>
                  <a:pt x="132" y="108"/>
                  <a:pt x="48" y="216"/>
                  <a:pt x="24" y="288"/>
                </a:cubicBezTo>
                <a:cubicBezTo>
                  <a:pt x="0" y="360"/>
                  <a:pt x="36" y="396"/>
                  <a:pt x="72" y="43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62" name="Freeform 118"/>
          <p:cNvSpPr>
            <a:spLocks/>
          </p:cNvSpPr>
          <p:nvPr/>
        </p:nvSpPr>
        <p:spPr bwMode="auto">
          <a:xfrm>
            <a:off x="3818834" y="3806825"/>
            <a:ext cx="889000" cy="1524000"/>
          </a:xfrm>
          <a:custGeom>
            <a:avLst/>
            <a:gdLst>
              <a:gd name="T0" fmla="*/ 560 w 560"/>
              <a:gd name="T1" fmla="*/ 0 h 960"/>
              <a:gd name="T2" fmla="*/ 32 w 560"/>
              <a:gd name="T3" fmla="*/ 528 h 960"/>
              <a:gd name="T4" fmla="*/ 368 w 560"/>
              <a:gd name="T5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60" h="960">
                <a:moveTo>
                  <a:pt x="560" y="0"/>
                </a:moveTo>
                <a:cubicBezTo>
                  <a:pt x="312" y="184"/>
                  <a:pt x="64" y="368"/>
                  <a:pt x="32" y="528"/>
                </a:cubicBezTo>
                <a:cubicBezTo>
                  <a:pt x="0" y="688"/>
                  <a:pt x="184" y="824"/>
                  <a:pt x="368" y="96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63" name="Freeform 119"/>
          <p:cNvSpPr>
            <a:spLocks/>
          </p:cNvSpPr>
          <p:nvPr/>
        </p:nvSpPr>
        <p:spPr bwMode="auto">
          <a:xfrm>
            <a:off x="3996634" y="4568825"/>
            <a:ext cx="406400" cy="762000"/>
          </a:xfrm>
          <a:custGeom>
            <a:avLst/>
            <a:gdLst>
              <a:gd name="T0" fmla="*/ 160 w 256"/>
              <a:gd name="T1" fmla="*/ 0 h 480"/>
              <a:gd name="T2" fmla="*/ 16 w 256"/>
              <a:gd name="T3" fmla="*/ 144 h 480"/>
              <a:gd name="T4" fmla="*/ 256 w 256"/>
              <a:gd name="T5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6" h="480">
                <a:moveTo>
                  <a:pt x="160" y="0"/>
                </a:moveTo>
                <a:cubicBezTo>
                  <a:pt x="80" y="32"/>
                  <a:pt x="0" y="64"/>
                  <a:pt x="16" y="144"/>
                </a:cubicBezTo>
                <a:cubicBezTo>
                  <a:pt x="32" y="224"/>
                  <a:pt x="216" y="424"/>
                  <a:pt x="256" y="48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64" name="Freeform 120"/>
          <p:cNvSpPr>
            <a:spLocks/>
          </p:cNvSpPr>
          <p:nvPr/>
        </p:nvSpPr>
        <p:spPr bwMode="auto">
          <a:xfrm>
            <a:off x="4326834" y="4645025"/>
            <a:ext cx="431800" cy="685800"/>
          </a:xfrm>
          <a:custGeom>
            <a:avLst/>
            <a:gdLst>
              <a:gd name="T0" fmla="*/ 0 w 272"/>
              <a:gd name="T1" fmla="*/ 0 h 432"/>
              <a:gd name="T2" fmla="*/ 240 w 272"/>
              <a:gd name="T3" fmla="*/ 288 h 432"/>
              <a:gd name="T4" fmla="*/ 192 w 272"/>
              <a:gd name="T5" fmla="*/ 432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2" h="432">
                <a:moveTo>
                  <a:pt x="0" y="0"/>
                </a:moveTo>
                <a:cubicBezTo>
                  <a:pt x="104" y="108"/>
                  <a:pt x="208" y="216"/>
                  <a:pt x="240" y="288"/>
                </a:cubicBezTo>
                <a:cubicBezTo>
                  <a:pt x="272" y="360"/>
                  <a:pt x="232" y="396"/>
                  <a:pt x="192" y="43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65" name="Freeform 121"/>
          <p:cNvSpPr>
            <a:spLocks/>
          </p:cNvSpPr>
          <p:nvPr/>
        </p:nvSpPr>
        <p:spPr bwMode="auto">
          <a:xfrm>
            <a:off x="7463734" y="3730625"/>
            <a:ext cx="1054100" cy="1600200"/>
          </a:xfrm>
          <a:custGeom>
            <a:avLst/>
            <a:gdLst>
              <a:gd name="T0" fmla="*/ 664 w 664"/>
              <a:gd name="T1" fmla="*/ 0 h 1008"/>
              <a:gd name="T2" fmla="*/ 40 w 664"/>
              <a:gd name="T3" fmla="*/ 480 h 1008"/>
              <a:gd name="T4" fmla="*/ 424 w 664"/>
              <a:gd name="T5" fmla="*/ 1008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64" h="1008">
                <a:moveTo>
                  <a:pt x="664" y="0"/>
                </a:moveTo>
                <a:cubicBezTo>
                  <a:pt x="372" y="156"/>
                  <a:pt x="80" y="312"/>
                  <a:pt x="40" y="480"/>
                </a:cubicBezTo>
                <a:cubicBezTo>
                  <a:pt x="0" y="648"/>
                  <a:pt x="360" y="928"/>
                  <a:pt x="424" y="100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66" name="Rectangle 3"/>
          <p:cNvSpPr txBox="1">
            <a:spLocks noChangeArrowheads="1"/>
          </p:cNvSpPr>
          <p:nvPr/>
        </p:nvSpPr>
        <p:spPr bwMode="auto">
          <a:xfrm>
            <a:off x="457200" y="1905000"/>
            <a:ext cx="10051774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z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y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x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U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U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U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U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U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en-U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Monotype Sorts" pitchFamily="2" charset="2"/>
              <a:buNone/>
              <a:tabLst/>
              <a:defRPr/>
            </a:pPr>
            <a:r>
              <a:rPr kumimoji="1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		       </a:t>
            </a:r>
            <a:r>
              <a:rPr kumimoji="1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0        1       2       3      4       5       6      7       8       9      10     11    12    13     14     15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06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83"/>
    </mc:Choice>
    <mc:Fallback>
      <p:transition spd="slow" advTm="14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Any individual leaf may be referred to by many ancestors</a:t>
            </a:r>
          </a:p>
          <a:p>
            <a:pPr marL="0" indent="0">
              <a:buNone/>
            </a:pPr>
            <a:r>
              <a:rPr lang="en-CA" dirty="0"/>
              <a:t>So one insertion/deletion can require up to </a:t>
            </a:r>
            <a:r>
              <a:rPr lang="en-CA" dirty="0">
                <a:solidFill>
                  <a:srgbClr val="C00000"/>
                </a:solidFill>
              </a:rPr>
              <a:t>2lg </a:t>
            </a:r>
            <a:r>
              <a:rPr lang="en-CA" dirty="0" smtClean="0">
                <a:solidFill>
                  <a:srgbClr val="C00000"/>
                </a:solidFill>
              </a:rPr>
              <a:t>u</a:t>
            </a:r>
            <a:r>
              <a:rPr lang="en-CA" dirty="0" smtClean="0"/>
              <a:t> </a:t>
            </a:r>
            <a:r>
              <a:rPr lang="en-CA" dirty="0"/>
              <a:t>reference changes</a:t>
            </a:r>
          </a:p>
          <a:p>
            <a:pPr marL="0" indent="0">
              <a:buNone/>
            </a:pPr>
            <a:r>
              <a:rPr lang="en-CA" dirty="0"/>
              <a:t>Modify the approach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50"/>
    </mc:Choice>
    <mc:Fallback>
      <p:transition spd="slow" advTm="20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 Tagged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2971800" y="4876800"/>
            <a:ext cx="152400" cy="685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553200" y="3124200"/>
            <a:ext cx="914400" cy="8382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5638800" y="3124200"/>
            <a:ext cx="83820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>
            <a:off x="1905000" y="3124200"/>
            <a:ext cx="76200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2819400" y="3200400"/>
            <a:ext cx="76200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2743200" y="2286000"/>
            <a:ext cx="167640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419600" y="21336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endParaRPr kumimoji="0" lang="en-US" altLang="en-US">
              <a:latin typeface="Times New Roman" panose="02020603050405020304" pitchFamily="18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590800" y="2971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400800" y="2971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648200" y="5562600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1676400" y="3886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5181600" y="5562600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5638800" y="5562600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096000" y="5562600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6553200" y="5562600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7467600" y="5562600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0" name="Oval 20"/>
          <p:cNvSpPr>
            <a:spLocks noChangeArrowheads="1"/>
          </p:cNvSpPr>
          <p:nvPr/>
        </p:nvSpPr>
        <p:spPr bwMode="auto">
          <a:xfrm>
            <a:off x="7924800" y="5562600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1" name="Oval 21"/>
          <p:cNvSpPr>
            <a:spLocks noChangeArrowheads="1"/>
          </p:cNvSpPr>
          <p:nvPr/>
        </p:nvSpPr>
        <p:spPr bwMode="auto">
          <a:xfrm>
            <a:off x="914400" y="5562600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1905000" y="5562600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2362200" y="5562600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2819400" y="5562600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4191000" y="5562600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auto">
          <a:xfrm>
            <a:off x="4953000" y="4724400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7" name="Oval 27"/>
          <p:cNvSpPr>
            <a:spLocks noChangeArrowheads="1"/>
          </p:cNvSpPr>
          <p:nvPr/>
        </p:nvSpPr>
        <p:spPr bwMode="auto">
          <a:xfrm>
            <a:off x="5943600" y="4724400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7772400" y="4724400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9" name="Oval 29"/>
          <p:cNvSpPr>
            <a:spLocks noChangeArrowheads="1"/>
          </p:cNvSpPr>
          <p:nvPr/>
        </p:nvSpPr>
        <p:spPr bwMode="auto">
          <a:xfrm>
            <a:off x="2209800" y="4724400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0" name="Oval 30"/>
          <p:cNvSpPr>
            <a:spLocks noChangeArrowheads="1"/>
          </p:cNvSpPr>
          <p:nvPr/>
        </p:nvSpPr>
        <p:spPr bwMode="auto">
          <a:xfrm>
            <a:off x="5410200" y="3886200"/>
            <a:ext cx="228600" cy="2286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1" name="Oval 31"/>
          <p:cNvSpPr>
            <a:spLocks noChangeArrowheads="1"/>
          </p:cNvSpPr>
          <p:nvPr/>
        </p:nvSpPr>
        <p:spPr bwMode="auto">
          <a:xfrm>
            <a:off x="3505200" y="3886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2" name="Oval 32"/>
          <p:cNvSpPr>
            <a:spLocks noChangeArrowheads="1"/>
          </p:cNvSpPr>
          <p:nvPr/>
        </p:nvSpPr>
        <p:spPr bwMode="auto">
          <a:xfrm>
            <a:off x="7391400" y="3886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3" name="Oval 33"/>
          <p:cNvSpPr>
            <a:spLocks noChangeArrowheads="1"/>
          </p:cNvSpPr>
          <p:nvPr/>
        </p:nvSpPr>
        <p:spPr bwMode="auto">
          <a:xfrm>
            <a:off x="6781800" y="4724400"/>
            <a:ext cx="228600" cy="228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4" name="Oval 34"/>
          <p:cNvSpPr>
            <a:spLocks noChangeArrowheads="1"/>
          </p:cNvSpPr>
          <p:nvPr/>
        </p:nvSpPr>
        <p:spPr bwMode="auto">
          <a:xfrm>
            <a:off x="7010400" y="55626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5" name="Oval 35"/>
          <p:cNvSpPr>
            <a:spLocks noChangeArrowheads="1"/>
          </p:cNvSpPr>
          <p:nvPr/>
        </p:nvSpPr>
        <p:spPr bwMode="auto">
          <a:xfrm>
            <a:off x="3962400" y="4724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6" name="Oval 36"/>
          <p:cNvSpPr>
            <a:spLocks noChangeArrowheads="1"/>
          </p:cNvSpPr>
          <p:nvPr/>
        </p:nvSpPr>
        <p:spPr bwMode="auto">
          <a:xfrm>
            <a:off x="3048000" y="4724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7" name="Oval 37"/>
          <p:cNvSpPr>
            <a:spLocks noChangeArrowheads="1"/>
          </p:cNvSpPr>
          <p:nvPr/>
        </p:nvSpPr>
        <p:spPr bwMode="auto">
          <a:xfrm>
            <a:off x="3276600" y="55626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8" name="Oval 38"/>
          <p:cNvSpPr>
            <a:spLocks noChangeArrowheads="1"/>
          </p:cNvSpPr>
          <p:nvPr/>
        </p:nvSpPr>
        <p:spPr bwMode="auto">
          <a:xfrm>
            <a:off x="3733800" y="55626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9" name="Oval 39"/>
          <p:cNvSpPr>
            <a:spLocks noChangeArrowheads="1"/>
          </p:cNvSpPr>
          <p:nvPr/>
        </p:nvSpPr>
        <p:spPr bwMode="auto">
          <a:xfrm>
            <a:off x="1219200" y="4724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40" name="Oval 40"/>
          <p:cNvSpPr>
            <a:spLocks noChangeArrowheads="1"/>
          </p:cNvSpPr>
          <p:nvPr/>
        </p:nvSpPr>
        <p:spPr bwMode="auto">
          <a:xfrm>
            <a:off x="1447800" y="55626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41" name="Line 41"/>
          <p:cNvSpPr>
            <a:spLocks noChangeShapeType="1"/>
          </p:cNvSpPr>
          <p:nvPr/>
        </p:nvSpPr>
        <p:spPr bwMode="auto">
          <a:xfrm>
            <a:off x="4572000" y="2286000"/>
            <a:ext cx="1828800" cy="762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42" name="Line 42"/>
          <p:cNvSpPr>
            <a:spLocks noChangeShapeType="1"/>
          </p:cNvSpPr>
          <p:nvPr/>
        </p:nvSpPr>
        <p:spPr bwMode="auto">
          <a:xfrm>
            <a:off x="7543800" y="4114800"/>
            <a:ext cx="3048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43" name="Line 43"/>
          <p:cNvSpPr>
            <a:spLocks noChangeShapeType="1"/>
          </p:cNvSpPr>
          <p:nvPr/>
        </p:nvSpPr>
        <p:spPr bwMode="auto">
          <a:xfrm>
            <a:off x="7924800" y="4953000"/>
            <a:ext cx="1524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44" name="Line 44"/>
          <p:cNvSpPr>
            <a:spLocks noChangeShapeType="1"/>
          </p:cNvSpPr>
          <p:nvPr/>
        </p:nvSpPr>
        <p:spPr bwMode="auto">
          <a:xfrm flipV="1">
            <a:off x="7620000" y="4953000"/>
            <a:ext cx="2286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45" name="Line 45"/>
          <p:cNvSpPr>
            <a:spLocks noChangeShapeType="1"/>
          </p:cNvSpPr>
          <p:nvPr/>
        </p:nvSpPr>
        <p:spPr bwMode="auto">
          <a:xfrm flipH="1">
            <a:off x="4800600" y="4953000"/>
            <a:ext cx="2286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46" name="Line 46"/>
          <p:cNvSpPr>
            <a:spLocks noChangeShapeType="1"/>
          </p:cNvSpPr>
          <p:nvPr/>
        </p:nvSpPr>
        <p:spPr bwMode="auto">
          <a:xfrm>
            <a:off x="6934200" y="4953000"/>
            <a:ext cx="1524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47" name="Line 47"/>
          <p:cNvSpPr>
            <a:spLocks noChangeShapeType="1"/>
          </p:cNvSpPr>
          <p:nvPr/>
        </p:nvSpPr>
        <p:spPr bwMode="auto">
          <a:xfrm flipH="1">
            <a:off x="6629400" y="4876800"/>
            <a:ext cx="228600" cy="685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48" name="Line 48"/>
          <p:cNvSpPr>
            <a:spLocks noChangeShapeType="1"/>
          </p:cNvSpPr>
          <p:nvPr/>
        </p:nvSpPr>
        <p:spPr bwMode="auto">
          <a:xfrm>
            <a:off x="6096000" y="4953000"/>
            <a:ext cx="762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49" name="Line 49"/>
          <p:cNvSpPr>
            <a:spLocks noChangeShapeType="1"/>
          </p:cNvSpPr>
          <p:nvPr/>
        </p:nvSpPr>
        <p:spPr bwMode="auto">
          <a:xfrm flipH="1">
            <a:off x="5791200" y="4953000"/>
            <a:ext cx="2286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0" name="Line 50"/>
          <p:cNvSpPr>
            <a:spLocks noChangeShapeType="1"/>
          </p:cNvSpPr>
          <p:nvPr/>
        </p:nvSpPr>
        <p:spPr bwMode="auto">
          <a:xfrm>
            <a:off x="5105400" y="4953000"/>
            <a:ext cx="1524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1" name="Line 51"/>
          <p:cNvSpPr>
            <a:spLocks noChangeShapeType="1"/>
          </p:cNvSpPr>
          <p:nvPr/>
        </p:nvSpPr>
        <p:spPr bwMode="auto">
          <a:xfrm flipH="1">
            <a:off x="5105400" y="4114800"/>
            <a:ext cx="4572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2" name="Line 52"/>
          <p:cNvSpPr>
            <a:spLocks noChangeShapeType="1"/>
          </p:cNvSpPr>
          <p:nvPr/>
        </p:nvSpPr>
        <p:spPr bwMode="auto">
          <a:xfrm>
            <a:off x="5562600" y="4114800"/>
            <a:ext cx="4572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3" name="Line 53"/>
          <p:cNvSpPr>
            <a:spLocks noChangeShapeType="1"/>
          </p:cNvSpPr>
          <p:nvPr/>
        </p:nvSpPr>
        <p:spPr bwMode="auto">
          <a:xfrm>
            <a:off x="2743200" y="3124200"/>
            <a:ext cx="762000" cy="7620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4" name="Line 54"/>
          <p:cNvSpPr>
            <a:spLocks noChangeShapeType="1"/>
          </p:cNvSpPr>
          <p:nvPr/>
        </p:nvSpPr>
        <p:spPr bwMode="auto">
          <a:xfrm>
            <a:off x="1905000" y="4114800"/>
            <a:ext cx="3810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5" name="Line 55"/>
          <p:cNvSpPr>
            <a:spLocks noChangeShapeType="1"/>
          </p:cNvSpPr>
          <p:nvPr/>
        </p:nvSpPr>
        <p:spPr bwMode="auto">
          <a:xfrm flipH="1" flipV="1">
            <a:off x="4114800" y="4953000"/>
            <a:ext cx="1524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6" name="Line 56"/>
          <p:cNvSpPr>
            <a:spLocks noChangeShapeType="1"/>
          </p:cNvSpPr>
          <p:nvPr/>
        </p:nvSpPr>
        <p:spPr bwMode="auto">
          <a:xfrm flipV="1">
            <a:off x="3886200" y="4953000"/>
            <a:ext cx="1524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7" name="Line 57"/>
          <p:cNvSpPr>
            <a:spLocks noChangeShapeType="1"/>
          </p:cNvSpPr>
          <p:nvPr/>
        </p:nvSpPr>
        <p:spPr bwMode="auto">
          <a:xfrm>
            <a:off x="3200400" y="4953000"/>
            <a:ext cx="1524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8" name="Line 58"/>
          <p:cNvSpPr>
            <a:spLocks noChangeShapeType="1"/>
          </p:cNvSpPr>
          <p:nvPr/>
        </p:nvSpPr>
        <p:spPr bwMode="auto">
          <a:xfrm>
            <a:off x="2362200" y="4953000"/>
            <a:ext cx="1524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9" name="Line 59"/>
          <p:cNvSpPr>
            <a:spLocks noChangeShapeType="1"/>
          </p:cNvSpPr>
          <p:nvPr/>
        </p:nvSpPr>
        <p:spPr bwMode="auto">
          <a:xfrm flipV="1">
            <a:off x="2057400" y="4953000"/>
            <a:ext cx="2286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60" name="Line 60"/>
          <p:cNvSpPr>
            <a:spLocks noChangeShapeType="1"/>
          </p:cNvSpPr>
          <p:nvPr/>
        </p:nvSpPr>
        <p:spPr bwMode="auto">
          <a:xfrm flipH="1" flipV="1">
            <a:off x="1371600" y="4953000"/>
            <a:ext cx="1524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61" name="Line 61"/>
          <p:cNvSpPr>
            <a:spLocks noChangeShapeType="1"/>
          </p:cNvSpPr>
          <p:nvPr/>
        </p:nvSpPr>
        <p:spPr bwMode="auto">
          <a:xfrm flipV="1">
            <a:off x="990600" y="4876800"/>
            <a:ext cx="304800" cy="685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62" name="Line 62"/>
          <p:cNvSpPr>
            <a:spLocks noChangeShapeType="1"/>
          </p:cNvSpPr>
          <p:nvPr/>
        </p:nvSpPr>
        <p:spPr bwMode="auto">
          <a:xfrm flipV="1">
            <a:off x="1371600" y="4114800"/>
            <a:ext cx="3810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63" name="Line 63"/>
          <p:cNvSpPr>
            <a:spLocks noChangeShapeType="1"/>
          </p:cNvSpPr>
          <p:nvPr/>
        </p:nvSpPr>
        <p:spPr bwMode="auto">
          <a:xfrm>
            <a:off x="3657600" y="4114800"/>
            <a:ext cx="3810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64" name="Line 64"/>
          <p:cNvSpPr>
            <a:spLocks noChangeShapeType="1"/>
          </p:cNvSpPr>
          <p:nvPr/>
        </p:nvSpPr>
        <p:spPr bwMode="auto">
          <a:xfrm flipH="1">
            <a:off x="3200400" y="4114800"/>
            <a:ext cx="3810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65" name="Line 65"/>
          <p:cNvSpPr>
            <a:spLocks noChangeShapeType="1"/>
          </p:cNvSpPr>
          <p:nvPr/>
        </p:nvSpPr>
        <p:spPr bwMode="auto">
          <a:xfrm flipH="1">
            <a:off x="6934200" y="4114800"/>
            <a:ext cx="533400" cy="609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66" name="Text Box 69"/>
          <p:cNvSpPr txBox="1">
            <a:spLocks noChangeArrowheads="1"/>
          </p:cNvSpPr>
          <p:nvPr/>
        </p:nvSpPr>
        <p:spPr bwMode="auto">
          <a:xfrm>
            <a:off x="7295322" y="1769883"/>
            <a:ext cx="322094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/>
              <a:t>Keep track of left / right </a:t>
            </a:r>
          </a:p>
          <a:p>
            <a:r>
              <a:rPr lang="en-US" altLang="en-US" sz="2400" dirty="0"/>
              <a:t>inside leaf … if different </a:t>
            </a:r>
          </a:p>
          <a:p>
            <a:r>
              <a:rPr lang="en-US" altLang="en-US" sz="2400" dirty="0"/>
              <a:t>from parent’s</a:t>
            </a:r>
          </a:p>
        </p:txBody>
      </p:sp>
      <p:sp>
        <p:nvSpPr>
          <p:cNvPr id="67" name="Oval 71"/>
          <p:cNvSpPr>
            <a:spLocks noChangeArrowheads="1"/>
          </p:cNvSpPr>
          <p:nvPr/>
        </p:nvSpPr>
        <p:spPr bwMode="auto">
          <a:xfrm>
            <a:off x="4343400" y="2057400"/>
            <a:ext cx="381000" cy="381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folHlink"/>
              </a:solidFill>
            </a:endParaRPr>
          </a:p>
        </p:txBody>
      </p:sp>
      <p:sp>
        <p:nvSpPr>
          <p:cNvPr id="68" name="Oval 72"/>
          <p:cNvSpPr>
            <a:spLocks noChangeArrowheads="1"/>
          </p:cNvSpPr>
          <p:nvPr/>
        </p:nvSpPr>
        <p:spPr bwMode="auto">
          <a:xfrm>
            <a:off x="2514600" y="2895600"/>
            <a:ext cx="381000" cy="381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folHlink"/>
              </a:solidFill>
            </a:endParaRPr>
          </a:p>
        </p:txBody>
      </p:sp>
      <p:sp>
        <p:nvSpPr>
          <p:cNvPr id="69" name="Oval 73"/>
          <p:cNvSpPr>
            <a:spLocks noChangeArrowheads="1"/>
          </p:cNvSpPr>
          <p:nvPr/>
        </p:nvSpPr>
        <p:spPr bwMode="auto">
          <a:xfrm>
            <a:off x="3429000" y="3810000"/>
            <a:ext cx="381000" cy="381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folHlink"/>
              </a:solidFill>
            </a:endParaRPr>
          </a:p>
        </p:txBody>
      </p:sp>
      <p:sp>
        <p:nvSpPr>
          <p:cNvPr id="70" name="Freeform 75"/>
          <p:cNvSpPr>
            <a:spLocks/>
          </p:cNvSpPr>
          <p:nvPr/>
        </p:nvSpPr>
        <p:spPr bwMode="auto">
          <a:xfrm>
            <a:off x="3962400" y="2438400"/>
            <a:ext cx="762000" cy="3124200"/>
          </a:xfrm>
          <a:custGeom>
            <a:avLst/>
            <a:gdLst>
              <a:gd name="T0" fmla="*/ 288 w 480"/>
              <a:gd name="T1" fmla="*/ 0 h 1968"/>
              <a:gd name="T2" fmla="*/ 432 w 480"/>
              <a:gd name="T3" fmla="*/ 1104 h 1968"/>
              <a:gd name="T4" fmla="*/ 0 w 480"/>
              <a:gd name="T5" fmla="*/ 1968 h 1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0" h="1968">
                <a:moveTo>
                  <a:pt x="288" y="0"/>
                </a:moveTo>
                <a:cubicBezTo>
                  <a:pt x="384" y="388"/>
                  <a:pt x="480" y="776"/>
                  <a:pt x="432" y="1104"/>
                </a:cubicBezTo>
                <a:cubicBezTo>
                  <a:pt x="384" y="1432"/>
                  <a:pt x="192" y="1700"/>
                  <a:pt x="0" y="196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1" name="Freeform 76"/>
          <p:cNvSpPr>
            <a:spLocks/>
          </p:cNvSpPr>
          <p:nvPr/>
        </p:nvSpPr>
        <p:spPr bwMode="auto">
          <a:xfrm>
            <a:off x="4572000" y="2438400"/>
            <a:ext cx="2438400" cy="3276600"/>
          </a:xfrm>
          <a:custGeom>
            <a:avLst/>
            <a:gdLst>
              <a:gd name="T0" fmla="*/ 0 w 1536"/>
              <a:gd name="T1" fmla="*/ 0 h 2064"/>
              <a:gd name="T2" fmla="*/ 624 w 1536"/>
              <a:gd name="T3" fmla="*/ 1728 h 2064"/>
              <a:gd name="T4" fmla="*/ 1536 w 1536"/>
              <a:gd name="T5" fmla="*/ 2016 h 2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36" h="2064">
                <a:moveTo>
                  <a:pt x="0" y="0"/>
                </a:moveTo>
                <a:cubicBezTo>
                  <a:pt x="184" y="696"/>
                  <a:pt x="368" y="1392"/>
                  <a:pt x="624" y="1728"/>
                </a:cubicBezTo>
                <a:cubicBezTo>
                  <a:pt x="880" y="2064"/>
                  <a:pt x="1208" y="2040"/>
                  <a:pt x="1536" y="201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2" name="Freeform 77"/>
          <p:cNvSpPr>
            <a:spLocks/>
          </p:cNvSpPr>
          <p:nvPr/>
        </p:nvSpPr>
        <p:spPr bwMode="auto">
          <a:xfrm>
            <a:off x="3632200" y="4191000"/>
            <a:ext cx="177800" cy="1447800"/>
          </a:xfrm>
          <a:custGeom>
            <a:avLst/>
            <a:gdLst>
              <a:gd name="T0" fmla="*/ 16 w 112"/>
              <a:gd name="T1" fmla="*/ 0 h 912"/>
              <a:gd name="T2" fmla="*/ 16 w 112"/>
              <a:gd name="T3" fmla="*/ 768 h 912"/>
              <a:gd name="T4" fmla="*/ 112 w 112"/>
              <a:gd name="T5" fmla="*/ 864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2" h="912">
                <a:moveTo>
                  <a:pt x="16" y="0"/>
                </a:moveTo>
                <a:cubicBezTo>
                  <a:pt x="8" y="312"/>
                  <a:pt x="0" y="624"/>
                  <a:pt x="16" y="768"/>
                </a:cubicBezTo>
                <a:cubicBezTo>
                  <a:pt x="32" y="912"/>
                  <a:pt x="72" y="888"/>
                  <a:pt x="112" y="86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3" name="Freeform 78"/>
          <p:cNvSpPr>
            <a:spLocks/>
          </p:cNvSpPr>
          <p:nvPr/>
        </p:nvSpPr>
        <p:spPr bwMode="auto">
          <a:xfrm>
            <a:off x="3429000" y="4191000"/>
            <a:ext cx="152400" cy="1447800"/>
          </a:xfrm>
          <a:custGeom>
            <a:avLst/>
            <a:gdLst>
              <a:gd name="T0" fmla="*/ 96 w 96"/>
              <a:gd name="T1" fmla="*/ 0 h 912"/>
              <a:gd name="T2" fmla="*/ 48 w 96"/>
              <a:gd name="T3" fmla="*/ 768 h 912"/>
              <a:gd name="T4" fmla="*/ 0 w 96"/>
              <a:gd name="T5" fmla="*/ 864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6" h="912">
                <a:moveTo>
                  <a:pt x="96" y="0"/>
                </a:moveTo>
                <a:cubicBezTo>
                  <a:pt x="80" y="312"/>
                  <a:pt x="64" y="624"/>
                  <a:pt x="48" y="768"/>
                </a:cubicBezTo>
                <a:cubicBezTo>
                  <a:pt x="32" y="912"/>
                  <a:pt x="16" y="888"/>
                  <a:pt x="0" y="86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4" name="Freeform 80"/>
          <p:cNvSpPr>
            <a:spLocks/>
          </p:cNvSpPr>
          <p:nvPr/>
        </p:nvSpPr>
        <p:spPr bwMode="auto">
          <a:xfrm>
            <a:off x="2743200" y="3124200"/>
            <a:ext cx="609600" cy="2514600"/>
          </a:xfrm>
          <a:custGeom>
            <a:avLst/>
            <a:gdLst>
              <a:gd name="T0" fmla="*/ 0 w 144"/>
              <a:gd name="T1" fmla="*/ 0 h 1440"/>
              <a:gd name="T2" fmla="*/ 48 w 144"/>
              <a:gd name="T3" fmla="*/ 768 h 1440"/>
              <a:gd name="T4" fmla="*/ 144 w 144"/>
              <a:gd name="T5" fmla="*/ 1440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1440">
                <a:moveTo>
                  <a:pt x="0" y="0"/>
                </a:moveTo>
                <a:cubicBezTo>
                  <a:pt x="12" y="264"/>
                  <a:pt x="24" y="528"/>
                  <a:pt x="48" y="768"/>
                </a:cubicBezTo>
                <a:cubicBezTo>
                  <a:pt x="72" y="1008"/>
                  <a:pt x="108" y="1224"/>
                  <a:pt x="144" y="144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5" name="Freeform 81"/>
          <p:cNvSpPr>
            <a:spLocks/>
          </p:cNvSpPr>
          <p:nvPr/>
        </p:nvSpPr>
        <p:spPr bwMode="auto">
          <a:xfrm>
            <a:off x="1600200" y="3200400"/>
            <a:ext cx="1244600" cy="2438400"/>
          </a:xfrm>
          <a:custGeom>
            <a:avLst/>
            <a:gdLst>
              <a:gd name="T0" fmla="*/ 96 w 112"/>
              <a:gd name="T1" fmla="*/ 0 h 1440"/>
              <a:gd name="T2" fmla="*/ 96 w 112"/>
              <a:gd name="T3" fmla="*/ 864 h 1440"/>
              <a:gd name="T4" fmla="*/ 0 w 112"/>
              <a:gd name="T5" fmla="*/ 1440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2" h="1440">
                <a:moveTo>
                  <a:pt x="96" y="0"/>
                </a:moveTo>
                <a:cubicBezTo>
                  <a:pt x="104" y="312"/>
                  <a:pt x="112" y="624"/>
                  <a:pt x="96" y="864"/>
                </a:cubicBezTo>
                <a:cubicBezTo>
                  <a:pt x="80" y="1104"/>
                  <a:pt x="40" y="1272"/>
                  <a:pt x="0" y="144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6" name="Text Box 82"/>
          <p:cNvSpPr txBox="1">
            <a:spLocks noChangeArrowheads="1"/>
          </p:cNvSpPr>
          <p:nvPr/>
        </p:nvSpPr>
        <p:spPr bwMode="auto">
          <a:xfrm>
            <a:off x="1435613" y="5900738"/>
            <a:ext cx="68077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/>
              <a:t>Each leaf can be referred to by at most two ancestors</a:t>
            </a:r>
          </a:p>
        </p:txBody>
      </p:sp>
      <p:pic>
        <p:nvPicPr>
          <p:cNvPr id="78" name="Audio 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4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45"/>
    </mc:Choice>
    <mc:Fallback>
      <p:transition spd="slow" advTm="58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what do we have?</a:t>
            </a:r>
            <a:endParaRPr lang="en-CA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dirty="0" smtClean="0"/>
              <a:t>Each leaf to root path corresponds to a word of Rambo memory with a bit on</a:t>
            </a:r>
          </a:p>
          <a:p>
            <a:pPr marL="0" indent="0">
              <a:buNone/>
            </a:pPr>
            <a:r>
              <a:rPr lang="en-US" altLang="en-US" dirty="0" smtClean="0"/>
              <a:t>Constant </a:t>
            </a:r>
            <a:r>
              <a:rPr lang="en-US" altLang="en-US" dirty="0"/>
              <a:t>time “extended priority queue” … two memory accesses for search, three for update on our </a:t>
            </a:r>
            <a:r>
              <a:rPr lang="en-US" altLang="en-US" dirty="0" smtClean="0"/>
              <a:t>Rambo </a:t>
            </a:r>
            <a:r>
              <a:rPr lang="en-US" altLang="en-US" dirty="0" smtClean="0"/>
              <a:t>memory model</a:t>
            </a: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How much space do we need? </a:t>
            </a:r>
          </a:p>
          <a:p>
            <a:pPr marL="457200" lvl="1" indent="0">
              <a:buNone/>
            </a:pPr>
            <a:r>
              <a:rPr lang="en-US" altLang="en-US" sz="2800" dirty="0" smtClean="0">
                <a:solidFill>
                  <a:srgbClr val="C00000"/>
                </a:solidFill>
              </a:rPr>
              <a:t>2u </a:t>
            </a:r>
            <a:r>
              <a:rPr lang="en-US" altLang="en-US" sz="2800" dirty="0">
                <a:solidFill>
                  <a:srgbClr val="C00000"/>
                </a:solidFill>
              </a:rPr>
              <a:t>+ O(</a:t>
            </a:r>
            <a:r>
              <a:rPr lang="en-US" altLang="en-US" sz="2800" dirty="0" err="1">
                <a:solidFill>
                  <a:srgbClr val="C00000"/>
                </a:solidFill>
              </a:rPr>
              <a:t>lg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smtClean="0">
                <a:solidFill>
                  <a:srgbClr val="C00000"/>
                </a:solidFill>
              </a:rPr>
              <a:t>u) </a:t>
            </a:r>
            <a:r>
              <a:rPr lang="en-US" altLang="en-US" sz="2800" dirty="0"/>
              <a:t>bits of ordinary </a:t>
            </a:r>
            <a:r>
              <a:rPr lang="en-US" altLang="en-US" sz="2800" dirty="0">
                <a:solidFill>
                  <a:srgbClr val="C00000"/>
                </a:solidFill>
              </a:rPr>
              <a:t>RAM</a:t>
            </a:r>
          </a:p>
          <a:p>
            <a:pPr marL="457200" lvl="1" indent="0">
              <a:buNone/>
            </a:pPr>
            <a:r>
              <a:rPr lang="en-US" altLang="en-US" sz="2800" dirty="0">
                <a:solidFill>
                  <a:srgbClr val="C00000"/>
                </a:solidFill>
              </a:rPr>
              <a:t>u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bits of </a:t>
            </a:r>
            <a:r>
              <a:rPr lang="en-US" altLang="en-US" sz="2800" dirty="0">
                <a:solidFill>
                  <a:srgbClr val="C00000"/>
                </a:solidFill>
              </a:rPr>
              <a:t>RAMBO </a:t>
            </a:r>
            <a:r>
              <a:rPr lang="en-US" altLang="en-US" sz="2800" dirty="0"/>
              <a:t>memory in a particular </a:t>
            </a:r>
            <a:r>
              <a:rPr lang="en-US" altLang="en-US" sz="2800" dirty="0" smtClean="0"/>
              <a:t>configuration (Yggdrasil)</a:t>
            </a: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and it has been implemented in </a:t>
            </a:r>
            <a:r>
              <a:rPr lang="en-US" altLang="en-US" dirty="0" smtClean="0"/>
              <a:t>hardware</a:t>
            </a:r>
          </a:p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6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318"/>
    </mc:Choice>
    <mc:Fallback>
      <p:transition spd="slow" advTm="113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what do we have?</a:t>
            </a:r>
            <a:endParaRPr lang="en-CA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dirty="0"/>
              <a:t>Constant time “extended priority queue” … two memory accesses for search, three for update on our </a:t>
            </a:r>
            <a:r>
              <a:rPr lang="en-US" altLang="en-US" dirty="0" smtClean="0"/>
              <a:t> Rambo memory model</a:t>
            </a: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How much space do we need? </a:t>
            </a:r>
          </a:p>
          <a:p>
            <a:pPr marL="457200" lvl="1" indent="0">
              <a:buNone/>
            </a:pPr>
            <a:r>
              <a:rPr lang="en-US" altLang="en-US" sz="2800" dirty="0" smtClean="0">
                <a:solidFill>
                  <a:srgbClr val="C00000"/>
                </a:solidFill>
              </a:rPr>
              <a:t>2u </a:t>
            </a:r>
            <a:r>
              <a:rPr lang="en-US" altLang="en-US" sz="2800" dirty="0">
                <a:solidFill>
                  <a:srgbClr val="C00000"/>
                </a:solidFill>
              </a:rPr>
              <a:t>+ O(</a:t>
            </a:r>
            <a:r>
              <a:rPr lang="en-US" altLang="en-US" sz="2800" dirty="0" err="1">
                <a:solidFill>
                  <a:srgbClr val="C00000"/>
                </a:solidFill>
              </a:rPr>
              <a:t>lg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800" dirty="0" smtClean="0">
                <a:solidFill>
                  <a:srgbClr val="C00000"/>
                </a:solidFill>
              </a:rPr>
              <a:t>u) </a:t>
            </a:r>
            <a:r>
              <a:rPr lang="en-US" altLang="en-US" sz="2800" dirty="0"/>
              <a:t>bits of ordinary </a:t>
            </a:r>
            <a:r>
              <a:rPr lang="en-US" altLang="en-US" sz="2800" dirty="0">
                <a:solidFill>
                  <a:srgbClr val="C00000"/>
                </a:solidFill>
              </a:rPr>
              <a:t>RAM</a:t>
            </a:r>
          </a:p>
          <a:p>
            <a:pPr marL="457200" lvl="1" indent="0">
              <a:buNone/>
            </a:pPr>
            <a:r>
              <a:rPr lang="en-US" altLang="en-US" sz="2800" dirty="0">
                <a:solidFill>
                  <a:srgbClr val="C00000"/>
                </a:solidFill>
              </a:rPr>
              <a:t>u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bits of </a:t>
            </a:r>
            <a:r>
              <a:rPr lang="en-US" altLang="en-US" sz="2800" dirty="0">
                <a:solidFill>
                  <a:srgbClr val="C00000"/>
                </a:solidFill>
              </a:rPr>
              <a:t>RAMBO </a:t>
            </a:r>
            <a:r>
              <a:rPr lang="en-US" altLang="en-US" sz="2800" dirty="0"/>
              <a:t>memory in a particular </a:t>
            </a:r>
            <a:r>
              <a:rPr lang="en-US" altLang="en-US" sz="2800" dirty="0" smtClean="0"/>
              <a:t>configuration (Yggdrasil)</a:t>
            </a: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and it has been implemented in </a:t>
            </a:r>
            <a:r>
              <a:rPr lang="en-US" altLang="en-US" dirty="0" smtClean="0"/>
              <a:t>hardware</a:t>
            </a:r>
          </a:p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r>
              <a:rPr lang="en-US" altLang="en-US" dirty="0"/>
              <a:t>“Subsequently”, despite paper dates, similar approach used by </a:t>
            </a:r>
            <a:r>
              <a:rPr lang="en-US" altLang="en-US" dirty="0" err="1"/>
              <a:t>Brodnik</a:t>
            </a:r>
            <a:r>
              <a:rPr lang="en-US" altLang="en-US" dirty="0"/>
              <a:t>, </a:t>
            </a:r>
            <a:r>
              <a:rPr lang="en-US" altLang="en-US" dirty="0" err="1"/>
              <a:t>Carlsson</a:t>
            </a:r>
            <a:r>
              <a:rPr lang="en-US" altLang="en-US" dirty="0"/>
              <a:t> and Pink for fast routing lookups</a:t>
            </a:r>
          </a:p>
          <a:p>
            <a:pPr marL="0" indent="0">
              <a:buNone/>
            </a:pPr>
            <a:endParaRPr lang="en-US" alt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9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32"/>
    </mc:Choice>
    <mc:Fallback>
      <p:transition spd="slow" advTm="40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Insertions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/>
              <a:t>i</a:t>
            </a:r>
            <a:r>
              <a:rPr lang="en-CA" dirty="0" smtClean="0"/>
              <a:t>f </a:t>
            </a:r>
            <a:r>
              <a:rPr lang="en-CA" dirty="0" smtClean="0">
                <a:solidFill>
                  <a:srgbClr val="FFC000"/>
                </a:solidFill>
              </a:rPr>
              <a:t>no</a:t>
            </a:r>
            <a:r>
              <a:rPr lang="en-CA" dirty="0" smtClean="0"/>
              <a:t> elements in low structure of x, insert in high structure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and mark as a single in low(x)</a:t>
            </a:r>
          </a:p>
          <a:p>
            <a:pPr marL="0" indent="0">
              <a:buNone/>
            </a:pPr>
            <a:r>
              <a:rPr lang="en-CA" dirty="0"/>
              <a:t>e</a:t>
            </a:r>
            <a:r>
              <a:rPr lang="en-CA" dirty="0" smtClean="0"/>
              <a:t>lse 	if just 1 element low structure of x </a:t>
            </a:r>
            <a:r>
              <a:rPr lang="en-CA" dirty="0" smtClean="0">
                <a:solidFill>
                  <a:srgbClr val="FF0000"/>
                </a:solidFill>
              </a:rPr>
              <a:t>insert it and x</a:t>
            </a:r>
          </a:p>
          <a:p>
            <a:pPr marL="0" indent="0">
              <a:buNone/>
            </a:pPr>
            <a:r>
              <a:rPr lang="en-CA" dirty="0">
                <a:solidFill>
                  <a:srgbClr val="FF0000"/>
                </a:solidFill>
              </a:rPr>
              <a:t>	</a:t>
            </a:r>
            <a:r>
              <a:rPr lang="en-CA" dirty="0" smtClean="0">
                <a:solidFill>
                  <a:srgbClr val="FF0000"/>
                </a:solidFill>
              </a:rPr>
              <a:t> </a:t>
            </a:r>
            <a:r>
              <a:rPr lang="en-CA" dirty="0" smtClean="0"/>
              <a:t>into low structure of x 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	{Note, “special insertions”… into an otherwise 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	empty structure so O(lg </a:t>
            </a:r>
            <a:r>
              <a:rPr lang="en-CA" dirty="0" err="1" smtClean="0">
                <a:solidFill>
                  <a:srgbClr val="FFC000"/>
                </a:solidFill>
              </a:rPr>
              <a:t>lg</a:t>
            </a:r>
            <a:r>
              <a:rPr lang="en-CA" dirty="0" smtClean="0">
                <a:solidFill>
                  <a:srgbClr val="FFC000"/>
                </a:solidFill>
              </a:rPr>
              <a:t> u) time, no recursion}</a:t>
            </a:r>
          </a:p>
          <a:p>
            <a:pPr marL="0" indent="0">
              <a:buNone/>
            </a:pPr>
            <a:r>
              <a:rPr lang="en-CA" dirty="0" smtClean="0"/>
              <a:t>	else perhaps update max and min at high(x) and insert in low x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>
                <a:solidFill>
                  <a:srgbClr val="7030A0"/>
                </a:solidFill>
              </a:rPr>
              <a:t>“Deletions similar”</a:t>
            </a: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9561722" y="2216894"/>
            <a:ext cx="1119117" cy="105087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Isosceles Triangle 4"/>
          <p:cNvSpPr/>
          <p:nvPr/>
        </p:nvSpPr>
        <p:spPr>
          <a:xfrm>
            <a:off x="9668372" y="3267772"/>
            <a:ext cx="1119116" cy="110546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8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20"/>
    </mc:Choice>
    <mc:Fallback>
      <p:transition spd="slow" advTm="77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Looks like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(u)</a:t>
            </a:r>
            <a:r>
              <a:rPr lang="en-CA" dirty="0" smtClean="0">
                <a:sym typeface="Symbol" panose="05050102010706020507" pitchFamily="18" charset="2"/>
              </a:rPr>
              <a:t> “words” of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lg u bits </a:t>
            </a:r>
            <a:r>
              <a:rPr lang="en-CA" dirty="0" smtClean="0">
                <a:sym typeface="Symbol" panose="05050102010706020507" pitchFamily="18" charset="2"/>
              </a:rPr>
              <a:t>each, so </a:t>
            </a:r>
            <a:r>
              <a:rPr lang="en-CA" dirty="0">
                <a:solidFill>
                  <a:srgbClr val="FFC000"/>
                </a:solidFill>
                <a:sym typeface="Symbol" panose="05050102010706020507" pitchFamily="18" charset="2"/>
              </a:rPr>
              <a:t></a:t>
            </a:r>
            <a:r>
              <a:rPr lang="en-CA" dirty="0" smtClean="0">
                <a:solidFill>
                  <a:srgbClr val="FFC000"/>
                </a:solidFill>
                <a:sym typeface="Symbol" panose="05050102010706020507" pitchFamily="18" charset="2"/>
              </a:rPr>
              <a:t>(</a:t>
            </a:r>
            <a:r>
              <a:rPr lang="en-CA" dirty="0">
                <a:solidFill>
                  <a:srgbClr val="FFC000"/>
                </a:solidFill>
                <a:sym typeface="Symbol" panose="05050102010706020507" pitchFamily="18" charset="2"/>
              </a:rPr>
              <a:t>u</a:t>
            </a:r>
            <a:r>
              <a:rPr lang="en-CA" dirty="0" smtClean="0">
                <a:solidFill>
                  <a:srgbClr val="FFC000"/>
                </a:solidFill>
                <a:sym typeface="Symbol" panose="05050102010706020507" pitchFamily="18" charset="2"/>
              </a:rPr>
              <a:t> lg u) </a:t>
            </a:r>
            <a:r>
              <a:rPr lang="en-CA" dirty="0" smtClean="0">
                <a:sym typeface="Symbol" panose="05050102010706020507" pitchFamily="18" charset="2"/>
              </a:rPr>
              <a:t>bits … well up from a bit vector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16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48"/>
    </mc:Choice>
    <mc:Fallback>
      <p:transition spd="slow" advTm="30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Looks like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(u)</a:t>
            </a:r>
            <a:r>
              <a:rPr lang="en-CA" dirty="0" smtClean="0">
                <a:sym typeface="Symbol" panose="05050102010706020507" pitchFamily="18" charset="2"/>
              </a:rPr>
              <a:t> “words” of </a:t>
            </a:r>
            <a:r>
              <a:rPr lang="en-CA" dirty="0" err="1" smtClean="0">
                <a:solidFill>
                  <a:srgbClr val="C00000"/>
                </a:solidFill>
                <a:sym typeface="Symbol" panose="05050102010706020507" pitchFamily="18" charset="2"/>
              </a:rPr>
              <a:t>lg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 u bits </a:t>
            </a:r>
            <a:r>
              <a:rPr lang="en-CA" dirty="0" smtClean="0">
                <a:sym typeface="Symbol" panose="05050102010706020507" pitchFamily="18" charset="2"/>
              </a:rPr>
              <a:t>each, so </a:t>
            </a:r>
            <a:r>
              <a:rPr lang="en-CA" dirty="0">
                <a:solidFill>
                  <a:srgbClr val="FFC000"/>
                </a:solidFill>
                <a:sym typeface="Symbol" panose="05050102010706020507" pitchFamily="18" charset="2"/>
              </a:rPr>
              <a:t></a:t>
            </a:r>
            <a:r>
              <a:rPr lang="en-CA" dirty="0" smtClean="0">
                <a:solidFill>
                  <a:srgbClr val="FFC000"/>
                </a:solidFill>
                <a:sym typeface="Symbol" panose="05050102010706020507" pitchFamily="18" charset="2"/>
              </a:rPr>
              <a:t>(</a:t>
            </a:r>
            <a:r>
              <a:rPr lang="en-CA" dirty="0">
                <a:solidFill>
                  <a:srgbClr val="FFC000"/>
                </a:solidFill>
                <a:sym typeface="Symbol" panose="05050102010706020507" pitchFamily="18" charset="2"/>
              </a:rPr>
              <a:t>u</a:t>
            </a:r>
            <a:r>
              <a:rPr lang="en-CA" dirty="0" smtClean="0">
                <a:solidFill>
                  <a:srgbClr val="FFC000"/>
                </a:solidFill>
                <a:sym typeface="Symbol" panose="05050102010706020507" pitchFamily="18" charset="2"/>
              </a:rPr>
              <a:t> </a:t>
            </a:r>
            <a:r>
              <a:rPr lang="en-CA" dirty="0" err="1" smtClean="0">
                <a:solidFill>
                  <a:srgbClr val="FFC000"/>
                </a:solidFill>
                <a:sym typeface="Symbol" panose="05050102010706020507" pitchFamily="18" charset="2"/>
              </a:rPr>
              <a:t>lg</a:t>
            </a:r>
            <a:r>
              <a:rPr lang="en-CA" dirty="0" smtClean="0">
                <a:solidFill>
                  <a:srgbClr val="FFC000"/>
                </a:solidFill>
                <a:sym typeface="Symbol" panose="05050102010706020507" pitchFamily="18" charset="2"/>
              </a:rPr>
              <a:t> u) </a:t>
            </a:r>
            <a:r>
              <a:rPr lang="en-CA" dirty="0" smtClean="0">
                <a:sym typeface="Symbol" panose="05050102010706020507" pitchFamily="18" charset="2"/>
              </a:rPr>
              <a:t>bits … well up from a bit vector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Observe that as we get “down into” the structure the range gets smaller, so if range is </a:t>
            </a:r>
            <a:r>
              <a:rPr lang="en-CA" dirty="0" smtClean="0">
                <a:solidFill>
                  <a:srgbClr val="FFC000"/>
                </a:solidFill>
                <a:sym typeface="Symbol" panose="05050102010706020507" pitchFamily="18" charset="2"/>
              </a:rPr>
              <a:t>r</a:t>
            </a:r>
            <a:r>
              <a:rPr lang="en-CA" dirty="0" smtClean="0">
                <a:sym typeface="Symbol" panose="05050102010706020507" pitchFamily="18" charset="2"/>
              </a:rPr>
              <a:t> we only need </a:t>
            </a:r>
            <a:r>
              <a:rPr lang="en-CA" dirty="0" err="1" smtClean="0">
                <a:solidFill>
                  <a:srgbClr val="FFC000"/>
                </a:solidFill>
                <a:sym typeface="Symbol" panose="05050102010706020507" pitchFamily="18" charset="2"/>
              </a:rPr>
              <a:t>lg</a:t>
            </a:r>
            <a:r>
              <a:rPr lang="en-CA" dirty="0" smtClean="0">
                <a:solidFill>
                  <a:srgbClr val="FFC000"/>
                </a:solidFill>
                <a:sym typeface="Symbol" panose="05050102010706020507" pitchFamily="18" charset="2"/>
              </a:rPr>
              <a:t> r</a:t>
            </a:r>
            <a:r>
              <a:rPr lang="en-CA" dirty="0" smtClean="0">
                <a:sym typeface="Symbol" panose="05050102010706020507" pitchFamily="18" charset="2"/>
              </a:rPr>
              <a:t> bits for a max/min/etc. 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Careful, we may need to represent full value of a max/min through several nodes. This can probably reduce total space to (u), with work and difficulty.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Easier approach …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83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78"/>
    </mc:Choice>
    <mc:Fallback>
      <p:transition spd="slow" advTm="23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a Lawnmower 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The entire structure uses </a:t>
            </a:r>
            <a:r>
              <a:rPr lang="en-CA" dirty="0">
                <a:solidFill>
                  <a:srgbClr val="C00000"/>
                </a:solidFill>
                <a:sym typeface="Symbol" panose="05050102010706020507" pitchFamily="18" charset="2"/>
              </a:rPr>
              <a:t>(u lg u) </a:t>
            </a:r>
            <a:r>
              <a:rPr lang="en-CA" dirty="0" smtClean="0">
                <a:sym typeface="Symbol" panose="05050102010706020507" pitchFamily="18" charset="2"/>
              </a:rPr>
              <a:t>bits </a:t>
            </a:r>
            <a:r>
              <a:rPr lang="en-CA" dirty="0" smtClean="0"/>
              <a:t>at </a:t>
            </a:r>
            <a:r>
              <a:rPr lang="en-CA" dirty="0" smtClean="0">
                <a:solidFill>
                  <a:srgbClr val="C00000"/>
                </a:solidFill>
              </a:rPr>
              <a:t>lg u</a:t>
            </a:r>
            <a:r>
              <a:rPr lang="en-CA" dirty="0" smtClean="0"/>
              <a:t> levels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656" y="365125"/>
            <a:ext cx="1176630" cy="1182727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>
            <a:off x="8526656" y="1682789"/>
            <a:ext cx="1912257" cy="130628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7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04"/>
    </mc:Choice>
    <mc:Fallback>
      <p:transition spd="slow" advTm="21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a Lawnmower 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CA" dirty="0" smtClean="0"/>
              <a:t>The entire structure uses </a:t>
            </a:r>
            <a:r>
              <a:rPr lang="en-CA" dirty="0">
                <a:solidFill>
                  <a:srgbClr val="C00000"/>
                </a:solidFill>
                <a:sym typeface="Symbol" panose="05050102010706020507" pitchFamily="18" charset="2"/>
              </a:rPr>
              <a:t>(u lg u) </a:t>
            </a:r>
            <a:r>
              <a:rPr lang="en-CA" dirty="0" smtClean="0">
                <a:sym typeface="Symbol" panose="05050102010706020507" pitchFamily="18" charset="2"/>
              </a:rPr>
              <a:t>bits </a:t>
            </a:r>
            <a:r>
              <a:rPr lang="en-CA" dirty="0" smtClean="0"/>
              <a:t>at </a:t>
            </a:r>
            <a:r>
              <a:rPr lang="en-CA" dirty="0" smtClean="0">
                <a:solidFill>
                  <a:srgbClr val="C00000"/>
                </a:solidFill>
              </a:rPr>
              <a:t>lg u</a:t>
            </a:r>
            <a:r>
              <a:rPr lang="en-CA" dirty="0" smtClean="0"/>
              <a:t> levels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/>
              <a:t>Use this for </a:t>
            </a:r>
            <a:r>
              <a:rPr lang="en-CA" dirty="0" smtClean="0">
                <a:solidFill>
                  <a:srgbClr val="FFC000"/>
                </a:solidFill>
              </a:rPr>
              <a:t>all but the bottom lg </a:t>
            </a:r>
            <a:r>
              <a:rPr lang="en-CA" dirty="0" err="1" smtClean="0">
                <a:solidFill>
                  <a:srgbClr val="FFC000"/>
                </a:solidFill>
              </a:rPr>
              <a:t>lg</a:t>
            </a:r>
            <a:r>
              <a:rPr lang="en-CA" dirty="0" smtClean="0">
                <a:solidFill>
                  <a:srgbClr val="FFC000"/>
                </a:solidFill>
              </a:rPr>
              <a:t> u </a:t>
            </a:r>
            <a:r>
              <a:rPr lang="en-CA" dirty="0" smtClean="0"/>
              <a:t>levels</a:t>
            </a:r>
          </a:p>
          <a:p>
            <a:pPr marL="0" indent="0">
              <a:buNone/>
            </a:pPr>
            <a:r>
              <a:rPr lang="en-CA" dirty="0"/>
              <a:t>t</a:t>
            </a:r>
            <a:r>
              <a:rPr lang="en-CA" dirty="0" smtClean="0"/>
              <a:t>aking </a:t>
            </a:r>
            <a:r>
              <a:rPr lang="en-CA" dirty="0">
                <a:solidFill>
                  <a:srgbClr val="FFC000"/>
                </a:solidFill>
                <a:sym typeface="Symbol" panose="05050102010706020507" pitchFamily="18" charset="2"/>
              </a:rPr>
              <a:t>(</a:t>
            </a:r>
            <a:r>
              <a:rPr lang="en-CA" dirty="0" smtClean="0">
                <a:solidFill>
                  <a:srgbClr val="FFC000"/>
                </a:solidFill>
                <a:sym typeface="Symbol" panose="05050102010706020507" pitchFamily="18" charset="2"/>
              </a:rPr>
              <a:t>u)</a:t>
            </a:r>
            <a:r>
              <a:rPr lang="en-CA" dirty="0" smtClean="0">
                <a:sym typeface="Symbol" panose="05050102010706020507" pitchFamily="18" charset="2"/>
              </a:rPr>
              <a:t> bits</a:t>
            </a:r>
          </a:p>
          <a:p>
            <a:pPr marL="0" indent="0">
              <a:buNone/>
            </a:pPr>
            <a:r>
              <a:rPr lang="en-CA" dirty="0">
                <a:sym typeface="Symbol" panose="05050102010706020507" pitchFamily="18" charset="2"/>
              </a:rPr>
              <a:t>a</a:t>
            </a:r>
            <a:r>
              <a:rPr lang="en-CA" dirty="0" smtClean="0">
                <a:sym typeface="Symbol" panose="05050102010706020507" pitchFamily="18" charset="2"/>
              </a:rPr>
              <a:t>nd </a:t>
            </a:r>
            <a:r>
              <a:rPr lang="en-CA" dirty="0">
                <a:solidFill>
                  <a:srgbClr val="C00000"/>
                </a:solidFill>
                <a:sym typeface="Symbol" panose="05050102010706020507" pitchFamily="18" charset="2"/>
              </a:rPr>
              <a:t>u/lg u</a:t>
            </a:r>
            <a:r>
              <a:rPr lang="en-CA" dirty="0">
                <a:sym typeface="Symbol" panose="05050102010706020507" pitchFamily="18" charset="2"/>
              </a:rPr>
              <a:t> </a:t>
            </a:r>
            <a:r>
              <a:rPr lang="en-CA" dirty="0" smtClean="0">
                <a:sym typeface="Symbol" panose="05050102010706020507" pitchFamily="18" charset="2"/>
              </a:rPr>
              <a:t>bit vectors each of length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lg u</a:t>
            </a:r>
            <a:r>
              <a:rPr lang="en-CA" dirty="0" smtClean="0">
                <a:sym typeface="Symbol" panose="05050102010706020507" pitchFamily="18" charset="2"/>
              </a:rPr>
              <a:t> for 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the low levels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Simple bit tricks handle this low level, in O(1) time, on word sized bit vectors.</a:t>
            </a:r>
          </a:p>
          <a:p>
            <a:pPr marL="0" indent="0">
              <a:buNone/>
            </a:pPr>
            <a:r>
              <a:rPr lang="en-CA" dirty="0" smtClean="0">
                <a:sym typeface="Symbol" panose="05050102010706020507" pitchFamily="18" charset="2"/>
              </a:rPr>
              <a:t>So still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O(lg </a:t>
            </a:r>
            <a:r>
              <a:rPr lang="en-CA" dirty="0" err="1" smtClean="0">
                <a:solidFill>
                  <a:srgbClr val="C00000"/>
                </a:solidFill>
                <a:sym typeface="Symbol" panose="05050102010706020507" pitchFamily="18" charset="2"/>
              </a:rPr>
              <a:t>lg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 u) </a:t>
            </a:r>
            <a:r>
              <a:rPr lang="en-CA" dirty="0" smtClean="0">
                <a:sym typeface="Symbol" panose="05050102010706020507" pitchFamily="18" charset="2"/>
              </a:rPr>
              <a:t>time</a:t>
            </a:r>
            <a:endParaRPr lang="en-CA" dirty="0" smtClean="0"/>
          </a:p>
          <a:p>
            <a:pPr marL="0" indent="0">
              <a:buNone/>
            </a:pPr>
            <a:r>
              <a:rPr lang="en-CA" dirty="0"/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656" y="365125"/>
            <a:ext cx="1176630" cy="1182727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>
            <a:off x="8526656" y="1682789"/>
            <a:ext cx="1912257" cy="130628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Isosceles Triangle 5"/>
          <p:cNvSpPr/>
          <p:nvPr/>
        </p:nvSpPr>
        <p:spPr>
          <a:xfrm>
            <a:off x="8526656" y="3124011"/>
            <a:ext cx="1912257" cy="1306285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Isosceles Triangle 6"/>
          <p:cNvSpPr/>
          <p:nvPr/>
        </p:nvSpPr>
        <p:spPr>
          <a:xfrm>
            <a:off x="8688127" y="3124011"/>
            <a:ext cx="1589314" cy="1081316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33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39"/>
    </mc:Choice>
    <mc:Fallback>
      <p:transition spd="slow" advTm="56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 Allocation for </a:t>
            </a:r>
            <a:r>
              <a:rPr lang="en-CA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vEB</a:t>
            </a:r>
            <a:endParaRPr lang="en-CA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How do we lay this out in memory?</a:t>
            </a:r>
          </a:p>
          <a:p>
            <a:pPr marL="0" indent="0">
              <a:buNone/>
            </a:pPr>
            <a:r>
              <a:rPr lang="en-CA" dirty="0" smtClean="0"/>
              <a:t>We could ignore the issue and just have pointers all over.</a:t>
            </a:r>
          </a:p>
          <a:p>
            <a:pPr marL="0" indent="0">
              <a:buNone/>
            </a:pPr>
            <a:r>
              <a:rPr lang="en-CA" dirty="0" smtClean="0"/>
              <a:t>This would be fine when the number of elements present is small</a:t>
            </a:r>
          </a:p>
          <a:p>
            <a:pPr marL="0" indent="0">
              <a:buNone/>
            </a:pPr>
            <a:r>
              <a:rPr lang="en-CA" dirty="0" smtClean="0"/>
              <a:t>But adds a nontrivial </a:t>
            </a:r>
            <a:r>
              <a:rPr lang="en-CA" dirty="0" smtClean="0"/>
              <a:t>factor </a:t>
            </a:r>
            <a:r>
              <a:rPr lang="en-CA" dirty="0" smtClean="0"/>
              <a:t>when n is quite large.</a:t>
            </a:r>
          </a:p>
          <a:p>
            <a:pPr marL="0" indent="0">
              <a:buNone/>
            </a:pPr>
            <a:r>
              <a:rPr lang="en-CA" dirty="0" smtClean="0"/>
              <a:t>We</a:t>
            </a:r>
            <a:r>
              <a:rPr lang="en-CA" dirty="0" smtClean="0"/>
              <a:t> want to be </a:t>
            </a:r>
            <a:r>
              <a:rPr lang="en-CA" dirty="0" smtClean="0"/>
              <a:t>able to </a:t>
            </a:r>
            <a:r>
              <a:rPr lang="en-CA" dirty="0" smtClean="0">
                <a:solidFill>
                  <a:srgbClr val="FFC000"/>
                </a:solidFill>
              </a:rPr>
              <a:t>navigate by calculation</a:t>
            </a:r>
          </a:p>
          <a:p>
            <a:pPr marL="0" indent="0">
              <a:buNone/>
            </a:pPr>
            <a:r>
              <a:rPr lang="en-CA" dirty="0"/>
              <a:t>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47"/>
    </mc:Choice>
    <mc:Fallback>
      <p:transition spd="slow" advTm="24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sosceles Triangle 21"/>
          <p:cNvSpPr/>
          <p:nvPr/>
        </p:nvSpPr>
        <p:spPr>
          <a:xfrm>
            <a:off x="568292" y="4158113"/>
            <a:ext cx="856648" cy="1992430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Isosceles Triangle 20"/>
          <p:cNvSpPr/>
          <p:nvPr/>
        </p:nvSpPr>
        <p:spPr>
          <a:xfrm>
            <a:off x="2868328" y="4158114"/>
            <a:ext cx="1905803" cy="1992429"/>
          </a:xfrm>
          <a:prstGeom prst="triangle">
            <a:avLst>
              <a:gd name="adj" fmla="val 5050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Isosceles Triangle 22"/>
          <p:cNvSpPr/>
          <p:nvPr/>
        </p:nvSpPr>
        <p:spPr>
          <a:xfrm>
            <a:off x="786866" y="2483500"/>
            <a:ext cx="2963778" cy="1626304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72902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CA" dirty="0" smtClean="0"/>
              <a:t>How do we lay this out in memory? </a:t>
            </a:r>
            <a:endParaRPr lang="en-CA" dirty="0"/>
          </a:p>
          <a:p>
            <a:pPr marL="0" indent="0">
              <a:buNone/>
            </a:pPr>
            <a:r>
              <a:rPr lang="en-CA" dirty="0" smtClean="0"/>
              <a:t>Do it by the recursive approach suggested</a:t>
            </a:r>
          </a:p>
          <a:p>
            <a:pPr marL="0" indent="0">
              <a:buNone/>
            </a:pPr>
            <a:r>
              <a:rPr lang="en-CA" dirty="0"/>
              <a:t> </a:t>
            </a:r>
            <a:r>
              <a:rPr lang="en-CA" dirty="0" smtClean="0"/>
              <a:t>              0</a:t>
            </a:r>
          </a:p>
          <a:p>
            <a:pPr marL="0" indent="0">
              <a:buNone/>
            </a:pPr>
            <a:r>
              <a:rPr lang="en-CA" dirty="0" smtClean="0"/>
              <a:t>         1             2</a:t>
            </a:r>
          </a:p>
          <a:p>
            <a:pPr marL="0" indent="0">
              <a:buNone/>
            </a:pPr>
            <a:r>
              <a:rPr lang="en-CA" dirty="0" smtClean="0"/>
              <a:t>    3     6       9      12</a:t>
            </a:r>
          </a:p>
          <a:p>
            <a:pPr marL="0" indent="0">
              <a:buNone/>
            </a:pPr>
            <a:r>
              <a:rPr lang="en-CA" dirty="0" smtClean="0"/>
              <a:t>4  5  7  8 10 11 13 14</a:t>
            </a:r>
          </a:p>
          <a:p>
            <a:pPr marL="514350" indent="-514350">
              <a:buAutoNum type="arabicPlain" startAt="15"/>
            </a:pPr>
            <a:r>
              <a:rPr lang="en-CA" dirty="0" smtClean="0"/>
              <a:t>                              240</a:t>
            </a:r>
          </a:p>
          <a:p>
            <a:pPr marL="514350" indent="-514350">
              <a:buAutoNum type="arabicPlain" startAt="15"/>
            </a:pPr>
            <a:endParaRPr lang="en-CA" dirty="0" smtClean="0"/>
          </a:p>
          <a:p>
            <a:pPr marL="514350" indent="-514350">
              <a:buAutoNum type="arabicPlain" startAt="15"/>
            </a:pPr>
            <a:endParaRPr lang="en-CA" dirty="0"/>
          </a:p>
          <a:p>
            <a:pPr marL="0" indent="0">
              <a:buNone/>
            </a:pPr>
            <a:r>
              <a:rPr lang="en-CA" dirty="0" smtClean="0"/>
              <a:t>  </a:t>
            </a:r>
          </a:p>
          <a:p>
            <a:pPr marL="0" indent="0">
              <a:buNone/>
            </a:pPr>
            <a:r>
              <a:rPr lang="en-CA" dirty="0" smtClean="0"/>
              <a:t>      29                                  254 </a:t>
            </a:r>
          </a:p>
          <a:p>
            <a:pPr marL="514350" indent="-514350">
              <a:buAutoNum type="arabicPlain" startAt="15"/>
            </a:pPr>
            <a:endParaRPr lang="en-CA" dirty="0"/>
          </a:p>
          <a:p>
            <a:pPr marL="514350" indent="-514350">
              <a:buAutoNum type="arabicPlain" startAt="15"/>
            </a:pP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 Allocation for </a:t>
            </a:r>
            <a:r>
              <a:rPr lang="en-CA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vEB</a:t>
            </a:r>
            <a:endParaRPr lang="en-CA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6096000" y="1698041"/>
            <a:ext cx="6096000" cy="469313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583" y="1690689"/>
            <a:ext cx="3051209" cy="2305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544" y="3969605"/>
            <a:ext cx="1373204" cy="2421570"/>
          </a:xfrm>
          <a:prstGeom prst="rect">
            <a:avLst/>
          </a:prstGeom>
        </p:spPr>
      </p:pic>
      <p:sp>
        <p:nvSpPr>
          <p:cNvPr id="10" name="Isosceles Triangle 9"/>
          <p:cNvSpPr/>
          <p:nvPr/>
        </p:nvSpPr>
        <p:spPr>
          <a:xfrm>
            <a:off x="8330664" y="1690688"/>
            <a:ext cx="1617045" cy="11858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590" y="3976957"/>
            <a:ext cx="1373204" cy="2421570"/>
          </a:xfrm>
          <a:prstGeom prst="rect">
            <a:avLst/>
          </a:prstGeom>
        </p:spPr>
      </p:pic>
      <p:sp>
        <p:nvSpPr>
          <p:cNvPr id="12" name="Isosceles Triangle 11"/>
          <p:cNvSpPr/>
          <p:nvPr/>
        </p:nvSpPr>
        <p:spPr>
          <a:xfrm>
            <a:off x="8438146" y="2817569"/>
            <a:ext cx="468030" cy="11858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8366" y="2794723"/>
            <a:ext cx="493819" cy="12314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6899" y="2787371"/>
            <a:ext cx="493819" cy="1231499"/>
          </a:xfrm>
          <a:prstGeom prst="rect">
            <a:avLst/>
          </a:prstGeom>
        </p:spPr>
      </p:pic>
      <p:sp>
        <p:nvSpPr>
          <p:cNvPr id="16" name="Isosceles Triangle 15"/>
          <p:cNvSpPr/>
          <p:nvPr/>
        </p:nvSpPr>
        <p:spPr>
          <a:xfrm>
            <a:off x="8754175" y="1698040"/>
            <a:ext cx="770021" cy="544645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Isosceles Triangle 16"/>
          <p:cNvSpPr/>
          <p:nvPr/>
        </p:nvSpPr>
        <p:spPr>
          <a:xfrm flipH="1">
            <a:off x="8759658" y="2242685"/>
            <a:ext cx="110157" cy="633812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3812" y="2215137"/>
            <a:ext cx="134124" cy="6889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8506" y="2199011"/>
            <a:ext cx="134124" cy="6889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7184" y="2199011"/>
            <a:ext cx="134124" cy="68890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3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02"/>
    </mc:Choice>
    <mc:Fallback>
      <p:transition spd="slow" advTm="40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we do better than </a:t>
            </a:r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</a:t>
            </a:r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(lg </a:t>
            </a:r>
            <a:r>
              <a:rPr lang="en-CA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lg</a:t>
            </a:r>
            <a:r>
              <a:rPr lang="en-C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u)?</a:t>
            </a:r>
            <a:endParaRPr lang="en-CA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Not really, under “the usual model</a:t>
            </a:r>
            <a:r>
              <a:rPr lang="en-CA" dirty="0" smtClean="0"/>
              <a:t>”</a:t>
            </a:r>
          </a:p>
          <a:p>
            <a:pPr marL="0" indent="0">
              <a:buNone/>
            </a:pPr>
            <a:r>
              <a:rPr lang="en-CA" dirty="0" err="1" smtClean="0">
                <a:solidFill>
                  <a:schemeClr val="accent6"/>
                </a:solidFill>
              </a:rPr>
              <a:t>Mehlhorn</a:t>
            </a:r>
            <a:r>
              <a:rPr lang="en-CA" dirty="0" smtClean="0">
                <a:solidFill>
                  <a:schemeClr val="accent6"/>
                </a:solidFill>
              </a:rPr>
              <a:t> et al ( SIAM J on Comp 1988) </a:t>
            </a:r>
            <a:r>
              <a:rPr lang="en-CA" dirty="0" smtClean="0"/>
              <a:t>prove this on a</a:t>
            </a:r>
          </a:p>
          <a:p>
            <a:pPr marL="0" indent="0">
              <a:buNone/>
            </a:pPr>
            <a:r>
              <a:rPr lang="en-CA" dirty="0" smtClean="0"/>
              <a:t>pointer machine and have extended it to the RAM</a:t>
            </a:r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60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70"/>
    </mc:Choice>
    <mc:Fallback>
      <p:transition spd="slow" advTm="33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4772</TotalTime>
  <Words>767</Words>
  <Application>Microsoft Office PowerPoint</Application>
  <PresentationFormat>Widescreen</PresentationFormat>
  <Paragraphs>118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Monotype Sorts</vt:lpstr>
      <vt:lpstr>Symbol</vt:lpstr>
      <vt:lpstr>Tahoma</vt:lpstr>
      <vt:lpstr>Times New Roman</vt:lpstr>
      <vt:lpstr>Office Theme</vt:lpstr>
      <vt:lpstr>Need More Information in the Structure (back on track with vEB)</vt:lpstr>
      <vt:lpstr>Insertions</vt:lpstr>
      <vt:lpstr>Space</vt:lpstr>
      <vt:lpstr>Space</vt:lpstr>
      <vt:lpstr>Use a Lawnmower </vt:lpstr>
      <vt:lpstr>Use a Lawnmower </vt:lpstr>
      <vt:lpstr>Space Allocation for vEB</vt:lpstr>
      <vt:lpstr>Space Allocation for vEB</vt:lpstr>
      <vt:lpstr>Can we do better than (lg lg u)?</vt:lpstr>
      <vt:lpstr>Can we do better than (lg lg u)?</vt:lpstr>
      <vt:lpstr>Another Model: Rambo</vt:lpstr>
      <vt:lpstr>Can we do better under this model?</vt:lpstr>
      <vt:lpstr>The vEB Stratified Tree</vt:lpstr>
      <vt:lpstr>A Problem</vt:lpstr>
      <vt:lpstr>Split Tagged Tree</vt:lpstr>
      <vt:lpstr>So what do we have?</vt:lpstr>
      <vt:lpstr>So what do we have?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840 Topics in Data Structures: Time and Space Efficiency</dc:title>
  <dc:creator>Ian Munro</dc:creator>
  <cp:lastModifiedBy>Ian Munro</cp:lastModifiedBy>
  <cp:revision>85</cp:revision>
  <dcterms:created xsi:type="dcterms:W3CDTF">2020-08-11T13:45:09Z</dcterms:created>
  <dcterms:modified xsi:type="dcterms:W3CDTF">2020-09-08T18:22:40Z</dcterms:modified>
</cp:coreProperties>
</file>