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80" r:id="rId3"/>
    <p:sldId id="258" r:id="rId4"/>
    <p:sldId id="282" r:id="rId5"/>
    <p:sldId id="281" r:id="rId6"/>
    <p:sldId id="283" r:id="rId7"/>
    <p:sldId id="275" r:id="rId8"/>
    <p:sldId id="284" r:id="rId9"/>
    <p:sldId id="259" r:id="rId10"/>
    <p:sldId id="285" r:id="rId11"/>
    <p:sldId id="286" r:id="rId12"/>
    <p:sldId id="260" r:id="rId13"/>
    <p:sldId id="287" r:id="rId14"/>
    <p:sldId id="261" r:id="rId15"/>
    <p:sldId id="262" r:id="rId16"/>
    <p:sldId id="288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64" y="1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25B854-F97D-4E8C-8414-29D5B7084EAD}" type="datetimeFigureOut">
              <a:rPr lang="en-CA" smtClean="0"/>
              <a:t>2020-09-10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4413B9-651E-4DFF-BCEF-98F36DFA54A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5587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4413B9-651E-4DFF-BCEF-98F36DFA54A3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0250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4413B9-651E-4DFF-BCEF-98F36DFA54A3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6709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1F8E6-24D9-4EB3-BD5F-9FB2F5FF8F4C}" type="datetime1">
              <a:rPr lang="en-CA" smtClean="0"/>
              <a:t>2020-09-10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4CD5-09C9-434D-B188-577EEBAF1DA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4359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9E081-01DE-47CA-931B-AB64357DA281}" type="datetime1">
              <a:rPr lang="en-CA" smtClean="0"/>
              <a:t>2020-09-10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4CD5-09C9-434D-B188-577EEBAF1DA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228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77F38-8732-46B7-8316-46F5BB895EDD}" type="datetime1">
              <a:rPr lang="en-CA" smtClean="0"/>
              <a:t>2020-09-10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4CD5-09C9-434D-B188-577EEBAF1DA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9275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1D303-619D-4A5B-9FC6-549DCC15C446}" type="datetime1">
              <a:rPr lang="en-CA" smtClean="0"/>
              <a:t>2020-09-10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4CD5-09C9-434D-B188-577EEBAF1DA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4502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B6F57-4D9D-47AE-A85A-114DED3AC479}" type="datetime1">
              <a:rPr lang="en-CA" smtClean="0"/>
              <a:t>2020-09-10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4CD5-09C9-434D-B188-577EEBAF1DA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263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74D12-6B6D-4908-A937-D8F99549583D}" type="datetime1">
              <a:rPr lang="en-CA" smtClean="0"/>
              <a:t>2020-09-10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4CD5-09C9-434D-B188-577EEBAF1DA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1864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4BD7-EB54-41A7-989E-6B9C5FAE7EB9}" type="datetime1">
              <a:rPr lang="en-CA" smtClean="0"/>
              <a:t>2020-09-10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4CD5-09C9-434D-B188-577EEBAF1DA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5077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F930C-8C55-4E21-9F81-6520DCC59208}" type="datetime1">
              <a:rPr lang="en-CA" smtClean="0"/>
              <a:t>2020-09-10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4CD5-09C9-434D-B188-577EEBAF1DA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0122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B6EE2-97C7-411F-86A5-6E4157DF422D}" type="datetime1">
              <a:rPr lang="en-CA" smtClean="0"/>
              <a:t>2020-09-10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4CD5-09C9-434D-B188-577EEBAF1DA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3932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2606-4AD9-4980-93F2-5F6DFF7158F9}" type="datetime1">
              <a:rPr lang="en-CA" smtClean="0"/>
              <a:t>2020-09-10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4CD5-09C9-434D-B188-577EEBAF1DA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9080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8D872-6A73-49CB-B01F-F12941D66EDF}" type="datetime1">
              <a:rPr lang="en-CA" smtClean="0"/>
              <a:t>2020-09-10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4CD5-09C9-434D-B188-577EEBAF1DA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7659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9C786-3FB5-4770-9F81-0AB432409B7C}" type="datetime1">
              <a:rPr lang="en-CA" smtClean="0"/>
              <a:t>2020-09-10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4CD5-09C9-434D-B188-577EEBAF1DA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4002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4000" dirty="0" smtClean="0">
                <a:solidFill>
                  <a:srgbClr val="FF0000"/>
                </a:solidFill>
              </a:rPr>
              <a:t>CS 840 Unit 1: Models, Lower Bounds and getting around Lower Bounds</a:t>
            </a:r>
            <a:endParaRPr lang="en-CA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dirty="0" smtClean="0">
                <a:solidFill>
                  <a:srgbClr val="FFC000"/>
                </a:solidFill>
              </a:rPr>
              <a:t>Searching</a:t>
            </a:r>
            <a:r>
              <a:rPr lang="en-CA" sz="3200" dirty="0" smtClean="0"/>
              <a:t>: Given a large set of distinct keys, preprocess them so searches can be performed as quickly as possible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4CD5-09C9-434D-B188-577EEBAF1DA8}" type="slidenum">
              <a:rPr lang="en-CA" smtClean="0"/>
              <a:t>1</a:t>
            </a:fld>
            <a:endParaRPr lang="en-CA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7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67"/>
    </mc:Choice>
    <mc:Fallback xmlns="">
      <p:transition spd="slow" advTm="21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>
                <a:solidFill>
                  <a:srgbClr val="FF0000"/>
                </a:solidFill>
              </a:rPr>
              <a:t>But is that how you would look up a name in a phone book? </a:t>
            </a:r>
            <a:r>
              <a:rPr lang="en-CA" sz="3200" i="1" dirty="0" smtClean="0">
                <a:solidFill>
                  <a:schemeClr val="accent2"/>
                </a:solidFill>
              </a:rPr>
              <a:t>If you know what a phone book was</a:t>
            </a:r>
            <a:endParaRPr lang="en-CA" sz="3200" i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Names from Aa to </a:t>
            </a:r>
            <a:r>
              <a:rPr lang="en-CA" dirty="0" err="1" smtClean="0"/>
              <a:t>Zz</a:t>
            </a:r>
            <a:r>
              <a:rPr lang="en-CA" dirty="0" smtClean="0"/>
              <a:t>, and you want Zeke</a:t>
            </a:r>
          </a:p>
          <a:p>
            <a:pPr marL="0" lvl="0" indent="0">
              <a:buNone/>
            </a:pPr>
            <a:r>
              <a:rPr lang="en-CA" dirty="0" smtClean="0"/>
              <a:t>Don’t start in the middle, </a:t>
            </a:r>
            <a:r>
              <a:rPr lang="en-CA" dirty="0" smtClean="0">
                <a:solidFill>
                  <a:srgbClr val="FF0000"/>
                </a:solidFill>
              </a:rPr>
              <a:t>interpolate</a:t>
            </a:r>
            <a:r>
              <a:rPr lang="en-CA" dirty="0" smtClean="0"/>
              <a:t>, look in location 				≈ n(Zeke-Aa)/(ZZ-Aa)</a:t>
            </a:r>
            <a:endParaRPr lang="en-CA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CA" dirty="0">
                <a:solidFill>
                  <a:prstClr val="black"/>
                </a:solidFill>
              </a:rPr>
              <a:t>		Aa…………………………………………………………</a:t>
            </a:r>
            <a:r>
              <a:rPr lang="en-CA" dirty="0" err="1">
                <a:solidFill>
                  <a:prstClr val="black"/>
                </a:solidFill>
              </a:rPr>
              <a:t>Zz</a:t>
            </a:r>
            <a:endParaRPr lang="en-CA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CA" dirty="0">
                <a:solidFill>
                  <a:prstClr val="black"/>
                </a:solidFill>
              </a:rPr>
              <a:t>								</a:t>
            </a:r>
            <a:r>
              <a:rPr lang="en-CA" dirty="0">
                <a:solidFill>
                  <a:prstClr val="black"/>
                </a:solidFill>
                <a:sym typeface="Symbol" panose="05050102010706020507" pitchFamily="18" charset="2"/>
              </a:rPr>
              <a:t></a:t>
            </a:r>
            <a:r>
              <a:rPr lang="en-CA" dirty="0">
                <a:solidFill>
                  <a:prstClr val="black"/>
                </a:solidFill>
              </a:rPr>
              <a:t> try here for </a:t>
            </a:r>
            <a:r>
              <a:rPr lang="en-CA" dirty="0" smtClean="0">
                <a:solidFill>
                  <a:prstClr val="black"/>
                </a:solidFill>
              </a:rPr>
              <a:t>Zeke</a:t>
            </a: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4CD5-09C9-434D-B188-577EEBAF1DA8}" type="slidenum">
              <a:rPr lang="en-CA" smtClean="0"/>
              <a:t>10</a:t>
            </a:fld>
            <a:endParaRPr lang="en-CA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2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57"/>
    </mc:Choice>
    <mc:Fallback xmlns="">
      <p:transition spd="slow" advTm="41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>
                <a:solidFill>
                  <a:srgbClr val="FF0000"/>
                </a:solidFill>
              </a:rPr>
              <a:t>But is that how you would look up a name in a phone book? </a:t>
            </a:r>
            <a:r>
              <a:rPr lang="en-CA" sz="3200" i="1" dirty="0" smtClean="0">
                <a:solidFill>
                  <a:schemeClr val="accent2"/>
                </a:solidFill>
              </a:rPr>
              <a:t>If you know what a phone book was</a:t>
            </a:r>
            <a:endParaRPr lang="en-CA" sz="3200" i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Names from Aa to </a:t>
            </a:r>
            <a:r>
              <a:rPr lang="en-CA" dirty="0" err="1" smtClean="0"/>
              <a:t>Zz</a:t>
            </a:r>
            <a:r>
              <a:rPr lang="en-CA" dirty="0" smtClean="0"/>
              <a:t>, and you want Zeke</a:t>
            </a:r>
          </a:p>
          <a:p>
            <a:pPr marL="0" lvl="0" indent="0">
              <a:buNone/>
            </a:pPr>
            <a:r>
              <a:rPr lang="en-CA" dirty="0" smtClean="0"/>
              <a:t>Don’t start in the middle, </a:t>
            </a:r>
            <a:r>
              <a:rPr lang="en-CA" dirty="0" smtClean="0">
                <a:solidFill>
                  <a:srgbClr val="FF0000"/>
                </a:solidFill>
              </a:rPr>
              <a:t>interpolate</a:t>
            </a:r>
            <a:r>
              <a:rPr lang="en-CA" dirty="0" smtClean="0"/>
              <a:t>, look in location 				≈ n(Zeke-Aa)/(ZZ-Aa)</a:t>
            </a:r>
            <a:endParaRPr lang="en-CA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CA" dirty="0">
                <a:solidFill>
                  <a:prstClr val="black"/>
                </a:solidFill>
              </a:rPr>
              <a:t>		Aa…………………………………………………………</a:t>
            </a:r>
            <a:r>
              <a:rPr lang="en-CA" dirty="0" err="1">
                <a:solidFill>
                  <a:prstClr val="black"/>
                </a:solidFill>
              </a:rPr>
              <a:t>Zz</a:t>
            </a:r>
            <a:endParaRPr lang="en-CA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CA" dirty="0">
                <a:solidFill>
                  <a:prstClr val="black"/>
                </a:solidFill>
              </a:rPr>
              <a:t>								</a:t>
            </a:r>
            <a:r>
              <a:rPr lang="en-CA" dirty="0">
                <a:solidFill>
                  <a:prstClr val="black"/>
                </a:solidFill>
                <a:sym typeface="Symbol" panose="05050102010706020507" pitchFamily="18" charset="2"/>
              </a:rPr>
              <a:t></a:t>
            </a:r>
            <a:r>
              <a:rPr lang="en-CA" dirty="0">
                <a:solidFill>
                  <a:prstClr val="black"/>
                </a:solidFill>
              </a:rPr>
              <a:t> try here for </a:t>
            </a:r>
            <a:r>
              <a:rPr lang="en-CA" dirty="0" smtClean="0">
                <a:solidFill>
                  <a:prstClr val="black"/>
                </a:solidFill>
              </a:rPr>
              <a:t>Zeke</a:t>
            </a:r>
            <a:endParaRPr lang="en-CA" dirty="0" smtClean="0"/>
          </a:p>
          <a:p>
            <a:pPr marL="0" indent="0">
              <a:buNone/>
            </a:pPr>
            <a:r>
              <a:rPr lang="en-CA" dirty="0"/>
              <a:t>It’s called </a:t>
            </a:r>
            <a:r>
              <a:rPr lang="en-CA" dirty="0">
                <a:solidFill>
                  <a:schemeClr val="accent2">
                    <a:lumMod val="75000"/>
                  </a:schemeClr>
                </a:solidFill>
              </a:rPr>
              <a:t>interpolation search</a:t>
            </a:r>
          </a:p>
          <a:p>
            <a:pPr marL="0" indent="0">
              <a:buNone/>
            </a:pPr>
            <a:r>
              <a:rPr lang="en-CA" dirty="0" smtClean="0"/>
              <a:t>Assumption: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4CD5-09C9-434D-B188-577EEBAF1DA8}" type="slidenum">
              <a:rPr lang="en-CA" smtClean="0"/>
              <a:t>11</a:t>
            </a:fld>
            <a:endParaRPr lang="en-CA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7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13"/>
    </mc:Choice>
    <mc:Fallback xmlns="">
      <p:transition spd="slow" advTm="25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>
                <a:solidFill>
                  <a:srgbClr val="FF0000"/>
                </a:solidFill>
              </a:rPr>
              <a:t>But is that how you would look up a name in a phone book? </a:t>
            </a:r>
            <a:r>
              <a:rPr lang="en-CA" sz="3200" i="1" dirty="0" smtClean="0">
                <a:solidFill>
                  <a:srgbClr val="FF0000"/>
                </a:solidFill>
              </a:rPr>
              <a:t>If you know what a phone book was</a:t>
            </a:r>
            <a:endParaRPr lang="en-CA" sz="3200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Names from Aa to </a:t>
            </a:r>
            <a:r>
              <a:rPr lang="en-CA" dirty="0" err="1" smtClean="0"/>
              <a:t>Zz</a:t>
            </a:r>
            <a:r>
              <a:rPr lang="en-CA" dirty="0" smtClean="0"/>
              <a:t>, and you want Zeke</a:t>
            </a:r>
          </a:p>
          <a:p>
            <a:pPr marL="0" indent="0">
              <a:buNone/>
            </a:pPr>
            <a:r>
              <a:rPr lang="en-CA" dirty="0" smtClean="0"/>
              <a:t>Don’t start in the middle, interpolate, look in location 				≈ n(Zeke-Aa)/(ZZ-Aa)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	Aa…………………………………………………………</a:t>
            </a:r>
            <a:r>
              <a:rPr lang="en-CA" dirty="0" err="1" smtClean="0"/>
              <a:t>Zz</a:t>
            </a:r>
            <a:endParaRPr lang="en-CA" dirty="0" smtClean="0"/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							</a:t>
            </a:r>
            <a:r>
              <a:rPr lang="en-CA" dirty="0" smtClean="0">
                <a:sym typeface="Symbol" panose="05050102010706020507" pitchFamily="18" charset="2"/>
              </a:rPr>
              <a:t></a:t>
            </a:r>
            <a:r>
              <a:rPr lang="en-CA" dirty="0" smtClean="0"/>
              <a:t> try here for Zeke</a:t>
            </a:r>
          </a:p>
          <a:p>
            <a:pPr marL="0" indent="0">
              <a:buNone/>
            </a:pPr>
            <a:r>
              <a:rPr lang="en-CA" dirty="0" smtClean="0"/>
              <a:t>It’s called </a:t>
            </a:r>
            <a:r>
              <a:rPr lang="en-CA" dirty="0" smtClean="0">
                <a:solidFill>
                  <a:schemeClr val="accent2">
                    <a:lumMod val="75000"/>
                  </a:schemeClr>
                </a:solidFill>
              </a:rPr>
              <a:t>interpolation search</a:t>
            </a:r>
          </a:p>
          <a:p>
            <a:pPr marL="0" indent="0">
              <a:buNone/>
            </a:pPr>
            <a:r>
              <a:rPr lang="en-CA" dirty="0" smtClean="0"/>
              <a:t>Assumption: Values </a:t>
            </a:r>
            <a:r>
              <a:rPr lang="en-CA" dirty="0" smtClean="0">
                <a:solidFill>
                  <a:srgbClr val="FF0000"/>
                </a:solidFill>
              </a:rPr>
              <a:t>uniformly distributed </a:t>
            </a:r>
            <a:r>
              <a:rPr lang="en-CA" dirty="0" smtClean="0"/>
              <a:t>in a range, so we are dealing with </a:t>
            </a:r>
            <a:r>
              <a:rPr lang="en-CA" dirty="0" smtClean="0">
                <a:solidFill>
                  <a:srgbClr val="FF0000"/>
                </a:solidFill>
              </a:rPr>
              <a:t>expected case</a:t>
            </a:r>
            <a:r>
              <a:rPr lang="en-CA" dirty="0" smtClean="0"/>
              <a:t>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4CD5-09C9-434D-B188-577EEBAF1DA8}" type="slidenum">
              <a:rPr lang="en-CA" smtClean="0"/>
              <a:t>12</a:t>
            </a:fld>
            <a:endParaRPr lang="en-CA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2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39"/>
    </mc:Choice>
    <mc:Fallback xmlns="">
      <p:transition spd="slow" advTm="11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</a:rPr>
              <a:t>Interpolation Search: expected search cost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An easy analogy: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Think of searching for an element about mid range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Values in structure have independent probability ½ of coming 	before it.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Like flipping a coin n times</a:t>
            </a:r>
          </a:p>
          <a:p>
            <a:pPr marL="0" indent="0">
              <a:buNone/>
            </a:pPr>
            <a:r>
              <a:rPr lang="en-CA" dirty="0"/>
              <a:t>	</a:t>
            </a:r>
            <a:endParaRPr lang="en-CA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4CD5-09C9-434D-B188-577EEBAF1DA8}" type="slidenum">
              <a:rPr lang="en-CA" smtClean="0"/>
              <a:t>13</a:t>
            </a:fld>
            <a:endParaRPr lang="en-CA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6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09"/>
    </mc:Choice>
    <mc:Fallback xmlns="">
      <p:transition spd="slow" advTm="36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</a:rPr>
              <a:t>Interpolation Search: expected search cost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An easy analogy: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Think of searching for an element about mid range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Values in structure have independent probability ½ of coming 	before it.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Like flipping a coin n times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Yes, expected number is n/2 before it, but how much do we miss 	by, what is expected values of </a:t>
            </a:r>
            <a:r>
              <a:rPr lang="en-CA" dirty="0" smtClean="0">
                <a:solidFill>
                  <a:schemeClr val="accent2">
                    <a:lumMod val="75000"/>
                  </a:schemeClr>
                </a:solidFill>
              </a:rPr>
              <a:t>|heads – tails| </a:t>
            </a:r>
            <a:r>
              <a:rPr lang="en-CA" dirty="0" smtClean="0"/>
              <a:t>?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It’s about</a:t>
            </a:r>
            <a:r>
              <a:rPr lang="en-CA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CA" dirty="0" smtClean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n</a:t>
            </a:r>
            <a:endParaRPr lang="en-CA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4CD5-09C9-434D-B188-577EEBAF1DA8}" type="slidenum">
              <a:rPr lang="en-CA" smtClean="0"/>
              <a:t>14</a:t>
            </a:fld>
            <a:endParaRPr lang="en-CA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9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49"/>
    </mc:Choice>
    <mc:Fallback xmlns="">
      <p:transition spd="slow" advTm="28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4000" dirty="0" smtClean="0">
                <a:solidFill>
                  <a:srgbClr val="FF0000"/>
                </a:solidFill>
              </a:rPr>
              <a:t>Interpolation Search: expected search cost, cont’d</a:t>
            </a:r>
            <a:endParaRPr lang="en-CA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So expected cost </a:t>
            </a:r>
            <a:r>
              <a:rPr lang="en-CA" dirty="0" smtClean="0">
                <a:solidFill>
                  <a:srgbClr val="C00000"/>
                </a:solidFill>
              </a:rPr>
              <a:t>T(n) = 2 + T(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n)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So we expect to miss by n (or in general (current range)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(Actually we will tend to be close on one side)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How many times do you have to take  to get from n to 1?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4CD5-09C9-434D-B188-577EEBAF1DA8}" type="slidenum">
              <a:rPr lang="en-CA" smtClean="0"/>
              <a:t>15</a:t>
            </a:fld>
            <a:endParaRPr lang="en-CA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9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35"/>
    </mc:Choice>
    <mc:Fallback xmlns="">
      <p:transition spd="slow" advTm="29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4000" dirty="0" smtClean="0">
                <a:solidFill>
                  <a:srgbClr val="FF0000"/>
                </a:solidFill>
              </a:rPr>
              <a:t>Interpolation Search: expected search cost, cont’d</a:t>
            </a:r>
            <a:endParaRPr lang="en-CA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So expected cost </a:t>
            </a:r>
            <a:r>
              <a:rPr lang="en-CA" dirty="0" smtClean="0">
                <a:solidFill>
                  <a:srgbClr val="C00000"/>
                </a:solidFill>
              </a:rPr>
              <a:t>T(n) = 2 + T(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n)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So we expect to miss by n (or in general (current range)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(Actually we will tend to be close on one side)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How many times do you have to take  to get from n to 1?</a:t>
            </a:r>
          </a:p>
          <a:p>
            <a:pPr>
              <a:buFont typeface="Symbol" panose="05050102010706020507" pitchFamily="18" charset="2"/>
              <a:buChar char="Ö"/>
            </a:pPr>
            <a:r>
              <a:rPr lang="en-CA" dirty="0" smtClean="0">
                <a:solidFill>
                  <a:prstClr val="black"/>
                </a:solidFill>
                <a:sym typeface="Symbol" panose="05050102010706020507" pitchFamily="18" charset="2"/>
              </a:rPr>
              <a:t> cuts the length of a binary representation in half, so cuts lg n in half</a:t>
            </a:r>
          </a:p>
          <a:p>
            <a:pPr marL="0" indent="0">
              <a:buNone/>
            </a:pPr>
            <a:r>
              <a:rPr lang="en-CA" dirty="0" smtClean="0">
                <a:solidFill>
                  <a:prstClr val="black"/>
                </a:solidFill>
                <a:sym typeface="Symbol" panose="05050102010706020507" pitchFamily="18" charset="2"/>
              </a:rPr>
              <a:t>So</a:t>
            </a:r>
            <a:r>
              <a:rPr lang="en-CA" dirty="0" smtClean="0">
                <a:sym typeface="Symbol" panose="05050102010706020507" pitchFamily="18" charset="2"/>
              </a:rPr>
              <a:t> lg </a:t>
            </a:r>
            <a:r>
              <a:rPr lang="en-CA" dirty="0" err="1" smtClean="0">
                <a:sym typeface="Symbol" panose="05050102010706020507" pitchFamily="18" charset="2"/>
              </a:rPr>
              <a:t>lg</a:t>
            </a:r>
            <a:r>
              <a:rPr lang="en-CA" dirty="0" smtClean="0">
                <a:sym typeface="Symbol" panose="05050102010706020507" pitchFamily="18" charset="2"/>
              </a:rPr>
              <a:t> n (actually about </a:t>
            </a:r>
            <a:r>
              <a:rPr lang="en-CA" dirty="0" smtClean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2 lg </a:t>
            </a:r>
            <a:r>
              <a:rPr lang="en-CA" dirty="0" err="1" smtClean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lg</a:t>
            </a:r>
            <a:r>
              <a:rPr lang="en-CA" dirty="0" smtClean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 n </a:t>
            </a:r>
            <a:r>
              <a:rPr lang="en-CA" dirty="0" smtClean="0">
                <a:sym typeface="Symbol" panose="05050102010706020507" pitchFamily="18" charset="2"/>
              </a:rPr>
              <a:t>) comparisons are expected</a:t>
            </a:r>
          </a:p>
          <a:p>
            <a:pPr marL="0" indent="0">
              <a:buNone/>
            </a:pPr>
            <a:r>
              <a:rPr lang="en-CA" dirty="0" smtClean="0">
                <a:solidFill>
                  <a:prstClr val="black"/>
                </a:solidFill>
                <a:sym typeface="Symbol" panose="05050102010706020507" pitchFamily="18" charset="2"/>
              </a:rPr>
              <a:t>Note: this also says where a “missing value” would fit.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4CD5-09C9-434D-B188-577EEBAF1DA8}" type="slidenum">
              <a:rPr lang="en-CA" smtClean="0"/>
              <a:t>16</a:t>
            </a:fld>
            <a:endParaRPr lang="en-CA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9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57"/>
    </mc:Choice>
    <mc:Fallback xmlns="">
      <p:transition spd="slow" advTm="37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>
                <a:solidFill>
                  <a:srgbClr val="FF0000"/>
                </a:solidFill>
              </a:rPr>
              <a:t>What is good/bad about interpolation search?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en-CA" dirty="0">
                <a:solidFill>
                  <a:srgbClr val="70AD47"/>
                </a:solidFill>
              </a:rPr>
              <a:t>Good</a:t>
            </a:r>
          </a:p>
          <a:p>
            <a:pPr marL="0" lvl="0" indent="0">
              <a:buNone/>
            </a:pPr>
            <a:r>
              <a:rPr lang="en-CA" dirty="0">
                <a:solidFill>
                  <a:prstClr val="black"/>
                </a:solidFill>
              </a:rPr>
              <a:t>	</a:t>
            </a:r>
            <a:r>
              <a:rPr lang="en-CA" dirty="0" smtClean="0">
                <a:solidFill>
                  <a:prstClr val="black"/>
                </a:solidFill>
              </a:rPr>
              <a:t>O(lg </a:t>
            </a:r>
            <a:r>
              <a:rPr lang="en-CA" dirty="0" err="1" smtClean="0">
                <a:solidFill>
                  <a:prstClr val="black"/>
                </a:solidFill>
              </a:rPr>
              <a:t>lg</a:t>
            </a:r>
            <a:r>
              <a:rPr lang="en-CA" dirty="0" smtClean="0">
                <a:solidFill>
                  <a:prstClr val="black"/>
                </a:solidFill>
              </a:rPr>
              <a:t> n) expected time </a:t>
            </a:r>
            <a:r>
              <a:rPr lang="en-CA" dirty="0" smtClean="0">
                <a:solidFill>
                  <a:schemeClr val="accent1"/>
                </a:solidFill>
              </a:rPr>
              <a:t>(2 </a:t>
            </a:r>
            <a:r>
              <a:rPr lang="en-CA" dirty="0" err="1" smtClean="0">
                <a:solidFill>
                  <a:schemeClr val="accent1"/>
                </a:solidFill>
              </a:rPr>
              <a:t>lglg</a:t>
            </a:r>
            <a:r>
              <a:rPr lang="en-CA" dirty="0" smtClean="0">
                <a:solidFill>
                  <a:schemeClr val="accent1"/>
                </a:solidFill>
              </a:rPr>
              <a:t> n =10 for n=1,000,000,000)</a:t>
            </a:r>
            <a:r>
              <a:rPr lang="en-CA" dirty="0">
                <a:solidFill>
                  <a:prstClr val="black"/>
                </a:solidFill>
              </a:rPr>
              <a:t>	</a:t>
            </a:r>
          </a:p>
          <a:p>
            <a:pPr marL="0" lvl="0" indent="0">
              <a:buNone/>
            </a:pPr>
            <a:r>
              <a:rPr lang="en-CA" dirty="0">
                <a:solidFill>
                  <a:prstClr val="black"/>
                </a:solidFill>
              </a:rPr>
              <a:t>	Gives # elements smaller, so implicit reference to a larger record</a:t>
            </a:r>
          </a:p>
          <a:p>
            <a:pPr marL="0" lvl="0" indent="0">
              <a:buNone/>
            </a:pPr>
            <a:r>
              <a:rPr lang="en-CA" dirty="0">
                <a:solidFill>
                  <a:prstClr val="black"/>
                </a:solidFill>
              </a:rPr>
              <a:t>	</a:t>
            </a:r>
            <a:r>
              <a:rPr lang="en-CA" dirty="0" smtClean="0">
                <a:solidFill>
                  <a:prstClr val="black"/>
                </a:solidFill>
                <a:sym typeface="Symbol" panose="05050102010706020507" pitchFamily="18" charset="2"/>
              </a:rPr>
              <a:t> g</a:t>
            </a:r>
            <a:r>
              <a:rPr lang="en-CA" dirty="0" smtClean="0">
                <a:solidFill>
                  <a:prstClr val="black"/>
                </a:solidFill>
              </a:rPr>
              <a:t>eneralization </a:t>
            </a:r>
            <a:r>
              <a:rPr lang="en-CA" dirty="0">
                <a:solidFill>
                  <a:prstClr val="black"/>
                </a:solidFill>
              </a:rPr>
              <a:t>to search trees, and balanced search </a:t>
            </a:r>
            <a:r>
              <a:rPr lang="en-CA" dirty="0" smtClean="0">
                <a:solidFill>
                  <a:prstClr val="black"/>
                </a:solidFill>
              </a:rPr>
              <a:t>trees O(</a:t>
            </a:r>
            <a:r>
              <a:rPr lang="en-CA" dirty="0" err="1" smtClean="0">
                <a:solidFill>
                  <a:prstClr val="black"/>
                </a:solidFill>
              </a:rPr>
              <a:t>lg</a:t>
            </a:r>
            <a:r>
              <a:rPr lang="en-CA" dirty="0" smtClean="0">
                <a:solidFill>
                  <a:prstClr val="black"/>
                </a:solidFill>
              </a:rPr>
              <a:t> n) 	amortized update, O(</a:t>
            </a:r>
            <a:r>
              <a:rPr lang="en-CA" dirty="0" err="1" smtClean="0">
                <a:solidFill>
                  <a:prstClr val="black"/>
                </a:solidFill>
              </a:rPr>
              <a:t>lglg</a:t>
            </a:r>
            <a:r>
              <a:rPr lang="en-CA" dirty="0" smtClean="0">
                <a:solidFill>
                  <a:prstClr val="black"/>
                </a:solidFill>
              </a:rPr>
              <a:t> n) expected search. </a:t>
            </a:r>
            <a:r>
              <a:rPr lang="en-CA" dirty="0" smtClean="0">
                <a:solidFill>
                  <a:schemeClr val="accent1"/>
                </a:solidFill>
              </a:rPr>
              <a:t>(</a:t>
            </a:r>
            <a:r>
              <a:rPr lang="en-CA" dirty="0" err="1" smtClean="0">
                <a:solidFill>
                  <a:schemeClr val="accent1"/>
                </a:solidFill>
              </a:rPr>
              <a:t>Mehlhorn</a:t>
            </a:r>
            <a:r>
              <a:rPr lang="en-CA" dirty="0" smtClean="0">
                <a:solidFill>
                  <a:schemeClr val="accent1"/>
                </a:solidFill>
              </a:rPr>
              <a:t> and 	</a:t>
            </a:r>
            <a:r>
              <a:rPr lang="en-CA" dirty="0" err="1" smtClean="0">
                <a:solidFill>
                  <a:schemeClr val="accent1"/>
                </a:solidFill>
              </a:rPr>
              <a:t>Tsakalidas</a:t>
            </a:r>
            <a:r>
              <a:rPr lang="en-CA" dirty="0" smtClean="0">
                <a:solidFill>
                  <a:schemeClr val="accent1"/>
                </a:solidFill>
              </a:rPr>
              <a:t> ICALP 1985, LNCS </a:t>
            </a:r>
            <a:r>
              <a:rPr lang="en-CA" dirty="0" err="1" smtClean="0">
                <a:solidFill>
                  <a:schemeClr val="accent1"/>
                </a:solidFill>
              </a:rPr>
              <a:t>vol</a:t>
            </a:r>
            <a:r>
              <a:rPr lang="en-CA" dirty="0" smtClean="0">
                <a:solidFill>
                  <a:schemeClr val="accent1"/>
                </a:solidFill>
              </a:rPr>
              <a:t> 194)</a:t>
            </a:r>
            <a:endParaRPr lang="en-CA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r>
              <a:rPr lang="en-CA" dirty="0">
                <a:solidFill>
                  <a:srgbClr val="ED7D31">
                    <a:lumMod val="75000"/>
                  </a:srgbClr>
                </a:solidFill>
              </a:rPr>
              <a:t>Bad</a:t>
            </a:r>
          </a:p>
          <a:p>
            <a:pPr marL="0" lvl="0" indent="0">
              <a:buNone/>
            </a:pPr>
            <a:r>
              <a:rPr lang="en-CA" dirty="0">
                <a:solidFill>
                  <a:prstClr val="black"/>
                </a:solidFill>
              </a:rPr>
              <a:t>	</a:t>
            </a:r>
            <a:r>
              <a:rPr lang="en-CA" dirty="0" smtClean="0">
                <a:solidFill>
                  <a:prstClr val="black"/>
                </a:solidFill>
              </a:rPr>
              <a:t>Relies on knowing and computing with distribution of keys</a:t>
            </a:r>
          </a:p>
          <a:p>
            <a:pPr marL="0" lvl="0" indent="0">
              <a:buNone/>
            </a:pPr>
            <a:r>
              <a:rPr lang="en-CA" dirty="0">
                <a:solidFill>
                  <a:prstClr val="black"/>
                </a:solidFill>
              </a:rPr>
              <a:t>	</a:t>
            </a:r>
            <a:r>
              <a:rPr lang="en-CA" dirty="0" smtClean="0">
                <a:solidFill>
                  <a:prstClr val="black"/>
                </a:solidFill>
              </a:rPr>
              <a:t>Any updating is “tricky”</a:t>
            </a:r>
          </a:p>
          <a:p>
            <a:pPr marL="0" lvl="0" indent="0">
              <a:buNone/>
            </a:pPr>
            <a:r>
              <a:rPr lang="en-CA" dirty="0" smtClean="0">
                <a:solidFill>
                  <a:srgbClr val="4472C4"/>
                </a:solidFill>
              </a:rPr>
              <a:t>So </a:t>
            </a:r>
            <a:r>
              <a:rPr lang="en-CA" dirty="0">
                <a:solidFill>
                  <a:srgbClr val="4472C4"/>
                </a:solidFill>
              </a:rPr>
              <a:t>what else could we do?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4CD5-09C9-434D-B188-577EEBAF1DA8}" type="slidenum">
              <a:rPr lang="en-CA" smtClean="0"/>
              <a:t>17</a:t>
            </a:fld>
            <a:endParaRPr lang="en-CA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1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68"/>
    </mc:Choice>
    <mc:Fallback xmlns="">
      <p:transition spd="slow" advTm="66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4000" dirty="0" smtClean="0">
                <a:solidFill>
                  <a:srgbClr val="FF0000"/>
                </a:solidFill>
              </a:rPr>
              <a:t>CS 840 Unit 1: Models, Lower Bounds and getting around Lower bounds</a:t>
            </a:r>
            <a:endParaRPr lang="en-CA" sz="4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CA" sz="3200" dirty="0" smtClean="0">
                    <a:solidFill>
                      <a:srgbClr val="FFC000"/>
                    </a:solidFill>
                  </a:rPr>
                  <a:t>Searching</a:t>
                </a:r>
                <a:r>
                  <a:rPr lang="en-CA" sz="3200" dirty="0" smtClean="0"/>
                  <a:t>: Given a large set of distinct keys, preprocess them so searches can be performed as quickly as possible</a:t>
                </a:r>
              </a:p>
              <a:p>
                <a:endParaRPr lang="en-CA" dirty="0" smtClean="0"/>
              </a:p>
              <a:p>
                <a:r>
                  <a:rPr lang="en-CA" dirty="0" smtClean="0"/>
                  <a:t>Start with sorted array: </a:t>
                </a:r>
                <a:r>
                  <a:rPr lang="en-CA" dirty="0" smtClean="0">
                    <a:solidFill>
                      <a:srgbClr val="FF0000"/>
                    </a:solidFill>
                  </a:rPr>
                  <a:t>n lg n </a:t>
                </a:r>
                <a:r>
                  <a:rPr lang="en-CA" dirty="0" smtClean="0"/>
                  <a:t>(or so) comparisons and (usually) a similar number of moves to create</a:t>
                </a:r>
              </a:p>
              <a:p>
                <a:r>
                  <a:rPr lang="en-CA" dirty="0" smtClean="0"/>
                  <a:t>Searching can be done by binary search runtime from the recursion </a:t>
                </a:r>
                <a:r>
                  <a:rPr lang="en-CA" dirty="0">
                    <a:solidFill>
                      <a:srgbClr val="FF0000"/>
                    </a:solidFill>
                  </a:rPr>
                  <a:t>T(n) = 1 + T(n/2</a:t>
                </a:r>
                <a:r>
                  <a:rPr lang="en-CA" dirty="0" smtClean="0">
                    <a:solidFill>
                      <a:srgbClr val="FF0000"/>
                    </a:solidFill>
                  </a:rPr>
                  <a:t>) </a:t>
                </a:r>
                <a:r>
                  <a:rPr lang="en-CA" dirty="0" smtClean="0"/>
                  <a:t>and</a:t>
                </a:r>
                <a:r>
                  <a:rPr lang="en-CA" dirty="0" smtClean="0">
                    <a:solidFill>
                      <a:srgbClr val="FF0000"/>
                    </a:solidFill>
                  </a:rPr>
                  <a:t> T(1)=0</a:t>
                </a:r>
                <a:endParaRPr lang="en-CA" dirty="0">
                  <a:solidFill>
                    <a:srgbClr val="FF0000"/>
                  </a:solidFill>
                </a:endParaRPr>
              </a:p>
              <a:p>
                <a:r>
                  <a:rPr lang="en-CA" dirty="0" smtClean="0"/>
                  <a:t>Solving this, it takes at most </a:t>
                </a: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en-CA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CA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lg</m:t>
                            </m:r>
                          </m:fName>
                          <m:e>
                            <m:r>
                              <a:rPr lang="en-CA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</m:e>
                    </m:d>
                  </m:oMath>
                </a14:m>
                <a:r>
                  <a:rPr lang="en-CA" dirty="0" smtClean="0"/>
                  <a:t> comparisons, 1 more if we handle unsuccessful searches as well (</a:t>
                </a:r>
                <a:r>
                  <a:rPr lang="en-CA" dirty="0">
                    <a:solidFill>
                      <a:srgbClr val="FF0000"/>
                    </a:solidFill>
                  </a:rPr>
                  <a:t>T(1</a:t>
                </a:r>
                <a:r>
                  <a:rPr lang="en-CA" dirty="0" smtClean="0">
                    <a:solidFill>
                      <a:srgbClr val="FF0000"/>
                    </a:solidFill>
                  </a:rPr>
                  <a:t>)=1</a:t>
                </a:r>
                <a:r>
                  <a:rPr lang="en-CA" dirty="0" smtClean="0"/>
                  <a:t>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507" t="-294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4CD5-09C9-434D-B188-577EEBAF1DA8}" type="slidenum">
              <a:rPr lang="en-CA" smtClean="0"/>
              <a:t>2</a:t>
            </a:fld>
            <a:endParaRPr lang="en-CA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2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92"/>
    </mc:Choice>
    <mc:Fallback xmlns="">
      <p:transition spd="slow" advTm="76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</a:rPr>
              <a:t>Binary Search is Optimal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dirty="0" smtClean="0"/>
              <a:t>Model: </a:t>
            </a:r>
            <a:r>
              <a:rPr lang="en-CA" sz="3200" dirty="0" smtClean="0">
                <a:solidFill>
                  <a:srgbClr val="FF0000"/>
                </a:solidFill>
              </a:rPr>
              <a:t>count comparisons,</a:t>
            </a:r>
            <a:r>
              <a:rPr lang="en-CA" sz="3200" dirty="0" smtClean="0"/>
              <a:t> two way branch (</a:t>
            </a:r>
            <a:r>
              <a:rPr lang="en-CA" sz="3200" dirty="0" smtClean="0">
                <a:solidFill>
                  <a:srgbClr val="FFC000"/>
                </a:solidFill>
              </a:rPr>
              <a:t>≥</a:t>
            </a:r>
            <a:r>
              <a:rPr lang="en-CA" sz="3200" dirty="0" smtClean="0"/>
              <a:t>, </a:t>
            </a:r>
            <a:r>
              <a:rPr lang="en-CA" sz="3200" dirty="0" smtClean="0">
                <a:solidFill>
                  <a:srgbClr val="FFC000"/>
                </a:solidFill>
              </a:rPr>
              <a:t>&gt;</a:t>
            </a:r>
            <a:r>
              <a:rPr lang="en-CA" sz="3200" dirty="0" smtClean="0"/>
              <a:t>, or  </a:t>
            </a:r>
            <a:r>
              <a:rPr lang="en-CA" sz="3200" dirty="0" smtClean="0">
                <a:solidFill>
                  <a:srgbClr val="FFC000"/>
                </a:solidFill>
              </a:rPr>
              <a:t>=</a:t>
            </a:r>
            <a:r>
              <a:rPr lang="en-CA" sz="3200" dirty="0" smtClean="0"/>
              <a:t> tests)</a:t>
            </a:r>
          </a:p>
          <a:p>
            <a:pPr marL="0" indent="0">
              <a:buNone/>
            </a:pPr>
            <a:r>
              <a:rPr lang="en-CA" sz="3200" dirty="0" smtClean="0">
                <a:solidFill>
                  <a:srgbClr val="FF0000"/>
                </a:solidFill>
              </a:rPr>
              <a:t>No other operations </a:t>
            </a:r>
            <a:r>
              <a:rPr lang="en-CA" sz="3200" dirty="0" smtClean="0"/>
              <a:t>on query value</a:t>
            </a:r>
          </a:p>
          <a:p>
            <a:pPr marL="0" indent="0">
              <a:buNone/>
            </a:pPr>
            <a:r>
              <a:rPr lang="en-CA" sz="3200" dirty="0" smtClean="0"/>
              <a:t>Each comparison, at best on average, cuts number of possible answers in half.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4CD5-09C9-434D-B188-577EEBAF1DA8}" type="slidenum">
              <a:rPr lang="en-CA" smtClean="0"/>
              <a:t>3</a:t>
            </a:fld>
            <a:endParaRPr lang="en-CA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4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20"/>
    </mc:Choice>
    <mc:Fallback xmlns="">
      <p:transition spd="slow" advTm="34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</a:rPr>
              <a:t>Binary Search is Optimal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sz="3200" dirty="0" smtClean="0"/>
              <a:t>Model: </a:t>
            </a:r>
            <a:r>
              <a:rPr lang="en-CA" sz="3200" dirty="0" smtClean="0">
                <a:solidFill>
                  <a:srgbClr val="FF0000"/>
                </a:solidFill>
              </a:rPr>
              <a:t>count comparisons,</a:t>
            </a:r>
            <a:r>
              <a:rPr lang="en-CA" sz="3200" dirty="0" smtClean="0"/>
              <a:t> two way branch (</a:t>
            </a:r>
            <a:r>
              <a:rPr lang="en-CA" sz="3200" dirty="0" smtClean="0">
                <a:solidFill>
                  <a:srgbClr val="FFC000"/>
                </a:solidFill>
              </a:rPr>
              <a:t>≥</a:t>
            </a:r>
            <a:r>
              <a:rPr lang="en-CA" sz="3200" dirty="0" smtClean="0"/>
              <a:t>, </a:t>
            </a:r>
            <a:r>
              <a:rPr lang="en-CA" sz="3200" dirty="0" smtClean="0">
                <a:solidFill>
                  <a:srgbClr val="FFC000"/>
                </a:solidFill>
              </a:rPr>
              <a:t>&gt;</a:t>
            </a:r>
            <a:r>
              <a:rPr lang="en-CA" sz="3200" dirty="0" smtClean="0"/>
              <a:t>, or  </a:t>
            </a:r>
            <a:r>
              <a:rPr lang="en-CA" sz="3200" dirty="0" smtClean="0">
                <a:solidFill>
                  <a:srgbClr val="FFC000"/>
                </a:solidFill>
              </a:rPr>
              <a:t>=</a:t>
            </a:r>
            <a:r>
              <a:rPr lang="en-CA" sz="3200" dirty="0" smtClean="0"/>
              <a:t> tests)</a:t>
            </a:r>
          </a:p>
          <a:p>
            <a:pPr marL="0" indent="0">
              <a:buNone/>
            </a:pPr>
            <a:r>
              <a:rPr lang="en-CA" sz="3200" dirty="0" smtClean="0">
                <a:solidFill>
                  <a:srgbClr val="FF0000"/>
                </a:solidFill>
              </a:rPr>
              <a:t>No other operations </a:t>
            </a:r>
            <a:r>
              <a:rPr lang="en-CA" sz="3200" dirty="0" smtClean="0"/>
              <a:t>on query value</a:t>
            </a:r>
          </a:p>
          <a:p>
            <a:pPr marL="0" indent="0">
              <a:buNone/>
            </a:pPr>
            <a:r>
              <a:rPr lang="en-CA" sz="3200" dirty="0" smtClean="0"/>
              <a:t>Each comparison, at best on average, cuts number of possible answers in half.</a:t>
            </a:r>
          </a:p>
          <a:p>
            <a:pPr marL="0" indent="0">
              <a:buNone/>
            </a:pPr>
            <a:r>
              <a:rPr lang="en-CA" sz="3200" dirty="0" smtClean="0"/>
              <a:t>Start with </a:t>
            </a:r>
            <a:r>
              <a:rPr lang="en-CA" sz="3200" dirty="0" smtClean="0">
                <a:solidFill>
                  <a:srgbClr val="C00000"/>
                </a:solidFill>
              </a:rPr>
              <a:t>n</a:t>
            </a:r>
            <a:r>
              <a:rPr lang="en-CA" sz="3200" dirty="0" smtClean="0"/>
              <a:t> (or </a:t>
            </a:r>
            <a:r>
              <a:rPr lang="en-CA" sz="3200" dirty="0" smtClean="0">
                <a:solidFill>
                  <a:srgbClr val="C00000"/>
                </a:solidFill>
              </a:rPr>
              <a:t>2n + 1</a:t>
            </a:r>
            <a:r>
              <a:rPr lang="en-CA" sz="3200" dirty="0" smtClean="0"/>
              <a:t>) possible outcomes and at best on average divide by </a:t>
            </a:r>
            <a:r>
              <a:rPr lang="en-CA" sz="3200" dirty="0" smtClean="0">
                <a:solidFill>
                  <a:srgbClr val="C00000"/>
                </a:solidFill>
              </a:rPr>
              <a:t>2</a:t>
            </a:r>
            <a:r>
              <a:rPr lang="en-CA" sz="3200" dirty="0" smtClean="0"/>
              <a:t> each time</a:t>
            </a:r>
          </a:p>
          <a:p>
            <a:pPr marL="0" indent="0">
              <a:buNone/>
            </a:pPr>
            <a:r>
              <a:rPr lang="en-CA" sz="3200" dirty="0" smtClean="0">
                <a:solidFill>
                  <a:srgbClr val="C00000"/>
                </a:solidFill>
              </a:rPr>
              <a:t>⌈lg⁡ 𝑛⌉ +1 </a:t>
            </a:r>
            <a:r>
              <a:rPr lang="en-CA" sz="3200" dirty="0" smtClean="0"/>
              <a:t>comparisons are necessary in worst case, closer to lg n +1 on average for search, giving location of value or saying it is not there and where it fits</a:t>
            </a:r>
            <a:endParaRPr lang="en-CA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4CD5-09C9-434D-B188-577EEBAF1DA8}" type="slidenum">
              <a:rPr lang="en-CA" smtClean="0"/>
              <a:t>4</a:t>
            </a:fld>
            <a:endParaRPr lang="en-CA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2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85"/>
    </mc:Choice>
    <mc:Fallback xmlns="">
      <p:transition spd="slow" advTm="78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C00000"/>
                </a:solidFill>
              </a:rPr>
              <a:t>Sorting: an aside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To sort we have to determine which of n! permutations to apply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n! </a:t>
            </a:r>
            <a:r>
              <a:rPr lang="en-CA" dirty="0" smtClean="0"/>
              <a:t>is about 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2</a:t>
            </a:r>
            <a:r>
              <a:rPr lang="el-GR" dirty="0" smtClean="0">
                <a:solidFill>
                  <a:srgbClr val="C00000"/>
                </a:solidFill>
                <a:sym typeface="Symbol" panose="05050102010706020507" pitchFamily="18" charset="2"/>
              </a:rPr>
              <a:t>π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n (n/e)</a:t>
            </a:r>
            <a:r>
              <a:rPr lang="en-CA" baseline="30000" dirty="0" smtClean="0">
                <a:solidFill>
                  <a:srgbClr val="C00000"/>
                </a:solidFill>
                <a:sym typeface="Symbol" panose="05050102010706020507" pitchFamily="18" charset="2"/>
              </a:rPr>
              <a:t>n		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(Stirling’s approximation)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Taking the 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lg</a:t>
            </a:r>
            <a:r>
              <a:rPr lang="en-CA" dirty="0" smtClean="0">
                <a:sym typeface="Symbol" panose="05050102010706020507" pitchFamily="18" charset="2"/>
              </a:rPr>
              <a:t> we get 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n lg n – n </a:t>
            </a:r>
            <a:r>
              <a:rPr lang="en-CA" dirty="0" err="1" smtClean="0">
                <a:solidFill>
                  <a:srgbClr val="C00000"/>
                </a:solidFill>
                <a:sym typeface="Symbol" panose="05050102010706020507" pitchFamily="18" charset="2"/>
              </a:rPr>
              <a:t>lg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 e + ½ </a:t>
            </a:r>
            <a:r>
              <a:rPr lang="en-CA" dirty="0" err="1" smtClean="0">
                <a:solidFill>
                  <a:srgbClr val="C00000"/>
                </a:solidFill>
                <a:sym typeface="Symbol" panose="05050102010706020507" pitchFamily="18" charset="2"/>
              </a:rPr>
              <a:t>lg</a:t>
            </a:r>
            <a:r>
              <a:rPr lang="en-CA" smtClean="0">
                <a:solidFill>
                  <a:srgbClr val="C00000"/>
                </a:solidFill>
                <a:sym typeface="Symbol" panose="05050102010706020507" pitchFamily="18" charset="2"/>
              </a:rPr>
              <a:t> n 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+ O(1)		lg e ≈1.4426…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4CD5-09C9-434D-B188-577EEBAF1DA8}" type="slidenum">
              <a:rPr lang="en-CA" smtClean="0"/>
              <a:t>5</a:t>
            </a:fld>
            <a:endParaRPr lang="en-CA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94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92"/>
    </mc:Choice>
    <mc:Fallback xmlns="">
      <p:transition spd="slow" advTm="54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C00000"/>
                </a:solidFill>
              </a:rPr>
              <a:t>Sorting: an aside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To sort we have to determine which of n! permutations to apply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n! </a:t>
            </a:r>
            <a:r>
              <a:rPr lang="en-CA" dirty="0" smtClean="0"/>
              <a:t>is about 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2</a:t>
            </a:r>
            <a:r>
              <a:rPr lang="el-GR" dirty="0" smtClean="0">
                <a:solidFill>
                  <a:srgbClr val="C00000"/>
                </a:solidFill>
                <a:sym typeface="Symbol" panose="05050102010706020507" pitchFamily="18" charset="2"/>
              </a:rPr>
              <a:t>π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n (n/e)</a:t>
            </a:r>
            <a:r>
              <a:rPr lang="en-CA" baseline="30000" dirty="0" smtClean="0">
                <a:solidFill>
                  <a:srgbClr val="C00000"/>
                </a:solidFill>
                <a:sym typeface="Symbol" panose="05050102010706020507" pitchFamily="18" charset="2"/>
              </a:rPr>
              <a:t>n		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(Stirling’s approximation)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Taking the 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lg</a:t>
            </a:r>
            <a:r>
              <a:rPr lang="en-CA" dirty="0" smtClean="0">
                <a:sym typeface="Symbol" panose="05050102010706020507" pitchFamily="18" charset="2"/>
              </a:rPr>
              <a:t> we get 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n lg n – n lg e + O(1)		lg e ≈1.4426…</a:t>
            </a:r>
          </a:p>
          <a:p>
            <a:pPr marL="0" indent="0">
              <a:buNone/>
            </a:pPr>
            <a:r>
              <a:rPr lang="en-CA" dirty="0" err="1" smtClean="0">
                <a:sym typeface="Symbol" panose="05050102010706020507" pitchFamily="18" charset="2"/>
              </a:rPr>
              <a:t>Mergesort</a:t>
            </a:r>
            <a:r>
              <a:rPr lang="en-CA" dirty="0" smtClean="0">
                <a:sym typeface="Symbol" panose="05050102010706020507" pitchFamily="18" charset="2"/>
              </a:rPr>
              <a:t> is pretty close at 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n </a:t>
            </a:r>
            <a:r>
              <a:rPr lang="en-CA" dirty="0">
                <a:solidFill>
                  <a:srgbClr val="C00000"/>
                </a:solidFill>
              </a:rPr>
              <a:t>⌈lg⁡ </a:t>
            </a:r>
            <a:r>
              <a:rPr lang="en-CA" dirty="0" smtClean="0">
                <a:solidFill>
                  <a:srgbClr val="C00000"/>
                </a:solidFill>
              </a:rPr>
              <a:t>n⌉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 – 2</a:t>
            </a:r>
            <a:r>
              <a:rPr lang="en-CA" baseline="30000" dirty="0" smtClean="0">
                <a:solidFill>
                  <a:srgbClr val="C00000"/>
                </a:solidFill>
              </a:rPr>
              <a:t>⌈</a:t>
            </a:r>
            <a:r>
              <a:rPr lang="en-CA" baseline="30000" dirty="0">
                <a:solidFill>
                  <a:srgbClr val="C00000"/>
                </a:solidFill>
              </a:rPr>
              <a:t>lg⁡ 𝑛⌉ </a:t>
            </a:r>
            <a:r>
              <a:rPr lang="en-CA" baseline="30000" dirty="0" smtClean="0">
                <a:solidFill>
                  <a:srgbClr val="C00000"/>
                </a:solidFill>
                <a:sym typeface="Symbol" panose="05050102010706020507" pitchFamily="18" charset="2"/>
              </a:rPr>
              <a:t> 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+1 </a:t>
            </a:r>
            <a:r>
              <a:rPr lang="en-CA" dirty="0" smtClean="0">
                <a:sym typeface="Symbol" panose="05050102010706020507" pitchFamily="18" charset="2"/>
              </a:rPr>
              <a:t>(to be picky)</a:t>
            </a:r>
          </a:p>
          <a:p>
            <a:pPr marL="0" indent="0">
              <a:buNone/>
            </a:pPr>
            <a:r>
              <a:rPr lang="en-CA" b="0" dirty="0" smtClean="0">
                <a:sym typeface="Symbol" panose="05050102010706020507" pitchFamily="18" charset="2"/>
              </a:rPr>
              <a:t>But a very old method from the early 60’s is better (on comparison count)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4CD5-09C9-434D-B188-577EEBAF1DA8}" type="slidenum">
              <a:rPr lang="en-CA" smtClean="0"/>
              <a:t>6</a:t>
            </a:fld>
            <a:endParaRPr lang="en-CA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13"/>
    </mc:Choice>
    <mc:Fallback xmlns="">
      <p:transition spd="slow" advTm="44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CA" dirty="0" smtClean="0">
                <a:solidFill>
                  <a:schemeClr val="accent2">
                    <a:lumMod val="75000"/>
                  </a:schemeClr>
                </a:solidFill>
              </a:rPr>
              <a:t>What’s good or bad about Binary Search?</a:t>
            </a:r>
            <a:endParaRPr lang="en-CA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>
                <a:solidFill>
                  <a:schemeClr val="accent6"/>
                </a:solidFill>
              </a:rPr>
              <a:t>Good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Optimal # compares, under the model</a:t>
            </a:r>
          </a:p>
          <a:p>
            <a:pPr marL="0" indent="0">
              <a:buNone/>
            </a:pPr>
            <a:r>
              <a:rPr lang="en-CA" dirty="0" smtClean="0"/>
              <a:t>	Minimal space (OK close to), if keys are large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Gives # elements smaller, so implicit reference to a larger record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“Generalizes” to search trees, and balanced search trees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4CD5-09C9-434D-B188-577EEBAF1DA8}" type="slidenum">
              <a:rPr lang="en-CA" smtClean="0"/>
              <a:t>7</a:t>
            </a:fld>
            <a:endParaRPr lang="en-CA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7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66"/>
    </mc:Choice>
    <mc:Fallback xmlns="">
      <p:transition spd="slow" advTm="30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CA" dirty="0" smtClean="0">
                <a:solidFill>
                  <a:schemeClr val="accent2">
                    <a:lumMod val="75000"/>
                  </a:schemeClr>
                </a:solidFill>
              </a:rPr>
              <a:t>What’s good or bad about Binary Search?</a:t>
            </a:r>
            <a:endParaRPr lang="en-CA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>
                <a:solidFill>
                  <a:schemeClr val="accent6"/>
                </a:solidFill>
              </a:rPr>
              <a:t>Good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Optimal # compares, under the model</a:t>
            </a:r>
          </a:p>
          <a:p>
            <a:pPr marL="0" indent="0">
              <a:buNone/>
            </a:pPr>
            <a:r>
              <a:rPr lang="en-CA" dirty="0" smtClean="0"/>
              <a:t>	Minimal space (OK close to), if keys are large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Gives # elements smaller, so implicit reference to a larger record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“Generalizes” to search trees, and balanced search trees</a:t>
            </a:r>
          </a:p>
          <a:p>
            <a:pPr marL="0" indent="0">
              <a:buNone/>
            </a:pPr>
            <a:r>
              <a:rPr lang="en-CA" dirty="0" smtClean="0">
                <a:solidFill>
                  <a:schemeClr val="accent2">
                    <a:lumMod val="75000"/>
                  </a:schemeClr>
                </a:solidFill>
              </a:rPr>
              <a:t>Bad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Can’t/don’t use any tricks with key value</a:t>
            </a:r>
          </a:p>
          <a:p>
            <a:pPr marL="0" indent="0">
              <a:buNone/>
            </a:pPr>
            <a:r>
              <a:rPr lang="en-CA" smtClean="0">
                <a:solidFill>
                  <a:schemeClr val="accent5"/>
                </a:solidFill>
              </a:rPr>
              <a:t>So </a:t>
            </a:r>
            <a:r>
              <a:rPr lang="en-CA" dirty="0" smtClean="0">
                <a:solidFill>
                  <a:schemeClr val="accent5"/>
                </a:solidFill>
              </a:rPr>
              <a:t>what else could we do?</a:t>
            </a:r>
            <a:endParaRPr lang="en-CA" dirty="0">
              <a:solidFill>
                <a:schemeClr val="accent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4CD5-09C9-434D-B188-577EEBAF1DA8}" type="slidenum">
              <a:rPr lang="en-CA" smtClean="0"/>
              <a:t>8</a:t>
            </a:fld>
            <a:endParaRPr lang="en-CA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2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62"/>
    </mc:Choice>
    <mc:Fallback xmlns="">
      <p:transition spd="slow" advTm="13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>
                <a:solidFill>
                  <a:srgbClr val="FF0000"/>
                </a:solidFill>
              </a:rPr>
              <a:t>But is that how you would look up a name in a phone book? </a:t>
            </a:r>
            <a:r>
              <a:rPr lang="en-CA" sz="3200" i="1" dirty="0" smtClean="0">
                <a:solidFill>
                  <a:schemeClr val="accent2"/>
                </a:solidFill>
              </a:rPr>
              <a:t>If you know what a phone book was</a:t>
            </a:r>
            <a:endParaRPr lang="en-CA" sz="3200" i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Names from Aa to </a:t>
            </a:r>
            <a:r>
              <a:rPr lang="en-CA" dirty="0" err="1" smtClean="0"/>
              <a:t>Zz</a:t>
            </a:r>
            <a:r>
              <a:rPr lang="en-CA" dirty="0" smtClean="0"/>
              <a:t>, and you want Zeke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4CD5-09C9-434D-B188-577EEBAF1DA8}" type="slidenum">
              <a:rPr lang="en-CA" smtClean="0"/>
              <a:t>9</a:t>
            </a:fld>
            <a:endParaRPr lang="en-CA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3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12"/>
    </mc:Choice>
    <mc:Fallback xmlns="">
      <p:transition spd="slow" advTm="15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6826</TotalTime>
  <Words>729</Words>
  <Application>Microsoft Office PowerPoint</Application>
  <PresentationFormat>Widescreen</PresentationFormat>
  <Paragraphs>118</Paragraphs>
  <Slides>17</Slides>
  <Notes>2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Symbol</vt:lpstr>
      <vt:lpstr>Times New Roman</vt:lpstr>
      <vt:lpstr>Office Theme</vt:lpstr>
      <vt:lpstr>CS 840 Unit 1: Models, Lower Bounds and getting around Lower Bounds</vt:lpstr>
      <vt:lpstr>CS 840 Unit 1: Models, Lower Bounds and getting around Lower bounds</vt:lpstr>
      <vt:lpstr>Binary Search is Optimal</vt:lpstr>
      <vt:lpstr>Binary Search is Optimal</vt:lpstr>
      <vt:lpstr>Sorting: an aside</vt:lpstr>
      <vt:lpstr>Sorting: an aside</vt:lpstr>
      <vt:lpstr>What’s good or bad about Binary Search?</vt:lpstr>
      <vt:lpstr>What’s good or bad about Binary Search?</vt:lpstr>
      <vt:lpstr>But is that how you would look up a name in a phone book? If you know what a phone book was</vt:lpstr>
      <vt:lpstr>But is that how you would look up a name in a phone book? If you know what a phone book was</vt:lpstr>
      <vt:lpstr>But is that how you would look up a name in a phone book? If you know what a phone book was</vt:lpstr>
      <vt:lpstr>But is that how you would look up a name in a phone book? If you know what a phone book was</vt:lpstr>
      <vt:lpstr>Interpolation Search: expected search cost</vt:lpstr>
      <vt:lpstr>Interpolation Search: expected search cost</vt:lpstr>
      <vt:lpstr>Interpolation Search: expected search cost, cont’d</vt:lpstr>
      <vt:lpstr>Interpolation Search: expected search cost, cont’d</vt:lpstr>
      <vt:lpstr>What is good/bad about interpolation search?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Munro</dc:creator>
  <cp:lastModifiedBy>Ian Munro</cp:lastModifiedBy>
  <cp:revision>80</cp:revision>
  <dcterms:created xsi:type="dcterms:W3CDTF">2020-08-11T14:57:18Z</dcterms:created>
  <dcterms:modified xsi:type="dcterms:W3CDTF">2020-09-10T21:48:29Z</dcterms:modified>
</cp:coreProperties>
</file>