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300" r:id="rId5"/>
    <p:sldId id="301" r:id="rId6"/>
    <p:sldId id="302" r:id="rId7"/>
    <p:sldId id="263" r:id="rId8"/>
    <p:sldId id="272" r:id="rId9"/>
    <p:sldId id="274" r:id="rId10"/>
    <p:sldId id="277" r:id="rId11"/>
    <p:sldId id="275" r:id="rId12"/>
    <p:sldId id="278" r:id="rId13"/>
    <p:sldId id="264" r:id="rId14"/>
    <p:sldId id="293" r:id="rId15"/>
    <p:sldId id="295" r:id="rId16"/>
    <p:sldId id="292" r:id="rId17"/>
    <p:sldId id="266" r:id="rId18"/>
    <p:sldId id="281" r:id="rId19"/>
    <p:sldId id="289" r:id="rId20"/>
    <p:sldId id="282" r:id="rId21"/>
    <p:sldId id="283" r:id="rId22"/>
    <p:sldId id="290" r:id="rId23"/>
    <p:sldId id="291" r:id="rId24"/>
    <p:sldId id="284" r:id="rId25"/>
    <p:sldId id="296" r:id="rId26"/>
    <p:sldId id="297" r:id="rId27"/>
    <p:sldId id="298" r:id="rId28"/>
    <p:sldId id="285" r:id="rId29"/>
    <p:sldId id="260" r:id="rId30"/>
    <p:sldId id="299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12" autoAdjust="0"/>
  </p:normalViewPr>
  <p:slideViewPr>
    <p:cSldViewPr snapToGrid="0">
      <p:cViewPr varScale="1">
        <p:scale>
          <a:sx n="69" d="100"/>
          <a:sy n="69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167D-D247-49A7-93A6-FACDE4BBFF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3CDFE-1BF5-4D33-9F76-8E9218683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9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4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2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3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6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</a:t>
                </a:r>
                <a:r>
                  <a:rPr lang="en-US" baseline="0" dirty="0" smtClean="0"/>
                  <a:t> 9, implies that the secret has to be random!, this might constrain in some practical impleme</a:t>
                </a:r>
                <a:r>
                  <a:rPr lang="en-US" sz="1200" i="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∈</a:t>
                </a:r>
                <a:r>
                  <a:rPr lang="en-US" sz="1200" dirty="0" smtClean="0"/>
                  <a:t> S</a:t>
                </a:r>
                <a:r>
                  <a:rPr lang="en-US" baseline="0" dirty="0" smtClean="0"/>
                  <a:t>ntation (or it require a proof that the input behave like random)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amount of information that the parties can gather through collecting shares is increase with I (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in (1, t-1) )</a:t>
                </a:r>
              </a:p>
              <a:p>
                <a:r>
                  <a:rPr lang="en-US" baseline="0" dirty="0" smtClean="0"/>
                  <a:t>when we have t-1 share, it can be shown that </a:t>
                </a:r>
              </a:p>
              <a:p>
                <a:r>
                  <a:rPr lang="en-US" baseline="0" dirty="0" smtClean="0"/>
                  <a:t>	the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number of guessing for f(x) (left after the elimination) is still greater than or equal to the number of guessing for s(x).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This is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mean that, it is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eaier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the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attecher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guess s than guessing f</a:t>
                </a:r>
              </a:p>
              <a:p>
                <a:endParaRPr lang="en-US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Note: if you go up the q will be less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1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</a:t>
                </a:r>
                <a:r>
                  <a:rPr lang="en-US" baseline="0" dirty="0" smtClean="0"/>
                  <a:t> 9, implies that the secret has to be random!, this might constrain in some practical impleme</a:t>
                </a:r>
                <a:r>
                  <a:rPr lang="en-US" sz="1200" i="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∈</a:t>
                </a:r>
                <a:r>
                  <a:rPr lang="en-US" sz="1200" dirty="0" smtClean="0"/>
                  <a:t> S</a:t>
                </a:r>
                <a:r>
                  <a:rPr lang="en-US" baseline="0" dirty="0" smtClean="0"/>
                  <a:t>ntation (or it require a proof that the input behave like random)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amount of information that the parties can gather through collecting shares is increase with I (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in (1, t-1) )</a:t>
                </a:r>
              </a:p>
              <a:p>
                <a:r>
                  <a:rPr lang="en-US" baseline="0" dirty="0" smtClean="0"/>
                  <a:t>when we have t-1 share, it can be shown that </a:t>
                </a:r>
              </a:p>
              <a:p>
                <a:r>
                  <a:rPr lang="en-US" baseline="0" dirty="0" smtClean="0"/>
                  <a:t>	the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number of guessing for f(x) (left after the elimination) is still greater than or equal to the number of guessing for s(x).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This is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mean that, it is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eaier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the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attecher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guess s than guessing f</a:t>
                </a:r>
              </a:p>
              <a:p>
                <a:endParaRPr lang="en-US" sz="12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Note: if you go up the q will be less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69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0330-BD14-4512-AF85-3B1A9E21D2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90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6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authors did not explicitly prove the security of ideal version of the proposed scheme.</a:t>
            </a:r>
            <a:endParaRPr lang="en-US" sz="12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48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0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8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https://math24.files.wordpress.com/2013/02/algebra-serge-lang.pdf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From [7]: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integers, prime numbers are the “atoms” that generate all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num-bers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in a similar way, irreducible polynomials are the atoms for all polynomials.</a:t>
                </a:r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polynomial is said to be irreducible if it cannot be factored into nontrivial polynomials over the same field.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Recall that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aunitof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ringRis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elementffor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there is some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elementginRwithfg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=1.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IfFis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field, then in the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ringF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[x], the only units are non-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zeroconstants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that is, polynomials of degree zero.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https://</a:t>
                </a:r>
                <a:r>
                  <a:rPr lang="en-US" dirty="0" smtClean="0"/>
                  <a:t>math.stackexchange.com/questions/2539493/defining-irreducible-polynomials-over-polynomial-rings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(</a:t>
                </a:r>
                <a:r>
                  <a:rPr lang="en-US" dirty="0" err="1" smtClean="0"/>
                  <a:t>x+a</a:t>
                </a:r>
                <a:r>
                  <a:rPr lang="en-US" dirty="0" smtClean="0"/>
                  <a:t>)(x-a) if try all a value in p(x) where a in </a:t>
                </a:r>
                <a:r>
                  <a:rPr lang="en-US" b="1" i="0" dirty="0" smtClean="0">
                    <a:latin typeface="Cambria Math" panose="02040503050406030204" pitchFamily="18" charset="0"/>
                  </a:rPr>
                  <a:t>𝐅</a:t>
                </a:r>
                <a:r>
                  <a:rPr lang="en-US" b="1" i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3 [𝑥</a:t>
                </a:r>
                <a:r>
                  <a:rPr lang="en-US" i="0" dirty="0">
                    <a:latin typeface="Cambria Math" panose="02040503050406030204" pitchFamily="18" charset="0"/>
                  </a:rPr>
                  <a:t>]</a:t>
                </a:r>
                <a:r>
                  <a:rPr lang="en-US" dirty="0"/>
                  <a:t>.</a:t>
                </a:r>
                <a:r>
                  <a:rPr lang="en-US" dirty="0" smtClean="0"/>
                  <a:t> You will</a:t>
                </a:r>
                <a:r>
                  <a:rPr lang="en-US" baseline="0" dirty="0" smtClean="0"/>
                  <a:t> not get zero, but in 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𝐅</a:t>
                </a:r>
                <a:r>
                  <a:rPr lang="en-US" b="1" i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5</a:t>
                </a:r>
                <a:r>
                  <a:rPr lang="en-US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latin typeface="Cambria Math" panose="02040503050406030204" pitchFamily="18" charset="0"/>
                  </a:rPr>
                  <a:t>[𝑥]</a:t>
                </a:r>
                <a:r>
                  <a:rPr lang="en-US" dirty="0" smtClean="0"/>
                  <a:t> you will get.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4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1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CDFE-1BF5-4D33-9F76-8E92186836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2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9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7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1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1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7F8A-14A7-4D5F-8B6A-E410AEFCBB3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46D0-A565-4BE4-BC35-2428374B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4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2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2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1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500.png"/><Relationship Id="rId9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32" y="1122363"/>
            <a:ext cx="11578442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Constructing Ideal Secret Sharing Schemes based on Chinese Remainder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32" y="3602038"/>
            <a:ext cx="11697195" cy="3255962"/>
          </a:xfrm>
        </p:spPr>
        <p:txBody>
          <a:bodyPr>
            <a:normAutofit/>
          </a:bodyPr>
          <a:lstStyle/>
          <a:p>
            <a:r>
              <a:rPr lang="en-US" dirty="0" smtClean="0"/>
              <a:t>By: Yu </a:t>
            </a:r>
            <a:r>
              <a:rPr lang="en-US" dirty="0"/>
              <a:t>Ning, </a:t>
            </a:r>
            <a:r>
              <a:rPr lang="en-US" dirty="0" err="1"/>
              <a:t>Fuyou</a:t>
            </a:r>
            <a:r>
              <a:rPr lang="en-US" dirty="0"/>
              <a:t> </a:t>
            </a:r>
            <a:r>
              <a:rPr lang="en-US" dirty="0" smtClean="0"/>
              <a:t>Miao, </a:t>
            </a:r>
            <a:r>
              <a:rPr lang="en-US" dirty="0" err="1"/>
              <a:t>Wenchao</a:t>
            </a:r>
            <a:r>
              <a:rPr lang="en-US" dirty="0"/>
              <a:t> Huang, </a:t>
            </a:r>
            <a:r>
              <a:rPr lang="en-US" dirty="0" err="1"/>
              <a:t>Keju</a:t>
            </a:r>
            <a:r>
              <a:rPr lang="en-US" dirty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, Yan </a:t>
            </a:r>
            <a:r>
              <a:rPr lang="en-US" dirty="0" err="1"/>
              <a:t>Xiong</a:t>
            </a:r>
            <a:r>
              <a:rPr lang="en-US" dirty="0"/>
              <a:t> and </a:t>
            </a:r>
            <a:r>
              <a:rPr lang="en-US" dirty="0" err="1"/>
              <a:t>Xingfu</a:t>
            </a:r>
            <a:r>
              <a:rPr lang="en-US" dirty="0"/>
              <a:t> </a:t>
            </a:r>
            <a:r>
              <a:rPr lang="en-US" dirty="0" smtClean="0"/>
              <a:t>Wang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Presented by: </a:t>
            </a:r>
            <a:r>
              <a:rPr lang="en-US" dirty="0" smtClean="0"/>
              <a:t>Ahmed </a:t>
            </a:r>
            <a:r>
              <a:rPr lang="en-US" dirty="0" err="1" smtClean="0"/>
              <a:t>Zawia</a:t>
            </a:r>
            <a:endParaRPr lang="en-US" dirty="0" smtClean="0"/>
          </a:p>
          <a:p>
            <a:r>
              <a:rPr lang="en-US" dirty="0" smtClean="0"/>
              <a:t>July 2 2019</a:t>
            </a:r>
          </a:p>
          <a:p>
            <a:r>
              <a:rPr lang="en-US" dirty="0" smtClean="0"/>
              <a:t>CS </a:t>
            </a:r>
            <a:r>
              <a:rPr lang="en-US" dirty="0"/>
              <a:t>858 Spring 2019</a:t>
            </a:r>
          </a:p>
        </p:txBody>
      </p:sp>
    </p:spTree>
    <p:extLst>
      <p:ext uri="{BB962C8B-B14F-4D97-AF65-F5344CB8AC3E}">
        <p14:creationId xmlns:p14="http://schemas.microsoft.com/office/powerpoint/2010/main" val="40493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Sharing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Definition 1 (Access Structure [2</a:t>
                </a:r>
                <a:r>
                  <a:rPr lang="en-US" sz="2000" b="1" dirty="0"/>
                  <a:t>]).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denote </a:t>
                </a:r>
                <a:r>
                  <a:rPr lang="en-US" sz="2000" dirty="0"/>
                  <a:t>a set of parties.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collection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is monotone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i="0" dirty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i="0" dirty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000" dirty="0"/>
                  <a:t>. An </a:t>
                </a:r>
                <a:r>
                  <a:rPr lang="en-US" sz="2000" dirty="0" smtClean="0"/>
                  <a:t>access structure </a:t>
                </a:r>
                <a:r>
                  <a:rPr lang="en-US" sz="2000" dirty="0"/>
                  <a:t>is a monotone collection of subsets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].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/>
                  <a:t>Definition 2  (Perfect  Secret  Sharing  Scheme  [18]):</a:t>
                </a:r>
              </a:p>
              <a:p>
                <a:pPr marL="0" indent="0">
                  <a:buNone/>
                </a:pPr>
                <a:r>
                  <a:rPr lang="en-US" sz="2000" dirty="0"/>
                  <a:t>Suppose  we  </a:t>
                </a:r>
                <a:r>
                  <a:rPr lang="en-US" sz="2000" dirty="0" smtClean="0"/>
                  <a:t>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parties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{1,2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. For a monotone access </a:t>
                </a:r>
                <a:r>
                  <a:rPr lang="en-US" sz="2000" dirty="0" smtClean="0"/>
                  <a:t>structure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l-GR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, a perfect </a:t>
                </a:r>
                <a:r>
                  <a:rPr lang="en-US" sz="2000" dirty="0" smtClean="0"/>
                  <a:t>secret sharing </a:t>
                </a:r>
                <a:r>
                  <a:rPr lang="en-US" sz="2000" dirty="0"/>
                  <a:t>scheme </a:t>
                </a:r>
                <a:r>
                  <a:rPr lang="en-US" sz="2000" dirty="0" smtClean="0"/>
                  <a:t>realizing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a list of discrete random </a:t>
                </a:r>
                <a:r>
                  <a:rPr lang="en-US" sz="2000" dirty="0" smtClean="0"/>
                  <a:t>variables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over </a:t>
                </a:r>
                <a:r>
                  <a:rPr lang="en-US" sz="2000" dirty="0"/>
                  <a:t>some finite sample space such </a:t>
                </a:r>
                <a:r>
                  <a:rPr lang="en-US" sz="2000" dirty="0" smtClean="0"/>
                  <a:t>that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–(</a:t>
                </a:r>
                <a:r>
                  <a:rPr lang="en-US" sz="2000" b="1" dirty="0"/>
                  <a:t>correctness</a:t>
                </a:r>
                <a:r>
                  <a:rPr lang="en-US" sz="2000" dirty="0"/>
                  <a:t>) </a:t>
                </a:r>
                <a:r>
                  <a:rPr lang="en-US" sz="2000" dirty="0" smtClean="0"/>
                  <a:t>: </a:t>
                </a:r>
                <a:r>
                  <a:rPr lang="en-US" sz="2000" dirty="0"/>
                  <a:t>for </a:t>
                </a:r>
                <a:r>
                  <a:rPr lang="en-US" sz="20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i="0" dirty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l-GR" sz="2000" dirty="0" smtClean="0"/>
                  <a:t>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|{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–(</a:t>
                </a:r>
                <a:r>
                  <a:rPr lang="en-US" sz="2000" b="1" dirty="0"/>
                  <a:t>perfectness</a:t>
                </a:r>
                <a:r>
                  <a:rPr lang="en-US" sz="2000" dirty="0" smtClean="0"/>
                  <a:t>) : </a:t>
                </a:r>
                <a:r>
                  <a:rPr lang="en-US" sz="2000" dirty="0"/>
                  <a:t>for </a:t>
                </a:r>
                <a:r>
                  <a:rPr lang="en-US" sz="20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∉</m:t>
                    </m:r>
                    <m:r>
                      <m:rPr>
                        <m:sty m:val="p"/>
                      </m:rPr>
                      <a:rPr lang="el-GR" sz="2000" i="0" dirty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l-GR" sz="2000" dirty="0"/>
                  <a:t>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|{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}) 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Definition </a:t>
                </a:r>
                <a:r>
                  <a:rPr lang="en-US" sz="2000" b="1" dirty="0"/>
                  <a:t>3  (Information Rate [18]):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(worst-case) information rate </a:t>
                </a:r>
                <a:r>
                  <a:rPr lang="en-US" sz="2000" dirty="0" smtClean="0"/>
                  <a:t>of a </a:t>
                </a:r>
                <a:r>
                  <a:rPr lang="en-US" sz="2000" dirty="0"/>
                  <a:t>secret sharing </a:t>
                </a:r>
                <a:r>
                  <a:rPr lang="en-US" sz="2000" dirty="0" smtClean="0"/>
                  <a:t>scheme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638" t="-12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13120" y="5112764"/>
                <a:ext cx="4564083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(·)</m:t>
                    </m:r>
                  </m:oMath>
                </a14:m>
                <a:r>
                  <a:rPr lang="en-US" dirty="0" smtClean="0"/>
                  <a:t> stands </a:t>
                </a:r>
                <a:r>
                  <a:rPr lang="en-US" dirty="0"/>
                  <a:t>for the Shannon </a:t>
                </a:r>
                <a:r>
                  <a:rPr lang="en-US" dirty="0" smtClean="0"/>
                  <a:t>entropy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(·|·)</m:t>
                    </m:r>
                  </m:oMath>
                </a14:m>
                <a:r>
                  <a:rPr lang="en-US" dirty="0" smtClean="0"/>
                  <a:t> denotes </a:t>
                </a:r>
                <a:r>
                  <a:rPr lang="en-US" dirty="0"/>
                  <a:t>the conditional entropy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120" y="5112764"/>
                <a:ext cx="4564083" cy="646331"/>
              </a:xfrm>
              <a:prstGeom prst="rect">
                <a:avLst/>
              </a:prstGeom>
              <a:blipFill>
                <a:blip r:embed="rId4"/>
                <a:stretch>
                  <a:fillRect l="-1067" t="-5607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7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Threshold </a:t>
                </a:r>
                <a:r>
                  <a:rPr lang="en-US" sz="2000" b="1" dirty="0"/>
                  <a:t>Access Structure:</a:t>
                </a:r>
              </a:p>
              <a:p>
                <a:r>
                  <a:rPr lang="en-US" sz="2000" dirty="0"/>
                  <a:t>The access structure realized by a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)-threshold scheme </a:t>
                </a:r>
                <a:r>
                  <a:rPr lang="en-US" sz="2000" dirty="0" smtClean="0"/>
                  <a:t>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/>
                  <a:t>Weighted Access Structure</a:t>
                </a:r>
                <a:r>
                  <a:rPr lang="en-US" sz="2000" b="1" dirty="0" smtClean="0"/>
                  <a:t>:</a:t>
                </a:r>
              </a:p>
              <a:p>
                <a:r>
                  <a:rPr lang="en-US" sz="2000" dirty="0" smtClean="0"/>
                  <a:t>Each  party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 associated  with  a  positive  </a:t>
                </a:r>
                <a:r>
                  <a:rPr lang="en-US" sz="2000" dirty="0" smtClean="0"/>
                  <a:t>weight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],</m:t>
                    </m:r>
                    <m:r>
                      <a:rPr lang="el-GR" sz="2000" b="0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r>
                  <a:rPr lang="en-US" sz="2000" dirty="0"/>
                  <a:t>The access structure realized by a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)-</a:t>
                </a:r>
                <a:r>
                  <a:rPr lang="en-US" sz="2000" dirty="0" smtClean="0"/>
                  <a:t>weighted threshold </a:t>
                </a:r>
                <a:r>
                  <a:rPr lang="en-US" sz="2000" dirty="0"/>
                  <a:t>scheme </a:t>
                </a:r>
                <a:r>
                  <a:rPr lang="en-US" sz="2000" dirty="0" smtClean="0"/>
                  <a:t>is</a:t>
                </a:r>
              </a:p>
              <a:p>
                <a:pPr marL="0" indent="0" algn="ctr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r>
                              <a:rPr lang="el-GR" sz="20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l-G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r>
                  <a:rPr lang="en-US" sz="2000" b="1" dirty="0" smtClean="0"/>
                  <a:t>Note:</a:t>
                </a:r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weighted threshold </a:t>
                </a:r>
                <a:r>
                  <a:rPr lang="en-US" sz="2000" dirty="0" smtClean="0"/>
                  <a:t>case </a:t>
                </a:r>
                <a:r>
                  <a:rPr lang="en-US" sz="2000" dirty="0"/>
                  <a:t>degenerates to the </a:t>
                </a:r>
                <a:r>
                  <a:rPr lang="en-US" sz="2000" b="1" i="1" dirty="0" smtClean="0"/>
                  <a:t>basic</a:t>
                </a:r>
                <a:r>
                  <a:rPr lang="en-US" sz="2000" dirty="0" smtClean="0"/>
                  <a:t> threshold </a:t>
                </a:r>
                <a:r>
                  <a:rPr lang="en-US" sz="2000" dirty="0"/>
                  <a:t>case if</a:t>
                </a:r>
                <a:endParaRPr lang="en-US" sz="2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],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5032375"/>
              </a:xfrm>
              <a:blipFill>
                <a:blip r:embed="rId3"/>
                <a:stretch>
                  <a:fillRect l="-591" t="-12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2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Asmuth</a:t>
                </a:r>
                <a:r>
                  <a:rPr lang="en-US" dirty="0" smtClean="0"/>
                  <a:t>-Bloom’s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</a:t>
                </a:r>
                <a:r>
                  <a:rPr lang="en-US" dirty="0" smtClean="0"/>
                  <a:t>Scheme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95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Share Distribution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 (dealer):</a:t>
                </a:r>
                <a:endParaRPr lang="en-US" sz="2000" b="1" dirty="0" smtClean="0"/>
              </a:p>
              <a:p>
                <a:r>
                  <a:rPr lang="en-US" sz="2000" dirty="0"/>
                  <a:t>The dealer selects </a:t>
                </a:r>
                <a:r>
                  <a:rPr lang="en-US" sz="2000" dirty="0" smtClean="0"/>
                  <a:t>coprime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and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&lt;···&lt;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where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CA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nary>
                        <m:naryPr>
                          <m:chr m:val="∏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dealer then chooses the </a:t>
                </a:r>
                <a:r>
                  <a:rPr lang="en-US" sz="2000" dirty="0" smtClean="0"/>
                  <a:t>secret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∈[0,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000" dirty="0"/>
                  <a:t>, and randomly selects </a:t>
                </a:r>
                <a:r>
                  <a:rPr lang="en-US" sz="2000" dirty="0" smtClean="0"/>
                  <a:t>an integer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 smtClean="0"/>
                  <a:t> such that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(0,</m:t>
                      </m:r>
                      <m:nary>
                        <m:naryPr>
                          <m:chr m:val="∏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/>
                  <a:t>The </a:t>
                </a:r>
                <a:r>
                  <a:rPr lang="en-US" sz="2000" dirty="0" smtClean="0"/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for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err="1" smtClean="0"/>
                  <a:t>-th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party would </a:t>
                </a:r>
                <a:r>
                  <a:rPr lang="en-US" sz="2000" dirty="0" smtClean="0"/>
                  <a:t>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0" dirty="0" smtClean="0">
                    <a:latin typeface="+mj-lt"/>
                  </a:rPr>
                  <a:t>mod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, and </a:t>
                </a:r>
                <a:r>
                  <a:rPr lang="en-US" sz="2000" dirty="0"/>
                  <a:t>is sent to </a:t>
                </a:r>
                <a:r>
                  <a:rPr lang="en-US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party </a:t>
                </a:r>
                <a:r>
                  <a:rPr lang="en-US" sz="2000" dirty="0" smtClean="0"/>
                  <a:t>privately.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9559"/>
              </a:xfrm>
              <a:blipFill rotWithShape="0">
                <a:blip r:embed="rId4"/>
                <a:stretch>
                  <a:fillRect l="-638" t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Asmuth</a:t>
                </a:r>
                <a:r>
                  <a:rPr lang="en-US" dirty="0" smtClean="0"/>
                  <a:t>-Bloom’s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</a:t>
                </a:r>
                <a:r>
                  <a:rPr lang="en-US" dirty="0" smtClean="0"/>
                  <a:t>Scheme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Secret Reconstruction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 (by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 parties):</a:t>
                </a:r>
                <a:endParaRPr lang="en-US" sz="2000" b="1" dirty="0" smtClean="0"/>
              </a:p>
              <a:p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 parties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 dirty="0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want to </a:t>
                </a:r>
                <a:r>
                  <a:rPr lang="en-US" sz="2000" dirty="0" smtClean="0"/>
                  <a:t>recover the </a:t>
                </a:r>
                <a:r>
                  <a:rPr lang="en-US" sz="2000" dirty="0"/>
                  <a:t>secret. They pool their shares together and get the following system of </a:t>
                </a:r>
                <a:r>
                  <a:rPr lang="en-US" sz="2000" dirty="0" smtClean="0"/>
                  <a:t>congruences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/>
                  <a:t>By </a:t>
                </a:r>
                <a:r>
                  <a:rPr lang="en-US" sz="2000" b="1" dirty="0"/>
                  <a:t>Theorem 4</a:t>
                </a:r>
                <a:r>
                  <a:rPr lang="en-US" sz="2000" dirty="0"/>
                  <a:t> and </a:t>
                </a:r>
                <a:r>
                  <a:rPr lang="en-US" sz="2000" b="1" dirty="0" smtClean="0"/>
                  <a:t>2</a:t>
                </a:r>
                <a:r>
                  <a:rPr lang="en-US" sz="2000" dirty="0"/>
                  <a:t>, they would get a unique </a:t>
                </a:r>
                <a:r>
                  <a:rPr lang="en-US" sz="2000" dirty="0" smtClean="0"/>
                  <a:t>solution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in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nary>
                          <m:naryPr>
                            <m:chr m:val="∏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nary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also </a:t>
                </a:r>
                <a:r>
                  <a:rPr lang="en-US" sz="2000" dirty="0"/>
                  <a:t>satisfies this system of congruences </a:t>
                </a:r>
                <a:r>
                  <a:rPr lang="en-US" sz="2000" dirty="0" smtClean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&lt;</m:t>
                      </m:r>
                      <m:nary>
                        <m:naryPr>
                          <m:chr m:val="∏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secret can be recovered by </a:t>
                </a:r>
                <a:r>
                  <a:rPr lang="en-US" sz="2000" dirty="0" smtClean="0"/>
                  <a:t>computing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0" dirty="0" smtClean="0">
                    <a:latin typeface="+mj-lt"/>
                  </a:rPr>
                  <a:t>mod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1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980705" y="3408216"/>
                <a:ext cx="5450774" cy="130628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,3,4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parties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705" y="3408216"/>
                <a:ext cx="5450774" cy="1306286"/>
              </a:xfrm>
              <a:prstGeom prst="round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Asmuth-Bloom’s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)-threshold Scheme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24994" y="1487560"/>
                <a:ext cx="4334493" cy="9025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Dealer with</a:t>
                </a:r>
              </a:p>
              <a:p>
                <a:pPr algn="ctr"/>
                <a:r>
                  <a:rPr lang="en-US" sz="1600" dirty="0" smtClean="0"/>
                  <a:t> </a:t>
                </a:r>
                <a:r>
                  <a:rPr lang="en-US" sz="1600" dirty="0"/>
                  <a:t>a secret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=2∈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algn="ctr"/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=155&lt;</m:t>
                    </m:r>
                    <m:r>
                      <m:rPr>
                        <m:nor/>
                      </m:rPr>
                      <a:rPr lang="en-US" sz="1600"/>
                      <m:t>2431</m:t>
                    </m:r>
                  </m:oMath>
                </a14:m>
                <a:r>
                  <a:rPr lang="en-US" sz="1600" dirty="0" smtClean="0"/>
                  <a:t> ,  where </a:t>
                </a:r>
                <a14:m>
                  <m:oMath xmlns:m="http://schemas.openxmlformats.org/officeDocument/2006/math">
                    <m:r>
                      <a:rPr lang="el-GR" sz="16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=51&lt;</m:t>
                    </m:r>
                  </m:oMath>
                </a14:m>
                <a:r>
                  <a:rPr lang="en-US" sz="1600" dirty="0"/>
                  <a:t>323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94" y="1487560"/>
                <a:ext cx="4334493" cy="902524"/>
              </a:xfrm>
              <a:prstGeom prst="round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/>
              <p:cNvSpPr/>
              <p:nvPr/>
            </p:nvSpPr>
            <p:spPr>
              <a:xfrm>
                <a:off x="3301340" y="3669473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Flowchart: Alternate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0" y="3669473"/>
                <a:ext cx="665018" cy="534390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Alternate Process 6"/>
              <p:cNvSpPr/>
              <p:nvPr/>
            </p:nvSpPr>
            <p:spPr>
              <a:xfrm>
                <a:off x="4537365" y="3669473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Flowchart: Alternate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65" y="3669473"/>
                <a:ext cx="665018" cy="534390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Alternate Process 7"/>
              <p:cNvSpPr/>
              <p:nvPr/>
            </p:nvSpPr>
            <p:spPr>
              <a:xfrm>
                <a:off x="6136081" y="3669473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Flowchart: Alternate Proces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081" y="3669473"/>
                <a:ext cx="665018" cy="534390"/>
              </a:xfrm>
              <a:prstGeom prst="flowChartAlternateProcess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/>
              <p:cNvSpPr/>
              <p:nvPr/>
            </p:nvSpPr>
            <p:spPr>
              <a:xfrm>
                <a:off x="7420099" y="3669473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Flowchart: Alternate Proces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099" y="3669473"/>
                <a:ext cx="665018" cy="534390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own Arrow 11"/>
              <p:cNvSpPr/>
              <p:nvPr/>
            </p:nvSpPr>
            <p:spPr>
              <a:xfrm>
                <a:off x="2822063" y="4799195"/>
                <a:ext cx="1913905" cy="902522"/>
              </a:xfrm>
              <a:prstGeom prst="down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for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Down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63" y="4799195"/>
                <a:ext cx="1913905" cy="902522"/>
              </a:xfrm>
              <a:prstGeom prst="down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8798303" y="1620213"/>
                <a:ext cx="3099530" cy="6650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Define </a:t>
                </a:r>
                <a:r>
                  <a:rPr lang="en-US" sz="1400" dirty="0"/>
                  <a:t>an access  </a:t>
                </a:r>
                <a:r>
                  <a:rPr lang="en-US" sz="1400" dirty="0" smtClean="0"/>
                  <a:t>structure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dirty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]  │ |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|≥3}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303" y="1620213"/>
                <a:ext cx="3099530" cy="665011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09374" y="5648712"/>
                <a:ext cx="3085588" cy="542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smtClean="0"/>
                        <m:t>Combin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1,12,2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=155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374" y="5648712"/>
                <a:ext cx="3085588" cy="542328"/>
              </a:xfrm>
              <a:prstGeom prst="rect">
                <a:avLst/>
              </a:prstGeom>
              <a:blipFill>
                <a:blip r:embed="rId12"/>
                <a:stretch>
                  <a:fillRect t="-160674" r="-2174" b="-2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own Arrow 15"/>
              <p:cNvSpPr/>
              <p:nvPr/>
            </p:nvSpPr>
            <p:spPr>
              <a:xfrm>
                <a:off x="6615087" y="4797029"/>
                <a:ext cx="1913905" cy="902522"/>
              </a:xfrm>
              <a:prstGeom prst="down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for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Down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087" y="4797029"/>
                <a:ext cx="1913905" cy="902522"/>
              </a:xfrm>
              <a:prstGeom prst="downArrow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4" idx="3"/>
            <a:endCxn id="13" idx="2"/>
          </p:cNvCxnSpPr>
          <p:nvPr/>
        </p:nvCxnSpPr>
        <p:spPr>
          <a:xfrm>
            <a:off x="7859487" y="1938822"/>
            <a:ext cx="938816" cy="138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>
          <a:xfrm flipH="1">
            <a:off x="3633849" y="2390084"/>
            <a:ext cx="2058392" cy="127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7" idx="0"/>
          </p:cNvCxnSpPr>
          <p:nvPr/>
        </p:nvCxnSpPr>
        <p:spPr>
          <a:xfrm flipH="1">
            <a:off x="4869874" y="2390084"/>
            <a:ext cx="822367" cy="127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  <a:endCxn id="8" idx="0"/>
          </p:cNvCxnSpPr>
          <p:nvPr/>
        </p:nvCxnSpPr>
        <p:spPr>
          <a:xfrm>
            <a:off x="5692241" y="2390084"/>
            <a:ext cx="776349" cy="127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  <a:endCxn id="9" idx="0"/>
          </p:cNvCxnSpPr>
          <p:nvPr/>
        </p:nvCxnSpPr>
        <p:spPr>
          <a:xfrm>
            <a:off x="5692241" y="2390084"/>
            <a:ext cx="2060367" cy="127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44158" y="2953351"/>
                <a:ext cx="1069716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58" y="2953351"/>
                <a:ext cx="1069716" cy="491096"/>
              </a:xfrm>
              <a:prstGeom prst="rect">
                <a:avLst/>
              </a:prstGeom>
              <a:blipFill>
                <a:blip r:embed="rId15"/>
                <a:stretch>
                  <a:fillRect t="-153086" r="-35795" b="-2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148237" y="2026357"/>
            <a:ext cx="229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</a:rPr>
              <a:t>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356051" y="2953432"/>
                <a:ext cx="1183529" cy="492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=12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51" y="2953432"/>
                <a:ext cx="1183529" cy="492379"/>
              </a:xfrm>
              <a:prstGeom prst="rect">
                <a:avLst/>
              </a:prstGeom>
              <a:blipFill>
                <a:blip r:embed="rId17"/>
                <a:stretch>
                  <a:fillRect t="-153086" r="-32474" b="-2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89059" y="2952966"/>
                <a:ext cx="1069716" cy="491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59" y="2952966"/>
                <a:ext cx="1069716" cy="491481"/>
              </a:xfrm>
              <a:prstGeom prst="rect">
                <a:avLst/>
              </a:prstGeom>
              <a:blipFill>
                <a:blip r:embed="rId18"/>
                <a:stretch>
                  <a:fillRect t="-153086" r="-36364" b="-2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292382" y="2964044"/>
                <a:ext cx="106651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82" y="2964044"/>
                <a:ext cx="1066510" cy="492443"/>
              </a:xfrm>
              <a:prstGeom prst="rect">
                <a:avLst/>
              </a:prstGeom>
              <a:blipFill>
                <a:blip r:embed="rId19"/>
                <a:stretch>
                  <a:fillRect t="-153086" r="-36571" b="-2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8237" y="1623915"/>
                <a:ext cx="2573140" cy="107721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600" dirty="0" smtClean="0"/>
                  <a:t>= </a:t>
                </a:r>
                <a14:m>
                  <m:oMath xmlns:m="http://schemas.openxmlformats.org/officeDocument/2006/math">
                    <m:r>
                      <a:rPr lang="en-US" sz="1600" dirty="0">
                        <a:latin typeface="Cambria Math" panose="02040503050406030204" pitchFamily="18" charset="0"/>
                      </a:rPr>
                      <m:t>(3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dirty="0">
                        <a:latin typeface="Cambria Math" panose="02040503050406030204" pitchFamily="18" charset="0"/>
                      </a:rPr>
                      <m:t>11&lt;13&lt;17&lt;19)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b="0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600" dirty="0" smtClean="0">
                    <a:latin typeface="Cambria Math" panose="02040503050406030204" pitchFamily="18" charset="0"/>
                  </a:rPr>
                  <a:t>The condition:</a:t>
                </a:r>
              </a:p>
              <a:p>
                <a:pPr algn="ctr"/>
                <a:r>
                  <a:rPr lang="en-US" sz="1600" dirty="0">
                    <a:latin typeface="Cambria Math" panose="02040503050406030204" pitchFamily="18" charset="0"/>
                  </a:rPr>
                  <a:t>3×17×19 &lt; </a:t>
                </a:r>
                <a:r>
                  <a:rPr lang="en-US" sz="1600" dirty="0" smtClean="0">
                    <a:latin typeface="Cambria Math" panose="02040503050406030204" pitchFamily="18" charset="0"/>
                  </a:rPr>
                  <a:t>11×13×17</a:t>
                </a:r>
                <a:endParaRPr 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7" y="1623915"/>
                <a:ext cx="2573140" cy="1077218"/>
              </a:xfrm>
              <a:prstGeom prst="rect">
                <a:avLst/>
              </a:prstGeom>
              <a:blipFill>
                <a:blip r:embed="rId20"/>
                <a:stretch>
                  <a:fillRect t="-1676" b="-5028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05397" y="1346527"/>
            <a:ext cx="180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Toy Example [1*]</a:t>
            </a:r>
            <a:endParaRPr lang="en-CA" b="1" dirty="0"/>
          </a:p>
        </p:txBody>
      </p:sp>
      <p:sp>
        <p:nvSpPr>
          <p:cNvPr id="31" name="Half Frame 30"/>
          <p:cNvSpPr/>
          <p:nvPr/>
        </p:nvSpPr>
        <p:spPr>
          <a:xfrm rot="7885293">
            <a:off x="2364072" y="1761948"/>
            <a:ext cx="854077" cy="745026"/>
          </a:xfrm>
          <a:prstGeom prst="halfFrame">
            <a:avLst>
              <a:gd name="adj1" fmla="val 17932"/>
              <a:gd name="adj2" fmla="val 14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362099" y="5699551"/>
                <a:ext cx="2781018" cy="542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smtClean="0"/>
                        <m:t>Combin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=12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099" y="5699551"/>
                <a:ext cx="2781018" cy="542328"/>
              </a:xfrm>
              <a:prstGeom prst="rect">
                <a:avLst/>
              </a:prstGeom>
              <a:blipFill>
                <a:blip r:embed="rId21"/>
                <a:stretch>
                  <a:fillRect t="-160674" r="-2412" b="-2280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980705" y="3408216"/>
                <a:ext cx="5450774" cy="130628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,3,4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parties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705" y="3408216"/>
                <a:ext cx="5450774" cy="1306286"/>
              </a:xfrm>
              <a:prstGeom prst="round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Asmuth-Bloom’s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)-threshold Scheme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24994" y="1487560"/>
                <a:ext cx="4334493" cy="9025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Dealer with</a:t>
                </a:r>
              </a:p>
              <a:p>
                <a:pPr algn="ctr"/>
                <a:r>
                  <a:rPr lang="en-US" sz="1600" dirty="0" smtClean="0"/>
                  <a:t> </a:t>
                </a:r>
                <a:r>
                  <a:rPr lang="en-US" sz="1600" dirty="0"/>
                  <a:t>a secret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=2∈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algn="ctr"/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=155&lt;</m:t>
                    </m:r>
                    <m:r>
                      <m:rPr>
                        <m:nor/>
                      </m:rPr>
                      <a:rPr lang="en-US" sz="1600"/>
                      <m:t>2431</m:t>
                    </m:r>
                  </m:oMath>
                </a14:m>
                <a:r>
                  <a:rPr lang="en-US" sz="1600" dirty="0" smtClean="0"/>
                  <a:t> ,  where </a:t>
                </a:r>
                <a14:m>
                  <m:oMath xmlns:m="http://schemas.openxmlformats.org/officeDocument/2006/math">
                    <m:r>
                      <a:rPr lang="el-GR" sz="16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=51&lt;</m:t>
                    </m:r>
                  </m:oMath>
                </a14:m>
                <a:r>
                  <a:rPr lang="en-US" sz="1600" dirty="0"/>
                  <a:t>323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94" y="1487560"/>
                <a:ext cx="4334493" cy="902524"/>
              </a:xfrm>
              <a:prstGeom prst="round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/>
              <p:cNvSpPr/>
              <p:nvPr/>
            </p:nvSpPr>
            <p:spPr>
              <a:xfrm>
                <a:off x="3301340" y="3669473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Flowchart: Alternate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0" y="3669473"/>
                <a:ext cx="665018" cy="534390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Alternate Process 6"/>
              <p:cNvSpPr/>
              <p:nvPr/>
            </p:nvSpPr>
            <p:spPr>
              <a:xfrm>
                <a:off x="4537365" y="3669473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Flowchart: Alternate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65" y="3669473"/>
                <a:ext cx="665018" cy="534390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Alternate Process 7"/>
              <p:cNvSpPr/>
              <p:nvPr/>
            </p:nvSpPr>
            <p:spPr>
              <a:xfrm>
                <a:off x="6136081" y="3669473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Flowchart: Alternate Proces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081" y="3669473"/>
                <a:ext cx="665018" cy="534390"/>
              </a:xfrm>
              <a:prstGeom prst="flowChartAlternateProcess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/>
              <p:cNvSpPr/>
              <p:nvPr/>
            </p:nvSpPr>
            <p:spPr>
              <a:xfrm>
                <a:off x="7420099" y="3669473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Flowchart: Alternate Proces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099" y="3669473"/>
                <a:ext cx="665018" cy="534390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own Arrow 11"/>
              <p:cNvSpPr/>
              <p:nvPr/>
            </p:nvSpPr>
            <p:spPr>
              <a:xfrm>
                <a:off x="2822063" y="4799195"/>
                <a:ext cx="1913905" cy="902522"/>
              </a:xfrm>
              <a:prstGeom prst="down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for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Down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63" y="4799195"/>
                <a:ext cx="1913905" cy="902522"/>
              </a:xfrm>
              <a:prstGeom prst="down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8798303" y="1620213"/>
                <a:ext cx="3099530" cy="6650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Define </a:t>
                </a:r>
                <a:r>
                  <a:rPr lang="en-US" sz="1400" dirty="0"/>
                  <a:t>an access  </a:t>
                </a:r>
                <a:r>
                  <a:rPr lang="en-US" sz="1400" dirty="0" smtClean="0"/>
                  <a:t>structure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dirty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]  │ |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|≥3}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303" y="1620213"/>
                <a:ext cx="3099530" cy="665011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09374" y="5648712"/>
                <a:ext cx="3085588" cy="542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smtClean="0"/>
                        <m:t>Combin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1,12,2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=155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374" y="5648712"/>
                <a:ext cx="3085588" cy="542328"/>
              </a:xfrm>
              <a:prstGeom prst="rect">
                <a:avLst/>
              </a:prstGeom>
              <a:blipFill>
                <a:blip r:embed="rId12"/>
                <a:stretch>
                  <a:fillRect t="-160674" r="-2174" b="-2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own Arrow 15"/>
              <p:cNvSpPr/>
              <p:nvPr/>
            </p:nvSpPr>
            <p:spPr>
              <a:xfrm>
                <a:off x="6615087" y="4797029"/>
                <a:ext cx="1913905" cy="902522"/>
              </a:xfrm>
              <a:prstGeom prst="down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for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Down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087" y="4797029"/>
                <a:ext cx="1913905" cy="902522"/>
              </a:xfrm>
              <a:prstGeom prst="downArrow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62099" y="5699551"/>
                <a:ext cx="2781018" cy="542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smtClean="0"/>
                        <m:t>Combin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=12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099" y="5699551"/>
                <a:ext cx="2781018" cy="542328"/>
              </a:xfrm>
              <a:prstGeom prst="rect">
                <a:avLst/>
              </a:prstGeom>
              <a:blipFill>
                <a:blip r:embed="rId14"/>
                <a:stretch>
                  <a:fillRect t="-160674" r="-2412" b="-2280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4" idx="3"/>
            <a:endCxn id="13" idx="2"/>
          </p:cNvCxnSpPr>
          <p:nvPr/>
        </p:nvCxnSpPr>
        <p:spPr>
          <a:xfrm>
            <a:off x="7859487" y="1938822"/>
            <a:ext cx="938816" cy="138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>
          <a:xfrm flipH="1">
            <a:off x="3633849" y="2390084"/>
            <a:ext cx="2058392" cy="127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7" idx="0"/>
          </p:cNvCxnSpPr>
          <p:nvPr/>
        </p:nvCxnSpPr>
        <p:spPr>
          <a:xfrm flipH="1">
            <a:off x="4869874" y="2390084"/>
            <a:ext cx="822367" cy="127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  <a:endCxn id="8" idx="0"/>
          </p:cNvCxnSpPr>
          <p:nvPr/>
        </p:nvCxnSpPr>
        <p:spPr>
          <a:xfrm>
            <a:off x="5692241" y="2390084"/>
            <a:ext cx="776349" cy="127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  <a:endCxn id="9" idx="0"/>
          </p:cNvCxnSpPr>
          <p:nvPr/>
        </p:nvCxnSpPr>
        <p:spPr>
          <a:xfrm>
            <a:off x="5692241" y="2390084"/>
            <a:ext cx="2060367" cy="127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44158" y="2953351"/>
                <a:ext cx="1069716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58" y="2953351"/>
                <a:ext cx="1069716" cy="491096"/>
              </a:xfrm>
              <a:prstGeom prst="rect">
                <a:avLst/>
              </a:prstGeom>
              <a:blipFill>
                <a:blip r:embed="rId15"/>
                <a:stretch>
                  <a:fillRect t="-153086" r="-35795" b="-2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48237" y="1623915"/>
                <a:ext cx="2573140" cy="107721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600" dirty="0" smtClean="0"/>
                  <a:t>= </a:t>
                </a:r>
                <a14:m>
                  <m:oMath xmlns:m="http://schemas.openxmlformats.org/officeDocument/2006/math">
                    <m:r>
                      <a:rPr lang="en-US" sz="1600" dirty="0">
                        <a:latin typeface="Cambria Math" panose="02040503050406030204" pitchFamily="18" charset="0"/>
                      </a:rPr>
                      <m:t>(3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dirty="0">
                        <a:latin typeface="Cambria Math" panose="02040503050406030204" pitchFamily="18" charset="0"/>
                      </a:rPr>
                      <m:t>11&lt;13&lt;17&lt;19)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b="0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600" dirty="0" smtClean="0">
                    <a:latin typeface="Cambria Math" panose="02040503050406030204" pitchFamily="18" charset="0"/>
                  </a:rPr>
                  <a:t>The condition:</a:t>
                </a:r>
              </a:p>
              <a:p>
                <a:pPr algn="ctr"/>
                <a:r>
                  <a:rPr lang="en-US" sz="1600" dirty="0">
                    <a:latin typeface="Cambria Math" panose="02040503050406030204" pitchFamily="18" charset="0"/>
                  </a:rPr>
                  <a:t>3×17×19 &lt; </a:t>
                </a:r>
                <a:r>
                  <a:rPr lang="en-US" sz="1600" dirty="0" smtClean="0">
                    <a:latin typeface="Cambria Math" panose="02040503050406030204" pitchFamily="18" charset="0"/>
                  </a:rPr>
                  <a:t>11×13×17</a:t>
                </a:r>
                <a:endParaRPr 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7" y="1623915"/>
                <a:ext cx="2573140" cy="1077218"/>
              </a:xfrm>
              <a:prstGeom prst="rect">
                <a:avLst/>
              </a:prstGeom>
              <a:blipFill>
                <a:blip r:embed="rId16"/>
                <a:stretch>
                  <a:fillRect t="-1676" b="-5028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148237" y="2026357"/>
            <a:ext cx="229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</a:rPr>
              <a:t>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356051" y="2953432"/>
                <a:ext cx="1183529" cy="492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=12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51" y="2953432"/>
                <a:ext cx="1183529" cy="492379"/>
              </a:xfrm>
              <a:prstGeom prst="rect">
                <a:avLst/>
              </a:prstGeom>
              <a:blipFill>
                <a:blip r:embed="rId17"/>
                <a:stretch>
                  <a:fillRect t="-153086" r="-32474" b="-2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89059" y="2952966"/>
                <a:ext cx="1069716" cy="491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59" y="2952966"/>
                <a:ext cx="1069716" cy="491481"/>
              </a:xfrm>
              <a:prstGeom prst="rect">
                <a:avLst/>
              </a:prstGeom>
              <a:blipFill>
                <a:blip r:embed="rId18"/>
                <a:stretch>
                  <a:fillRect t="-153086" r="-36364" b="-2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292382" y="2964044"/>
                <a:ext cx="106651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82" y="2964044"/>
                <a:ext cx="1066510" cy="492443"/>
              </a:xfrm>
              <a:prstGeom prst="rect">
                <a:avLst/>
              </a:prstGeom>
              <a:blipFill>
                <a:blip r:embed="rId19"/>
                <a:stretch>
                  <a:fillRect t="-153086" r="-36571" b="-2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7963" y="6267990"/>
                <a:ext cx="9330409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it-IT" sz="1400" dirty="0" smtClean="0"/>
                  <a:t>The search space F =</a:t>
                </a:r>
                <a:r>
                  <a:rPr lang="it-IT" sz="1400" dirty="0"/>
                  <a:t> </a:t>
                </a:r>
                <a:r>
                  <a:rPr lang="it-IT" sz="1400" dirty="0" smtClean="0"/>
                  <a:t>{12</a:t>
                </a:r>
                <a:r>
                  <a:rPr lang="it-IT" sz="1400" dirty="0"/>
                  <a:t>, </a:t>
                </a:r>
                <a:r>
                  <a:rPr lang="it-IT" sz="1400" dirty="0">
                    <a:solidFill>
                      <a:srgbClr val="FF0000"/>
                    </a:solidFill>
                  </a:rPr>
                  <a:t>155</a:t>
                </a:r>
                <a:r>
                  <a:rPr lang="it-IT" sz="1400" dirty="0"/>
                  <a:t>, 298, 441, 584, 727, 870, 1013, 1156, 1299, 1442, 1585, 1728, 1871, 2014, 2157, </a:t>
                </a:r>
                <a:r>
                  <a:rPr lang="it-IT" sz="1400" dirty="0" smtClean="0"/>
                  <a:t>2300}</a:t>
                </a:r>
                <a:r>
                  <a:rPr lang="it-IT" sz="1400" dirty="0"/>
                  <a:t>  </a:t>
                </a:r>
                <a:endParaRPr lang="it-IT" sz="1400" dirty="0" smtClean="0"/>
              </a:p>
              <a:p>
                <a:r>
                  <a:rPr lang="it-IT" sz="1400" dirty="0" smtClean="0"/>
                  <a:t>Possible solution </a:t>
                </a:r>
                <a14:m>
                  <m:oMath xmlns:m="http://schemas.openxmlformats.org/officeDocument/2006/math">
                    <m:r>
                      <a:rPr lang="en-CA" sz="14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sz="1400" dirty="0" smtClean="0"/>
                  <a:t> =</a:t>
                </a:r>
                <a:r>
                  <a:rPr lang="it-IT" sz="1400" dirty="0"/>
                  <a:t> [0, </a:t>
                </a:r>
                <a:r>
                  <a:rPr lang="it-IT" sz="1400" dirty="0">
                    <a:solidFill>
                      <a:srgbClr val="FF0000"/>
                    </a:solidFill>
                  </a:rPr>
                  <a:t>2</a:t>
                </a:r>
                <a:r>
                  <a:rPr lang="it-IT" sz="1400" dirty="0"/>
                  <a:t>, 1, 0, 2, 1, 0, 2, 1, 0, 2, 1, 0, 2, 1, 0, 2</a:t>
                </a:r>
                <a:r>
                  <a:rPr lang="it-IT" sz="1400" dirty="0" smtClean="0"/>
                  <a:t>],  the probability will be 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P(1)= 5/17,  and  P(2</a:t>
                </a:r>
                <a:r>
                  <a:rPr lang="en-US" sz="1400" dirty="0">
                    <a:solidFill>
                      <a:srgbClr val="FF0000"/>
                    </a:solidFill>
                  </a:rPr>
                  <a:t>)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= P(0)=6/17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63" y="6267990"/>
                <a:ext cx="9330409" cy="523220"/>
              </a:xfrm>
              <a:prstGeom prst="rect">
                <a:avLst/>
              </a:prstGeom>
              <a:blipFill>
                <a:blip r:embed="rId20"/>
                <a:stretch>
                  <a:fillRect l="-196" t="-2299" b="-103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/>
          <p:cNvCxnSpPr>
            <a:stCxn id="17" idx="3"/>
            <a:endCxn id="3" idx="3"/>
          </p:cNvCxnSpPr>
          <p:nvPr/>
        </p:nvCxnSpPr>
        <p:spPr>
          <a:xfrm>
            <a:off x="9143117" y="5970715"/>
            <a:ext cx="1755255" cy="558885"/>
          </a:xfrm>
          <a:prstGeom prst="curvedConnector3">
            <a:avLst>
              <a:gd name="adj1" fmla="val 11302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alf Frame 19"/>
          <p:cNvSpPr/>
          <p:nvPr/>
        </p:nvSpPr>
        <p:spPr>
          <a:xfrm rot="7885293">
            <a:off x="2364072" y="1761948"/>
            <a:ext cx="854077" cy="745026"/>
          </a:xfrm>
          <a:prstGeom prst="halfFrame">
            <a:avLst>
              <a:gd name="adj1" fmla="val 17932"/>
              <a:gd name="adj2" fmla="val 14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5397" y="1346527"/>
            <a:ext cx="180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Toy Example [1*]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438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Asmuth-Bloom’s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Scheme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</a:t>
            </a:r>
            <a:r>
              <a:rPr lang="en-US" sz="2000" dirty="0"/>
              <a:t>a (t, n) threshold scheme such that the entropy of the secret decreases </a:t>
            </a:r>
            <a:r>
              <a:rPr lang="en-US" sz="2000" b="1" i="1" dirty="0"/>
              <a:t>”not too much” </a:t>
            </a:r>
            <a:r>
              <a:rPr lang="en-US" sz="2000" dirty="0"/>
              <a:t>when t-1 shares are known. </a:t>
            </a:r>
            <a:r>
              <a:rPr lang="en-US" sz="2000" dirty="0" smtClean="0"/>
              <a:t>[2*].</a:t>
            </a:r>
          </a:p>
          <a:p>
            <a:endParaRPr lang="en-US" sz="2000" dirty="0"/>
          </a:p>
          <a:p>
            <a:r>
              <a:rPr lang="en-US" sz="2000" dirty="0" smtClean="0"/>
              <a:t>However, the notion of security used is quite unclear .</a:t>
            </a:r>
          </a:p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dirty="0" smtClean="0"/>
              <a:t>[3*], </a:t>
            </a:r>
            <a:r>
              <a:rPr lang="en-US" sz="2000" dirty="0" err="1"/>
              <a:t>Goldreich</a:t>
            </a:r>
            <a:r>
              <a:rPr lang="en-US" sz="2000" dirty="0"/>
              <a:t> et al. advice to choose the primes as close as possible </a:t>
            </a:r>
            <a:r>
              <a:rPr lang="en-US" sz="2000" dirty="0" smtClean="0"/>
              <a:t>which provide </a:t>
            </a:r>
            <a:r>
              <a:rPr lang="en-US" sz="2000" dirty="0"/>
              <a:t>that t − 2 shares (or less) </a:t>
            </a:r>
            <a:r>
              <a:rPr lang="en-US" sz="2000" dirty="0" smtClean="0"/>
              <a:t>gives </a:t>
            </a:r>
            <a:r>
              <a:rPr lang="en-US" sz="2000" dirty="0"/>
              <a:t>no information on the secret in the sense of the zero-knowledge theory for a (t, n) threshold scheme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6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based on CRT for Polynomial Ring over Finite </a:t>
                </a:r>
                <a:r>
                  <a:rPr lang="en-US" dirty="0" smtClean="0"/>
                  <a:t>Field.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Agenda</a:t>
                </a: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prstClr val="black"/>
                    </a:solidFill>
                  </a:rPr>
                  <a:t>We </a:t>
                </a:r>
                <a:r>
                  <a:rPr lang="en-US" sz="2000" dirty="0">
                    <a:solidFill>
                      <a:prstClr val="black"/>
                    </a:solidFill>
                  </a:rPr>
                  <a:t>first propose a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)-threshold SS scheme based on the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CRT for </a:t>
                </a:r>
                <a:r>
                  <a:rPr lang="en-US" sz="2000" dirty="0">
                    <a:solidFill>
                      <a:prstClr val="black"/>
                    </a:solidFill>
                  </a:rPr>
                  <a:t>polynomial ring over finite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field</a:t>
                </a:r>
              </a:p>
              <a:p>
                <a:pPr lvl="1"/>
                <a:r>
                  <a:rPr lang="en-US" sz="2000" dirty="0" smtClean="0">
                    <a:solidFill>
                      <a:prstClr val="black"/>
                    </a:solidFill>
                  </a:rPr>
                  <a:t>Show </a:t>
                </a:r>
                <a:r>
                  <a:rPr lang="en-US" sz="2000" dirty="0">
                    <a:solidFill>
                      <a:prstClr val="black"/>
                    </a:solidFill>
                  </a:rPr>
                  <a:t>that the proposed scheme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can be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ideal.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prstClr val="black"/>
                    </a:solidFill>
                  </a:rPr>
                  <a:t>Show the security of the </a:t>
                </a:r>
                <a:r>
                  <a:rPr lang="en-US" sz="2000" dirty="0">
                    <a:solidFill>
                      <a:prstClr val="black"/>
                    </a:solidFill>
                  </a:rPr>
                  <a:t>proposed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scheme.</a:t>
                </a:r>
              </a:p>
              <a:p>
                <a:pPr lvl="1"/>
                <a:r>
                  <a:rPr lang="en-US" sz="2000" dirty="0" smtClean="0">
                    <a:solidFill>
                      <a:prstClr val="black"/>
                    </a:solidFill>
                  </a:rPr>
                  <a:t>Show Shamir’s </a:t>
                </a:r>
                <a:r>
                  <a:rPr lang="en-US" sz="2000" dirty="0">
                    <a:solidFill>
                      <a:prstClr val="black"/>
                    </a:solidFill>
                  </a:rPr>
                  <a:t>scheme is a special case of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the proposed scheme.</a:t>
                </a:r>
              </a:p>
              <a:p>
                <a:pPr lvl="1"/>
                <a:r>
                  <a:rPr lang="en-US" sz="2000" dirty="0" smtClean="0">
                    <a:solidFill>
                      <a:prstClr val="black"/>
                    </a:solidFill>
                  </a:rPr>
                  <a:t>Show the 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)-</a:t>
                </a:r>
                <a:r>
                  <a:rPr lang="en-US" sz="2000" dirty="0">
                    <a:solidFill>
                      <a:prstClr val="black"/>
                    </a:solidFill>
                  </a:rPr>
                  <a:t> Weighted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threshold version of the scheme.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Finally, we compare the proposed scheme with </a:t>
                </a:r>
                <a:r>
                  <a:rPr lang="en-US" sz="2000" dirty="0" err="1"/>
                  <a:t>Asmuth</a:t>
                </a:r>
                <a:r>
                  <a:rPr lang="en-US" sz="2000" dirty="0"/>
                  <a:t>-Bloom’s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scheme</a:t>
                </a:r>
                <a:r>
                  <a:rPr lang="en-US" sz="18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0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based on CRT for Polynomial Ring over Finite </a:t>
                </a:r>
                <a:r>
                  <a:rPr lang="en-US" dirty="0" smtClean="0"/>
                  <a:t>Field.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239005" cy="5032376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Share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Distribution (dealer):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sSup>
                      <m:sSup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sz="2000" dirty="0">
                    <a:solidFill>
                      <a:prstClr val="black"/>
                    </a:solidFill>
                  </a:rPr>
                  <a:t>an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 </a:t>
                </a: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],</m:t>
                    </m:r>
                    <m:r>
                      <a:rPr lang="en-US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pairwise  coprime  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polynomials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of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deg</a:t>
                </a:r>
                <a:r>
                  <a:rPr lang="en-US" sz="2000" dirty="0">
                    <a:solidFill>
                      <a:prstClr val="black"/>
                    </a:solidFill>
                  </a:rPr>
                  <a:t>⁡(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, such that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are 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coprime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for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≤···≤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Selects </a:t>
                </a:r>
                <a:r>
                  <a:rPr lang="en-US" sz="2000" dirty="0">
                    <a:solidFill>
                      <a:prstClr val="black"/>
                    </a:solidFill>
                  </a:rPr>
                  <a:t>secret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|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1" i="0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𝐝𝐞𝐠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)&lt;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Selects a random </a:t>
                </a:r>
                <a:r>
                  <a:rPr lang="en-US" sz="2000" dirty="0">
                    <a:solidFill>
                      <a:prstClr val="black"/>
                    </a:solidFill>
                  </a:rPr>
                  <a:t>a polynomial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∈</m:t>
                    </m:r>
                    <m:d>
                      <m:dPr>
                        <m:begChr m:val="{"/>
                        <m:endChr m:val="|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1" i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𝐝𝐞𝐠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)≤(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r>
                      <a:rPr lang="el-GR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Computes shares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mod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, 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Finally,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privately to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err="1" smtClean="0">
                    <a:solidFill>
                      <a:prstClr val="black"/>
                    </a:solidFill>
                  </a:rPr>
                  <a:t>-th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party.</a:t>
                </a:r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239005" cy="5032376"/>
              </a:xfrm>
              <a:blipFill>
                <a:blip r:embed="rId4"/>
                <a:stretch>
                  <a:fillRect l="-542" t="-12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1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based on CRT for Polynomial Ring over Finite Field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52520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Share Reconstruction (by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</a:rPr>
                  <a:t> parties):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parties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want to recover the secret. They pool their shares together and get the following system of </a:t>
                </a:r>
                <a:r>
                  <a:rPr lang="en-US" sz="2000" dirty="0" err="1" smtClean="0"/>
                  <a:t>congruences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l-GR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err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By </a:t>
                </a:r>
                <a:r>
                  <a:rPr lang="en-US" sz="2000" b="1" dirty="0"/>
                  <a:t>Theorem 4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:r>
                  <a:rPr lang="en-US" sz="2000" b="1" dirty="0"/>
                  <a:t>3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they </a:t>
                </a:r>
                <a:r>
                  <a:rPr lang="en-US" sz="2000" dirty="0" smtClean="0"/>
                  <a:t>can find unique </a:t>
                </a:r>
                <a:r>
                  <a:rPr lang="en-US" sz="2000" dirty="0"/>
                  <a:t>solution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of degree </a:t>
                </a:r>
                <a:r>
                  <a:rPr lang="en-US" sz="2000" b="1" i="1" dirty="0"/>
                  <a:t>less </a:t>
                </a:r>
                <a:r>
                  <a:rPr lang="en-US" sz="2000" b="1" i="1" dirty="0" smtClean="0"/>
                  <a:t>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. </a:t>
                </a:r>
                <a:endParaRPr lang="en-US" sz="2000" dirty="0" smtClean="0"/>
              </a:p>
              <a:p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They </a:t>
                </a:r>
                <a:r>
                  <a:rPr lang="en-US" sz="2000" dirty="0">
                    <a:solidFill>
                      <a:prstClr val="black"/>
                    </a:solidFill>
                  </a:rPr>
                  <a:t>can recover the secret by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computing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m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od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l-GR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mod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525202"/>
              </a:xfrm>
              <a:blipFill>
                <a:blip r:embed="rId4"/>
                <a:stretch>
                  <a:fillRect l="-638" t="-11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7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9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Overview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Chinese remainder theorem (CRT).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Irreducible </a:t>
            </a:r>
            <a:r>
              <a:rPr lang="en-US" dirty="0" smtClean="0"/>
              <a:t>Polynomials.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Secret </a:t>
            </a:r>
            <a:r>
              <a:rPr lang="en-US" dirty="0" smtClean="0"/>
              <a:t>Sharing </a:t>
            </a:r>
            <a:r>
              <a:rPr lang="en-US" dirty="0" smtClean="0">
                <a:solidFill>
                  <a:prstClr val="black"/>
                </a:solidFill>
              </a:rPr>
              <a:t>scheme.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Previous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Ausmth</a:t>
            </a:r>
            <a:r>
              <a:rPr lang="en-US" dirty="0" smtClean="0"/>
              <a:t>-bloom scheme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Proposed Scheme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Idealness.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Perfectness.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Reduction to Shamir’s scheme.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Discussion.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29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based on CRT for Polynomial Ring over Finite Field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52520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Share Reconstruction (by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</a:rPr>
                  <a:t> parties):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parties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want to recover the secret. They pool their shares together and get the following system of </a:t>
                </a:r>
                <a:r>
                  <a:rPr lang="en-US" sz="2000" dirty="0" err="1" smtClean="0"/>
                  <a:t>congruences</a:t>
                </a:r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l-GR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err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By </a:t>
                </a:r>
                <a:r>
                  <a:rPr lang="en-US" sz="2000" b="1" dirty="0"/>
                  <a:t>Theorem 4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:r>
                  <a:rPr lang="en-US" sz="2000" b="1" dirty="0"/>
                  <a:t>3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they </a:t>
                </a:r>
                <a:r>
                  <a:rPr lang="en-US" sz="2000" dirty="0" smtClean="0"/>
                  <a:t>can find </a:t>
                </a:r>
                <a:r>
                  <a:rPr lang="en-US" sz="2000" b="1" i="1" u="sng" dirty="0" smtClean="0"/>
                  <a:t>unique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solution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of degree </a:t>
                </a:r>
                <a:r>
                  <a:rPr lang="en-US" sz="2000" b="1" i="1" dirty="0"/>
                  <a:t>less </a:t>
                </a:r>
                <a:r>
                  <a:rPr lang="en-US" sz="2000" b="1" i="1" dirty="0" smtClean="0"/>
                  <a:t>than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. </a:t>
                </a:r>
                <a:endParaRPr lang="en-US" sz="2000" dirty="0" smtClean="0"/>
              </a:p>
              <a:p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They </a:t>
                </a:r>
                <a:r>
                  <a:rPr lang="en-US" sz="2000" dirty="0">
                    <a:solidFill>
                      <a:prstClr val="black"/>
                    </a:solidFill>
                  </a:rPr>
                  <a:t>can recover the secret by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computing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m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od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l-GR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mod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525202"/>
              </a:xfrm>
              <a:blipFill rotWithShape="0">
                <a:blip r:embed="rId4"/>
                <a:stretch>
                  <a:fillRect l="-638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26629" y="5063644"/>
                <a:ext cx="5714193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Correct because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deg</a:t>
                </a:r>
                <a:r>
                  <a:rPr lang="en-US" b="1" dirty="0">
                    <a:solidFill>
                      <a:prstClr val="black"/>
                    </a:solidFill>
                  </a:rPr>
                  <a:t>⁡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(f(x))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−1&lt;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5063644"/>
                <a:ext cx="5714193" cy="400110"/>
              </a:xfrm>
              <a:prstGeom prst="rect">
                <a:avLst/>
              </a:prstGeom>
              <a:blipFill>
                <a:blip r:embed="rId5"/>
                <a:stretch>
                  <a:fillRect l="-1065" t="-104545" b="-1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/>
          <p:cNvCxnSpPr/>
          <p:nvPr/>
        </p:nvCxnSpPr>
        <p:spPr>
          <a:xfrm rot="10800000">
            <a:off x="5106391" y="4928261"/>
            <a:ext cx="1120241" cy="313509"/>
          </a:xfrm>
          <a:prstGeom prst="curvedConnector3">
            <a:avLst>
              <a:gd name="adj1" fmla="val 998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based on CRT for Polynomial Ring over Finite </a:t>
                </a:r>
                <a:r>
                  <a:rPr lang="en-US" dirty="0" smtClean="0"/>
                  <a:t>Field </a:t>
                </a:r>
                <a:r>
                  <a:rPr lang="en-US" b="1" i="1" dirty="0" smtClean="0"/>
                  <a:t>can </a:t>
                </a:r>
                <a:r>
                  <a:rPr lang="en-US" b="1" i="1" dirty="0"/>
                  <a:t>be </a:t>
                </a:r>
                <a:r>
                  <a:rPr lang="en-US" b="1" i="1" dirty="0" smtClean="0"/>
                  <a:t>ideal!</a:t>
                </a:r>
                <a:endParaRPr lang="en-US" b="1"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9580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For randomly selected secret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|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)&lt;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lvl="1"/>
                <a:r>
                  <a:rPr lang="en-US" sz="1800" dirty="0" smtClean="0"/>
                  <a:t>which it </a:t>
                </a:r>
                <a:r>
                  <a:rPr lang="en-US" sz="1800" dirty="0"/>
                  <a:t>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/>
                  <a:t> to represent the </a:t>
                </a:r>
                <a:r>
                  <a:rPr lang="en-US" sz="1800" dirty="0" smtClean="0"/>
                  <a:t>secret.</a:t>
                </a:r>
                <a:endParaRPr lang="en-US" sz="18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largest </a:t>
                </a:r>
                <a:r>
                  <a:rPr lang="en-US" sz="2000" dirty="0" smtClean="0"/>
                  <a:t>share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party share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black"/>
                        </a:solidFill>
                      </a:rPr>
                      <m:t>mod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lvl="1"/>
                <a:r>
                  <a:rPr lang="en-US" sz="1600" dirty="0" smtClean="0"/>
                  <a:t> </a:t>
                </a:r>
                <a:r>
                  <a:rPr lang="en-US" sz="1800" dirty="0" smtClean="0"/>
                  <a:t>which </a:t>
                </a:r>
                <a:r>
                  <a:rPr lang="en-US" sz="1800" dirty="0"/>
                  <a:t>is a polynomial of degree at </a:t>
                </a:r>
                <a:r>
                  <a:rPr lang="en-US" sz="1800" dirty="0" smtClean="0"/>
                  <a:t>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and </a:t>
                </a:r>
                <a:r>
                  <a:rPr lang="en-US" sz="1800" dirty="0" smtClean="0"/>
                  <a:t>consists </a:t>
                </a:r>
                <a:r>
                  <a:rPr lang="en-US" sz="18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r>
                  <a:rPr lang="en-US" sz="2000" dirty="0" smtClean="0"/>
                  <a:t>From </a:t>
                </a:r>
                <a:r>
                  <a:rPr lang="en-US" sz="2000" b="1" dirty="0"/>
                  <a:t>Definition 3 </a:t>
                </a:r>
                <a:r>
                  <a:rPr lang="en-US" sz="2000" dirty="0" smtClean="0"/>
                  <a:t>, The </a:t>
                </a:r>
                <a:r>
                  <a:rPr lang="en-US" sz="2000" dirty="0"/>
                  <a:t>information rate is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den>
                    </m:f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/>
                  <a:t>From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≤···≤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lvl="1"/>
                <a:r>
                  <a:rPr lang="en-US" sz="1800" dirty="0"/>
                  <a:t>the dealer can select the modulus polynomials with the identical degree,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=···=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endParaRPr lang="en-US" sz="2000" dirty="0"/>
              </a:p>
              <a:p>
                <a:r>
                  <a:rPr lang="en-US" sz="2000" dirty="0" smtClean="0"/>
                  <a:t>Thus, the information </a:t>
                </a:r>
                <a:r>
                  <a:rPr lang="en-US" sz="2000" dirty="0"/>
                  <a:t>rate</a:t>
                </a:r>
                <a:r>
                  <a:rPr lang="en-US" sz="2000" dirty="0" smtClean="0"/>
                  <a:t> of the proposed scheme can be is </a:t>
                </a:r>
                <a:r>
                  <a:rPr lang="en-US" sz="2000" dirty="0"/>
                  <a:t>1 and </a:t>
                </a:r>
                <a:r>
                  <a:rPr lang="en-US" sz="2000" dirty="0" smtClean="0"/>
                  <a:t>it can be an </a:t>
                </a:r>
                <a:r>
                  <a:rPr lang="en-US" sz="2000" b="1" i="1" dirty="0" smtClean="0"/>
                  <a:t>ideal!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95809"/>
              </a:xfrm>
              <a:blipFill rotWithShape="0">
                <a:blip r:embed="rId3"/>
                <a:stretch>
                  <a:fillRect l="-522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0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based on CRT for Polynomial Ring over Finite Field </a:t>
                </a:r>
                <a:r>
                  <a:rPr lang="en-US" b="1" i="1" dirty="0"/>
                  <a:t>Security Analysis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666517" cy="49433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First:</a:t>
                </a:r>
              </a:p>
              <a:p>
                <a:pPr lvl="1"/>
                <a:r>
                  <a:rPr lang="en-US" sz="1800" dirty="0" smtClean="0"/>
                  <a:t>Assuming that </a:t>
                </a:r>
                <a:r>
                  <a:rPr lang="en-US" sz="1800" dirty="0"/>
                  <a:t>the coefficients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/>
                  <a:t>are </a:t>
                </a:r>
                <a:r>
                  <a:rPr lang="en-US" sz="1800" dirty="0"/>
                  <a:t>independently identically </a:t>
                </a:r>
                <a:r>
                  <a:rPr lang="en-US" sz="1800" dirty="0" smtClean="0"/>
                  <a:t>distributed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) of a uniform </a:t>
                </a:r>
                <a:r>
                  <a:rPr lang="en-US" sz="1800" dirty="0" smtClean="0"/>
                  <a:t>distribution.</a:t>
                </a:r>
              </a:p>
              <a:p>
                <a:pPr lvl="1"/>
                <a:r>
                  <a:rPr lang="en-US" sz="1800" dirty="0"/>
                  <a:t>then, the coefficients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r>
                      <a:rPr lang="el-GR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 smtClean="0"/>
                  <a:t> are </a:t>
                </a:r>
                <a:r>
                  <a:rPr lang="en-US" sz="1800" dirty="0"/>
                  <a:t>also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 with respect to a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8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Second “</a:t>
                </a:r>
                <a:r>
                  <a:rPr lang="en-US" sz="2000" dirty="0" smtClean="0"/>
                  <a:t>considering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parties</a:t>
                </a:r>
                <a:r>
                  <a:rPr lang="en-US" sz="2000" dirty="0"/>
                  <a:t>”</a:t>
                </a:r>
                <a:r>
                  <a:rPr lang="en-US" sz="2000" dirty="0" smtClean="0"/>
                  <a:t>:</a:t>
                </a:r>
                <a:endParaRPr lang="en-US" sz="2000" b="1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sz="1800" dirty="0" smtClean="0"/>
                  <a:t>They can recover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)≡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 smtClean="0"/>
                  <a:t>mod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dirty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/>
                  <a:t>where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dirty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 smtClean="0"/>
              </a:p>
              <a:p>
                <a:pPr lvl="1"/>
                <a:r>
                  <a:rPr lang="en-US" sz="1800" dirty="0" smtClean="0"/>
                  <a:t>Then, we can represent the possible </a:t>
                </a:r>
                <a:r>
                  <a:rPr lang="en-US" sz="1800" dirty="0"/>
                  <a:t>choices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in the </a:t>
                </a:r>
                <a:r>
                  <a:rPr lang="en-US" sz="1800" dirty="0"/>
                  <a:t>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lvl="1"/>
                <a:r>
                  <a:rPr lang="en-US" sz="1800" dirty="0" smtClean="0"/>
                  <a:t>Lets</a:t>
                </a:r>
                <a:r>
                  <a:rPr lang="en-US" sz="18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  <m:sup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/>
                  <a:t>, we have </a:t>
                </a:r>
                <a:r>
                  <a:rPr lang="en-US" sz="1800" dirty="0" smtClean="0"/>
                  <a:t>|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|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l-GR" sz="1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 smtClean="0"/>
                  <a:t>, thus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|≥</m:t>
                    </m:r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800" dirty="0" smtClean="0"/>
                  <a:t>.</a:t>
                </a:r>
              </a:p>
              <a:p>
                <a:pPr lvl="1"/>
                <a:r>
                  <a:rPr lang="en-US" sz="1800" dirty="0" smtClean="0"/>
                  <a:t>Also by “</a:t>
                </a:r>
                <a:r>
                  <a:rPr lang="en-US" sz="1800" b="1" dirty="0">
                    <a:solidFill>
                      <a:prstClr val="black"/>
                    </a:solidFill>
                  </a:rPr>
                  <a:t>First</a:t>
                </a:r>
                <a:r>
                  <a:rPr lang="en-US" sz="1800" dirty="0" smtClean="0"/>
                  <a:t>” all choices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looks </a:t>
                </a:r>
                <a:r>
                  <a:rPr lang="en-US" sz="1800" b="1" dirty="0" smtClean="0"/>
                  <a:t>identical</a:t>
                </a:r>
                <a:r>
                  <a:rPr lang="en-US" sz="1800" dirty="0" smtClean="0"/>
                  <a:t>!</a:t>
                </a:r>
              </a:p>
              <a:p>
                <a:pPr marL="0" lv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Third:</a:t>
                </a:r>
              </a:p>
              <a:p>
                <a:pPr lvl="1"/>
                <a:r>
                  <a:rPr lang="en-US" sz="1800" dirty="0"/>
                  <a:t>For the map function </a:t>
                </a:r>
                <a14:m>
                  <m:oMath xmlns:m="http://schemas.openxmlformats.org/officeDocument/2006/math">
                    <m:r>
                      <a:rPr lang="el-GR" sz="18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18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b="1" dirty="0"/>
                  <a:t>mod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Given |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l-GR" sz="1800" i="1" dirty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/>
                  <a:t>,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/>
                  <a:t> choices  lead  to a secret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r>
                  <a:rPr lang="en-US" sz="1800" dirty="0"/>
                  <a:t>Therefore,  the conditional probability </a:t>
                </a:r>
                <a:r>
                  <a:rPr lang="en-US" sz="1800" dirty="0" smtClean="0"/>
                  <a:t>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parties can guess out the secret is: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dirty="0" err="1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sSup>
                              <m:sSup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l-GR" sz="18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l-GR" sz="1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l-GR" sz="18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den>
                    </m:f>
                    <m:r>
                      <a:rPr lang="el-GR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666517" cy="4943311"/>
              </a:xfrm>
              <a:blipFill>
                <a:blip r:embed="rId4"/>
                <a:stretch>
                  <a:fillRect l="-522" t="-12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based on CRT for Polynomial Ring over Finite Field </a:t>
                </a:r>
                <a:r>
                  <a:rPr lang="en-US" b="1" i="1" dirty="0"/>
                  <a:t>Security Analysis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666517" cy="49433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First:</a:t>
                </a:r>
              </a:p>
              <a:p>
                <a:pPr lvl="1"/>
                <a:r>
                  <a:rPr lang="en-US" sz="1800" dirty="0" smtClean="0"/>
                  <a:t>Assuming that </a:t>
                </a:r>
                <a:r>
                  <a:rPr lang="en-US" sz="1800" dirty="0"/>
                  <a:t>the coefficients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/>
                  <a:t>are </a:t>
                </a:r>
                <a:r>
                  <a:rPr lang="en-US" sz="1800" dirty="0"/>
                  <a:t>independently identically </a:t>
                </a:r>
                <a:r>
                  <a:rPr lang="en-US" sz="1800" dirty="0" smtClean="0"/>
                  <a:t>distributed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) of a uniform </a:t>
                </a:r>
                <a:r>
                  <a:rPr lang="en-US" sz="1800" dirty="0" smtClean="0"/>
                  <a:t>distribution.</a:t>
                </a:r>
              </a:p>
              <a:p>
                <a:pPr lvl="1"/>
                <a:r>
                  <a:rPr lang="en-US" sz="1800" dirty="0"/>
                  <a:t>then, the coefficients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r>
                      <a:rPr lang="el-GR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 smtClean="0"/>
                  <a:t> are </a:t>
                </a:r>
                <a:r>
                  <a:rPr lang="en-US" sz="1800" dirty="0"/>
                  <a:t>also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 with respect to a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8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Second “</a:t>
                </a:r>
                <a:r>
                  <a:rPr lang="en-US" sz="2000" dirty="0" smtClean="0"/>
                  <a:t>considering</a:t>
                </a:r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parties</a:t>
                </a:r>
                <a:r>
                  <a:rPr lang="en-US" sz="2000" dirty="0"/>
                  <a:t>”</a:t>
                </a:r>
                <a:r>
                  <a:rPr lang="en-US" sz="2000" dirty="0" smtClean="0"/>
                  <a:t>:</a:t>
                </a:r>
                <a:endParaRPr lang="en-US" sz="2000" b="1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sz="1800" dirty="0" smtClean="0"/>
                  <a:t>They can recover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)≡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 smtClean="0"/>
                  <a:t>mod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dirty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/>
                  <a:t>where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dirty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 smtClean="0"/>
              </a:p>
              <a:p>
                <a:pPr lvl="1"/>
                <a:r>
                  <a:rPr lang="en-US" sz="1800" dirty="0" smtClean="0"/>
                  <a:t>Then, we can represent the possible </a:t>
                </a:r>
                <a:r>
                  <a:rPr lang="en-US" sz="1800" dirty="0"/>
                  <a:t>choices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in the </a:t>
                </a:r>
                <a:r>
                  <a:rPr lang="en-US" sz="1800" dirty="0"/>
                  <a:t>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lvl="1"/>
                <a:r>
                  <a:rPr lang="en-US" sz="1800" dirty="0" smtClean="0"/>
                  <a:t>Lets</a:t>
                </a:r>
                <a:r>
                  <a:rPr lang="en-US" sz="18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  <m:sup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/>
                  <a:t>, we have </a:t>
                </a:r>
                <a:r>
                  <a:rPr lang="en-US" sz="1800" dirty="0" smtClean="0"/>
                  <a:t>|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|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l-GR" sz="1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 smtClean="0"/>
                  <a:t>, thus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|≥</m:t>
                    </m:r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800" dirty="0" smtClean="0"/>
                  <a:t>.</a:t>
                </a:r>
              </a:p>
              <a:p>
                <a:pPr lvl="1"/>
                <a:r>
                  <a:rPr lang="en-US" sz="1800" dirty="0" smtClean="0"/>
                  <a:t>Also by “</a:t>
                </a:r>
                <a:r>
                  <a:rPr lang="en-US" sz="1800" b="1" dirty="0">
                    <a:solidFill>
                      <a:prstClr val="black"/>
                    </a:solidFill>
                  </a:rPr>
                  <a:t>First</a:t>
                </a:r>
                <a:r>
                  <a:rPr lang="en-US" sz="1800" dirty="0" smtClean="0"/>
                  <a:t>” all choices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looks </a:t>
                </a:r>
                <a:r>
                  <a:rPr lang="en-US" sz="1800" b="1" dirty="0" smtClean="0"/>
                  <a:t>identical!</a:t>
                </a:r>
              </a:p>
              <a:p>
                <a:pPr marL="0" lv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Third:</a:t>
                </a:r>
              </a:p>
              <a:p>
                <a:pPr lvl="1"/>
                <a:r>
                  <a:rPr lang="en-US" sz="1800" dirty="0"/>
                  <a:t>For the map function </a:t>
                </a:r>
                <a14:m>
                  <m:oMath xmlns:m="http://schemas.openxmlformats.org/officeDocument/2006/math">
                    <m:r>
                      <a:rPr lang="el-GR" sz="18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18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b="1" dirty="0"/>
                  <a:t>mod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Given |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l-GR" sz="1800" i="1" dirty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/>
                  <a:t>,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/>
                  <a:t> choices  lead  to a secret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r>
                  <a:rPr lang="en-US" sz="1800" dirty="0"/>
                  <a:t>Therefore,  the conditional probability </a:t>
                </a:r>
                <a:r>
                  <a:rPr lang="en-US" sz="1800" dirty="0" smtClean="0"/>
                  <a:t>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parties can guess out the secret is: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err="1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l-GR" sz="20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l-GR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l-GR" sz="20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den>
                    </m:f>
                    <m:r>
                      <a:rPr lang="el-GR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 smtClean="0"/>
                  <a:t> 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666517" cy="4943311"/>
              </a:xfrm>
              <a:blipFill>
                <a:blip r:embed="rId4"/>
                <a:stretch>
                  <a:fillRect l="-522" t="-12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634358" y="3459814"/>
                <a:ext cx="2164760" cy="3077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=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+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sz="1400" i="0" dirty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400" dirty="0" smtClean="0"/>
                  <a:t>    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358" y="3459814"/>
                <a:ext cx="2164760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634358" y="3827568"/>
                <a:ext cx="2164760" cy="3077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m:rPr>
                        <m:sty m:val="p"/>
                      </m:rPr>
                      <a:rPr lang="en-US" sz="1400" b="0" i="0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/>
                  <a:t>    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358" y="3827568"/>
                <a:ext cx="2164760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01823" y="4763381"/>
                <a:ext cx="2649893" cy="3284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l-GR" sz="1400" i="0" dirty="0"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400" i="1" dirty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1400" dirty="0" smtClean="0"/>
                  <a:t>    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823" y="4763381"/>
                <a:ext cx="2649893" cy="328488"/>
              </a:xfrm>
              <a:prstGeom prst="rect">
                <a:avLst/>
              </a:prstGeom>
              <a:blipFill>
                <a:blip r:embed="rId7"/>
                <a:stretch>
                  <a:fillRect t="-92727" b="-1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381226" y="5203366"/>
                <a:ext cx="2690737" cy="33855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=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226" y="5203366"/>
                <a:ext cx="2690737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926098" y="5726456"/>
                <a:ext cx="2164760" cy="3354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098" y="5726456"/>
                <a:ext cx="2164760" cy="335476"/>
              </a:xfrm>
              <a:prstGeom prst="rect">
                <a:avLst/>
              </a:prstGeom>
              <a:blipFill>
                <a:blip r:embed="rId9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2" idx="1"/>
          </p:cNvCxnSpPr>
          <p:nvPr/>
        </p:nvCxnSpPr>
        <p:spPr>
          <a:xfrm flipH="1">
            <a:off x="7754587" y="4927625"/>
            <a:ext cx="1347236" cy="239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</p:cNvCxnSpPr>
          <p:nvPr/>
        </p:nvCxnSpPr>
        <p:spPr>
          <a:xfrm flipH="1" flipV="1">
            <a:off x="8051470" y="3613702"/>
            <a:ext cx="15828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flipH="1" flipV="1">
            <a:off x="7754587" y="3931835"/>
            <a:ext cx="1879771" cy="49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</p:cNvCxnSpPr>
          <p:nvPr/>
        </p:nvCxnSpPr>
        <p:spPr>
          <a:xfrm flipH="1" flipV="1">
            <a:off x="8861809" y="5654040"/>
            <a:ext cx="1064289" cy="24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)-threshold based on CRT for Polynomial Ring over Finite Field </a:t>
                </a:r>
                <a:r>
                  <a:rPr lang="en-US" b="1" i="1" dirty="0" smtClean="0"/>
                  <a:t>reduction to Shamir!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351352"/>
              </a:xfrm>
            </p:spPr>
            <p:txBody>
              <a:bodyPr>
                <a:normAutofit/>
              </a:bodyPr>
              <a:lstStyle/>
              <a:p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With special selection of scheme parameters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1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1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18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en-CA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b="1" i="0" dirty="0" err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CA" sz="18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1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18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1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CA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b="0" i="1" dirty="0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CA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18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CA" sz="18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],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18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CA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 =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r>
                      <a:rPr lang="el-GR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CA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l-GR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l-GR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CA" sz="1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1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sz="1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, we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CA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l-GR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CA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lvl="1"/>
                <a:r>
                  <a:rPr lang="en-CA" sz="1800" dirty="0" smtClean="0">
                    <a:solidFill>
                      <a:prstClr val="black"/>
                    </a:solidFill>
                  </a:rPr>
                  <a:t>Also, </a:t>
                </a:r>
                <a:endParaRPr lang="en-CA" sz="18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r>
                      <a:rPr lang="el-GR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CA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CA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i="1" dirty="0" err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𝑚𝑜𝑑</m:t>
                                </m:r>
                                <m:d>
                                  <m:dPr>
                                    <m:ctrlPr>
                                      <a:rPr lang="en-CA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1800" i="1" dirty="0" err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CA" sz="1800" i="1" dirty="0" err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1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1800" i="1" dirty="0" err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CA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CA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CA" sz="18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CA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800" i="1" dirty="0" err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CA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1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𝑚𝑜𝑑</m:t>
                                </m:r>
                                <m:d>
                                  <m:dPr>
                                    <m:ctrlPr>
                                      <a:rPr lang="en-CA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1800" i="1" dirty="0" err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CA" sz="1800" i="1" dirty="0" err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1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1800" i="1" dirty="0" err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CA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CA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CA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i="1" dirty="0" err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18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1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𝑚𝑜𝑑</m:t>
                                </m:r>
                                <m:d>
                                  <m:dPr>
                                    <m:ctrlPr>
                                      <a:rPr lang="en-CA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1800" i="1" dirty="0" err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CA" sz="1800" i="1" dirty="0" err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1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1800" i="1" dirty="0" err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CA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              where  </a:t>
                </a:r>
                <a14:m>
                  <m:oMath xmlns:m="http://schemas.openxmlformats.org/officeDocument/2006/math">
                    <m:r>
                      <a:rPr lang="en-CA" sz="1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CA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CA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18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d>
                          <m:dPr>
                            <m:ctrlPr>
                              <a:rPr lang="en-CA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18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1800" i="1" dirty="0" err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800" i="1" dirty="0" err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CA" sz="1800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CA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1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And </a:t>
                </a:r>
                <a:r>
                  <a:rPr lang="en-US" sz="2000" dirty="0">
                    <a:solidFill>
                      <a:prstClr val="black"/>
                    </a:solidFill>
                  </a:rPr>
                  <a:t>Knowing that </a:t>
                </a:r>
                <a:r>
                  <a:rPr lang="en-US" sz="2000" dirty="0"/>
                  <a:t>Lagrange interpolation is closely related to CRT over polynomial ring [7].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It can b</a:t>
                </a:r>
                <a:r>
                  <a:rPr lang="en-US" sz="2000" dirty="0" smtClean="0"/>
                  <a:t>e shown </a:t>
                </a:r>
                <a:r>
                  <a:rPr lang="en-US" sz="2000" dirty="0"/>
                  <a:t>that Shamir’s scheme can be regarded as a </a:t>
                </a:r>
                <a:r>
                  <a:rPr lang="en-US" sz="2000" dirty="0" smtClean="0"/>
                  <a:t>special case </a:t>
                </a:r>
                <a:r>
                  <a:rPr lang="en-US" sz="2000" dirty="0"/>
                  <a:t>of </a:t>
                </a:r>
                <a:r>
                  <a:rPr lang="en-US" sz="2000" dirty="0" smtClean="0"/>
                  <a:t>the proposed scheme.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351352"/>
              </a:xfrm>
              <a:blipFill rotWithShape="0">
                <a:blip r:embed="rId4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6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)-</a:t>
                </a:r>
                <a:r>
                  <a:rPr lang="en-US" dirty="0"/>
                  <a:t>Weighted </a:t>
                </a:r>
                <a:r>
                  <a:rPr lang="en-US" dirty="0" smtClean="0"/>
                  <a:t>Threshold based </a:t>
                </a:r>
                <a:r>
                  <a:rPr lang="en-US" dirty="0"/>
                  <a:t>on CRT for Polynomial Ring over Finite </a:t>
                </a:r>
                <a:r>
                  <a:rPr lang="en-US" dirty="0" smtClean="0"/>
                  <a:t>Field.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239005" cy="424556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Share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Distribution (dealer):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sSub>
                      <m:sSubPr>
                        <m:ctrlPr>
                          <a:rPr lang="en-CA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≤···≤</m:t>
                    </m:r>
                    <m:sSub>
                      <m:sSubPr>
                        <m:ctrlPr>
                          <a:rPr lang="en-CA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CA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 smtClean="0">
                    <a:solidFill>
                      <a:prstClr val="black"/>
                    </a:solidFill>
                  </a:rPr>
                  <a:t>, find </a:t>
                </a:r>
                <a:r>
                  <a:rPr lang="en-CA" sz="2000" dirty="0">
                    <a:solidFill>
                      <a:prstClr val="black"/>
                    </a:solidFill>
                  </a:rPr>
                  <a:t>pairwise coprime </a:t>
                </a:r>
                <a:r>
                  <a:rPr lang="en-CA" sz="2000" dirty="0" smtClean="0">
                    <a:solidFill>
                      <a:prstClr val="black"/>
                    </a:solidFill>
                  </a:rPr>
                  <a:t>polynomials such that</a:t>
                </a:r>
              </a:p>
              <a:p>
                <a:pPr lvl="1"/>
                <a:r>
                  <a:rPr lang="en-CA" sz="1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CA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1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18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sz="18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b="1" dirty="0">
                    <a:solidFill>
                      <a:prstClr val="black"/>
                    </a:solidFill>
                  </a:rPr>
                  <a:t>deg</a:t>
                </a:r>
                <a:r>
                  <a:rPr lang="en-US" sz="1800" dirty="0">
                    <a:solidFill>
                      <a:prstClr val="black"/>
                    </a:solidFill>
                  </a:rPr>
                  <a:t>⁡(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)</a:t>
                </a:r>
                <a:r>
                  <a:rPr lang="en-CA" sz="1800" dirty="0">
                    <a:solidFill>
                      <a:prstClr val="black"/>
                    </a:solidFill>
                  </a:rPr>
                  <a:t> </a:t>
                </a:r>
                <a:r>
                  <a:rPr lang="en-CA" sz="1800" dirty="0" smtClean="0">
                    <a:solidFill>
                      <a:prstClr val="black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18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1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1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sz="1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CA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1800" dirty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Selects </a:t>
                </a:r>
                <a:r>
                  <a:rPr lang="en-US" sz="2000" dirty="0">
                    <a:solidFill>
                      <a:prstClr val="black"/>
                    </a:solidFill>
                  </a:rPr>
                  <a:t>secret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Selects a random </a:t>
                </a:r>
                <a:r>
                  <a:rPr lang="en-US" sz="2000" dirty="0">
                    <a:solidFill>
                      <a:prstClr val="black"/>
                    </a:solidFill>
                  </a:rPr>
                  <a:t>a polynomial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|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en-US" sz="20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1" i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𝐝𝐞</m:t>
                    </m:r>
                    <m:func>
                      <m:funcPr>
                        <m:ctrlP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fName>
                      <m:e>
                        <m:d>
                          <m:dPr>
                            <m:ctrlPr>
                              <a:rPr lang="en-US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func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−2}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r>
                      <a:rPr lang="el-GR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Computes shares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mod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, 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Finally,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privately to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err="1" smtClean="0">
                    <a:solidFill>
                      <a:prstClr val="black"/>
                    </a:solidFill>
                  </a:rPr>
                  <a:t>-th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party.</a:t>
                </a:r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239005" cy="4245567"/>
              </a:xfrm>
              <a:blipFill>
                <a:blip r:embed="rId4"/>
                <a:stretch>
                  <a:fillRect l="-542" t="-14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8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)-Weighted Threshold based on CRT for Polynomial Ring over Finite Field.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52520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</a:rPr>
                  <a:t>Share Reconstruction (by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</a:rPr>
                  <a:t> parties):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parties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CA" sz="20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CA" sz="20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 They pool their shares together and get the following system of </a:t>
                </a:r>
                <a:r>
                  <a:rPr lang="en-US" sz="2000" dirty="0" err="1" smtClean="0"/>
                  <a:t>congruences</a:t>
                </a:r>
                <a:r>
                  <a:rPr lang="en-US" sz="2000" dirty="0" smtClean="0"/>
                  <a:t>:</a:t>
                </a:r>
                <a:endParaRPr lang="en-US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l-GR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By </a:t>
                </a:r>
                <a:r>
                  <a:rPr lang="en-US" sz="2000" b="1" dirty="0"/>
                  <a:t>Theorem 4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:r>
                  <a:rPr lang="en-US" sz="2000" b="1" dirty="0"/>
                  <a:t>3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they </a:t>
                </a:r>
                <a:r>
                  <a:rPr lang="en-US" sz="2000" dirty="0" smtClean="0"/>
                  <a:t>can find </a:t>
                </a:r>
                <a:r>
                  <a:rPr lang="en-US" sz="2000" u="sng" dirty="0" smtClean="0"/>
                  <a:t>unique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solution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of degree </a:t>
                </a:r>
                <a:r>
                  <a:rPr lang="en-US" sz="2000" b="1" i="1" dirty="0"/>
                  <a:t>less </a:t>
                </a:r>
                <a:r>
                  <a:rPr lang="en-US" sz="2000" b="1" i="1" dirty="0" smtClean="0"/>
                  <a:t>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CA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CA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. </a:t>
                </a:r>
                <a:endParaRPr lang="en-US" sz="2000" dirty="0" smtClean="0"/>
              </a:p>
              <a:p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They </a:t>
                </a:r>
                <a:r>
                  <a:rPr lang="en-US" sz="2000" dirty="0">
                    <a:solidFill>
                      <a:prstClr val="black"/>
                    </a:solidFill>
                  </a:rPr>
                  <a:t>can recover the secret by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computing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</a:rPr>
                  <a:t>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525202"/>
              </a:xfrm>
              <a:blipFill>
                <a:blip r:embed="rId4"/>
                <a:stretch>
                  <a:fillRect l="-638" t="-16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26629" y="5042370"/>
                <a:ext cx="4563301" cy="4455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Correct because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deg</a:t>
                </a:r>
                <a:r>
                  <a:rPr lang="en-US" b="1" dirty="0">
                    <a:solidFill>
                      <a:prstClr val="black"/>
                    </a:solidFill>
                  </a:rPr>
                  <a:t>⁡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(f(x))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CA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CA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5042370"/>
                <a:ext cx="4563301" cy="445571"/>
              </a:xfrm>
              <a:prstGeom prst="rect">
                <a:avLst/>
              </a:prstGeom>
              <a:blipFill>
                <a:blip r:embed="rId5"/>
                <a:stretch>
                  <a:fillRect l="-1333" t="-93243" r="-2533" b="-1391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/>
          <p:cNvCxnSpPr/>
          <p:nvPr/>
        </p:nvCxnSpPr>
        <p:spPr>
          <a:xfrm rot="10800000">
            <a:off x="5106391" y="4906987"/>
            <a:ext cx="1120241" cy="313509"/>
          </a:xfrm>
          <a:prstGeom prst="curvedConnector3">
            <a:avLst>
              <a:gd name="adj1" fmla="val 9982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4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)-Weighted Threshold based on CRT for Polynomial Ring over Finite Field.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CA" sz="2000" dirty="0" smtClean="0"/>
              </a:p>
              <a:p>
                <a:r>
                  <a:rPr lang="en-CA" sz="2000" dirty="0" smtClean="0"/>
                  <a:t>Since the </a:t>
                </a:r>
                <a:r>
                  <a:rPr lang="en-US" sz="2000" dirty="0"/>
                  <a:t>Weighted Threshold </a:t>
                </a:r>
                <a:r>
                  <a:rPr lang="en-US" sz="2000" dirty="0" smtClean="0"/>
                  <a:t>is </a:t>
                </a:r>
                <a:r>
                  <a:rPr lang="en-CA" sz="2000" dirty="0" smtClean="0"/>
                  <a:t>a </a:t>
                </a:r>
                <a:r>
                  <a:rPr lang="en-CA" sz="2000" dirty="0"/>
                  <a:t>parameterization of </a:t>
                </a:r>
                <a:r>
                  <a:rPr lang="en-CA" sz="2000" dirty="0" smtClean="0"/>
                  <a:t>the proposed threshold scheme, then it </a:t>
                </a:r>
                <a:r>
                  <a:rPr lang="en-CA" sz="2000" b="1" dirty="0" smtClean="0"/>
                  <a:t>perfect</a:t>
                </a:r>
                <a:r>
                  <a:rPr lang="en-CA" sz="2000" dirty="0"/>
                  <a:t> </a:t>
                </a:r>
                <a:r>
                  <a:rPr lang="en-CA" sz="2000" dirty="0" smtClean="0"/>
                  <a:t>in security.</a:t>
                </a:r>
                <a:endParaRPr lang="en-CA" sz="2000" dirty="0"/>
              </a:p>
              <a:p>
                <a:endParaRPr lang="en-CA" sz="2000" dirty="0" smtClean="0"/>
              </a:p>
              <a:p>
                <a:r>
                  <a:rPr lang="en-CA" sz="2000" dirty="0" smtClean="0"/>
                  <a:t>Since the secret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 smtClean="0"/>
                  <a:t>, and the largest share is a polynomial of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 smtClean="0"/>
                  <a:t>, then the </a:t>
                </a:r>
                <a:r>
                  <a:rPr lang="en-CA" sz="2000" dirty="0"/>
                  <a:t>information rate </a:t>
                </a:r>
                <a:r>
                  <a:rPr lang="en-CA" sz="2000" dirty="0" smtClean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1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Comparing with </a:t>
            </a:r>
            <a:r>
              <a:rPr lang="en-US" dirty="0" err="1" smtClean="0"/>
              <a:t>Asmuth</a:t>
            </a:r>
            <a:r>
              <a:rPr lang="en-US" dirty="0" smtClean="0"/>
              <a:t>-Bloom’s Scheme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047084"/>
                  </p:ext>
                </p:extLst>
              </p:nvPr>
            </p:nvGraphicFramePr>
            <p:xfrm>
              <a:off x="710609" y="1956503"/>
              <a:ext cx="10770782" cy="3135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88019">
                      <a:extLst>
                        <a:ext uri="{9D8B030D-6E8A-4147-A177-3AD203B41FA5}">
                          <a16:colId xmlns="" xmlns:a16="http://schemas.microsoft.com/office/drawing/2014/main" val="1481595969"/>
                        </a:ext>
                      </a:extLst>
                    </a:gridCol>
                    <a:gridCol w="4061637">
                      <a:extLst>
                        <a:ext uri="{9D8B030D-6E8A-4147-A177-3AD203B41FA5}">
                          <a16:colId xmlns="" xmlns:a16="http://schemas.microsoft.com/office/drawing/2014/main" val="1544150327"/>
                        </a:ext>
                      </a:extLst>
                    </a:gridCol>
                    <a:gridCol w="4221126">
                      <a:extLst>
                        <a:ext uri="{9D8B030D-6E8A-4147-A177-3AD203B41FA5}">
                          <a16:colId xmlns="" xmlns:a16="http://schemas.microsoft.com/office/drawing/2014/main" val="3970619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/>
                            <a:t>criteria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Asmuth</a:t>
                          </a:r>
                          <a:r>
                            <a:rPr lang="en-US" dirty="0" smtClean="0"/>
                            <a:t>-Bloom’s Scheme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/>
                            <a:t>This work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138498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Perfectness and Information rate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Neither perfect nor ideal. 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Perfectly secure, and can be </a:t>
                          </a:r>
                          <a:r>
                            <a:rPr lang="en-CA" sz="18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ideal!</a:t>
                          </a:r>
                          <a:endParaRPr lang="en-CA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89747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As Simplicity as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Selecting consecutive prime number, not guaranteed to satisfy the required for small primes.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CA" sz="18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distinct irreducible polynomials of degree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80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180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180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lang="en-US" sz="1800" b="1" dirty="0" smtClean="0"/>
                            <a:t>Theorem 5,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and</a:t>
                          </a:r>
                          <a:r>
                            <a:rPr lang="en-US" sz="1800" b="1" dirty="0" smtClean="0"/>
                            <a:t> 6</a:t>
                          </a:r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101125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Computation required for |</a:t>
                          </a:r>
                          <a14:m>
                            <m:oMath xmlns:m="http://schemas.openxmlformats.org/officeDocument/2006/math">
                              <m:r>
                                <a:rPr lang="en-CA" sz="18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| = 2048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Prime moduli size &gt; 2048 bit.</a:t>
                          </a:r>
                          <a:r>
                            <a:rPr lang="en-CA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Therefore, not that </a:t>
                          </a:r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efficient</a:t>
                          </a:r>
                          <a:r>
                            <a:rPr lang="en-CA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Polynomial</a:t>
                          </a:r>
                          <a:r>
                            <a:rPr lang="en-CA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of degree </a:t>
                          </a:r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 64 over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800" b="1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1800" b="1" i="0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CA" sz="180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CA" sz="18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CA" sz="18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CA" sz="18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dirty="0" smtClean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CA" dirty="0" smtClean="0"/>
                            <a:t> of size 32bit.</a:t>
                          </a:r>
                          <a:endParaRPr lang="en-CA" baseline="0" dirty="0" smtClean="0"/>
                        </a:p>
                        <a:p>
                          <a:pPr algn="l"/>
                          <a:r>
                            <a:rPr lang="en-CA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Therefore, </a:t>
                          </a:r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computation can be completed efficiently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816359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047084"/>
                  </p:ext>
                </p:extLst>
              </p:nvPr>
            </p:nvGraphicFramePr>
            <p:xfrm>
              <a:off x="710609" y="1956503"/>
              <a:ext cx="10770782" cy="3135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88019">
                      <a:extLst>
                        <a:ext uri="{9D8B030D-6E8A-4147-A177-3AD203B41FA5}">
                          <a16:colId xmlns:a16="http://schemas.microsoft.com/office/drawing/2014/main" val="1481595969"/>
                        </a:ext>
                      </a:extLst>
                    </a:gridCol>
                    <a:gridCol w="4061637">
                      <a:extLst>
                        <a:ext uri="{9D8B030D-6E8A-4147-A177-3AD203B41FA5}">
                          <a16:colId xmlns:a16="http://schemas.microsoft.com/office/drawing/2014/main" val="1544150327"/>
                        </a:ext>
                      </a:extLst>
                    </a:gridCol>
                    <a:gridCol w="4221126">
                      <a:extLst>
                        <a:ext uri="{9D8B030D-6E8A-4147-A177-3AD203B41FA5}">
                          <a16:colId xmlns:a16="http://schemas.microsoft.com/office/drawing/2014/main" val="3970619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/>
                            <a:t>criteria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Asmuth</a:t>
                          </a:r>
                          <a:r>
                            <a:rPr lang="en-US" dirty="0" smtClean="0"/>
                            <a:t>-Bloom’s Scheme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/>
                            <a:t>This work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849801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Perfectness and Information rate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Neither perfect nor ideal. 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Perfectly secure, and can be </a:t>
                          </a:r>
                          <a:r>
                            <a:rPr lang="en-CA" sz="18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ideal!</a:t>
                          </a:r>
                          <a:endParaRPr lang="en-CA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974739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As Simplicity as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Selecting consecutive prime number, not guaranteed to satisfy the required for small primes.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67" t="-113245" r="-577" b="-1423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1125293"/>
                      </a:ext>
                    </a:extLst>
                  </a:tr>
                  <a:tr h="12099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5" t="-161809" r="-334314" b="-8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Prime moduli size &gt; 2048 bit.</a:t>
                          </a:r>
                          <a:r>
                            <a:rPr lang="en-CA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Therefore, not that </a:t>
                          </a:r>
                          <a:r>
                            <a:rPr lang="en-C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efficient</a:t>
                          </a:r>
                          <a:r>
                            <a:rPr lang="en-CA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67" t="-161809" r="-577" b="-80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359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710609" y="5572588"/>
            <a:ext cx="10770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</a:rPr>
              <a:t>The proposed scheme </a:t>
            </a:r>
            <a:r>
              <a:rPr lang="en-CA" dirty="0">
                <a:latin typeface="Arial" panose="020B0604020202020204" pitchFamily="34" charset="0"/>
              </a:rPr>
              <a:t>still preserves the structure of the CRT as </a:t>
            </a:r>
            <a:r>
              <a:rPr lang="en-CA" dirty="0" err="1" smtClean="0">
                <a:latin typeface="Arial" panose="020B0604020202020204" pitchFamily="34" charset="0"/>
              </a:rPr>
              <a:t>Asmuth</a:t>
            </a:r>
            <a:r>
              <a:rPr lang="en-CA" dirty="0" smtClean="0">
                <a:latin typeface="Arial" panose="020B0604020202020204" pitchFamily="34" charset="0"/>
              </a:rPr>
              <a:t>-Bloom’s scheme, thus we </a:t>
            </a:r>
            <a:r>
              <a:rPr lang="en-CA" dirty="0">
                <a:latin typeface="Arial" panose="020B0604020202020204" pitchFamily="34" charset="0"/>
              </a:rPr>
              <a:t>can extent it to a </a:t>
            </a:r>
            <a:r>
              <a:rPr lang="en-CA" b="1" dirty="0">
                <a:latin typeface="Arial" panose="020B0604020202020204" pitchFamily="34" charset="0"/>
              </a:rPr>
              <a:t>weighted </a:t>
            </a:r>
            <a:r>
              <a:rPr lang="en-CA" b="1" dirty="0" smtClean="0">
                <a:latin typeface="Arial" panose="020B0604020202020204" pitchFamily="34" charset="0"/>
              </a:rPr>
              <a:t>threshold scheme.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 smtClean="0">
                    <a:solidFill>
                      <a:prstClr val="black"/>
                    </a:solidFill>
                  </a:rPr>
                  <a:t>Proposed </a:t>
                </a:r>
                <a:r>
                  <a:rPr lang="en-US" sz="2200" dirty="0">
                    <a:solidFill>
                      <a:prstClr val="black"/>
                    </a:solidFill>
                  </a:rPr>
                  <a:t>a (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</a:rPr>
                  <a:t>)-threshold SS scheme based on the CRT for polynomial ring over finite field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 smtClean="0">
                    <a:solidFill>
                      <a:prstClr val="black"/>
                    </a:solidFill>
                  </a:rPr>
                  <a:t>Showed </a:t>
                </a:r>
                <a:r>
                  <a:rPr lang="en-US" sz="2200" dirty="0">
                    <a:solidFill>
                      <a:prstClr val="black"/>
                    </a:solidFill>
                  </a:rPr>
                  <a:t>that the proposed scheme can be ideal.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 smtClean="0">
                    <a:solidFill>
                      <a:prstClr val="black"/>
                    </a:solidFill>
                  </a:rPr>
                  <a:t>Showed </a:t>
                </a:r>
                <a:r>
                  <a:rPr lang="en-US" sz="2200" dirty="0">
                    <a:solidFill>
                      <a:prstClr val="black"/>
                    </a:solidFill>
                  </a:rPr>
                  <a:t>the security of the proposed scheme.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 smtClean="0">
                    <a:solidFill>
                      <a:prstClr val="black"/>
                    </a:solidFill>
                  </a:rPr>
                  <a:t>Showed </a:t>
                </a:r>
                <a:r>
                  <a:rPr lang="en-US" sz="2200" dirty="0">
                    <a:solidFill>
                      <a:prstClr val="black"/>
                    </a:solidFill>
                  </a:rPr>
                  <a:t>Shamir’s scheme is a special case of the proposed 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scheme.</a:t>
                </a:r>
                <a:endParaRPr lang="en-US" sz="2200" dirty="0">
                  <a:solidFill>
                    <a:prstClr val="black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 smtClean="0">
                    <a:solidFill>
                      <a:prstClr val="black"/>
                    </a:solidFill>
                  </a:rPr>
                  <a:t>Showed </a:t>
                </a:r>
                <a:r>
                  <a:rPr lang="en-US" sz="2200" dirty="0">
                    <a:solidFill>
                      <a:prstClr val="black"/>
                    </a:solidFill>
                  </a:rPr>
                  <a:t>the (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</a:rPr>
                  <a:t>)- Weighted threshold version of the scheme.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200" dirty="0">
                    <a:solidFill>
                      <a:prstClr val="black"/>
                    </a:solidFill>
                  </a:rPr>
                  <a:t>Finally, we 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compared </a:t>
                </a:r>
                <a:r>
                  <a:rPr lang="en-US" sz="2200" dirty="0">
                    <a:solidFill>
                      <a:prstClr val="black"/>
                    </a:solidFill>
                  </a:rPr>
                  <a:t>the proposed scheme with </a:t>
                </a:r>
                <a:r>
                  <a:rPr lang="en-US" sz="2200" dirty="0" err="1">
                    <a:solidFill>
                      <a:prstClr val="black"/>
                    </a:solidFill>
                  </a:rPr>
                  <a:t>Asmuth</a:t>
                </a:r>
                <a:r>
                  <a:rPr lang="en-US" sz="2200" dirty="0">
                    <a:solidFill>
                      <a:prstClr val="black"/>
                    </a:solidFill>
                  </a:rPr>
                  <a:t>-Bloom’s scheme.</a:t>
                </a:r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38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4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remainder theorem (CRT)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939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Theorem 1 [21]: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be </a:t>
                </a:r>
                <a:r>
                  <a:rPr lang="en-US" sz="2000" dirty="0"/>
                  <a:t>ideals of a </a:t>
                </a:r>
                <a:r>
                  <a:rPr lang="en-US" sz="2000" dirty="0" smtClean="0"/>
                  <a:t>ring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dirty="0" err="1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20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. Given </a:t>
                </a:r>
                <a:r>
                  <a:rPr lang="en-US" sz="2000" dirty="0" smtClean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0" dirty="0" err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there exists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such </a:t>
                </a:r>
                <a:r>
                  <a:rPr lang="en-US" sz="2000" dirty="0" smtClean="0"/>
                  <a:t>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0" dirty="0" smtClean="0">
                    <a:latin typeface="+mj-lt"/>
                  </a:rPr>
                  <a:t>(</a:t>
                </a:r>
                <a:r>
                  <a:rPr lang="en-US" sz="2000" b="1" dirty="0" err="1"/>
                  <a:t>mod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i="0" dirty="0" smtClean="0">
                    <a:latin typeface="+mj-lt"/>
                  </a:rPr>
                  <a:t>) </a:t>
                </a:r>
                <a:r>
                  <a:rPr lang="en-US" sz="2000" i="0" dirty="0" smtClean="0">
                    <a:latin typeface="+mj-lt"/>
                  </a:rPr>
                  <a:t>for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0" dirty="0" smtClean="0">
                    <a:latin typeface="+mj-lt"/>
                  </a:rPr>
                  <a:t>all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unique in the sense that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another element satisfies all the </a:t>
                </a:r>
                <a:r>
                  <a:rPr lang="en-US" sz="2000" dirty="0" smtClean="0"/>
                  <a:t>congruences,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(</a:t>
                </a:r>
                <a:r>
                  <a:rPr lang="en-US" sz="2000" b="1" dirty="0"/>
                  <a:t>mod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···∩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Theorem </a:t>
                </a:r>
                <a:r>
                  <a:rPr lang="en-US" sz="2000" b="1" dirty="0" smtClean="0"/>
                  <a:t>2:</a:t>
                </a: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0" dirty="0" err="1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US" sz="2000" dirty="0"/>
                  <a:t> be pairwise coprime integers. Given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0" dirty="0" err="1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US" sz="2000" dirty="0"/>
                  <a:t>, there exists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0" dirty="0" err="1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US" sz="2000" dirty="0"/>
                  <a:t> such that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mod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) for </a:t>
                </a:r>
                <a:r>
                  <a:rPr lang="en-US" sz="2000" dirty="0"/>
                  <a:t>all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</a:t>
                </a:r>
                <a:r>
                  <a:rPr lang="en-US" sz="2000" dirty="0" smtClean="0"/>
                  <a:t> And </a:t>
                </a:r>
                <a:r>
                  <a:rPr lang="en-US" sz="2000" dirty="0"/>
                  <a:t>x is unique in the sense that if y is another integer satisfies all the congruences, then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b="1" dirty="0"/>
                  <a:t>mod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Theorem </a:t>
                </a:r>
                <a:r>
                  <a:rPr lang="en-US" sz="2000" b="1" dirty="0" smtClean="0"/>
                  <a:t>3:</a:t>
                </a:r>
                <a:endParaRPr lang="en-US" sz="2000" b="1" dirty="0"/>
              </a:p>
              <a:p>
                <a:pPr marL="0" indent="0" algn="just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sz="2000" dirty="0"/>
                  <a:t> be a field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be pairwise coprime polynomials. Given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there exists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)≡</m:t>
                    </m:r>
                    <m:sSub>
                      <m:sSub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mod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) for all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unique in the sense that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another polynomial satisfies all the congruences, then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mod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/>
                  <a:t> 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93928"/>
              </a:xfrm>
              <a:blipFill>
                <a:blip r:embed="rId3"/>
                <a:stretch>
                  <a:fillRect l="-638" t="-1299" r="-580" b="-76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0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27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[1*] - Wikipedia </a:t>
            </a:r>
            <a:r>
              <a:rPr lang="en-US" sz="2000" dirty="0"/>
              <a:t>contributors. </a:t>
            </a:r>
            <a:r>
              <a:rPr lang="en-US" sz="2000" dirty="0" smtClean="0"/>
              <a:t>Secret </a:t>
            </a:r>
            <a:r>
              <a:rPr lang="en-US" sz="2000" dirty="0"/>
              <a:t>sharing using the Chinese remainder theorem. In Wikipedia, The Free Encyclopedia. Retrieved 18:24, July 3, 2019, from https://en.wikipedia.org/w/index.php?title=Secret_sharing_using_the_Chinese_remainder_theorem&amp;oldid=902605815</a:t>
            </a:r>
            <a:endParaRPr lang="en-US" sz="2000" dirty="0" smtClean="0"/>
          </a:p>
          <a:p>
            <a:pPr marL="0" indent="0">
              <a:buNone/>
            </a:pPr>
            <a:r>
              <a:rPr lang="en-CA" sz="2000" dirty="0" smtClean="0"/>
              <a:t>[2*]- </a:t>
            </a:r>
            <a:r>
              <a:rPr lang="en-CA" sz="2000" dirty="0" err="1" smtClean="0"/>
              <a:t>Quisquater</a:t>
            </a:r>
            <a:r>
              <a:rPr lang="en-CA" sz="2000" dirty="0"/>
              <a:t>, M., </a:t>
            </a:r>
            <a:r>
              <a:rPr lang="en-CA" sz="2000" dirty="0" err="1"/>
              <a:t>Preneel</a:t>
            </a:r>
            <a:r>
              <a:rPr lang="en-CA" sz="2000" dirty="0"/>
              <a:t>, B., &amp; </a:t>
            </a:r>
            <a:r>
              <a:rPr lang="en-CA" sz="2000" dirty="0" err="1"/>
              <a:t>Vandewalle</a:t>
            </a:r>
            <a:r>
              <a:rPr lang="en-CA" sz="2000" dirty="0"/>
              <a:t>, J. (2002, February). On the security of the threshold scheme based on the Chinese remainder theorem. In </a:t>
            </a:r>
            <a:r>
              <a:rPr lang="en-CA" sz="2000" i="1" dirty="0"/>
              <a:t>International Workshop on Public Key Cryptography</a:t>
            </a:r>
            <a:r>
              <a:rPr lang="en-CA" sz="2000" dirty="0"/>
              <a:t> (pp. 199-210). Springer, Berlin, Heidelberg</a:t>
            </a:r>
            <a:r>
              <a:rPr lang="en-CA" sz="2000" dirty="0" smtClean="0"/>
              <a:t>.</a:t>
            </a:r>
          </a:p>
          <a:p>
            <a:pPr marL="0" indent="0">
              <a:buNone/>
            </a:pPr>
            <a:r>
              <a:rPr lang="en-CA" sz="2000" dirty="0" smtClean="0"/>
              <a:t>[3*]- </a:t>
            </a:r>
            <a:r>
              <a:rPr lang="en-CA" sz="2000" dirty="0" err="1" smtClean="0"/>
              <a:t>Goldreich</a:t>
            </a:r>
            <a:r>
              <a:rPr lang="en-CA" sz="2000" dirty="0"/>
              <a:t>, O., Ron, D., &amp; Sudan, M. (2000). Chinese remaindering with errors. </a:t>
            </a:r>
            <a:r>
              <a:rPr lang="en-CA" sz="2000" i="1" dirty="0"/>
              <a:t>IEEE Transactions on Information Theory</a:t>
            </a:r>
            <a:r>
              <a:rPr lang="en-CA" sz="2000" dirty="0"/>
              <a:t>, </a:t>
            </a:r>
            <a:r>
              <a:rPr lang="en-CA" sz="2000" i="1" dirty="0"/>
              <a:t>46</a:t>
            </a:r>
            <a:r>
              <a:rPr lang="en-CA" sz="2000" dirty="0"/>
              <a:t>(4), 1330-1338</a:t>
            </a:r>
            <a:r>
              <a:rPr lang="en-CA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[4] Ning</a:t>
            </a:r>
            <a:r>
              <a:rPr lang="en-US" sz="2000" dirty="0"/>
              <a:t>, Y., Miao, F., Huang, W., </a:t>
            </a:r>
            <a:r>
              <a:rPr lang="en-US" sz="2000" dirty="0" err="1"/>
              <a:t>Meng</a:t>
            </a:r>
            <a:r>
              <a:rPr lang="en-US" sz="2000" dirty="0"/>
              <a:t>, K., </a:t>
            </a:r>
            <a:r>
              <a:rPr lang="en-US" sz="2000" dirty="0" err="1"/>
              <a:t>Xiong</a:t>
            </a:r>
            <a:r>
              <a:rPr lang="en-US" sz="2000" dirty="0"/>
              <a:t>, Y., &amp; Wang, X. (2018, December). Constructing Ideal Secret Sharing Schemes Based on Chinese Remainder Theorem. In International Conference on the Theory and Application of Cryptology and Information Security (pp. 310-331). Springer, Cham</a:t>
            </a:r>
            <a:r>
              <a:rPr lang="en-US" sz="2000" dirty="0" smtClean="0"/>
              <a:t>.</a:t>
            </a: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[*] means that those references are not in the original paper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352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remainder theorem (CRT)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000" dirty="0"/>
                  <a:t> be pairwise coprime elements. </a:t>
                </a:r>
                <a:endParaRPr lang="en-US" sz="2000" dirty="0" smtClean="0"/>
              </a:p>
              <a:p>
                <a:r>
                  <a:rPr lang="en-US" sz="2000" dirty="0" smtClean="0"/>
                  <a:t>There </a:t>
                </a:r>
                <a:r>
                  <a:rPr lang="en-US" sz="2000" dirty="0"/>
                  <a:t>exists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dirty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000" dirty="0" smtClean="0"/>
                  <a:t>,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𝑚𝑜𝑑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𝑚𝑜𝑑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𝑚𝑜𝑑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dirty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sz="2000" dirty="0" smtClean="0"/>
                  <a:t>The,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0" dirty="0" err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≡1 </m:t>
                    </m:r>
                  </m:oMath>
                </a14:m>
                <a:r>
                  <a:rPr lang="en-US" sz="2000" dirty="0"/>
                  <a:t>(mod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), </a:t>
                </a:r>
                <a:r>
                  <a:rPr lang="en-US" sz="2000" dirty="0" smtClean="0"/>
                  <a:t>we can recover </a:t>
                </a:r>
                <a:r>
                  <a:rPr lang="en-US" sz="2000" dirty="0"/>
                  <a:t>x using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solution of the system of </a:t>
                </a:r>
                <a:r>
                  <a:rPr lang="en-US" sz="2000" dirty="0" err="1" smtClean="0"/>
                  <a:t>congruences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 (mod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2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remainder theorem (CRT)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Example</a:t>
                </a:r>
                <a:r>
                  <a:rPr lang="en-US" sz="2000" dirty="0" smtClean="0"/>
                  <a:t>: </a:t>
                </a:r>
              </a:p>
              <a:p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3, 5, 7</m:t>
                        </m:r>
                      </m:e>
                    </m:d>
                  </m:oMath>
                </a14:m>
                <a:r>
                  <a:rPr lang="en-US" sz="2000" dirty="0" smtClean="0"/>
                  <a:t>, then can </a:t>
                </a:r>
                <a:r>
                  <a:rPr lang="en-US" sz="2000" dirty="0"/>
                  <a:t>find the system of </a:t>
                </a:r>
                <a:r>
                  <a:rPr lang="en-US" sz="2000" dirty="0" err="1" smtClean="0"/>
                  <a:t>congruences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=34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3)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5)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7)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To solve the </a:t>
                </a:r>
                <a:r>
                  <a:rPr lang="en-US" sz="2000" dirty="0"/>
                  <a:t>system of </a:t>
                </a:r>
                <a:r>
                  <a:rPr lang="en-US" sz="2000" dirty="0" err="1" smtClean="0"/>
                  <a:t>congruences</a:t>
                </a:r>
                <a:r>
                  <a:rPr lang="en-US" sz="2000" dirty="0" smtClean="0"/>
                  <a:t>, we compute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105,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/>
                  <a:t>, then we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as follows: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=(35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21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 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105)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  <a:blipFill rotWithShape="0">
                <a:blip r:embed="rId2"/>
                <a:stretch>
                  <a:fillRect l="-638" t="-1332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3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remainder theorem (CRT)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Example</a:t>
                </a:r>
                <a:r>
                  <a:rPr lang="en-US" sz="2000" dirty="0" smtClean="0"/>
                  <a:t>: </a:t>
                </a:r>
              </a:p>
              <a:p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3, 5, 7</m:t>
                        </m:r>
                      </m:e>
                    </m:d>
                  </m:oMath>
                </a14:m>
                <a:r>
                  <a:rPr lang="en-US" sz="2000" dirty="0" smtClean="0"/>
                  <a:t>, then can </a:t>
                </a:r>
                <a:r>
                  <a:rPr lang="en-US" sz="2000" dirty="0"/>
                  <a:t>find the system of </a:t>
                </a:r>
                <a:r>
                  <a:rPr lang="en-US" sz="2000" dirty="0" err="1" smtClean="0"/>
                  <a:t>congruences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=34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3)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5)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7)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To solve the </a:t>
                </a:r>
                <a:r>
                  <a:rPr lang="en-US" sz="2000" dirty="0"/>
                  <a:t>system of </a:t>
                </a:r>
                <a:r>
                  <a:rPr lang="en-US" sz="2000" dirty="0" err="1" smtClean="0"/>
                  <a:t>congruences</a:t>
                </a:r>
                <a:r>
                  <a:rPr lang="en-US" sz="2000" dirty="0" smtClean="0"/>
                  <a:t>, we compute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105,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/>
                  <a:t>, then we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as follows: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=(35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21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 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105)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 smtClean="0"/>
                  <a:t>It also can be solved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35,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3|3</m:t>
                        </m:r>
                      </m:e>
                    </m:d>
                  </m:oMath>
                </a14:m>
                <a:r>
                  <a:rPr lang="en-US" sz="2000" dirty="0" smtClean="0"/>
                  <a:t>, the we have: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=(7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 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35)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  <a:blipFill rotWithShape="0">
                <a:blip r:embed="rId2"/>
                <a:stretch>
                  <a:fillRect l="-638" t="-1332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Callout 15"/>
              <p:cNvSpPr/>
              <p:nvPr/>
            </p:nvSpPr>
            <p:spPr>
              <a:xfrm>
                <a:off x="9039421" y="5661790"/>
                <a:ext cx="3864432" cy="1478018"/>
              </a:xfrm>
              <a:prstGeom prst="cloudCallout">
                <a:avLst>
                  <a:gd name="adj1" fmla="val -66101"/>
                  <a:gd name="adj2" fmla="val -29803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Since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is less than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(5∗7) </m:t>
                    </m:r>
                  </m:oMath>
                </a14:m>
                <a:r>
                  <a:rPr lang="en-US" sz="1400" dirty="0"/>
                  <a:t>then the reminder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gives a redundant information about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Cloud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421" y="5661790"/>
                <a:ext cx="3864432" cy="1478018"/>
              </a:xfrm>
              <a:prstGeom prst="cloudCallout">
                <a:avLst>
                  <a:gd name="adj1" fmla="val -66101"/>
                  <a:gd name="adj2" fmla="val -29803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7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Irreducible Polynomials over a Finite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Definition 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i="0" dirty="0" smtClean="0">
                    <a:latin typeface="+mj-lt"/>
                  </a:rPr>
                  <a:t> </a:t>
                </a:r>
                <a:r>
                  <a:rPr lang="en-US" sz="2000" dirty="0"/>
                  <a:t>be a polynomial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cannot be factored into two </a:t>
                </a:r>
                <a:r>
                  <a:rPr lang="en-US" sz="2000" dirty="0" smtClean="0"/>
                  <a:t>lower </a:t>
                </a:r>
                <a:r>
                  <a:rPr lang="en-US" sz="2000" dirty="0"/>
                  <a:t>degree </a:t>
                </a:r>
                <a:r>
                  <a:rPr lang="en-US" sz="2000" dirty="0" smtClean="0"/>
                  <a:t>polynomials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i="1" dirty="0" smtClean="0"/>
                  <a:t>Irreducible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polynomial </a:t>
                </a:r>
                <a:r>
                  <a:rPr lang="en-US" sz="2000" dirty="0" smtClean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80856" y="4118757"/>
                <a:ext cx="5845628" cy="175432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Some examples of irreducible </a:t>
                </a:r>
                <a:r>
                  <a:rPr lang="en-US" dirty="0"/>
                  <a:t>and reducible </a:t>
                </a:r>
                <a:r>
                  <a:rPr lang="en-US" dirty="0" smtClean="0"/>
                  <a:t>polynomials: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   is </a:t>
                </a:r>
                <a:r>
                  <a:rPr lang="en-US" dirty="0"/>
                  <a:t>irreducible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is </a:t>
                </a:r>
                <a:r>
                  <a:rPr lang="en-US" dirty="0"/>
                  <a:t>irreducible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    </a:t>
                </a:r>
                <a:r>
                  <a:rPr lang="en-US" dirty="0" smtClean="0"/>
                  <a:t>       is </a:t>
                </a:r>
                <a:r>
                  <a:rPr lang="en-US" dirty="0"/>
                  <a:t>irreducible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      is reducible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56" y="4118757"/>
                <a:ext cx="5845628" cy="1754326"/>
              </a:xfrm>
              <a:prstGeom prst="rect">
                <a:avLst/>
              </a:prstGeom>
              <a:blipFill>
                <a:blip r:embed="rId4"/>
                <a:stretch>
                  <a:fillRect l="-832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25002" y="5286889"/>
                <a:ext cx="2968313" cy="33855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002" y="5286889"/>
                <a:ext cx="2968313" cy="338554"/>
              </a:xfrm>
              <a:prstGeom prst="rect">
                <a:avLst/>
              </a:prstGeom>
              <a:blipFill>
                <a:blip r:embed="rId5"/>
                <a:stretch>
                  <a:fillRect l="-613" t="-3448" r="-204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6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3782335"/>
            <a:ext cx="4552950" cy="279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Irreducible Polynomials over a Finite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Theorem 5 (Theorem 1 in Chapter 26 of [7</a:t>
                </a:r>
                <a:r>
                  <a:rPr lang="en-US" sz="2000" b="1" dirty="0"/>
                  <a:t>]):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is </a:t>
                </a:r>
                <a:r>
                  <a:rPr lang="en-US" sz="2000" dirty="0"/>
                  <a:t>the product </a:t>
                </a:r>
                <a:r>
                  <a:rPr lang="en-US" sz="2000" dirty="0" smtClean="0"/>
                  <a:t>of all </a:t>
                </a:r>
                <a:r>
                  <a:rPr lang="en-US" sz="2000" dirty="0"/>
                  <a:t>monic irreducible polynomials </a:t>
                </a:r>
                <a:r>
                  <a:rPr lang="en-US" sz="20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, for </a:t>
                </a:r>
                <a:r>
                  <a:rPr lang="en-US" sz="2000" dirty="0" smtClean="0"/>
                  <a:t>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Theorem </a:t>
                </a:r>
                <a:r>
                  <a:rPr lang="en-US" sz="2000" b="1" dirty="0" smtClean="0"/>
                  <a:t>6 </a:t>
                </a:r>
                <a:r>
                  <a:rPr lang="en-US" sz="2000" b="1" dirty="0"/>
                  <a:t>(Theorem </a:t>
                </a:r>
                <a:r>
                  <a:rPr lang="en-US" sz="2000" b="1" dirty="0" smtClean="0"/>
                  <a:t>7 </a:t>
                </a:r>
                <a:r>
                  <a:rPr lang="en-US" sz="2000" b="1" dirty="0"/>
                  <a:t>in Chapter 26 of [7]):</a:t>
                </a: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be </a:t>
                </a:r>
                <a:r>
                  <a:rPr lang="en-US" sz="2000" dirty="0"/>
                  <a:t>the number of irreducible polynomials </a:t>
                </a:r>
                <a:r>
                  <a:rPr lang="en-US" sz="20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</a:t>
                </a:r>
                <a:r>
                  <a:rPr lang="en-US" sz="2000" dirty="0" smtClean="0"/>
                  <a:t>  Then: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 smtClean="0"/>
                  <a:t>, Where </a:t>
                </a:r>
                <a:r>
                  <a:rPr lang="el-GR" sz="2000" dirty="0" smtClean="0"/>
                  <a:t>μ</a:t>
                </a:r>
                <a:r>
                  <a:rPr lang="en-US" sz="2000" dirty="0" smtClean="0"/>
                  <a:t>() is </a:t>
                </a:r>
                <a:r>
                  <a:rPr lang="en-US" sz="2000" dirty="0"/>
                  <a:t>the Mobius function.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980705" y="3574474"/>
                <a:ext cx="5450774" cy="130628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parties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705" y="3574474"/>
                <a:ext cx="5450774" cy="1306286"/>
              </a:xfrm>
              <a:prstGeom prst="roundRect">
                <a:avLst/>
              </a:prstGeom>
              <a:blipFill>
                <a:blip r:embed="rId3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876306" y="3960422"/>
            <a:ext cx="1638794" cy="28500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211288" y="1959431"/>
                <a:ext cx="1045029" cy="9025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Dealer </a:t>
                </a:r>
                <a:r>
                  <a:rPr lang="en-US" sz="1600" dirty="0"/>
                  <a:t>with a secret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288" y="1959431"/>
                <a:ext cx="1045029" cy="902524"/>
              </a:xfrm>
              <a:prstGeom prst="round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/>
              <p:cNvSpPr/>
              <p:nvPr/>
            </p:nvSpPr>
            <p:spPr>
              <a:xfrm>
                <a:off x="3301340" y="3835731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Flowchart: Alternate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0" y="3835731"/>
                <a:ext cx="665018" cy="534390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Alternate Process 6"/>
              <p:cNvSpPr/>
              <p:nvPr/>
            </p:nvSpPr>
            <p:spPr>
              <a:xfrm>
                <a:off x="4191990" y="3835731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Flowchart: Alternate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90" y="3835731"/>
                <a:ext cx="665018" cy="534390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Alternate Process 7"/>
              <p:cNvSpPr/>
              <p:nvPr/>
            </p:nvSpPr>
            <p:spPr>
              <a:xfrm>
                <a:off x="5211288" y="3835731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Flowchart: Alternate Proces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288" y="3835731"/>
                <a:ext cx="665018" cy="534390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/>
              <p:cNvSpPr/>
              <p:nvPr/>
            </p:nvSpPr>
            <p:spPr>
              <a:xfrm>
                <a:off x="7420099" y="3835731"/>
                <a:ext cx="665018" cy="53439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Flowchart: Alternate Proces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099" y="3835731"/>
                <a:ext cx="665018" cy="534390"/>
              </a:xfrm>
              <a:prstGeom prst="flowChartAlternateProcess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own Arrow 11"/>
              <p:cNvSpPr/>
              <p:nvPr/>
            </p:nvSpPr>
            <p:spPr>
              <a:xfrm>
                <a:off x="3524994" y="4987639"/>
                <a:ext cx="1913905" cy="902522"/>
              </a:xfrm>
              <a:prstGeom prst="down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sz="1200" dirty="0" smtClean="0"/>
                  <a:t>for a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Down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94" y="4987639"/>
                <a:ext cx="1913905" cy="902522"/>
              </a:xfrm>
              <a:prstGeom prst="down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8431479" y="2078187"/>
                <a:ext cx="2648198" cy="6650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Define </a:t>
                </a:r>
                <a:r>
                  <a:rPr lang="en-US" sz="1200" dirty="0"/>
                  <a:t>an access  </a:t>
                </a:r>
                <a:r>
                  <a:rPr lang="en-US" sz="1200" dirty="0" smtClean="0"/>
                  <a:t>structure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479" y="2078187"/>
                <a:ext cx="2648198" cy="66501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41353" y="5937664"/>
                <a:ext cx="2481192" cy="387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smtClean="0"/>
                        <m:t>Combin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353" y="5937664"/>
                <a:ext cx="2481192" cy="387414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own Arrow 15"/>
              <p:cNvSpPr/>
              <p:nvPr/>
            </p:nvSpPr>
            <p:spPr>
              <a:xfrm>
                <a:off x="6185067" y="4987639"/>
                <a:ext cx="1913905" cy="902522"/>
              </a:xfrm>
              <a:prstGeom prst="down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for a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Down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67" y="4987639"/>
                <a:ext cx="1913905" cy="902522"/>
              </a:xfrm>
              <a:prstGeom prst="down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960219" y="5937664"/>
                <a:ext cx="2522806" cy="387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smtClean="0"/>
                        <m:t>Combin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19" y="5937664"/>
                <a:ext cx="2522806" cy="387414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4" idx="3"/>
            <a:endCxn id="13" idx="2"/>
          </p:cNvCxnSpPr>
          <p:nvPr/>
        </p:nvCxnSpPr>
        <p:spPr>
          <a:xfrm>
            <a:off x="6256317" y="2410693"/>
            <a:ext cx="21751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>
          <a:xfrm flipH="1">
            <a:off x="3633849" y="2861955"/>
            <a:ext cx="2099954" cy="973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7" idx="0"/>
          </p:cNvCxnSpPr>
          <p:nvPr/>
        </p:nvCxnSpPr>
        <p:spPr>
          <a:xfrm flipH="1">
            <a:off x="4524499" y="2861955"/>
            <a:ext cx="1209304" cy="973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  <a:endCxn id="8" idx="0"/>
          </p:cNvCxnSpPr>
          <p:nvPr/>
        </p:nvCxnSpPr>
        <p:spPr>
          <a:xfrm flipH="1">
            <a:off x="5543797" y="2861955"/>
            <a:ext cx="190006" cy="973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  <a:endCxn id="9" idx="0"/>
          </p:cNvCxnSpPr>
          <p:nvPr/>
        </p:nvCxnSpPr>
        <p:spPr>
          <a:xfrm>
            <a:off x="5733803" y="2861955"/>
            <a:ext cx="2018805" cy="973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57008" y="3130698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08" y="3130698"/>
                <a:ext cx="4466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42487" y="3116675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87" y="3116675"/>
                <a:ext cx="44133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34856" y="3116675"/>
                <a:ext cx="456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856" y="3116675"/>
                <a:ext cx="4562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88930" y="311667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30" y="3116675"/>
                <a:ext cx="4466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2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1446</Words>
  <Application>Microsoft Office PowerPoint</Application>
  <PresentationFormat>Widescreen</PresentationFormat>
  <Paragraphs>374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Constructing Ideal Secret Sharing Schemes based on Chinese Remainder Theorem</vt:lpstr>
      <vt:lpstr>Outlines </vt:lpstr>
      <vt:lpstr>Chinese remainder theorem (CRT)</vt:lpstr>
      <vt:lpstr>Chinese remainder theorem (CRT)</vt:lpstr>
      <vt:lpstr>Chinese remainder theorem (CRT)</vt:lpstr>
      <vt:lpstr>Chinese remainder theorem (CRT)</vt:lpstr>
      <vt:lpstr>Irreducible Polynomials over a Finite Field</vt:lpstr>
      <vt:lpstr>Irreducible Polynomials over a Finite Field</vt:lpstr>
      <vt:lpstr>Secret Sharing Scheme</vt:lpstr>
      <vt:lpstr>Secret Sharing Scheme</vt:lpstr>
      <vt:lpstr>Secret Sharing Scheme</vt:lpstr>
      <vt:lpstr>Asmuth-Bloom’s (t,n)-threshold Scheme</vt:lpstr>
      <vt:lpstr>Asmuth-Bloom’s (t,n)-threshold Scheme</vt:lpstr>
      <vt:lpstr>Asmuth-Bloom’s (t=3,n=4)-threshold Scheme</vt:lpstr>
      <vt:lpstr>Asmuth-Bloom’s (t=3,n=4)-threshold Scheme</vt:lpstr>
      <vt:lpstr>Asmuth-Bloom’s (t,n)-threshold Scheme</vt:lpstr>
      <vt:lpstr>(t,n)-threshold based on CRT for Polynomial Ring over Finite Field.</vt:lpstr>
      <vt:lpstr>(t,n)-threshold based on CRT for Polynomial Ring over Finite Field.</vt:lpstr>
      <vt:lpstr>(t,n)-threshold based on CRT for Polynomial Ring over Finite Field</vt:lpstr>
      <vt:lpstr>(t,n)-threshold based on CRT for Polynomial Ring over Finite Field</vt:lpstr>
      <vt:lpstr>(t,n)-threshold based on CRT for Polynomial Ring over Finite Field can be ideal!</vt:lpstr>
      <vt:lpstr>(t,n)-threshold based on CRT for Polynomial Ring over Finite Field Security Analysis</vt:lpstr>
      <vt:lpstr>(t,n)-threshold based on CRT for Polynomial Ring over Finite Field Security Analysis</vt:lpstr>
      <vt:lpstr>(t,n)-threshold based on CRT for Polynomial Ring over Finite Field reduction to Shamir!</vt:lpstr>
      <vt:lpstr>(t,n,w)-Weighted Threshold based on CRT for Polynomial Ring over Finite Field.</vt:lpstr>
      <vt:lpstr>(t,n,w)-Weighted Threshold based on CRT for Polynomial Ring over Finite Field.</vt:lpstr>
      <vt:lpstr>(t,n,w)-Weighted Threshold based on CRT for Polynomial Ring over Finite Field.</vt:lpstr>
      <vt:lpstr>Comparing with Asmuth-Bloom’s Scheme </vt:lpstr>
      <vt:lpstr>Conclusion</vt:lpstr>
      <vt:lpstr>Thanks</vt:lpstr>
      <vt:lpstr>References:  </vt:lpstr>
    </vt:vector>
  </TitlesOfParts>
  <Company>University of Waterloo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Ideal Secret Sharing Schemesbased on Chinese Remainder Theorem</dc:title>
  <dc:creator>Public Printing, Library</dc:creator>
  <cp:lastModifiedBy>AMSz_1</cp:lastModifiedBy>
  <cp:revision>314</cp:revision>
  <dcterms:created xsi:type="dcterms:W3CDTF">2019-06-25T23:50:29Z</dcterms:created>
  <dcterms:modified xsi:type="dcterms:W3CDTF">2019-07-03T18:41:44Z</dcterms:modified>
</cp:coreProperties>
</file>