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301" r:id="rId5"/>
    <p:sldId id="302" r:id="rId6"/>
    <p:sldId id="262" r:id="rId7"/>
    <p:sldId id="267" r:id="rId8"/>
    <p:sldId id="307" r:id="rId9"/>
    <p:sldId id="276" r:id="rId10"/>
    <p:sldId id="306" r:id="rId11"/>
    <p:sldId id="277" r:id="rId12"/>
    <p:sldId id="283" r:id="rId13"/>
    <p:sldId id="284" r:id="rId14"/>
    <p:sldId id="280" r:id="rId15"/>
    <p:sldId id="281" r:id="rId16"/>
    <p:sldId id="285" r:id="rId17"/>
    <p:sldId id="288" r:id="rId18"/>
    <p:sldId id="287" r:id="rId19"/>
    <p:sldId id="289" r:id="rId20"/>
    <p:sldId id="290" r:id="rId21"/>
    <p:sldId id="291" r:id="rId22"/>
    <p:sldId id="292" r:id="rId23"/>
    <p:sldId id="293" r:id="rId24"/>
    <p:sldId id="295" r:id="rId25"/>
    <p:sldId id="296" r:id="rId26"/>
    <p:sldId id="270" r:id="rId27"/>
    <p:sldId id="308" r:id="rId28"/>
    <p:sldId id="303" r:id="rId29"/>
    <p:sldId id="305" r:id="rId30"/>
    <p:sldId id="310" r:id="rId31"/>
    <p:sldId id="26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71739" autoAdjust="0"/>
  </p:normalViewPr>
  <p:slideViewPr>
    <p:cSldViewPr snapToGrid="0">
      <p:cViewPr varScale="1">
        <p:scale>
          <a:sx n="64" d="100"/>
          <a:sy n="64" d="100"/>
        </p:scale>
        <p:origin x="160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AA9C4-C33B-406F-A8E1-02FF6F833E5D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AE0B1-B6F2-4102-AF6B-9E39B9BCF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39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A2627-AF22-4BB8-AF7B-B5E235CF72B4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B0330-BD14-4512-AF85-3B1A9E21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71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/>
              <a:t>mee-zooh-kee</a:t>
            </a:r>
            <a:r>
              <a:rPr lang="en-US" b="1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Soh-neh</a:t>
            </a:r>
            <a:endParaRPr lang="en-US" dirty="0" smtClean="0"/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nee-</a:t>
            </a:r>
            <a:r>
              <a:rPr lang="en-US" b="1" dirty="0" err="1" smtClean="0"/>
              <a:t>mee</a:t>
            </a:r>
            <a:r>
              <a:rPr lang="en-US" b="1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63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Mizuki</a:t>
            </a:r>
            <a:r>
              <a:rPr lang="en-US" dirty="0" smtClean="0"/>
              <a:t>, and Sone‘s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/>
              <a:t>mee-zooh-kee</a:t>
            </a:r>
            <a:r>
              <a:rPr lang="en-US" b="1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Soh-neh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3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♠ ♣ ♥ ♦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66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♠ ♣ ♥ ♦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91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54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10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♠ ♣ ♥ ♦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63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♠ ♣ ♥ ♦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954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758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146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00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Possible issues (the security is relay on random shuffles, that performed by human), how much practical security we can get security (human tend to be more repetitive)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08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162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96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15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Commitment with Obfuscated bases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can be used in secret share with out revels your cards</a:t>
            </a:r>
          </a:p>
          <a:p>
            <a:endParaRPr lang="en-US" dirty="0" smtClean="0"/>
          </a:p>
          <a:p>
            <a:r>
              <a:rPr lang="en-US" dirty="0" smtClean="0"/>
              <a:t>OPEN question can we have opaque commitment  with B1 can be 12, 14, 13 ,23, …</a:t>
            </a:r>
            <a:r>
              <a:rPr lang="en-US" dirty="0" err="1" smtClean="0"/>
              <a:t>etc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688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Commitment with Obfuscated bases</a:t>
            </a:r>
            <a:r>
              <a:rPr lang="en-US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032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♠ ♣ ♥ ♦ 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4399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intriguing future work might involve finding lower bounds on the number of required cards and shuffles.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Shuffle take about hoe we can perform an attack agents this but sensing time interval for each round of shuffle</a:t>
            </a:r>
          </a:p>
          <a:p>
            <a:endParaRPr lang="en-US" dirty="0" smtClean="0"/>
          </a:p>
          <a:p>
            <a:r>
              <a:rPr lang="en-US" dirty="0" smtClean="0"/>
              <a:t>1- is</a:t>
            </a:r>
            <a:r>
              <a:rPr lang="en-US" baseline="0" dirty="0" smtClean="0"/>
              <a:t> there are extension to </a:t>
            </a:r>
            <a:r>
              <a:rPr lang="en-US" dirty="0" smtClean="0"/>
              <a:t>opaque commitment to hide B to be and pair of stack</a:t>
            </a:r>
            <a:r>
              <a:rPr lang="en-US" baseline="0" dirty="0" smtClean="0"/>
              <a:t> of cards!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2-</a:t>
            </a:r>
            <a:r>
              <a:rPr lang="en-US" baseline="0" dirty="0" smtClean="0"/>
              <a:t> </a:t>
            </a:r>
            <a:r>
              <a:rPr lang="en-US" dirty="0" smtClean="0"/>
              <a:t>The parties have no method of verifying that the protocol was executed properly</a:t>
            </a:r>
          </a:p>
          <a:p>
            <a:endParaRPr lang="en-US" dirty="0" smtClean="0"/>
          </a:p>
          <a:p>
            <a:r>
              <a:rPr lang="en-US" dirty="0" smtClean="0"/>
              <a:t>3- Can</a:t>
            </a:r>
            <a:r>
              <a:rPr lang="en-US" baseline="0" dirty="0" smtClean="0"/>
              <a:t> we use another type of commitment </a:t>
            </a:r>
          </a:p>
          <a:p>
            <a:r>
              <a:rPr lang="en-US" baseline="0" dirty="0" smtClean="0"/>
              <a:t>		a- that has the property of </a:t>
            </a:r>
            <a:r>
              <a:rPr lang="en-US" dirty="0" smtClean="0"/>
              <a:t>indistinguishable. </a:t>
            </a:r>
          </a:p>
          <a:p>
            <a:r>
              <a:rPr lang="en-US" baseline="0" dirty="0" smtClean="0"/>
              <a:t>		b- commitment of value 0 and 1, in way using fixed operation can perform NOT.</a:t>
            </a:r>
          </a:p>
          <a:p>
            <a:r>
              <a:rPr lang="en-US" baseline="0" dirty="0" smtClean="0"/>
              <a:t>		c- with zero knowledge can verify the value of two CM to be equal!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020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25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8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5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Way to hide the data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97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3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47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24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 smtClean="0"/>
              <a:t>mee-zooh-kee</a:t>
            </a:r>
            <a:r>
              <a:rPr lang="en-US" b="1" dirty="0" smtClean="0"/>
              <a:t> and </a:t>
            </a:r>
            <a:r>
              <a:rPr lang="en-US" dirty="0" err="1" smtClean="0"/>
              <a:t>Soh-neh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B0330-BD14-4512-AF85-3B1A9E21D2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24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5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5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4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5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0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23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7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6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3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9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17E3-01E7-4C11-B05D-C9F508C4EC3B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856F-DF0F-458B-9EF3-AD58C6670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4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5.png"/><Relationship Id="rId7" Type="http://schemas.openxmlformats.org/officeDocument/2006/relationships/image" Target="../media/image8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10" Type="http://schemas.openxmlformats.org/officeDocument/2006/relationships/image" Target="../media/image151.png"/><Relationship Id="rId4" Type="http://schemas.openxmlformats.org/officeDocument/2006/relationships/image" Target="../media/image100.png"/><Relationship Id="rId9" Type="http://schemas.openxmlformats.org/officeDocument/2006/relationships/image" Target="../media/image1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image" Target="../media/image110.png"/><Relationship Id="rId7" Type="http://schemas.openxmlformats.org/officeDocument/2006/relationships/image" Target="../media/image15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5" Type="http://schemas.openxmlformats.org/officeDocument/2006/relationships/image" Target="../media/image810.png"/><Relationship Id="rId4" Type="http://schemas.openxmlformats.org/officeDocument/2006/relationships/image" Target="../media/image120.png"/><Relationship Id="rId9" Type="http://schemas.openxmlformats.org/officeDocument/2006/relationships/image" Target="../media/image17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0.png"/><Relationship Id="rId3" Type="http://schemas.openxmlformats.org/officeDocument/2006/relationships/image" Target="../media/image3.png"/><Relationship Id="rId7" Type="http://schemas.openxmlformats.org/officeDocument/2006/relationships/image" Target="../media/image190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0.png"/><Relationship Id="rId11" Type="http://schemas.openxmlformats.org/officeDocument/2006/relationships/image" Target="../media/image23.png"/><Relationship Id="rId5" Type="http://schemas.openxmlformats.org/officeDocument/2006/relationships/image" Target="../media/image171.png"/><Relationship Id="rId10" Type="http://schemas.openxmlformats.org/officeDocument/2006/relationships/image" Target="../media/image22.png"/><Relationship Id="rId4" Type="http://schemas.openxmlformats.org/officeDocument/2006/relationships/image" Target="../media/image2.jpg"/><Relationship Id="rId9" Type="http://schemas.openxmlformats.org/officeDocument/2006/relationships/image" Target="../media/image2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25.png"/><Relationship Id="rId7" Type="http://schemas.openxmlformats.org/officeDocument/2006/relationships/image" Target="../media/image8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1.png"/><Relationship Id="rId10" Type="http://schemas.openxmlformats.org/officeDocument/2006/relationships/image" Target="../media/image29.png"/><Relationship Id="rId4" Type="http://schemas.openxmlformats.org/officeDocument/2006/relationships/image" Target="../media/image26.png"/><Relationship Id="rId9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0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3.png"/><Relationship Id="rId5" Type="http://schemas.openxmlformats.org/officeDocument/2006/relationships/image" Target="../media/image30.png"/><Relationship Id="rId10" Type="http://schemas.openxmlformats.org/officeDocument/2006/relationships/image" Target="../media/image311.png"/><Relationship Id="rId4" Type="http://schemas.openxmlformats.org/officeDocument/2006/relationships/image" Target="../media/image250.png"/><Relationship Id="rId9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1.png"/><Relationship Id="rId3" Type="http://schemas.openxmlformats.org/officeDocument/2006/relationships/image" Target="../media/image240.png"/><Relationship Id="rId7" Type="http://schemas.openxmlformats.org/officeDocument/2006/relationships/image" Target="../media/image30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0.png"/><Relationship Id="rId11" Type="http://schemas.openxmlformats.org/officeDocument/2006/relationships/image" Target="../media/image321.png"/><Relationship Id="rId5" Type="http://schemas.openxmlformats.org/officeDocument/2006/relationships/image" Target="../media/image260.png"/><Relationship Id="rId10" Type="http://schemas.openxmlformats.org/officeDocument/2006/relationships/image" Target="../media/image151.png"/><Relationship Id="rId4" Type="http://schemas.openxmlformats.org/officeDocument/2006/relationships/image" Target="../media/image250.png"/><Relationship Id="rId9" Type="http://schemas.openxmlformats.org/officeDocument/2006/relationships/image" Target="../media/image14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0.png"/><Relationship Id="rId18" Type="http://schemas.openxmlformats.org/officeDocument/2006/relationships/image" Target="../media/image45.png"/><Relationship Id="rId3" Type="http://schemas.openxmlformats.org/officeDocument/2006/relationships/image" Target="../media/image21.png"/><Relationship Id="rId21" Type="http://schemas.openxmlformats.org/officeDocument/2006/relationships/image" Target="../media/image48.png"/><Relationship Id="rId7" Type="http://schemas.openxmlformats.org/officeDocument/2006/relationships/image" Target="../media/image35.png"/><Relationship Id="rId12" Type="http://schemas.openxmlformats.org/officeDocument/2006/relationships/image" Target="../media/image39.png"/><Relationship Id="rId17" Type="http://schemas.openxmlformats.org/officeDocument/2006/relationships/image" Target="../media/image44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43.png"/><Relationship Id="rId20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0.png"/><Relationship Id="rId11" Type="http://schemas.openxmlformats.org/officeDocument/2006/relationships/image" Target="../media/image38.png"/><Relationship Id="rId5" Type="http://schemas.openxmlformats.org/officeDocument/2006/relationships/image" Target="../media/image320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0" Type="http://schemas.openxmlformats.org/officeDocument/2006/relationships/image" Target="../media/image37.png"/><Relationship Id="rId19" Type="http://schemas.openxmlformats.org/officeDocument/2006/relationships/image" Target="../media/image46.png"/><Relationship Id="rId4" Type="http://schemas.openxmlformats.org/officeDocument/2006/relationships/image" Target="../media/image310.png"/><Relationship Id="rId9" Type="http://schemas.openxmlformats.org/officeDocument/2006/relationships/image" Target="../media/image360.png"/><Relationship Id="rId14" Type="http://schemas.openxmlformats.org/officeDocument/2006/relationships/image" Target="../media/image41.png"/><Relationship Id="rId22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3.png"/><Relationship Id="rId5" Type="http://schemas.openxmlformats.org/officeDocument/2006/relationships/image" Target="../media/image55.png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0.png"/><Relationship Id="rId4" Type="http://schemas.openxmlformats.org/officeDocument/2006/relationships/image" Target="../media/image5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5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67.png"/><Relationship Id="rId7" Type="http://schemas.openxmlformats.org/officeDocument/2006/relationships/image" Target="../media/image5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0.png"/><Relationship Id="rId5" Type="http://schemas.openxmlformats.org/officeDocument/2006/relationships/image" Target="../media/image63.png"/><Relationship Id="rId10" Type="http://schemas.openxmlformats.org/officeDocument/2006/relationships/image" Target="../media/image66.png"/><Relationship Id="rId4" Type="http://schemas.openxmlformats.org/officeDocument/2006/relationships/image" Target="../media/image68.png"/><Relationship Id="rId9" Type="http://schemas.openxmlformats.org/officeDocument/2006/relationships/image" Target="../media/image6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7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0.png"/><Relationship Id="rId13" Type="http://schemas.openxmlformats.org/officeDocument/2006/relationships/image" Target="../media/image84.png"/><Relationship Id="rId3" Type="http://schemas.openxmlformats.org/officeDocument/2006/relationships/image" Target="../media/image74.png"/><Relationship Id="rId7" Type="http://schemas.openxmlformats.org/officeDocument/2006/relationships/image" Target="../media/image510.png"/><Relationship Id="rId12" Type="http://schemas.openxmlformats.org/officeDocument/2006/relationships/image" Target="../media/image83.png"/><Relationship Id="rId17" Type="http://schemas.openxmlformats.org/officeDocument/2006/relationships/image" Target="../media/image78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7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86.png"/><Relationship Id="rId10" Type="http://schemas.openxmlformats.org/officeDocument/2006/relationships/image" Target="../media/image670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4.png"/><Relationship Id="rId3" Type="http://schemas.openxmlformats.org/officeDocument/2006/relationships/image" Target="../media/image720.png"/><Relationship Id="rId7" Type="http://schemas.openxmlformats.org/officeDocument/2006/relationships/image" Target="../media/image88.png"/><Relationship Id="rId12" Type="http://schemas.openxmlformats.org/officeDocument/2006/relationships/image" Target="../media/image9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92.png"/><Relationship Id="rId5" Type="http://schemas.openxmlformats.org/officeDocument/2006/relationships/image" Target="../media/image79.png"/><Relationship Id="rId15" Type="http://schemas.openxmlformats.org/officeDocument/2006/relationships/image" Target="../media/image97.png"/><Relationship Id="rId10" Type="http://schemas.openxmlformats.org/officeDocument/2006/relationships/image" Target="../media/image91.png"/><Relationship Id="rId4" Type="http://schemas.openxmlformats.org/officeDocument/2006/relationships/image" Target="../media/image730.png"/><Relationship Id="rId9" Type="http://schemas.openxmlformats.org/officeDocument/2006/relationships/image" Target="../media/image90.png"/><Relationship Id="rId14" Type="http://schemas.openxmlformats.org/officeDocument/2006/relationships/image" Target="../media/image9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rrectness_(computer_science)" TargetMode="External"/><Relationship Id="rId2" Type="http://schemas.openxmlformats.org/officeDocument/2006/relationships/hyperlink" Target="https://en.wikipedia.org/wiki/Randomized_algorith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Probabilit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Efficient and Secure Multiparty </a:t>
            </a:r>
            <a:r>
              <a:rPr lang="en-US" dirty="0" smtClean="0"/>
              <a:t>Computations</a:t>
            </a:r>
            <a:br>
              <a:rPr lang="en-US" dirty="0" smtClean="0"/>
            </a:br>
            <a:r>
              <a:rPr lang="en-US" sz="4000" dirty="0" smtClean="0"/>
              <a:t>Using </a:t>
            </a:r>
            <a:r>
              <a:rPr lang="en-US" sz="4000" dirty="0"/>
              <a:t>a Standard Deck of Playing Cards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12924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Takaaki</a:t>
            </a:r>
            <a:r>
              <a:rPr lang="en-US" dirty="0" smtClean="0"/>
              <a:t> </a:t>
            </a:r>
            <a:r>
              <a:rPr lang="en-US" dirty="0" err="1" smtClean="0"/>
              <a:t>Mizuki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Presented by: Ahmed </a:t>
            </a:r>
            <a:r>
              <a:rPr lang="en-US" dirty="0" err="1" smtClean="0"/>
              <a:t>Zawia</a:t>
            </a:r>
            <a:endParaRPr lang="en-US" dirty="0" smtClean="0"/>
          </a:p>
          <a:p>
            <a:r>
              <a:rPr lang="en-US" dirty="0" smtClean="0"/>
              <a:t>Jun 12, 2019</a:t>
            </a:r>
          </a:p>
          <a:p>
            <a:r>
              <a:rPr lang="en-US" dirty="0"/>
              <a:t> </a:t>
            </a:r>
            <a:r>
              <a:rPr lang="en-US" dirty="0" smtClean="0"/>
              <a:t>CS 858 Spring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6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Previous work </a:t>
            </a:r>
            <a:r>
              <a:rPr lang="en-US" dirty="0" smtClean="0"/>
              <a:t>on XOR </a:t>
            </a:r>
            <a:r>
              <a:rPr lang="en-US" dirty="0"/>
              <a:t>computation[11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812407" y="22995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56692" y="22968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3038" y="22995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87323" y="22968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600879" y="1931371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812407" y="32910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356692" y="32883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43038" y="32910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487323" y="32883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844075" y="3239174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12407" y="38804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943038" y="38804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385084" y="3346557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7710172" y="3154363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" name="Straight Arrow Connector 3"/>
          <p:cNvCxnSpPr>
            <a:stCxn id="12" idx="2"/>
            <a:endCxn id="20" idx="0"/>
          </p:cNvCxnSpPr>
          <p:nvPr/>
        </p:nvCxnSpPr>
        <p:spPr>
          <a:xfrm>
            <a:off x="5550656" y="2772595"/>
            <a:ext cx="586346" cy="51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19" idx="0"/>
          </p:cNvCxnSpPr>
          <p:nvPr/>
        </p:nvCxnSpPr>
        <p:spPr>
          <a:xfrm flipH="1">
            <a:off x="5550656" y="2775266"/>
            <a:ext cx="586346" cy="513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821033" y="429635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365318" y="429368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951664" y="429635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6495949" y="429368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19" idx="2"/>
            <a:endCxn id="34" idx="0"/>
          </p:cNvCxnSpPr>
          <p:nvPr/>
        </p:nvCxnSpPr>
        <p:spPr>
          <a:xfrm>
            <a:off x="5550656" y="3764095"/>
            <a:ext cx="594972" cy="532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33" idx="0"/>
          </p:cNvCxnSpPr>
          <p:nvPr/>
        </p:nvCxnSpPr>
        <p:spPr>
          <a:xfrm flipH="1">
            <a:off x="5559282" y="3766766"/>
            <a:ext cx="577720" cy="526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11144" y="1932317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280279" y="192756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5624058" y="5057399"/>
            <a:ext cx="485899" cy="701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21033" y="4769388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033" y="4769388"/>
                <a:ext cx="83869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109957" y="4780723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957" y="4780723"/>
                <a:ext cx="77392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Left-Right Arrow 49"/>
          <p:cNvSpPr/>
          <p:nvPr/>
        </p:nvSpPr>
        <p:spPr>
          <a:xfrm>
            <a:off x="3795623" y="5875482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342947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2887232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01240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240" y="6359849"/>
                <a:ext cx="7739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ounded Rectangle 59"/>
          <p:cNvSpPr/>
          <p:nvPr/>
        </p:nvSpPr>
        <p:spPr>
          <a:xfrm>
            <a:off x="9819174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0363459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 flipV="1">
            <a:off x="10049210" y="6443925"/>
            <a:ext cx="595786" cy="4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283455" y="3695775"/>
            <a:ext cx="4070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CMMI10"/>
              </a:rPr>
              <a:t>For r </a:t>
            </a:r>
            <a:r>
              <a:rPr lang="en-US" dirty="0">
                <a:latin typeface="CMR10"/>
              </a:rPr>
              <a:t>is a uniformly distributed </a:t>
            </a:r>
            <a:r>
              <a:rPr lang="en-US" dirty="0" smtClean="0">
                <a:latin typeface="CMR10"/>
              </a:rPr>
              <a:t>random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933654" y="5886817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20378" y="2323899"/>
            <a:ext cx="1454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Commit to inputs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1620378" y="2877940"/>
            <a:ext cx="241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620378" y="3408112"/>
            <a:ext cx="1833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Random bisection cuts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25556" y="4354037"/>
            <a:ext cx="145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Rearrange </a:t>
            </a:r>
            <a:r>
              <a:rPr lang="en-US" sz="1400" dirty="0" smtClean="0"/>
              <a:t>results</a:t>
            </a:r>
            <a:endParaRPr lang="en-US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36830" y="2501660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131200" y="3034097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3559269" y="3549056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3221966" y="4531536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282422" y="635505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422" y="6355057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821208" y="6365943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208" y="6365943"/>
                <a:ext cx="838697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ounded Rectangle 72"/>
          <p:cNvSpPr/>
          <p:nvPr/>
        </p:nvSpPr>
        <p:spPr>
          <a:xfrm>
            <a:off x="4793497" y="139004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5337782" y="138737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924128" y="139004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468413" y="138737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9339270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/>
          </a:p>
        </p:txBody>
      </p:sp>
      <p:sp>
        <p:nvSpPr>
          <p:cNvPr id="59" name="Rounded Rectangle 58"/>
          <p:cNvSpPr/>
          <p:nvPr/>
        </p:nvSpPr>
        <p:spPr>
          <a:xfrm>
            <a:off x="8843904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318758" y="58945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/>
          </a:p>
        </p:txBody>
      </p:sp>
      <p:sp>
        <p:nvSpPr>
          <p:cNvPr id="77" name="Rounded Rectangle 76"/>
          <p:cNvSpPr/>
          <p:nvPr/>
        </p:nvSpPr>
        <p:spPr>
          <a:xfrm>
            <a:off x="1824466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7175751" y="5774588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35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XOR computation[11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812407" y="164395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56692" y="164128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3038" y="164395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87323" y="164128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812407" y="32910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356692" y="32883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43038" y="32910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487323" y="32883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844075" y="3239174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12407" y="38804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943038" y="38804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822045" y="3427779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3991973" y="3202569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" name="Straight Arrow Connector 3"/>
          <p:cNvCxnSpPr>
            <a:stCxn id="12" idx="2"/>
            <a:endCxn id="20" idx="0"/>
          </p:cNvCxnSpPr>
          <p:nvPr/>
        </p:nvCxnSpPr>
        <p:spPr>
          <a:xfrm>
            <a:off x="5550656" y="2116989"/>
            <a:ext cx="586346" cy="1174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19" idx="0"/>
          </p:cNvCxnSpPr>
          <p:nvPr/>
        </p:nvCxnSpPr>
        <p:spPr>
          <a:xfrm flipH="1">
            <a:off x="5550656" y="2119660"/>
            <a:ext cx="586346" cy="1168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821033" y="429635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365318" y="429368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951664" y="429635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6495949" y="429368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19" idx="2"/>
            <a:endCxn id="34" idx="0"/>
          </p:cNvCxnSpPr>
          <p:nvPr/>
        </p:nvCxnSpPr>
        <p:spPr>
          <a:xfrm>
            <a:off x="5550656" y="3764095"/>
            <a:ext cx="594972" cy="532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33" idx="0"/>
          </p:cNvCxnSpPr>
          <p:nvPr/>
        </p:nvCxnSpPr>
        <p:spPr>
          <a:xfrm flipH="1">
            <a:off x="5559282" y="3766766"/>
            <a:ext cx="577720" cy="526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49429" y="1807795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39486" y="181217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5624058" y="5057399"/>
            <a:ext cx="485899" cy="701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-Right Arrow 49"/>
          <p:cNvSpPr/>
          <p:nvPr/>
        </p:nvSpPr>
        <p:spPr>
          <a:xfrm>
            <a:off x="3795623" y="5875482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342947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2887232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01240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240" y="6359849"/>
                <a:ext cx="77392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ounded Rectangle 59"/>
          <p:cNvSpPr/>
          <p:nvPr/>
        </p:nvSpPr>
        <p:spPr>
          <a:xfrm>
            <a:off x="9819174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0363459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 flipV="1">
            <a:off x="10049210" y="6443925"/>
            <a:ext cx="595786" cy="4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815222" y="6224955"/>
            <a:ext cx="437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CMMI10"/>
              </a:rPr>
              <a:t> for r </a:t>
            </a:r>
            <a:r>
              <a:rPr lang="en-US" dirty="0">
                <a:latin typeface="CMR10"/>
              </a:rPr>
              <a:t>is a uniformly distributed random bit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933654" y="5886817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8242627" y="190717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70" name="Rounded Rectangle 69"/>
          <p:cNvSpPr/>
          <p:nvPr/>
        </p:nvSpPr>
        <p:spPr>
          <a:xfrm>
            <a:off x="8786912" y="190450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9373258" y="190717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>
            <a:off x="9917543" y="190450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361501" y="275243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>
          <a:xfrm>
            <a:off x="1475459" y="276180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886004" y="275839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80" name="Rounded Rectangle 79"/>
          <p:cNvSpPr/>
          <p:nvPr/>
        </p:nvSpPr>
        <p:spPr>
          <a:xfrm>
            <a:off x="2036417" y="275839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8302410" y="376698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82" name="Rounded Rectangle 81"/>
          <p:cNvSpPr/>
          <p:nvPr/>
        </p:nvSpPr>
        <p:spPr>
          <a:xfrm>
            <a:off x="9416368" y="3776354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8871994" y="377293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9977326" y="377293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8899583" y="472627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86" name="Rounded Rectangle 85"/>
          <p:cNvSpPr/>
          <p:nvPr/>
        </p:nvSpPr>
        <p:spPr>
          <a:xfrm>
            <a:off x="8377192" y="471596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9971876" y="473772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88" name="Rounded Rectangle 87"/>
          <p:cNvSpPr/>
          <p:nvPr/>
        </p:nvSpPr>
        <p:spPr>
          <a:xfrm>
            <a:off x="9452302" y="474472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Left-Right Arrow 88"/>
          <p:cNvSpPr/>
          <p:nvPr/>
        </p:nvSpPr>
        <p:spPr>
          <a:xfrm rot="20934640">
            <a:off x="6059702" y="2369082"/>
            <a:ext cx="2019743" cy="24458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/>
        </p:nvSpPr>
        <p:spPr>
          <a:xfrm>
            <a:off x="7193400" y="4312372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MR10"/>
              </a:rPr>
              <a:t>prob</a:t>
            </a:r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½ 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1466833" y="404613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97" name="Rounded Rectangle 96"/>
          <p:cNvSpPr/>
          <p:nvPr/>
        </p:nvSpPr>
        <p:spPr>
          <a:xfrm>
            <a:off x="344917" y="4055833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2036417" y="4052093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905875" y="4052415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304644" y="3363319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MR10"/>
              </a:rPr>
              <a:t>prob</a:t>
            </a:r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½ </a:t>
            </a:r>
            <a:endParaRPr lang="en-US" dirty="0"/>
          </a:p>
        </p:txBody>
      </p:sp>
      <p:sp>
        <p:nvSpPr>
          <p:cNvPr id="91" name="Left-Right Arrow 90"/>
          <p:cNvSpPr/>
          <p:nvPr/>
        </p:nvSpPr>
        <p:spPr>
          <a:xfrm rot="1392330">
            <a:off x="2559985" y="3208188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Left-Right Arrow 93"/>
          <p:cNvSpPr/>
          <p:nvPr/>
        </p:nvSpPr>
        <p:spPr>
          <a:xfrm rot="20365273">
            <a:off x="2548832" y="3836362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5162339" y="1332691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9795808" y="439794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8681983" y="4388656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267157" y="129698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06" name="Straight Connector 105"/>
          <p:cNvCxnSpPr/>
          <p:nvPr/>
        </p:nvCxnSpPr>
        <p:spPr>
          <a:xfrm>
            <a:off x="8639324" y="4485655"/>
            <a:ext cx="332212" cy="135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9793287" y="4475263"/>
            <a:ext cx="332212" cy="135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Left-Right Arrow 107"/>
          <p:cNvSpPr/>
          <p:nvPr/>
        </p:nvSpPr>
        <p:spPr>
          <a:xfrm rot="1392330">
            <a:off x="6991282" y="4786568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Left-Right Arrow 108"/>
          <p:cNvSpPr/>
          <p:nvPr/>
        </p:nvSpPr>
        <p:spPr>
          <a:xfrm rot="20365273">
            <a:off x="7004286" y="4155225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/>
          <p:cNvCxnSpPr>
            <a:stCxn id="40" idx="2"/>
            <a:endCxn id="78" idx="0"/>
          </p:cNvCxnSpPr>
          <p:nvPr/>
        </p:nvCxnSpPr>
        <p:spPr>
          <a:xfrm>
            <a:off x="872360" y="2177127"/>
            <a:ext cx="797063" cy="584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0" idx="2"/>
            <a:endCxn id="77" idx="0"/>
          </p:cNvCxnSpPr>
          <p:nvPr/>
        </p:nvCxnSpPr>
        <p:spPr>
          <a:xfrm flipH="1">
            <a:off x="555465" y="2177127"/>
            <a:ext cx="316895" cy="57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41" idx="2"/>
            <a:endCxn id="79" idx="0"/>
          </p:cNvCxnSpPr>
          <p:nvPr/>
        </p:nvCxnSpPr>
        <p:spPr>
          <a:xfrm flipH="1">
            <a:off x="1079968" y="2181507"/>
            <a:ext cx="703949" cy="576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41" idx="2"/>
            <a:endCxn id="80" idx="0"/>
          </p:cNvCxnSpPr>
          <p:nvPr/>
        </p:nvCxnSpPr>
        <p:spPr>
          <a:xfrm>
            <a:off x="1783917" y="2181507"/>
            <a:ext cx="446464" cy="576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Rounded Rectangle 89"/>
          <p:cNvSpPr/>
          <p:nvPr/>
        </p:nvSpPr>
        <p:spPr>
          <a:xfrm>
            <a:off x="9339270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8843904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3" name="Rounded Rectangle 92"/>
          <p:cNvSpPr/>
          <p:nvPr/>
        </p:nvSpPr>
        <p:spPr>
          <a:xfrm>
            <a:off x="1318758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1824466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821033" y="4769388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033" y="4769388"/>
                <a:ext cx="838697" cy="369332"/>
              </a:xfrm>
              <a:prstGeom prst="rect">
                <a:avLst/>
              </a:prstGeom>
              <a:blipFill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6109957" y="4780723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957" y="4780723"/>
                <a:ext cx="773920" cy="369332"/>
              </a:xfrm>
              <a:prstGeom prst="rect">
                <a:avLst/>
              </a:prstGeom>
              <a:blipFill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6" name="Straight Connector 115"/>
          <p:cNvCxnSpPr/>
          <p:nvPr/>
        </p:nvCxnSpPr>
        <p:spPr>
          <a:xfrm>
            <a:off x="7175751" y="5774588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1384020" y="6369571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020" y="6369571"/>
                <a:ext cx="83869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8911920" y="6369571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1920" y="6369571"/>
                <a:ext cx="83869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1" name="Straight Connector 120"/>
          <p:cNvCxnSpPr/>
          <p:nvPr/>
        </p:nvCxnSpPr>
        <p:spPr>
          <a:xfrm>
            <a:off x="9273731" y="1867574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8242063" y="25088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9372694" y="250884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9759683" y="351561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8645858" y="3506323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10284391" y="1602677"/>
            <a:ext cx="1465613" cy="21875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65147" y="1583160"/>
            <a:ext cx="1465613" cy="218758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XOR computation[11]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12681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Observation: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∈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0, 1</m:t>
                        </m:r>
                      </m:e>
                    </m:d>
                  </m:oMath>
                </a14:m>
                <a:r>
                  <a:rPr lang="en-US" dirty="0" smtClean="0"/>
                  <a:t>, then we have: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then the output will be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all the time!, </a:t>
                </a:r>
                <a:endParaRPr lang="en-US" dirty="0" smtClean="0"/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we </a:t>
                </a:r>
                <a:r>
                  <a:rPr lang="en-US" dirty="0"/>
                  <a:t>can use this observation to construct</a:t>
                </a:r>
              </a:p>
              <a:p>
                <a:pPr lvl="3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Secure Copy </a:t>
                </a:r>
                <a:r>
                  <a:rPr lang="en-US" dirty="0"/>
                  <a:t>operation</a:t>
                </a:r>
              </a:p>
              <a:p>
                <a:pPr lvl="3">
                  <a:buFont typeface="Wingdings" panose="05000000000000000000" pitchFamily="2" charset="2"/>
                  <a:buChar char="§"/>
                </a:pPr>
                <a:r>
                  <a:rPr lang="en-US" dirty="0"/>
                  <a:t>base change operation!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 lvl="2"/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10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12681"/>
              </a:xfrm>
              <a:blipFill rotWithShape="0">
                <a:blip r:embed="rId3"/>
                <a:stretch>
                  <a:fillRect l="-1043" t="-20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7" name="Picture 10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535" y="4495851"/>
            <a:ext cx="1933575" cy="1733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807123" y="2492287"/>
                <a:ext cx="8138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123" y="2492287"/>
                <a:ext cx="813877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672449" y="173930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449" y="1739302"/>
                <a:ext cx="36580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672448" y="323360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448" y="3233607"/>
                <a:ext cx="3658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urved Connector 5"/>
          <p:cNvCxnSpPr>
            <a:stCxn id="3" idx="0"/>
            <a:endCxn id="7" idx="1"/>
          </p:cNvCxnSpPr>
          <p:nvPr/>
        </p:nvCxnSpPr>
        <p:spPr>
          <a:xfrm rot="5400000" flipH="1" flipV="1">
            <a:off x="7659096" y="1478935"/>
            <a:ext cx="568319" cy="14583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3" idx="2"/>
            <a:endCxn id="8" idx="1"/>
          </p:cNvCxnSpPr>
          <p:nvPr/>
        </p:nvCxnSpPr>
        <p:spPr>
          <a:xfrm rot="16200000" flipH="1">
            <a:off x="7664928" y="2410753"/>
            <a:ext cx="556654" cy="145838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472084" y="1908751"/>
                <a:ext cx="783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084" y="1908751"/>
                <a:ext cx="78342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472084" y="3095369"/>
                <a:ext cx="783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084" y="3095369"/>
                <a:ext cx="78342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1194151" y="2505192"/>
                <a:ext cx="8138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4151" y="2505192"/>
                <a:ext cx="813877" cy="369332"/>
              </a:xfrm>
              <a:prstGeom prst="rect">
                <a:avLst/>
              </a:prstGeom>
              <a:blipFill>
                <a:blip r:embed="rId1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0600384" y="1736332"/>
                <a:ext cx="8336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384" y="1736332"/>
                <a:ext cx="83362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urved Connector 20"/>
          <p:cNvCxnSpPr>
            <a:stCxn id="7" idx="3"/>
            <a:endCxn id="20" idx="1"/>
          </p:cNvCxnSpPr>
          <p:nvPr/>
        </p:nvCxnSpPr>
        <p:spPr>
          <a:xfrm flipV="1">
            <a:off x="9038255" y="1920998"/>
            <a:ext cx="1562129" cy="297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10600384" y="3221732"/>
                <a:ext cx="83362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0384" y="3221732"/>
                <a:ext cx="833626" cy="369332"/>
              </a:xfrm>
              <a:prstGeom prst="rect">
                <a:avLst/>
              </a:prstGeom>
              <a:blipFill>
                <a:blip r:embed="rId1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Curved Connector 24"/>
          <p:cNvCxnSpPr>
            <a:stCxn id="8" idx="3"/>
            <a:endCxn id="24" idx="1"/>
          </p:cNvCxnSpPr>
          <p:nvPr/>
        </p:nvCxnSpPr>
        <p:spPr>
          <a:xfrm flipV="1">
            <a:off x="9038254" y="3406398"/>
            <a:ext cx="1562130" cy="11875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9" idx="0"/>
            <a:endCxn id="20" idx="2"/>
          </p:cNvCxnSpPr>
          <p:nvPr/>
        </p:nvCxnSpPr>
        <p:spPr>
          <a:xfrm rot="16200000" flipV="1">
            <a:off x="11109380" y="2013481"/>
            <a:ext cx="399528" cy="58389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urved Connector 30"/>
          <p:cNvCxnSpPr>
            <a:stCxn id="19" idx="2"/>
            <a:endCxn id="24" idx="0"/>
          </p:cNvCxnSpPr>
          <p:nvPr/>
        </p:nvCxnSpPr>
        <p:spPr>
          <a:xfrm rot="5400000">
            <a:off x="11135540" y="2756182"/>
            <a:ext cx="347208" cy="58389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0709430" y="3297510"/>
            <a:ext cx="595786" cy="43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7338596" y="3819830"/>
            <a:ext cx="918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First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0379202" y="3866040"/>
            <a:ext cx="1275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seconds 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9" y="365125"/>
            <a:ext cx="12168554" cy="1325563"/>
          </a:xfrm>
        </p:spPr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Secure</a:t>
            </a:r>
            <a:r>
              <a:rPr lang="en-US" b="1" dirty="0" smtClean="0"/>
              <a:t> </a:t>
            </a:r>
            <a:r>
              <a:rPr lang="en-US" dirty="0" smtClean="0"/>
              <a:t>Copy </a:t>
            </a:r>
            <a:r>
              <a:rPr lang="en-US" dirty="0"/>
              <a:t>and Base </a:t>
            </a:r>
            <a:r>
              <a:rPr lang="en-US" dirty="0" smtClean="0"/>
              <a:t>change [11].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812407" y="25934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56692" y="259080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943038" y="25934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87323" y="259080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600879" y="2225288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4812407" y="35849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5356692" y="358230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943038" y="35849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6487323" y="358230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844075" y="3533091"/>
            <a:ext cx="0" cy="524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812407" y="4174358"/>
            <a:ext cx="932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943038" y="4174358"/>
            <a:ext cx="9322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385084" y="3640474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7710172" y="3448280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" name="Straight Arrow Connector 3"/>
          <p:cNvCxnSpPr>
            <a:stCxn id="12" idx="2"/>
            <a:endCxn id="20" idx="0"/>
          </p:cNvCxnSpPr>
          <p:nvPr/>
        </p:nvCxnSpPr>
        <p:spPr>
          <a:xfrm>
            <a:off x="5550656" y="3066512"/>
            <a:ext cx="586346" cy="51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19" idx="0"/>
          </p:cNvCxnSpPr>
          <p:nvPr/>
        </p:nvCxnSpPr>
        <p:spPr>
          <a:xfrm flipH="1">
            <a:off x="5550656" y="3069183"/>
            <a:ext cx="586346" cy="513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821033" y="459027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5365318" y="458760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951664" y="459027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6495949" y="458760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19" idx="2"/>
            <a:endCxn id="34" idx="0"/>
          </p:cNvCxnSpPr>
          <p:nvPr/>
        </p:nvCxnSpPr>
        <p:spPr>
          <a:xfrm>
            <a:off x="5550656" y="4058012"/>
            <a:ext cx="594972" cy="532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33" idx="0"/>
          </p:cNvCxnSpPr>
          <p:nvPr/>
        </p:nvCxnSpPr>
        <p:spPr>
          <a:xfrm flipH="1">
            <a:off x="5559282" y="4060683"/>
            <a:ext cx="577720" cy="526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11144" y="2226234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48495" y="2221477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=0</a:t>
            </a:r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5624058" y="5351316"/>
            <a:ext cx="485899" cy="5543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21033" y="5063305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1033" y="5063305"/>
                <a:ext cx="83869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109957" y="5074640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957" y="5074640"/>
                <a:ext cx="77392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Left-Right Arrow 49"/>
          <p:cNvSpPr/>
          <p:nvPr/>
        </p:nvSpPr>
        <p:spPr>
          <a:xfrm>
            <a:off x="3795623" y="5875482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2342947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2843688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00989" y="6362092"/>
                <a:ext cx="6119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0989" y="6362092"/>
                <a:ext cx="61199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ounded Rectangle 59"/>
          <p:cNvSpPr/>
          <p:nvPr/>
        </p:nvSpPr>
        <p:spPr>
          <a:xfrm>
            <a:off x="9819174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0309029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7467" y="6359849"/>
                <a:ext cx="77392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>
          <a:xfrm>
            <a:off x="10179837" y="6448231"/>
            <a:ext cx="315217" cy="119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7283455" y="3989692"/>
            <a:ext cx="40703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CMMI10"/>
              </a:rPr>
              <a:t>For r </a:t>
            </a:r>
            <a:r>
              <a:rPr lang="en-US" dirty="0">
                <a:latin typeface="CMR10"/>
              </a:rPr>
              <a:t>is a uniformly distributed </a:t>
            </a:r>
            <a:r>
              <a:rPr lang="en-US" dirty="0" smtClean="0">
                <a:latin typeface="CMR10"/>
              </a:rPr>
              <a:t>random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933654" y="5886817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20378" y="2617816"/>
            <a:ext cx="1454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Commit to inputs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1620378" y="3171857"/>
            <a:ext cx="241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620378" y="3702029"/>
            <a:ext cx="1833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Random bisection cuts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625556" y="4647954"/>
            <a:ext cx="145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Rearrange </a:t>
            </a:r>
            <a:r>
              <a:rPr lang="en-US" sz="1400" dirty="0" smtClean="0"/>
              <a:t>results</a:t>
            </a:r>
            <a:endParaRPr lang="en-US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36830" y="2795577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4131200" y="3328014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3559269" y="3842973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3221966" y="4825453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282422" y="635505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422" y="6355057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8810322" y="635505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10322" y="6355057"/>
                <a:ext cx="83869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ounded Rectangle 72"/>
          <p:cNvSpPr/>
          <p:nvPr/>
        </p:nvSpPr>
        <p:spPr>
          <a:xfrm>
            <a:off x="4793497" y="16839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5337782" y="16812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5924128" y="16839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en-US" sz="2800" dirty="0"/>
          </a:p>
        </p:txBody>
      </p:sp>
      <p:sp>
        <p:nvSpPr>
          <p:cNvPr id="76" name="Rounded Rectangle 75"/>
          <p:cNvSpPr/>
          <p:nvPr/>
        </p:nvSpPr>
        <p:spPr>
          <a:xfrm>
            <a:off x="6468413" y="16812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9339270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8843904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318758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1824466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Right Bracket 4"/>
          <p:cNvSpPr/>
          <p:nvPr/>
        </p:nvSpPr>
        <p:spPr>
          <a:xfrm rot="5400000">
            <a:off x="6320949" y="1601217"/>
            <a:ext cx="176387" cy="1020792"/>
          </a:xfrm>
          <a:prstGeom prst="rightBracket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43904" y="2129088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Might be different </a:t>
            </a:r>
          </a:p>
          <a:p>
            <a:r>
              <a:rPr lang="en-US" dirty="0">
                <a:latin typeface="CMR10"/>
              </a:rPr>
              <a:t> </a:t>
            </a:r>
            <a:r>
              <a:rPr lang="en-US" dirty="0" smtClean="0">
                <a:latin typeface="CMR10"/>
              </a:rPr>
              <a:t>       type of cards</a:t>
            </a:r>
            <a:endParaRPr lang="en-US" dirty="0"/>
          </a:p>
        </p:txBody>
      </p:sp>
      <p:cxnSp>
        <p:nvCxnSpPr>
          <p:cNvPr id="9" name="Curved Connector 8"/>
          <p:cNvCxnSpPr>
            <a:stCxn id="5" idx="2"/>
            <a:endCxn id="7" idx="1"/>
          </p:cNvCxnSpPr>
          <p:nvPr/>
        </p:nvCxnSpPr>
        <p:spPr>
          <a:xfrm rot="16200000" flipH="1">
            <a:off x="7500299" y="1108650"/>
            <a:ext cx="252447" cy="2434761"/>
          </a:xfrm>
          <a:prstGeom prst="curvedConnector4">
            <a:avLst>
              <a:gd name="adj1" fmla="val 36456"/>
              <a:gd name="adj2" fmla="val 51811"/>
            </a:avLst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175751" y="5760074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948652" y="5635893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635893"/>
                <a:ext cx="83869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006612" y="5653556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653556"/>
                <a:ext cx="83869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6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AND computation[11</a:t>
            </a:r>
            <a:r>
              <a:rPr lang="en-US" dirty="0" smtClean="0"/>
              <a:t>]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138550" y="178517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682835" y="17824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71990" y="17953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7016275" y="180359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899027" y="3504801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8219084" y="3271734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67534" y="1380934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805147" y="13805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5624058" y="5057399"/>
            <a:ext cx="485899" cy="701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-Right Arrow 49"/>
          <p:cNvSpPr/>
          <p:nvPr/>
        </p:nvSpPr>
        <p:spPr>
          <a:xfrm>
            <a:off x="3795623" y="5875482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68098" y="6362520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098" y="6362520"/>
                <a:ext cx="77392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ounded Rectangle 59"/>
          <p:cNvSpPr/>
          <p:nvPr/>
        </p:nvSpPr>
        <p:spPr>
          <a:xfrm>
            <a:off x="10509284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1053569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667577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^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577" y="6359849"/>
                <a:ext cx="77392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/>
          <p:cNvSpPr/>
          <p:nvPr/>
        </p:nvSpPr>
        <p:spPr>
          <a:xfrm>
            <a:off x="7707129" y="3933360"/>
            <a:ext cx="2159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CMMI10"/>
              </a:rPr>
              <a:t>For r </a:t>
            </a:r>
            <a:r>
              <a:rPr lang="en-US" dirty="0">
                <a:latin typeface="CMR10"/>
              </a:rPr>
              <a:t>is a </a:t>
            </a:r>
            <a:r>
              <a:rPr lang="en-US" dirty="0" smtClean="0">
                <a:latin typeface="CMR10"/>
              </a:rPr>
              <a:t>uniformly</a:t>
            </a:r>
          </a:p>
          <a:p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distributed </a:t>
            </a:r>
            <a:r>
              <a:rPr lang="en-US" dirty="0" smtClean="0">
                <a:latin typeface="CMR10"/>
              </a:rPr>
              <a:t>random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4933654" y="5886817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5279621" y="17835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5823906" y="178089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4138550" y="243690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4682835" y="24342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269181" y="243690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5813466" y="24342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471990" y="243690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3" name="Rounded Rectangle 72"/>
          <p:cNvSpPr/>
          <p:nvPr/>
        </p:nvSpPr>
        <p:spPr>
          <a:xfrm>
            <a:off x="7016275" y="24342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4138550" y="34359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5" name="Rounded Rectangle 74"/>
          <p:cNvSpPr/>
          <p:nvPr/>
        </p:nvSpPr>
        <p:spPr>
          <a:xfrm>
            <a:off x="4682835" y="34332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269181" y="34359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5813466" y="34332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6471990" y="34359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9" name="Rounded Rectangle 78"/>
          <p:cNvSpPr/>
          <p:nvPr/>
        </p:nvSpPr>
        <p:spPr>
          <a:xfrm>
            <a:off x="7016275" y="34332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65" idx="2"/>
            <a:endCxn id="77" idx="0"/>
          </p:cNvCxnSpPr>
          <p:nvPr/>
        </p:nvCxnSpPr>
        <p:spPr>
          <a:xfrm>
            <a:off x="4876799" y="2909933"/>
            <a:ext cx="1130631" cy="523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8" idx="2"/>
            <a:endCxn id="75" idx="0"/>
          </p:cNvCxnSpPr>
          <p:nvPr/>
        </p:nvCxnSpPr>
        <p:spPr>
          <a:xfrm flipH="1">
            <a:off x="4876799" y="2912604"/>
            <a:ext cx="586346" cy="520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9" idx="2"/>
            <a:endCxn id="76" idx="0"/>
          </p:cNvCxnSpPr>
          <p:nvPr/>
        </p:nvCxnSpPr>
        <p:spPr>
          <a:xfrm flipH="1">
            <a:off x="5463145" y="2909933"/>
            <a:ext cx="544285" cy="525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735832" y="3408439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138550" y="4049706"/>
            <a:ext cx="14978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834795" y="4049706"/>
            <a:ext cx="15694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5606609" y="14349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Rounded Rectangle 116"/>
          <p:cNvSpPr/>
          <p:nvPr/>
        </p:nvSpPr>
        <p:spPr>
          <a:xfrm>
            <a:off x="4138550" y="448187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18" name="Rounded Rectangle 117"/>
          <p:cNvSpPr/>
          <p:nvPr/>
        </p:nvSpPr>
        <p:spPr>
          <a:xfrm>
            <a:off x="4682835" y="44792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5269181" y="448187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0" name="Rounded Rectangle 119"/>
          <p:cNvSpPr/>
          <p:nvPr/>
        </p:nvSpPr>
        <p:spPr>
          <a:xfrm>
            <a:off x="5813466" y="44792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6471990" y="448187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2" name="Rounded Rectangle 121"/>
          <p:cNvSpPr/>
          <p:nvPr/>
        </p:nvSpPr>
        <p:spPr>
          <a:xfrm>
            <a:off x="7016275" y="44792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>
            <a:stCxn id="77" idx="2"/>
            <a:endCxn id="118" idx="0"/>
          </p:cNvCxnSpPr>
          <p:nvPr/>
        </p:nvCxnSpPr>
        <p:spPr>
          <a:xfrm flipH="1">
            <a:off x="4876799" y="3908942"/>
            <a:ext cx="1130631" cy="570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75" idx="2"/>
            <a:endCxn id="119" idx="0"/>
          </p:cNvCxnSpPr>
          <p:nvPr/>
        </p:nvCxnSpPr>
        <p:spPr>
          <a:xfrm>
            <a:off x="4876799" y="3908942"/>
            <a:ext cx="586346" cy="572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76" idx="2"/>
            <a:endCxn id="120" idx="0"/>
          </p:cNvCxnSpPr>
          <p:nvPr/>
        </p:nvCxnSpPr>
        <p:spPr>
          <a:xfrm>
            <a:off x="5463145" y="3911613"/>
            <a:ext cx="544285" cy="567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>
            <a:off x="1734736" y="58728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0" name="Rounded Rectangle 129"/>
          <p:cNvSpPr/>
          <p:nvPr/>
        </p:nvSpPr>
        <p:spPr>
          <a:xfrm>
            <a:off x="2213705" y="58701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2752489" y="58728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2" name="Rounded Rectangle 131"/>
          <p:cNvSpPr/>
          <p:nvPr/>
        </p:nvSpPr>
        <p:spPr>
          <a:xfrm>
            <a:off x="3209686" y="58701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1785339" y="6355057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^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339" y="6355057"/>
                <a:ext cx="7739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531550" y="6369064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550" y="6369064"/>
                <a:ext cx="7739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Rounded Rectangle 134"/>
          <p:cNvSpPr/>
          <p:nvPr/>
        </p:nvSpPr>
        <p:spPr>
          <a:xfrm>
            <a:off x="9494168" y="58793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6" name="Rounded Rectangle 135"/>
          <p:cNvSpPr/>
          <p:nvPr/>
        </p:nvSpPr>
        <p:spPr>
          <a:xfrm>
            <a:off x="9973138" y="58766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78501" y="2488015"/>
            <a:ext cx="1454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Commit to inputs</a:t>
            </a:r>
            <a:endParaRPr lang="en-US" sz="1400" dirty="0"/>
          </a:p>
        </p:txBody>
      </p:sp>
      <p:sp>
        <p:nvSpPr>
          <p:cNvPr id="71" name="TextBox 70"/>
          <p:cNvSpPr txBox="1"/>
          <p:nvPr/>
        </p:nvSpPr>
        <p:spPr>
          <a:xfrm>
            <a:off x="878501" y="3042056"/>
            <a:ext cx="241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sp>
        <p:nvSpPr>
          <p:cNvPr id="83" name="TextBox 82"/>
          <p:cNvSpPr txBox="1"/>
          <p:nvPr/>
        </p:nvSpPr>
        <p:spPr>
          <a:xfrm>
            <a:off x="878501" y="3572228"/>
            <a:ext cx="1833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Random bisection cuts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83679" y="4518153"/>
            <a:ext cx="145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Rearrange </a:t>
            </a:r>
            <a:r>
              <a:rPr lang="en-US" sz="1400" dirty="0" smtClean="0"/>
              <a:t>results</a:t>
            </a:r>
            <a:endParaRPr lang="en-US" sz="1400" dirty="0"/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2794953" y="2665776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3389323" y="3198213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2817392" y="3713172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2480089" y="4695652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8923630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8428264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682012" y="58681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1187852" y="58688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>
            <a:off x="7175751" y="5760074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3948652" y="5635893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635893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7006612" y="5653556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653556"/>
                <a:ext cx="83869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250964" y="4938438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964" y="4938438"/>
                <a:ext cx="838697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8444021" y="635505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021" y="6355057"/>
                <a:ext cx="83869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22355" y="6376321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55" y="6376321"/>
                <a:ext cx="838697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10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</a:t>
            </a:r>
            <a:r>
              <a:rPr lang="en-US" b="1" dirty="0" smtClean="0"/>
              <a:t> </a:t>
            </a:r>
            <a:r>
              <a:rPr lang="en-US" dirty="0"/>
              <a:t>on AND computation[11]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38550" y="15347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682835" y="15321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899027" y="3254430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8219084" y="3021363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67534" y="1163218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793666" y="116727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6" name="Down Arrow 45"/>
          <p:cNvSpPr/>
          <p:nvPr/>
        </p:nvSpPr>
        <p:spPr>
          <a:xfrm>
            <a:off x="5624058" y="5057399"/>
            <a:ext cx="485899" cy="7017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ft-Right Arrow 49"/>
          <p:cNvSpPr/>
          <p:nvPr/>
        </p:nvSpPr>
        <p:spPr>
          <a:xfrm>
            <a:off x="3795623" y="5875482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768098" y="6362520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098" y="6362520"/>
                <a:ext cx="77392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ounded Rectangle 59"/>
          <p:cNvSpPr/>
          <p:nvPr/>
        </p:nvSpPr>
        <p:spPr>
          <a:xfrm>
            <a:off x="10509284" y="58754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11053569" y="587281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667577" y="6359849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^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577" y="6359849"/>
                <a:ext cx="77392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4933654" y="5886817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64" name="Rounded Rectangle 63"/>
          <p:cNvSpPr/>
          <p:nvPr/>
        </p:nvSpPr>
        <p:spPr>
          <a:xfrm>
            <a:off x="4138550" y="21865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4682835" y="21838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5269181" y="21865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5813466" y="21838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6471990" y="21865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3" name="Rounded Rectangle 72"/>
          <p:cNvSpPr/>
          <p:nvPr/>
        </p:nvSpPr>
        <p:spPr>
          <a:xfrm>
            <a:off x="7016275" y="21838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4138550" y="31855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5" name="Rounded Rectangle 74"/>
          <p:cNvSpPr/>
          <p:nvPr/>
        </p:nvSpPr>
        <p:spPr>
          <a:xfrm>
            <a:off x="4682835" y="31828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5269181" y="31855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7" name="Rounded Rectangle 76"/>
          <p:cNvSpPr/>
          <p:nvPr/>
        </p:nvSpPr>
        <p:spPr>
          <a:xfrm>
            <a:off x="5813466" y="31828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6471990" y="31855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79" name="Rounded Rectangle 78"/>
          <p:cNvSpPr/>
          <p:nvPr/>
        </p:nvSpPr>
        <p:spPr>
          <a:xfrm>
            <a:off x="7016275" y="31828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65" idx="2"/>
            <a:endCxn id="77" idx="0"/>
          </p:cNvCxnSpPr>
          <p:nvPr/>
        </p:nvCxnSpPr>
        <p:spPr>
          <a:xfrm>
            <a:off x="4876799" y="2659562"/>
            <a:ext cx="1130631" cy="523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68" idx="2"/>
            <a:endCxn id="75" idx="0"/>
          </p:cNvCxnSpPr>
          <p:nvPr/>
        </p:nvCxnSpPr>
        <p:spPr>
          <a:xfrm flipH="1">
            <a:off x="4876799" y="2662233"/>
            <a:ext cx="586346" cy="520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9" idx="2"/>
            <a:endCxn id="76" idx="0"/>
          </p:cNvCxnSpPr>
          <p:nvPr/>
        </p:nvCxnSpPr>
        <p:spPr>
          <a:xfrm flipH="1">
            <a:off x="5463145" y="2659562"/>
            <a:ext cx="544285" cy="525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735832" y="3158068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138550" y="3799335"/>
            <a:ext cx="14978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834795" y="3799335"/>
            <a:ext cx="15694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5577626" y="11979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7" name="Rounded Rectangle 116"/>
          <p:cNvSpPr/>
          <p:nvPr/>
        </p:nvSpPr>
        <p:spPr>
          <a:xfrm>
            <a:off x="4138550" y="42315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18" name="Rounded Rectangle 117"/>
          <p:cNvSpPr/>
          <p:nvPr/>
        </p:nvSpPr>
        <p:spPr>
          <a:xfrm>
            <a:off x="4682835" y="422883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5269181" y="42315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0" name="Rounded Rectangle 119"/>
          <p:cNvSpPr/>
          <p:nvPr/>
        </p:nvSpPr>
        <p:spPr>
          <a:xfrm>
            <a:off x="5813466" y="422883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>
          <a:xfrm>
            <a:off x="6471990" y="42315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2" name="Rounded Rectangle 121"/>
          <p:cNvSpPr/>
          <p:nvPr/>
        </p:nvSpPr>
        <p:spPr>
          <a:xfrm>
            <a:off x="7016275" y="422883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>
            <a:stCxn id="77" idx="2"/>
            <a:endCxn id="118" idx="0"/>
          </p:cNvCxnSpPr>
          <p:nvPr/>
        </p:nvCxnSpPr>
        <p:spPr>
          <a:xfrm flipH="1">
            <a:off x="4876799" y="3658571"/>
            <a:ext cx="1130631" cy="570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75" idx="2"/>
            <a:endCxn id="119" idx="0"/>
          </p:cNvCxnSpPr>
          <p:nvPr/>
        </p:nvCxnSpPr>
        <p:spPr>
          <a:xfrm>
            <a:off x="4876799" y="3658571"/>
            <a:ext cx="586346" cy="572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76" idx="2"/>
            <a:endCxn id="120" idx="0"/>
          </p:cNvCxnSpPr>
          <p:nvPr/>
        </p:nvCxnSpPr>
        <p:spPr>
          <a:xfrm>
            <a:off x="5463145" y="3661242"/>
            <a:ext cx="544285" cy="567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>
            <a:off x="1517022" y="58728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0" name="Rounded Rectangle 129"/>
          <p:cNvSpPr/>
          <p:nvPr/>
        </p:nvSpPr>
        <p:spPr>
          <a:xfrm>
            <a:off x="2006877" y="58701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2665401" y="58728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2" name="Rounded Rectangle 131"/>
          <p:cNvSpPr/>
          <p:nvPr/>
        </p:nvSpPr>
        <p:spPr>
          <a:xfrm>
            <a:off x="3209686" y="58701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1578511" y="6355057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^ 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511" y="6355057"/>
                <a:ext cx="77392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9531550" y="6369064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1550" y="6369064"/>
                <a:ext cx="7739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Rounded Rectangle 134"/>
          <p:cNvSpPr/>
          <p:nvPr/>
        </p:nvSpPr>
        <p:spPr>
          <a:xfrm>
            <a:off x="9428853" y="58793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6" name="Rounded Rectangle 135"/>
          <p:cNvSpPr/>
          <p:nvPr/>
        </p:nvSpPr>
        <p:spPr>
          <a:xfrm>
            <a:off x="9973138" y="58766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94083" y="275243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71" name="Rounded Rectangle 70"/>
          <p:cNvSpPr/>
          <p:nvPr/>
        </p:nvSpPr>
        <p:spPr>
          <a:xfrm>
            <a:off x="1018269" y="276180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549578" y="275839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1492962" y="275839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286461" y="3501650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MR10"/>
              </a:rPr>
              <a:t>prob</a:t>
            </a:r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½ </a:t>
            </a:r>
            <a:endParaRPr lang="en-US" dirty="0"/>
          </a:p>
        </p:txBody>
      </p:sp>
      <p:sp>
        <p:nvSpPr>
          <p:cNvPr id="90" name="Left-Right Arrow 89"/>
          <p:cNvSpPr/>
          <p:nvPr/>
        </p:nvSpPr>
        <p:spPr>
          <a:xfrm rot="1392330">
            <a:off x="2882764" y="3107059"/>
            <a:ext cx="1043918" cy="20323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Left-Right Arrow 90"/>
          <p:cNvSpPr/>
          <p:nvPr/>
        </p:nvSpPr>
        <p:spPr>
          <a:xfrm rot="20365273" flipV="1">
            <a:off x="2799147" y="3826552"/>
            <a:ext cx="1196031" cy="23219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8949823" y="199780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93" name="Rounded Rectangle 92"/>
          <p:cNvSpPr/>
          <p:nvPr/>
        </p:nvSpPr>
        <p:spPr>
          <a:xfrm>
            <a:off x="10425843" y="201011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10888817" y="200643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95" name="Rounded Rectangle 94"/>
          <p:cNvSpPr/>
          <p:nvPr/>
        </p:nvSpPr>
        <p:spPr>
          <a:xfrm>
            <a:off x="11367786" y="200375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9016541" y="3730833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sz="1000" dirty="0"/>
          </a:p>
        </p:txBody>
      </p:sp>
      <p:sp>
        <p:nvSpPr>
          <p:cNvPr id="97" name="Rounded Rectangle 96"/>
          <p:cNvSpPr/>
          <p:nvPr/>
        </p:nvSpPr>
        <p:spPr>
          <a:xfrm>
            <a:off x="9923475" y="3740206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9465361" y="373678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dirty="0"/>
          </a:p>
        </p:txBody>
      </p:sp>
      <p:sp>
        <p:nvSpPr>
          <p:cNvPr id="99" name="Rounded Rectangle 98"/>
          <p:cNvSpPr/>
          <p:nvPr/>
        </p:nvSpPr>
        <p:spPr>
          <a:xfrm>
            <a:off x="10380920" y="373678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Left-Right Arrow 103"/>
          <p:cNvSpPr/>
          <p:nvPr/>
        </p:nvSpPr>
        <p:spPr>
          <a:xfrm rot="9766983">
            <a:off x="7523097" y="2534934"/>
            <a:ext cx="1233082" cy="19001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8868252" y="4344154"/>
            <a:ext cx="2790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7907531" y="427622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MR10"/>
              </a:rPr>
              <a:t>prob</a:t>
            </a:r>
            <a:r>
              <a:rPr lang="en-US" dirty="0" smtClean="0">
                <a:latin typeface="CMR10"/>
              </a:rPr>
              <a:t> </a:t>
            </a:r>
            <a:r>
              <a:rPr lang="en-US" dirty="0">
                <a:latin typeface="CMR10"/>
              </a:rPr>
              <a:t>½ 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9348457" y="4402822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9361617" y="4455178"/>
            <a:ext cx="332212" cy="135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Left-Right Arrow 112"/>
          <p:cNvSpPr/>
          <p:nvPr/>
        </p:nvSpPr>
        <p:spPr>
          <a:xfrm rot="1392330">
            <a:off x="7705413" y="4750420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Left-Right Arrow 113"/>
          <p:cNvSpPr/>
          <p:nvPr/>
        </p:nvSpPr>
        <p:spPr>
          <a:xfrm rot="20365273">
            <a:off x="7718417" y="4119077"/>
            <a:ext cx="1143937" cy="16040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9435724" y="200835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/>
          </a:p>
        </p:txBody>
      </p:sp>
      <p:sp>
        <p:nvSpPr>
          <p:cNvPr id="125" name="Rounded Rectangle 124"/>
          <p:cNvSpPr/>
          <p:nvPr/>
        </p:nvSpPr>
        <p:spPr>
          <a:xfrm>
            <a:off x="9901830" y="2006430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1951610" y="276180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128" name="Rounded Rectangle 127"/>
          <p:cNvSpPr/>
          <p:nvPr/>
        </p:nvSpPr>
        <p:spPr>
          <a:xfrm>
            <a:off x="2426887" y="2759138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80737" y="4106302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sz="1000" dirty="0"/>
          </a:p>
        </p:txBody>
      </p:sp>
      <p:sp>
        <p:nvSpPr>
          <p:cNvPr id="138" name="Rounded Rectangle 137"/>
          <p:cNvSpPr/>
          <p:nvPr/>
        </p:nvSpPr>
        <p:spPr>
          <a:xfrm>
            <a:off x="1004923" y="4115675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536232" y="411225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140" name="Rounded Rectangle 139"/>
          <p:cNvSpPr/>
          <p:nvPr/>
        </p:nvSpPr>
        <p:spPr>
          <a:xfrm>
            <a:off x="1479616" y="411225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ounded Rectangle 140"/>
          <p:cNvSpPr/>
          <p:nvPr/>
        </p:nvSpPr>
        <p:spPr>
          <a:xfrm>
            <a:off x="1938264" y="4115675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/>
          </a:p>
        </p:txBody>
      </p:sp>
      <p:sp>
        <p:nvSpPr>
          <p:cNvPr id="142" name="Rounded Rectangle 141"/>
          <p:cNvSpPr/>
          <p:nvPr/>
        </p:nvSpPr>
        <p:spPr>
          <a:xfrm>
            <a:off x="2413541" y="4113004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73383" y="1807795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2286461" y="1812175"/>
            <a:ext cx="288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45" name="Straight Arrow Connector 144"/>
          <p:cNvCxnSpPr>
            <a:stCxn id="143" idx="2"/>
            <a:endCxn id="84" idx="0"/>
          </p:cNvCxnSpPr>
          <p:nvPr/>
        </p:nvCxnSpPr>
        <p:spPr>
          <a:xfrm>
            <a:off x="596314" y="2177127"/>
            <a:ext cx="1090612" cy="581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43" idx="2"/>
          </p:cNvCxnSpPr>
          <p:nvPr/>
        </p:nvCxnSpPr>
        <p:spPr>
          <a:xfrm flipH="1">
            <a:off x="279420" y="2177127"/>
            <a:ext cx="316894" cy="57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44" idx="2"/>
            <a:endCxn id="127" idx="0"/>
          </p:cNvCxnSpPr>
          <p:nvPr/>
        </p:nvCxnSpPr>
        <p:spPr>
          <a:xfrm flipH="1">
            <a:off x="2145574" y="2181507"/>
            <a:ext cx="285318" cy="580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>
            <a:stCxn id="144" idx="2"/>
            <a:endCxn id="128" idx="0"/>
          </p:cNvCxnSpPr>
          <p:nvPr/>
        </p:nvCxnSpPr>
        <p:spPr>
          <a:xfrm>
            <a:off x="2430892" y="2181507"/>
            <a:ext cx="189959" cy="577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1005146" y="18145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50" name="Straight Arrow Connector 149"/>
          <p:cNvCxnSpPr>
            <a:stCxn id="149" idx="2"/>
            <a:endCxn id="83" idx="0"/>
          </p:cNvCxnSpPr>
          <p:nvPr/>
        </p:nvCxnSpPr>
        <p:spPr>
          <a:xfrm flipH="1">
            <a:off x="743542" y="2183859"/>
            <a:ext cx="412447" cy="574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49" idx="2"/>
            <a:endCxn id="71" idx="0"/>
          </p:cNvCxnSpPr>
          <p:nvPr/>
        </p:nvCxnSpPr>
        <p:spPr>
          <a:xfrm>
            <a:off x="1155989" y="2183859"/>
            <a:ext cx="56244" cy="577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Rounded Rectangle 152"/>
          <p:cNvSpPr/>
          <p:nvPr/>
        </p:nvSpPr>
        <p:spPr>
          <a:xfrm>
            <a:off x="10862080" y="373725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/>
          </a:p>
        </p:txBody>
      </p:sp>
      <p:sp>
        <p:nvSpPr>
          <p:cNvPr id="154" name="Rounded Rectangle 153"/>
          <p:cNvSpPr/>
          <p:nvPr/>
        </p:nvSpPr>
        <p:spPr>
          <a:xfrm>
            <a:off x="11323052" y="3737251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9048202" y="4769484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  <a:endParaRPr lang="en-US" sz="1000" dirty="0"/>
          </a:p>
        </p:txBody>
      </p:sp>
      <p:sp>
        <p:nvSpPr>
          <p:cNvPr id="156" name="Rounded Rectangle 155"/>
          <p:cNvSpPr/>
          <p:nvPr/>
        </p:nvSpPr>
        <p:spPr>
          <a:xfrm>
            <a:off x="9955136" y="4778857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9497022" y="477543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endParaRPr lang="en-US" dirty="0"/>
          </a:p>
        </p:txBody>
      </p:sp>
      <p:sp>
        <p:nvSpPr>
          <p:cNvPr id="158" name="Rounded Rectangle 157"/>
          <p:cNvSpPr/>
          <p:nvPr/>
        </p:nvSpPr>
        <p:spPr>
          <a:xfrm>
            <a:off x="10412581" y="4775439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10893741" y="4775902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dirty="0"/>
          </a:p>
        </p:txBody>
      </p:sp>
      <p:sp>
        <p:nvSpPr>
          <p:cNvPr id="160" name="Rounded Rectangle 159"/>
          <p:cNvSpPr/>
          <p:nvPr/>
        </p:nvSpPr>
        <p:spPr>
          <a:xfrm>
            <a:off x="11354713" y="4775902"/>
            <a:ext cx="387928" cy="47570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9238686" y="3325259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4250964" y="468806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964" y="4688067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8444021" y="635505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021" y="6355057"/>
                <a:ext cx="83869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1" name="Straight Connector 170"/>
          <p:cNvCxnSpPr/>
          <p:nvPr/>
        </p:nvCxnSpPr>
        <p:spPr>
          <a:xfrm>
            <a:off x="7175751" y="5774588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650407"/>
                <a:ext cx="838697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/>
              <p:cNvSpPr txBox="1"/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668070"/>
                <a:ext cx="83869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/>
              <p:cNvSpPr txBox="1"/>
              <p:nvPr/>
            </p:nvSpPr>
            <p:spPr>
              <a:xfrm>
                <a:off x="515527" y="6376321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27" y="6376321"/>
                <a:ext cx="838697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9" name="Straight Connector 168"/>
          <p:cNvCxnSpPr/>
          <p:nvPr/>
        </p:nvCxnSpPr>
        <p:spPr>
          <a:xfrm>
            <a:off x="10372291" y="1974973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>
            <a:off x="8775009" y="2616240"/>
            <a:ext cx="149782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10471254" y="2616240"/>
            <a:ext cx="156940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1236399" y="335712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10020359" y="33877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11167348" y="44120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10181596" y="443141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80" name="Rounded Rectangle 179"/>
          <p:cNvSpPr/>
          <p:nvPr/>
        </p:nvSpPr>
        <p:spPr>
          <a:xfrm>
            <a:off x="8923630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8428264" y="588638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2" name="Rounded Rectangle 181"/>
          <p:cNvSpPr/>
          <p:nvPr/>
        </p:nvSpPr>
        <p:spPr>
          <a:xfrm>
            <a:off x="438172" y="58681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3" name="Rounded Rectangle 182"/>
          <p:cNvSpPr/>
          <p:nvPr/>
        </p:nvSpPr>
        <p:spPr>
          <a:xfrm>
            <a:off x="944012" y="58688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6471990" y="154500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85" name="Rounded Rectangle 184"/>
          <p:cNvSpPr/>
          <p:nvPr/>
        </p:nvSpPr>
        <p:spPr>
          <a:xfrm>
            <a:off x="7016275" y="15532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5279621" y="153319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5823906" y="153051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8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>
          <a:xfrm>
            <a:off x="6965997" y="5104289"/>
            <a:ext cx="1465613" cy="1300372"/>
          </a:xfrm>
          <a:prstGeom prst="roundRect">
            <a:avLst/>
          </a:prstGeom>
          <a:gradFill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6965997" y="3455511"/>
            <a:ext cx="1465613" cy="1300372"/>
          </a:xfrm>
          <a:prstGeom prst="roundRect">
            <a:avLst/>
          </a:prstGeom>
          <a:gradFill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4593048" y="3471223"/>
            <a:ext cx="1465613" cy="1300372"/>
          </a:xfrm>
          <a:prstGeom prst="roundRect">
            <a:avLst/>
          </a:prstGeom>
          <a:gradFill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1096224" y="3494314"/>
            <a:ext cx="1465613" cy="2910347"/>
          </a:xfrm>
          <a:prstGeom prst="roundRect">
            <a:avLst/>
          </a:prstGeom>
          <a:gradFill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AND computation[11</a:t>
            </a:r>
            <a:r>
              <a:rPr lang="en-US" dirty="0" smtClean="0"/>
              <a:t>]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6"/>
                <a:ext cx="10515600" cy="129294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Observation:</a:t>
                </a:r>
              </a:p>
              <a:p>
                <a:pPr lvl="1"/>
                <a:r>
                  <a:rPr lang="en-US" dirty="0" smtClean="0"/>
                  <a:t>The random </a:t>
                </a:r>
                <a:r>
                  <a:rPr lang="en-US" b="1" dirty="0" smtClean="0"/>
                  <a:t>r</a:t>
                </a:r>
                <a:r>
                  <a:rPr lang="en-US" dirty="0" smtClean="0"/>
                  <a:t> changes the order of the second and third commitments</a:t>
                </a:r>
              </a:p>
              <a:p>
                <a:pPr lvl="1"/>
                <a:r>
                  <a:rPr lang="en-US" dirty="0" smtClean="0"/>
                  <a:t>Given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∈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0, 1</m:t>
                        </m:r>
                      </m:e>
                    </m:d>
                  </m:oMath>
                </a14:m>
                <a:r>
                  <a:rPr lang="en-US" dirty="0" smtClean="0"/>
                  <a:t>, then we have: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10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6"/>
                <a:ext cx="10515600" cy="1292948"/>
              </a:xfrm>
              <a:blipFill rotWithShape="0">
                <a:blip r:embed="rId3"/>
                <a:stretch>
                  <a:fillRect l="-1043" t="-7512" b="-7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8200" y="4748600"/>
                <a:ext cx="8138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748600"/>
                <a:ext cx="813877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703526" y="3995615"/>
                <a:ext cx="6052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526" y="3995615"/>
                <a:ext cx="60523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703525" y="5489920"/>
                <a:ext cx="7422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525" y="5489920"/>
                <a:ext cx="74225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urved Connector 5"/>
          <p:cNvCxnSpPr>
            <a:stCxn id="3" idx="0"/>
            <a:endCxn id="7" idx="1"/>
          </p:cNvCxnSpPr>
          <p:nvPr/>
        </p:nvCxnSpPr>
        <p:spPr>
          <a:xfrm rot="5400000" flipH="1" flipV="1">
            <a:off x="1690173" y="3735248"/>
            <a:ext cx="568319" cy="145838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urved Connector 12"/>
          <p:cNvCxnSpPr>
            <a:stCxn id="3" idx="2"/>
            <a:endCxn id="8" idx="1"/>
          </p:cNvCxnSpPr>
          <p:nvPr/>
        </p:nvCxnSpPr>
        <p:spPr>
          <a:xfrm rot="16200000" flipH="1">
            <a:off x="1696005" y="4667066"/>
            <a:ext cx="556654" cy="1458386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99328" y="3982009"/>
                <a:ext cx="78342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9328" y="3982009"/>
                <a:ext cx="78342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453359" y="5500846"/>
                <a:ext cx="7975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359" y="5500846"/>
                <a:ext cx="79759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urved Connector 20"/>
          <p:cNvCxnSpPr>
            <a:stCxn id="7" idx="3"/>
            <a:endCxn id="29" idx="1"/>
          </p:cNvCxnSpPr>
          <p:nvPr/>
        </p:nvCxnSpPr>
        <p:spPr>
          <a:xfrm flipV="1">
            <a:off x="3308756" y="3847035"/>
            <a:ext cx="541640" cy="3332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1369673" y="6404661"/>
            <a:ext cx="918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First </a:t>
            </a:r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7229097" y="6404661"/>
            <a:ext cx="97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third cm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850396" y="3662369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396" y="3662369"/>
                <a:ext cx="36580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850396" y="427977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396" y="4279775"/>
                <a:ext cx="36580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Curved Connector 31"/>
          <p:cNvCxnSpPr>
            <a:stCxn id="7" idx="3"/>
            <a:endCxn id="30" idx="1"/>
          </p:cNvCxnSpPr>
          <p:nvPr/>
        </p:nvCxnSpPr>
        <p:spPr>
          <a:xfrm>
            <a:off x="3308756" y="4180281"/>
            <a:ext cx="541640" cy="284160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099488" y="3649280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488" y="3649280"/>
                <a:ext cx="732636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7377652" y="4205976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652" y="4205976"/>
                <a:ext cx="732636" cy="369332"/>
              </a:xfrm>
              <a:prstGeom prst="rect">
                <a:avLst/>
              </a:prstGeom>
              <a:blipFill>
                <a:blip r:embed="rId1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Curved Connector 37"/>
          <p:cNvCxnSpPr>
            <a:stCxn id="8" idx="3"/>
            <a:endCxn id="39" idx="1"/>
          </p:cNvCxnSpPr>
          <p:nvPr/>
        </p:nvCxnSpPr>
        <p:spPr>
          <a:xfrm flipV="1">
            <a:off x="3445779" y="5365093"/>
            <a:ext cx="533267" cy="30949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3979046" y="5180427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046" y="5180427"/>
                <a:ext cx="36580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979046" y="579783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046" y="5797833"/>
                <a:ext cx="365806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urved Connector 40"/>
          <p:cNvCxnSpPr>
            <a:stCxn id="8" idx="3"/>
            <a:endCxn id="40" idx="1"/>
          </p:cNvCxnSpPr>
          <p:nvPr/>
        </p:nvCxnSpPr>
        <p:spPr>
          <a:xfrm>
            <a:off x="3445779" y="5674586"/>
            <a:ext cx="533267" cy="30791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7377652" y="5211593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7652" y="5211593"/>
                <a:ext cx="732636" cy="369332"/>
              </a:xfrm>
              <a:prstGeom prst="rect">
                <a:avLst/>
              </a:prstGeom>
              <a:blipFill>
                <a:blip r:embed="rId1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782768" y="6342936"/>
            <a:ext cx="1202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Second </a:t>
            </a:r>
            <a:r>
              <a:rPr lang="en-US" dirty="0" smtClean="0"/>
              <a:t>cm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17576" y="3124982"/>
                <a:ext cx="5273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576" y="3124982"/>
                <a:ext cx="52738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7432320" y="3108524"/>
                <a:ext cx="532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320" y="3108524"/>
                <a:ext cx="532966" cy="369332"/>
              </a:xfrm>
              <a:prstGeom prst="rect">
                <a:avLst/>
              </a:prstGeom>
              <a:blipFill>
                <a:blip r:embed="rId1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ounded Rectangle 50"/>
          <p:cNvSpPr/>
          <p:nvPr/>
        </p:nvSpPr>
        <p:spPr>
          <a:xfrm>
            <a:off x="4600745" y="5104289"/>
            <a:ext cx="1465613" cy="1300372"/>
          </a:xfrm>
          <a:prstGeom prst="roundRect">
            <a:avLst/>
          </a:prstGeom>
          <a:gradFill>
            <a:gsLst>
              <a:gs pos="0">
                <a:schemeClr val="bg1">
                  <a:tint val="93000"/>
                  <a:satMod val="150000"/>
                  <a:shade val="98000"/>
                  <a:lumMod val="102000"/>
                </a:schemeClr>
              </a:gs>
              <a:gs pos="50000">
                <a:schemeClr val="bg1">
                  <a:tint val="98000"/>
                  <a:satMod val="130000"/>
                  <a:shade val="90000"/>
                  <a:lumMod val="103000"/>
                </a:schemeClr>
              </a:gs>
              <a:gs pos="100000">
                <a:schemeClr val="bg1">
                  <a:shade val="63000"/>
                  <a:satMod val="120000"/>
                </a:schemeClr>
              </a:gs>
            </a:gsLst>
            <a:lin ang="5400000" scaled="0"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017576" y="5778407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576" y="5778407"/>
                <a:ext cx="732636" cy="369332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5069857" y="4769227"/>
                <a:ext cx="532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857" y="4769227"/>
                <a:ext cx="532966" cy="369332"/>
              </a:xfrm>
              <a:prstGeom prst="rect">
                <a:avLst/>
              </a:prstGeom>
              <a:blipFill>
                <a:blip r:embed="rId1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7435109" y="4769227"/>
                <a:ext cx="53296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5109" y="4769227"/>
                <a:ext cx="532966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Curved Connector 58"/>
          <p:cNvCxnSpPr>
            <a:stCxn id="29" idx="3"/>
          </p:cNvCxnSpPr>
          <p:nvPr/>
        </p:nvCxnSpPr>
        <p:spPr>
          <a:xfrm flipV="1">
            <a:off x="4216202" y="3833947"/>
            <a:ext cx="883286" cy="1308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>
            <a:stCxn id="30" idx="3"/>
          </p:cNvCxnSpPr>
          <p:nvPr/>
        </p:nvCxnSpPr>
        <p:spPr>
          <a:xfrm flipV="1">
            <a:off x="4216202" y="4403533"/>
            <a:ext cx="3218907" cy="6090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>
            <a:stCxn id="39" idx="3"/>
          </p:cNvCxnSpPr>
          <p:nvPr/>
        </p:nvCxnSpPr>
        <p:spPr>
          <a:xfrm>
            <a:off x="4344852" y="5365093"/>
            <a:ext cx="3090257" cy="3116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>
            <a:stCxn id="40" idx="3"/>
          </p:cNvCxnSpPr>
          <p:nvPr/>
        </p:nvCxnSpPr>
        <p:spPr>
          <a:xfrm flipV="1">
            <a:off x="4344852" y="5969411"/>
            <a:ext cx="790931" cy="1308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ight Bracket 71"/>
          <p:cNvSpPr/>
          <p:nvPr/>
        </p:nvSpPr>
        <p:spPr>
          <a:xfrm>
            <a:off x="9132125" y="3455511"/>
            <a:ext cx="368135" cy="131371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ight Bracket 75"/>
          <p:cNvSpPr/>
          <p:nvPr/>
        </p:nvSpPr>
        <p:spPr>
          <a:xfrm>
            <a:off x="9168149" y="5017728"/>
            <a:ext cx="368135" cy="1313716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10344648" y="4734957"/>
                <a:ext cx="3516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4648" y="4734957"/>
                <a:ext cx="351635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Curved Connector 77"/>
          <p:cNvCxnSpPr>
            <a:stCxn id="77" idx="0"/>
          </p:cNvCxnSpPr>
          <p:nvPr/>
        </p:nvCxnSpPr>
        <p:spPr>
          <a:xfrm rot="16200000" flipV="1">
            <a:off x="9733780" y="3948271"/>
            <a:ext cx="589191" cy="9841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7" idx="2"/>
          </p:cNvCxnSpPr>
          <p:nvPr/>
        </p:nvCxnSpPr>
        <p:spPr>
          <a:xfrm rot="5400000">
            <a:off x="9790926" y="4945047"/>
            <a:ext cx="570299" cy="888782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10129419" y="4082855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9419" y="4082855"/>
                <a:ext cx="365806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10161745" y="542232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745" y="5422323"/>
                <a:ext cx="36580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1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607044" y="4599367"/>
            <a:ext cx="624765" cy="72272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Niemi-Renvall</a:t>
            </a:r>
            <a:r>
              <a:rPr lang="en-US" dirty="0"/>
              <a:t> </a:t>
            </a:r>
            <a:r>
              <a:rPr lang="en-US" dirty="0" smtClean="0"/>
              <a:t>Protocol </a:t>
            </a:r>
            <a:r>
              <a:rPr lang="en-US" dirty="0"/>
              <a:t>[13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344384" y="1825625"/>
            <a:ext cx="567541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Use of</a:t>
            </a:r>
            <a:r>
              <a:rPr lang="en-US" dirty="0" smtClean="0"/>
              <a:t> </a:t>
            </a:r>
            <a:r>
              <a:rPr lang="en-US" dirty="0"/>
              <a:t>a Standard Deck of Playing </a:t>
            </a:r>
            <a:r>
              <a:rPr lang="en-US" dirty="0" smtClean="0"/>
              <a:t>Cards, as follows: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Encoding: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Commitment </a:t>
            </a:r>
            <a:r>
              <a:rPr lang="en-US" dirty="0"/>
              <a:t>(cm</a:t>
            </a:r>
            <a:r>
              <a:rPr lang="en-US" dirty="0" smtClean="0"/>
              <a:t>)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Random-cut-based search: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for five cards of values {1, 2, 3, 4, 5} committed in unknown </a:t>
            </a:r>
            <a:r>
              <a:rPr lang="en-US" dirty="0" smtClean="0"/>
              <a:t>order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28403" y="31451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100" dirty="0"/>
          </a:p>
        </p:txBody>
      </p:sp>
      <p:sp>
        <p:nvSpPr>
          <p:cNvPr id="8" name="Rounded Rectangle 7"/>
          <p:cNvSpPr/>
          <p:nvPr/>
        </p:nvSpPr>
        <p:spPr>
          <a:xfrm>
            <a:off x="2072688" y="314251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16973" y="314251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93991" y="3142516"/>
            <a:ext cx="459563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9" idx="3"/>
            <a:endCxn id="16" idx="1"/>
          </p:cNvCxnSpPr>
          <p:nvPr/>
        </p:nvCxnSpPr>
        <p:spPr>
          <a:xfrm flipV="1">
            <a:off x="3004901" y="3380368"/>
            <a:ext cx="489090" cy="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50272" y="442980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1100" dirty="0"/>
          </a:p>
        </p:txBody>
      </p:sp>
      <p:sp>
        <p:nvSpPr>
          <p:cNvPr id="20" name="Rounded Rectangle 19"/>
          <p:cNvSpPr/>
          <p:nvPr/>
        </p:nvSpPr>
        <p:spPr>
          <a:xfrm>
            <a:off x="994557" y="442713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884002" y="4242467"/>
                <a:ext cx="14014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0 </m:t>
                    </m:r>
                  </m:oMath>
                </a14:m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002" y="4242467"/>
                <a:ext cx="1401409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9836" r="-4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884003" y="4718170"/>
                <a:ext cx="14014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&gt;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003" y="4718170"/>
                <a:ext cx="1401409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urved Connector 5"/>
          <p:cNvCxnSpPr>
            <a:stCxn id="20" idx="3"/>
            <a:endCxn id="3" idx="1"/>
          </p:cNvCxnSpPr>
          <p:nvPr/>
        </p:nvCxnSpPr>
        <p:spPr>
          <a:xfrm flipV="1">
            <a:off x="1382485" y="4427133"/>
            <a:ext cx="501517" cy="23785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20" idx="3"/>
            <a:endCxn id="21" idx="1"/>
          </p:cNvCxnSpPr>
          <p:nvPr/>
        </p:nvCxnSpPr>
        <p:spPr>
          <a:xfrm>
            <a:off x="1382485" y="4664985"/>
            <a:ext cx="501518" cy="23785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599" y="290733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0" name="Rounded Rectangle 29"/>
          <p:cNvSpPr/>
          <p:nvPr/>
        </p:nvSpPr>
        <p:spPr>
          <a:xfrm>
            <a:off x="8816884" y="29046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361169" y="29046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9905454" y="29046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748104" y="290466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199461" y="41387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100" dirty="0"/>
          </a:p>
        </p:txBody>
      </p:sp>
      <p:sp>
        <p:nvSpPr>
          <p:cNvPr id="35" name="Rounded Rectangle 34"/>
          <p:cNvSpPr/>
          <p:nvPr/>
        </p:nvSpPr>
        <p:spPr>
          <a:xfrm>
            <a:off x="4743746" y="414797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197964" y="471817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4762852" y="46987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Curved Connector 37"/>
          <p:cNvCxnSpPr>
            <a:endCxn id="34" idx="1"/>
          </p:cNvCxnSpPr>
          <p:nvPr/>
        </p:nvCxnSpPr>
        <p:spPr>
          <a:xfrm flipV="1">
            <a:off x="3285411" y="4376619"/>
            <a:ext cx="914050" cy="5051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/>
          <p:nvPr/>
        </p:nvCxnSpPr>
        <p:spPr>
          <a:xfrm>
            <a:off x="3280705" y="4884341"/>
            <a:ext cx="917259" cy="716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8272599" y="47620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2" name="Rounded Rectangle 41"/>
          <p:cNvSpPr/>
          <p:nvPr/>
        </p:nvSpPr>
        <p:spPr>
          <a:xfrm>
            <a:off x="8816884" y="47594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9361169" y="47594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9905454" y="475942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748104" y="475942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8272599" y="60886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7" name="Rounded Rectangle 46"/>
          <p:cNvSpPr/>
          <p:nvPr/>
        </p:nvSpPr>
        <p:spPr>
          <a:xfrm>
            <a:off x="8816884" y="608599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9361169" y="608599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9905454" y="608599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7748104" y="608599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8767898" y="348165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0707029" y="4805074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p:sp>
        <p:nvSpPr>
          <p:cNvPr id="53" name="Oval 52"/>
          <p:cNvSpPr/>
          <p:nvPr/>
        </p:nvSpPr>
        <p:spPr>
          <a:xfrm>
            <a:off x="10958937" y="4585611"/>
            <a:ext cx="412820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7942068" y="5373349"/>
            <a:ext cx="2248272" cy="11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loud 10"/>
              <p:cNvSpPr/>
              <p:nvPr/>
            </p:nvSpPr>
            <p:spPr>
              <a:xfrm>
                <a:off x="6172199" y="4051668"/>
                <a:ext cx="1257885" cy="847902"/>
              </a:xfrm>
              <a:prstGeom prst="clou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Open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?</m:t>
                        </m:r>
                      </m:e>
                    </m:d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Cloud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199" y="4051668"/>
                <a:ext cx="1257885" cy="847902"/>
              </a:xfrm>
              <a:prstGeom prst="cloud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Curved Connector 13"/>
          <p:cNvCxnSpPr>
            <a:stCxn id="12" idx="2"/>
            <a:endCxn id="11" idx="0"/>
          </p:cNvCxnSpPr>
          <p:nvPr/>
        </p:nvCxnSpPr>
        <p:spPr>
          <a:xfrm rot="10800000">
            <a:off x="7429036" y="4475620"/>
            <a:ext cx="178008" cy="485109"/>
          </a:xfrm>
          <a:prstGeom prst="curvedConnector3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5" name="Down Arrow 54"/>
          <p:cNvSpPr/>
          <p:nvPr/>
        </p:nvSpPr>
        <p:spPr>
          <a:xfrm>
            <a:off x="8740807" y="5746947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298448" y="4806006"/>
            <a:ext cx="1121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Yes : </a:t>
            </a:r>
            <a:r>
              <a:rPr lang="en-US" dirty="0" err="1" smtClean="0">
                <a:solidFill>
                  <a:schemeClr val="accent6"/>
                </a:solidFill>
              </a:rPr>
              <a:t>cont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341873" y="3735314"/>
            <a:ext cx="1344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: repeat 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57" name="Curved Connector 56"/>
          <p:cNvCxnSpPr>
            <a:stCxn id="52" idx="0"/>
            <a:endCxn id="11" idx="3"/>
          </p:cNvCxnSpPr>
          <p:nvPr/>
        </p:nvCxnSpPr>
        <p:spPr>
          <a:xfrm rot="16200000" flipV="1">
            <a:off x="8501675" y="2399615"/>
            <a:ext cx="704926" cy="4105992"/>
          </a:xfrm>
          <a:prstGeom prst="curvedConnector3">
            <a:avLst>
              <a:gd name="adj1" fmla="val 112352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Curved Connector 57"/>
          <p:cNvCxnSpPr>
            <a:stCxn id="55" idx="0"/>
            <a:endCxn id="11" idx="1"/>
          </p:cNvCxnSpPr>
          <p:nvPr/>
        </p:nvCxnSpPr>
        <p:spPr>
          <a:xfrm rot="16200000" flipV="1">
            <a:off x="7468310" y="4231499"/>
            <a:ext cx="848280" cy="2182615"/>
          </a:xfrm>
          <a:prstGeom prst="curvedConnector3">
            <a:avLst>
              <a:gd name="adj1" fmla="val 33201"/>
            </a:avLst>
          </a:prstGeom>
          <a:ln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40779" y="1825625"/>
            <a:ext cx="23751" cy="4736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9325928" y="5664693"/>
            <a:ext cx="836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5/1 </a:t>
            </a:r>
            <a:r>
              <a:rPr lang="en-US" sz="1400" dirty="0"/>
              <a:t>trails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931170" y="589047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475455" y="58904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932561" y="5941120"/>
                <a:ext cx="12233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≟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 1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561" y="5941120"/>
                <a:ext cx="1223348" cy="4001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771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AND computation[13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72172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  <a:blipFill rotWithShape="0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7736" y="23359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0" idx="2"/>
            <a:endCxn id="17" idx="0"/>
          </p:cNvCxnSpPr>
          <p:nvPr/>
        </p:nvCxnSpPr>
        <p:spPr>
          <a:xfrm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6" idx="0"/>
          </p:cNvCxnSpPr>
          <p:nvPr/>
        </p:nvCxnSpPr>
        <p:spPr>
          <a:xfrm flipH="1"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30448" y="3259602"/>
            <a:ext cx="15905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card 2 or 3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5121203" y="3181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179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576918" y="317928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655591" y="40581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6199876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44161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111306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591845" y="289148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599881" y="3754876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0448" y="4126658"/>
            <a:ext cx="21460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remain card 2 or 3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209773" y="4961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5" name="Rounded Rectangle 44"/>
          <p:cNvSpPr/>
          <p:nvPr/>
        </p:nvSpPr>
        <p:spPr>
          <a:xfrm>
            <a:off x="6754058" y="4959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665488" y="49592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19607" y="5045899"/>
            <a:ext cx="9838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5</a:t>
            </a:r>
          </a:p>
        </p:txBody>
      </p:sp>
      <p:sp>
        <p:nvSpPr>
          <p:cNvPr id="49" name="Down Arrow 48"/>
          <p:cNvSpPr/>
          <p:nvPr/>
        </p:nvSpPr>
        <p:spPr>
          <a:xfrm>
            <a:off x="5626513" y="4645600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5632534" y="5619098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244609" y="60011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52" name="Rounded Rectangle 51"/>
          <p:cNvSpPr/>
          <p:nvPr/>
        </p:nvSpPr>
        <p:spPr>
          <a:xfrm>
            <a:off x="6788894" y="59984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700324" y="599849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381554" y="6456713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554" y="6456713"/>
                <a:ext cx="732636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ounded Rectangle 55"/>
          <p:cNvSpPr/>
          <p:nvPr/>
        </p:nvSpPr>
        <p:spPr>
          <a:xfrm>
            <a:off x="4564001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4557736" y="496643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111306" y="49547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585016" y="60222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138586" y="601056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69491" y="3247136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(2, 3)</a:t>
                </a:r>
                <a:endParaRPr lang="en-US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  <a:blipFill>
                <a:blip r:embed="rId6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395881" y="4099188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val 65"/>
              <p:cNvSpPr/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(2, 3)</a:t>
                </a:r>
                <a:endParaRPr lang="en-US" dirty="0"/>
              </a:p>
            </p:txBody>
          </p:sp>
        </mc:Choice>
        <mc:Fallback xmlns=""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  <a:blipFill>
                <a:blip r:embed="rId7"/>
                <a:stretch>
                  <a:fillRect t="-14815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406667" y="5082792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val 67"/>
              <p:cNvSpPr/>
              <p:nvPr/>
            </p:nvSpPr>
            <p:spPr>
              <a:xfrm>
                <a:off x="7337668" y="4841610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(5)</a:t>
                </a:r>
                <a:endParaRPr lang="en-US" dirty="0"/>
              </a:p>
            </p:txBody>
          </p:sp>
        </mc:Choice>
        <mc:Fallback xmlns="">
          <p:sp>
            <p:nvSpPr>
              <p:cNvPr id="68" name="Oval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668" y="4841610"/>
                <a:ext cx="1388518" cy="317321"/>
              </a:xfrm>
              <a:prstGeom prst="ellipse">
                <a:avLst/>
              </a:prstGeom>
              <a:blipFill>
                <a:blip r:embed="rId8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>
            <a:stCxn id="30" idx="3"/>
            <a:endCxn id="35" idx="1"/>
          </p:cNvCxnSpPr>
          <p:nvPr/>
        </p:nvCxnSpPr>
        <p:spPr>
          <a:xfrm>
            <a:off x="2121012" y="3413491"/>
            <a:ext cx="2455906" cy="3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3" idx="3"/>
            <a:endCxn id="56" idx="1"/>
          </p:cNvCxnSpPr>
          <p:nvPr/>
        </p:nvCxnSpPr>
        <p:spPr>
          <a:xfrm>
            <a:off x="2676485" y="4280547"/>
            <a:ext cx="1887516" cy="12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48" idx="3"/>
            <a:endCxn id="57" idx="1"/>
          </p:cNvCxnSpPr>
          <p:nvPr/>
        </p:nvCxnSpPr>
        <p:spPr>
          <a:xfrm>
            <a:off x="1603466" y="5199788"/>
            <a:ext cx="2954270" cy="4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9019361" y="2250318"/>
            <a:ext cx="2088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Random-cut-based search</a:t>
            </a:r>
          </a:p>
        </p:txBody>
      </p:sp>
      <p:cxnSp>
        <p:nvCxnSpPr>
          <p:cNvPr id="80" name="Curved Connector 79"/>
          <p:cNvCxnSpPr>
            <a:stCxn id="78" idx="2"/>
            <a:endCxn id="63" idx="6"/>
          </p:cNvCxnSpPr>
          <p:nvPr/>
        </p:nvCxnSpPr>
        <p:spPr>
          <a:xfrm rot="5400000">
            <a:off x="9072928" y="2174178"/>
            <a:ext cx="606520" cy="137435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8" idx="2"/>
            <a:endCxn id="66" idx="6"/>
          </p:cNvCxnSpPr>
          <p:nvPr/>
        </p:nvCxnSpPr>
        <p:spPr>
          <a:xfrm rot="5400000">
            <a:off x="8660097" y="2613399"/>
            <a:ext cx="1458572" cy="134796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78" idx="2"/>
            <a:endCxn id="68" idx="6"/>
          </p:cNvCxnSpPr>
          <p:nvPr/>
        </p:nvCxnSpPr>
        <p:spPr>
          <a:xfrm rot="5400000">
            <a:off x="8173688" y="3110594"/>
            <a:ext cx="2442176" cy="133717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30448" y="2059511"/>
            <a:ext cx="241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3041270" y="2224296"/>
            <a:ext cx="2585243" cy="3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4585016" y="3704833"/>
            <a:ext cx="2424985" cy="15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102021" y="4594094"/>
            <a:ext cx="1945266" cy="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5700324" y="5482229"/>
            <a:ext cx="1321604" cy="1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5157115" y="499128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561337" y="500027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572172" y="4120602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5174498" y="603642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578720" y="604541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1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AND computation[13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572172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557736" y="23359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0" idx="2"/>
            <a:endCxn id="17" idx="0"/>
          </p:cNvCxnSpPr>
          <p:nvPr/>
        </p:nvCxnSpPr>
        <p:spPr>
          <a:xfrm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6" idx="0"/>
          </p:cNvCxnSpPr>
          <p:nvPr/>
        </p:nvCxnSpPr>
        <p:spPr>
          <a:xfrm flipH="1"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765110"/>
              </p:ext>
            </p:extLst>
          </p:nvPr>
        </p:nvGraphicFramePr>
        <p:xfrm>
          <a:off x="9250467" y="1613751"/>
          <a:ext cx="2278494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99074">
                  <a:extLst>
                    <a:ext uri="{9D8B030D-6E8A-4147-A177-3AD203B41FA5}">
                      <a16:colId xmlns="" xmlns:a16="http://schemas.microsoft.com/office/drawing/2014/main" val="2542180175"/>
                    </a:ext>
                  </a:extLst>
                </a:gridCol>
                <a:gridCol w="320634">
                  <a:extLst>
                    <a:ext uri="{9D8B030D-6E8A-4147-A177-3AD203B41FA5}">
                      <a16:colId xmlns="" xmlns:a16="http://schemas.microsoft.com/office/drawing/2014/main" val="2981451351"/>
                    </a:ext>
                  </a:extLst>
                </a:gridCol>
                <a:gridCol w="356260">
                  <a:extLst>
                    <a:ext uri="{9D8B030D-6E8A-4147-A177-3AD203B41FA5}">
                      <a16:colId xmlns="" xmlns:a16="http://schemas.microsoft.com/office/drawing/2014/main" val="2152337808"/>
                    </a:ext>
                  </a:extLst>
                </a:gridCol>
                <a:gridCol w="278827">
                  <a:extLst>
                    <a:ext uri="{9D8B030D-6E8A-4147-A177-3AD203B41FA5}">
                      <a16:colId xmlns="" xmlns:a16="http://schemas.microsoft.com/office/drawing/2014/main" val="3894609943"/>
                    </a:ext>
                  </a:extLst>
                </a:gridCol>
                <a:gridCol w="326814">
                  <a:extLst>
                    <a:ext uri="{9D8B030D-6E8A-4147-A177-3AD203B41FA5}">
                      <a16:colId xmlns="" xmlns:a16="http://schemas.microsoft.com/office/drawing/2014/main" val="2804683307"/>
                    </a:ext>
                  </a:extLst>
                </a:gridCol>
                <a:gridCol w="296885">
                  <a:extLst>
                    <a:ext uri="{9D8B030D-6E8A-4147-A177-3AD203B41FA5}">
                      <a16:colId xmlns="" xmlns:a16="http://schemas.microsoft.com/office/drawing/2014/main" val="1754934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(x, y)</a:t>
                      </a:r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seq. of cards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485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(0, 0)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45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(0, 1)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427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(1, 0)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36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7406420"/>
                  </a:ext>
                </a:extLst>
              </a:tr>
            </a:tbl>
          </a:graphicData>
        </a:graphic>
      </p:graphicFrame>
      <p:cxnSp>
        <p:nvCxnSpPr>
          <p:cNvPr id="27" name="Straight Arrow Connector 26"/>
          <p:cNvCxnSpPr>
            <a:stCxn id="18" idx="3"/>
            <a:endCxn id="25" idx="1"/>
          </p:cNvCxnSpPr>
          <p:nvPr/>
        </p:nvCxnSpPr>
        <p:spPr>
          <a:xfrm flipV="1">
            <a:off x="7122804" y="2540851"/>
            <a:ext cx="2127663" cy="32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121203" y="3181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179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4576918" y="317928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655591" y="40581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6199876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44161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111306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591845" y="289148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599881" y="3754876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209773" y="4961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5" name="Rounded Rectangle 44"/>
          <p:cNvSpPr/>
          <p:nvPr/>
        </p:nvSpPr>
        <p:spPr>
          <a:xfrm>
            <a:off x="6754058" y="4959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5665488" y="49592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5626513" y="4633725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Down Arrow 49"/>
          <p:cNvSpPr/>
          <p:nvPr/>
        </p:nvSpPr>
        <p:spPr>
          <a:xfrm>
            <a:off x="5632534" y="5619098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244609" y="60011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52" name="Rounded Rectangle 51"/>
          <p:cNvSpPr/>
          <p:nvPr/>
        </p:nvSpPr>
        <p:spPr>
          <a:xfrm>
            <a:off x="6788894" y="59984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700324" y="599849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381554" y="6456713"/>
                <a:ext cx="7326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^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554" y="6456713"/>
                <a:ext cx="732636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ounded Rectangle 55"/>
          <p:cNvSpPr/>
          <p:nvPr/>
        </p:nvSpPr>
        <p:spPr>
          <a:xfrm>
            <a:off x="4564001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4557736" y="496643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5111306" y="49547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4585016" y="60222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2/3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5138586" y="601056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69491" y="3247136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(2, 3)</a:t>
                </a:r>
                <a:endParaRPr lang="en-US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  <a:blipFill>
                <a:blip r:embed="rId4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395881" y="4099188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val 65"/>
              <p:cNvSpPr/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(2, 3)</a:t>
                </a:r>
                <a:endParaRPr lang="en-US" dirty="0"/>
              </a:p>
            </p:txBody>
          </p:sp>
        </mc:Choice>
        <mc:Fallback xmlns=""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  <a:blipFill>
                <a:blip r:embed="rId5"/>
                <a:stretch>
                  <a:fillRect t="-14815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406667" y="5082792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val 67"/>
              <p:cNvSpPr/>
              <p:nvPr/>
            </p:nvSpPr>
            <p:spPr>
              <a:xfrm>
                <a:off x="7337668" y="4841610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(5)</a:t>
                </a:r>
                <a:endParaRPr lang="en-US" dirty="0"/>
              </a:p>
            </p:txBody>
          </p:sp>
        </mc:Choice>
        <mc:Fallback xmlns="">
          <p:sp>
            <p:nvSpPr>
              <p:cNvPr id="68" name="Oval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668" y="4841610"/>
                <a:ext cx="1388518" cy="317321"/>
              </a:xfrm>
              <a:prstGeom prst="ellipse">
                <a:avLst/>
              </a:prstGeom>
              <a:blipFill>
                <a:blip r:embed="rId6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001573"/>
              </p:ext>
            </p:extLst>
          </p:nvPr>
        </p:nvGraphicFramePr>
        <p:xfrm>
          <a:off x="8436135" y="4632064"/>
          <a:ext cx="3000553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76079">
                  <a:extLst>
                    <a:ext uri="{9D8B030D-6E8A-4147-A177-3AD203B41FA5}">
                      <a16:colId xmlns="" xmlns:a16="http://schemas.microsoft.com/office/drawing/2014/main" val="2542180175"/>
                    </a:ext>
                  </a:extLst>
                </a:gridCol>
                <a:gridCol w="376289">
                  <a:extLst>
                    <a:ext uri="{9D8B030D-6E8A-4147-A177-3AD203B41FA5}">
                      <a16:colId xmlns="" xmlns:a16="http://schemas.microsoft.com/office/drawing/2014/main" val="2981451351"/>
                    </a:ext>
                  </a:extLst>
                </a:gridCol>
                <a:gridCol w="344384">
                  <a:extLst>
                    <a:ext uri="{9D8B030D-6E8A-4147-A177-3AD203B41FA5}">
                      <a16:colId xmlns="" xmlns:a16="http://schemas.microsoft.com/office/drawing/2014/main" val="2152337808"/>
                    </a:ext>
                  </a:extLst>
                </a:gridCol>
                <a:gridCol w="344384">
                  <a:extLst>
                    <a:ext uri="{9D8B030D-6E8A-4147-A177-3AD203B41FA5}">
                      <a16:colId xmlns="" xmlns:a16="http://schemas.microsoft.com/office/drawing/2014/main" val="3894609943"/>
                    </a:ext>
                  </a:extLst>
                </a:gridCol>
                <a:gridCol w="380011">
                  <a:extLst>
                    <a:ext uri="{9D8B030D-6E8A-4147-A177-3AD203B41FA5}">
                      <a16:colId xmlns="" xmlns:a16="http://schemas.microsoft.com/office/drawing/2014/main" val="2804683307"/>
                    </a:ext>
                  </a:extLst>
                </a:gridCol>
                <a:gridCol w="332509">
                  <a:extLst>
                    <a:ext uri="{9D8B030D-6E8A-4147-A177-3AD203B41FA5}">
                      <a16:colId xmlns="" xmlns:a16="http://schemas.microsoft.com/office/drawing/2014/main" val="1754934706"/>
                    </a:ext>
                  </a:extLst>
                </a:gridCol>
                <a:gridCol w="546897">
                  <a:extLst>
                    <a:ext uri="{9D8B030D-6E8A-4147-A177-3AD203B41FA5}">
                      <a16:colId xmlns="" xmlns:a16="http://schemas.microsoft.com/office/drawing/2014/main" val="4270470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(x, y)</a:t>
                      </a:r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seq. of cards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485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(0, 0)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sngStrike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trike="sng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45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427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(1, 0)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36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7406420"/>
                  </a:ext>
                </a:extLst>
              </a:tr>
            </a:tbl>
          </a:graphicData>
        </a:graphic>
      </p:graphicFrame>
      <p:cxnSp>
        <p:nvCxnSpPr>
          <p:cNvPr id="64" name="Straight Arrow Connector 63"/>
          <p:cNvCxnSpPr>
            <a:stCxn id="52" idx="3"/>
            <a:endCxn id="62" idx="1"/>
          </p:cNvCxnSpPr>
          <p:nvPr/>
        </p:nvCxnSpPr>
        <p:spPr>
          <a:xfrm flipV="1">
            <a:off x="7176822" y="5559164"/>
            <a:ext cx="1259313" cy="677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30448" y="3259602"/>
            <a:ext cx="15905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card 2 or 3</a:t>
            </a:r>
          </a:p>
        </p:txBody>
      </p:sp>
      <p:sp>
        <p:nvSpPr>
          <p:cNvPr id="79" name="Rectangle 78"/>
          <p:cNvSpPr/>
          <p:nvPr/>
        </p:nvSpPr>
        <p:spPr>
          <a:xfrm>
            <a:off x="530448" y="4126658"/>
            <a:ext cx="21460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remain card 2 or 3</a:t>
            </a:r>
          </a:p>
        </p:txBody>
      </p:sp>
      <p:sp>
        <p:nvSpPr>
          <p:cNvPr id="80" name="Rectangle 79"/>
          <p:cNvSpPr/>
          <p:nvPr/>
        </p:nvSpPr>
        <p:spPr>
          <a:xfrm>
            <a:off x="619607" y="5045899"/>
            <a:ext cx="9838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5</a:t>
            </a:r>
          </a:p>
        </p:txBody>
      </p:sp>
      <p:cxnSp>
        <p:nvCxnSpPr>
          <p:cNvPr id="81" name="Straight Arrow Connector 80"/>
          <p:cNvCxnSpPr>
            <a:stCxn id="78" idx="3"/>
          </p:cNvCxnSpPr>
          <p:nvPr/>
        </p:nvCxnSpPr>
        <p:spPr>
          <a:xfrm>
            <a:off x="2121012" y="3413491"/>
            <a:ext cx="2455906" cy="3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9" idx="3"/>
          </p:cNvCxnSpPr>
          <p:nvPr/>
        </p:nvCxnSpPr>
        <p:spPr>
          <a:xfrm>
            <a:off x="2676485" y="4280547"/>
            <a:ext cx="1887516" cy="12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0" idx="3"/>
          </p:cNvCxnSpPr>
          <p:nvPr/>
        </p:nvCxnSpPr>
        <p:spPr>
          <a:xfrm>
            <a:off x="1603466" y="5199788"/>
            <a:ext cx="2954270" cy="4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30448" y="2059511"/>
            <a:ext cx="241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3041270" y="2224296"/>
            <a:ext cx="2585243" cy="3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2934145" y="3090870"/>
            <a:ext cx="812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2.5 trails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265420" y="3968340"/>
            <a:ext cx="676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4 </a:t>
            </a:r>
            <a:r>
              <a:rPr lang="en-US" sz="1400" dirty="0"/>
              <a:t>trails</a:t>
            </a:r>
          </a:p>
        </p:txBody>
      </p:sp>
      <p:sp>
        <p:nvSpPr>
          <p:cNvPr id="88" name="Rectangle 87"/>
          <p:cNvSpPr/>
          <p:nvPr/>
        </p:nvSpPr>
        <p:spPr>
          <a:xfrm>
            <a:off x="2587325" y="4928903"/>
            <a:ext cx="676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3 </a:t>
            </a:r>
            <a:r>
              <a:rPr lang="en-US" sz="1400" dirty="0"/>
              <a:t>trails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9437913" y="6509535"/>
            <a:ext cx="156209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dirty="0" smtClean="0"/>
              <a:t>In total of 9.5 trails</a:t>
            </a:r>
            <a:endParaRPr lang="en-US" sz="1400" dirty="0"/>
          </a:p>
        </p:txBody>
      </p:sp>
      <p:cxnSp>
        <p:nvCxnSpPr>
          <p:cNvPr id="91" name="Straight Arrow Connector 90"/>
          <p:cNvCxnSpPr/>
          <p:nvPr/>
        </p:nvCxnSpPr>
        <p:spPr>
          <a:xfrm flipH="1">
            <a:off x="4585016" y="3704833"/>
            <a:ext cx="2424985" cy="15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5102021" y="4594094"/>
            <a:ext cx="1945266" cy="27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5700324" y="5482229"/>
            <a:ext cx="1321604" cy="16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5157115" y="499128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4561337" y="500027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4572172" y="4120602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5174498" y="603642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578720" y="604541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1584649" y="4978546"/>
            <a:ext cx="681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[1, </a:t>
            </a:r>
            <a:r>
              <a:rPr lang="en-US" dirty="0" smtClean="0"/>
              <a:t>4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11584649" y="5347878"/>
            <a:ext cx="681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[1, </a:t>
            </a:r>
            <a:r>
              <a:rPr lang="en-US" dirty="0" smtClean="0"/>
              <a:t>4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1584650" y="5717210"/>
            <a:ext cx="681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[1,</a:t>
            </a:r>
            <a:r>
              <a:rPr lang="en-US" dirty="0" smtClean="0"/>
              <a:t> 4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1584651" y="6086542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[4,</a:t>
            </a:r>
            <a:r>
              <a:rPr lang="en-US" dirty="0" smtClean="0"/>
              <a:t> 1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4" name="Right Arrow 93"/>
          <p:cNvSpPr/>
          <p:nvPr/>
        </p:nvSpPr>
        <p:spPr>
          <a:xfrm>
            <a:off x="11313496" y="5514516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ight Arrow 94"/>
          <p:cNvSpPr/>
          <p:nvPr/>
        </p:nvSpPr>
        <p:spPr>
          <a:xfrm>
            <a:off x="11299546" y="5161658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ight Arrow 95"/>
          <p:cNvSpPr/>
          <p:nvPr/>
        </p:nvSpPr>
        <p:spPr>
          <a:xfrm>
            <a:off x="11313496" y="5889166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ight Arrow 96"/>
          <p:cNvSpPr/>
          <p:nvPr/>
        </p:nvSpPr>
        <p:spPr>
          <a:xfrm>
            <a:off x="11313496" y="6258498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/>
              <p:cNvSpPr/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  <a:blipFill rotWithShape="0">
                <a:blip r:embed="rId3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Overview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 smtClean="0"/>
              <a:t>Target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 smtClean="0"/>
              <a:t>method.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Set of common rules and definitions.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Previous work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/>
              <a:t>Mizuki</a:t>
            </a:r>
            <a:r>
              <a:rPr lang="en-US" dirty="0" smtClean="0"/>
              <a:t>, and Sone‘s Protocols [11].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 smtClean="0"/>
              <a:t>Niemi-Renvall</a:t>
            </a:r>
            <a:r>
              <a:rPr lang="en-US" dirty="0" smtClean="0"/>
              <a:t> Protocols [13].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[13]’s improved protocol.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XOR computation[13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0" idx="2"/>
            <a:endCxn id="17" idx="0"/>
          </p:cNvCxnSpPr>
          <p:nvPr/>
        </p:nvCxnSpPr>
        <p:spPr>
          <a:xfrm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6" idx="0"/>
          </p:cNvCxnSpPr>
          <p:nvPr/>
        </p:nvCxnSpPr>
        <p:spPr>
          <a:xfrm flipH="1"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31094" y="3263244"/>
            <a:ext cx="13020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card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5121203" y="3181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179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655591" y="40581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6199876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44161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111306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914710" y="2891482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918837" y="3789212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231094" y="4118491"/>
            <a:ext cx="9838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44" name="Rounded Rectangle 43"/>
          <p:cNvSpPr/>
          <p:nvPr/>
        </p:nvSpPr>
        <p:spPr>
          <a:xfrm>
            <a:off x="6209773" y="4961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5" name="Rounded Rectangle 44"/>
          <p:cNvSpPr/>
          <p:nvPr/>
        </p:nvSpPr>
        <p:spPr>
          <a:xfrm>
            <a:off x="6754058" y="4959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5626513" y="4645600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207771" y="5395190"/>
                <a:ext cx="936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⊕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771" y="5395190"/>
                <a:ext cx="936218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369491" y="3247136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(3)</a:t>
                </a:r>
                <a:endParaRPr lang="en-US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  <a:blipFill>
                <a:blip r:embed="rId4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395881" y="4099188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val 65"/>
              <p:cNvSpPr/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(4)</a:t>
                </a:r>
                <a:endParaRPr lang="en-US" dirty="0"/>
              </a:p>
            </p:txBody>
          </p:sp>
        </mc:Choice>
        <mc:Fallback xmlns=""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  <a:blipFill>
                <a:blip r:embed="rId5"/>
                <a:stretch>
                  <a:fillRect t="-14815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>
            <a:stCxn id="30" idx="3"/>
            <a:endCxn id="31" idx="1"/>
          </p:cNvCxnSpPr>
          <p:nvPr/>
        </p:nvCxnSpPr>
        <p:spPr>
          <a:xfrm>
            <a:off x="2533117" y="3417133"/>
            <a:ext cx="2588086" cy="2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3" idx="3"/>
            <a:endCxn id="40" idx="1"/>
          </p:cNvCxnSpPr>
          <p:nvPr/>
        </p:nvCxnSpPr>
        <p:spPr>
          <a:xfrm>
            <a:off x="2214953" y="4272380"/>
            <a:ext cx="2896353" cy="2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9019361" y="2250318"/>
            <a:ext cx="2088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Random-cut-based search</a:t>
            </a:r>
          </a:p>
        </p:txBody>
      </p:sp>
      <p:cxnSp>
        <p:nvCxnSpPr>
          <p:cNvPr id="80" name="Curved Connector 79"/>
          <p:cNvCxnSpPr>
            <a:stCxn id="78" idx="2"/>
            <a:endCxn id="63" idx="6"/>
          </p:cNvCxnSpPr>
          <p:nvPr/>
        </p:nvCxnSpPr>
        <p:spPr>
          <a:xfrm rot="5400000">
            <a:off x="9072928" y="2174178"/>
            <a:ext cx="606520" cy="137435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8" idx="2"/>
            <a:endCxn id="66" idx="6"/>
          </p:cNvCxnSpPr>
          <p:nvPr/>
        </p:nvCxnSpPr>
        <p:spPr>
          <a:xfrm rot="5400000">
            <a:off x="8660097" y="2613399"/>
            <a:ext cx="1458572" cy="134796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231094" y="2059511"/>
            <a:ext cx="241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cxnSp>
        <p:nvCxnSpPr>
          <p:cNvPr id="88" name="Straight Arrow Connector 87"/>
          <p:cNvCxnSpPr>
            <a:stCxn id="87" idx="3"/>
          </p:cNvCxnSpPr>
          <p:nvPr/>
        </p:nvCxnSpPr>
        <p:spPr>
          <a:xfrm>
            <a:off x="3643614" y="2213400"/>
            <a:ext cx="1982899" cy="1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5145220" y="3704833"/>
            <a:ext cx="1864782" cy="2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 flipV="1">
            <a:off x="5652659" y="4585680"/>
            <a:ext cx="1394628" cy="8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5145220" y="49592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5652659" y="496193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bg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H="1">
            <a:off x="5119977" y="4099188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5157115" y="4991280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  <a:blipFill rotWithShape="0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54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XOR computation[13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0" idx="2"/>
            <a:endCxn id="17" idx="0"/>
          </p:cNvCxnSpPr>
          <p:nvPr/>
        </p:nvCxnSpPr>
        <p:spPr>
          <a:xfrm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6" idx="0"/>
          </p:cNvCxnSpPr>
          <p:nvPr/>
        </p:nvCxnSpPr>
        <p:spPr>
          <a:xfrm flipH="1">
            <a:off x="5840270" y="2065162"/>
            <a:ext cx="544285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31094" y="3263244"/>
            <a:ext cx="13020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Remove card </a:t>
            </a:r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5121203" y="3181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179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179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655591" y="40581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6199876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744161" y="405544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5111306" y="405544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914710" y="2891482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918837" y="3789212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231094" y="4118491"/>
            <a:ext cx="9838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44" name="Rounded Rectangle 43"/>
          <p:cNvSpPr/>
          <p:nvPr/>
        </p:nvSpPr>
        <p:spPr>
          <a:xfrm>
            <a:off x="6209773" y="4961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45" name="Rounded Rectangle 44"/>
          <p:cNvSpPr/>
          <p:nvPr/>
        </p:nvSpPr>
        <p:spPr>
          <a:xfrm>
            <a:off x="6754058" y="4959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5626513" y="4645600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207771" y="5395190"/>
                <a:ext cx="9362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 ⊕ 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771" y="5395190"/>
                <a:ext cx="936218" cy="369332"/>
              </a:xfrm>
              <a:prstGeom prst="rect">
                <a:avLst/>
              </a:prstGeom>
              <a:blipFill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369491" y="3247136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(3)</a:t>
                </a:r>
                <a:endParaRPr lang="en-US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92" y="3005954"/>
                <a:ext cx="1388518" cy="317321"/>
              </a:xfrm>
              <a:prstGeom prst="ellipse">
                <a:avLst/>
              </a:prstGeom>
              <a:blipFill>
                <a:blip r:embed="rId4"/>
                <a:stretch>
                  <a:fillRect t="-14815" b="-37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395881" y="4099188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Oval 65"/>
              <p:cNvSpPr/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dirty="0" smtClean="0"/>
                  <a:t>(4)</a:t>
                </a:r>
                <a:endParaRPr lang="en-US" dirty="0"/>
              </a:p>
            </p:txBody>
          </p:sp>
        </mc:Choice>
        <mc:Fallback xmlns="">
          <p:sp>
            <p:nvSpPr>
              <p:cNvPr id="66" name="Oval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882" y="3858006"/>
                <a:ext cx="1388518" cy="317321"/>
              </a:xfrm>
              <a:prstGeom prst="ellipse">
                <a:avLst/>
              </a:prstGeom>
              <a:blipFill>
                <a:blip r:embed="rId5"/>
                <a:stretch>
                  <a:fillRect t="-14815" b="-35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/>
          <p:cNvCxnSpPr>
            <a:stCxn id="30" idx="3"/>
            <a:endCxn id="31" idx="1"/>
          </p:cNvCxnSpPr>
          <p:nvPr/>
        </p:nvCxnSpPr>
        <p:spPr>
          <a:xfrm>
            <a:off x="2533117" y="3417133"/>
            <a:ext cx="2588086" cy="2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43" idx="3"/>
            <a:endCxn id="40" idx="1"/>
          </p:cNvCxnSpPr>
          <p:nvPr/>
        </p:nvCxnSpPr>
        <p:spPr>
          <a:xfrm>
            <a:off x="2214953" y="4272380"/>
            <a:ext cx="2896353" cy="2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1231094" y="2059511"/>
            <a:ext cx="241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cxnSp>
        <p:nvCxnSpPr>
          <p:cNvPr id="88" name="Straight Arrow Connector 87"/>
          <p:cNvCxnSpPr>
            <a:stCxn id="87" idx="3"/>
          </p:cNvCxnSpPr>
          <p:nvPr/>
        </p:nvCxnSpPr>
        <p:spPr>
          <a:xfrm>
            <a:off x="3643614" y="2213400"/>
            <a:ext cx="1982899" cy="1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5145220" y="3704833"/>
            <a:ext cx="1864782" cy="21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 flipV="1">
            <a:off x="5652659" y="4585680"/>
            <a:ext cx="1394628" cy="84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5145220" y="49592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5652659" y="496193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383914" y="3133492"/>
            <a:ext cx="676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4 </a:t>
            </a:r>
            <a:r>
              <a:rPr lang="en-US" sz="1400" dirty="0"/>
              <a:t>trails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330489" y="3950554"/>
            <a:ext cx="676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3 </a:t>
            </a:r>
            <a:r>
              <a:rPr lang="en-US" sz="1400" dirty="0"/>
              <a:t>trails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72875"/>
              </p:ext>
            </p:extLst>
          </p:nvPr>
        </p:nvGraphicFramePr>
        <p:xfrm>
          <a:off x="9250467" y="1613751"/>
          <a:ext cx="2330838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32250">
                  <a:extLst>
                    <a:ext uri="{9D8B030D-6E8A-4147-A177-3AD203B41FA5}">
                      <a16:colId xmlns="" xmlns:a16="http://schemas.microsoft.com/office/drawing/2014/main" val="2542180175"/>
                    </a:ext>
                  </a:extLst>
                </a:gridCol>
                <a:gridCol w="424129">
                  <a:extLst>
                    <a:ext uri="{9D8B030D-6E8A-4147-A177-3AD203B41FA5}">
                      <a16:colId xmlns="" xmlns:a16="http://schemas.microsoft.com/office/drawing/2014/main" val="2152337808"/>
                    </a:ext>
                  </a:extLst>
                </a:gridCol>
                <a:gridCol w="331944">
                  <a:extLst>
                    <a:ext uri="{9D8B030D-6E8A-4147-A177-3AD203B41FA5}">
                      <a16:colId xmlns="" xmlns:a16="http://schemas.microsoft.com/office/drawing/2014/main" val="3894609943"/>
                    </a:ext>
                  </a:extLst>
                </a:gridCol>
                <a:gridCol w="389073">
                  <a:extLst>
                    <a:ext uri="{9D8B030D-6E8A-4147-A177-3AD203B41FA5}">
                      <a16:colId xmlns="" xmlns:a16="http://schemas.microsoft.com/office/drawing/2014/main" val="2804683307"/>
                    </a:ext>
                  </a:extLst>
                </a:gridCol>
                <a:gridCol w="353442">
                  <a:extLst>
                    <a:ext uri="{9D8B030D-6E8A-4147-A177-3AD203B41FA5}">
                      <a16:colId xmlns="" xmlns:a16="http://schemas.microsoft.com/office/drawing/2014/main" val="1754934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(x, y)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seq. of cards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485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(0, 0)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45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(0, 1)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427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(1, 0)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36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(1, 1)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740642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53483"/>
              </p:ext>
            </p:extLst>
          </p:nvPr>
        </p:nvGraphicFramePr>
        <p:xfrm>
          <a:off x="8335969" y="4707458"/>
          <a:ext cx="2624264" cy="18491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76079">
                  <a:extLst>
                    <a:ext uri="{9D8B030D-6E8A-4147-A177-3AD203B41FA5}">
                      <a16:colId xmlns="" xmlns:a16="http://schemas.microsoft.com/office/drawing/2014/main" val="2542180175"/>
                    </a:ext>
                  </a:extLst>
                </a:gridCol>
                <a:gridCol w="344384">
                  <a:extLst>
                    <a:ext uri="{9D8B030D-6E8A-4147-A177-3AD203B41FA5}">
                      <a16:colId xmlns="" xmlns:a16="http://schemas.microsoft.com/office/drawing/2014/main" val="2152337808"/>
                    </a:ext>
                  </a:extLst>
                </a:gridCol>
                <a:gridCol w="344384">
                  <a:extLst>
                    <a:ext uri="{9D8B030D-6E8A-4147-A177-3AD203B41FA5}">
                      <a16:colId xmlns="" xmlns:a16="http://schemas.microsoft.com/office/drawing/2014/main" val="3894609943"/>
                    </a:ext>
                  </a:extLst>
                </a:gridCol>
                <a:gridCol w="380011">
                  <a:extLst>
                    <a:ext uri="{9D8B030D-6E8A-4147-A177-3AD203B41FA5}">
                      <a16:colId xmlns="" xmlns:a16="http://schemas.microsoft.com/office/drawing/2014/main" val="2804683307"/>
                    </a:ext>
                  </a:extLst>
                </a:gridCol>
                <a:gridCol w="332509">
                  <a:extLst>
                    <a:ext uri="{9D8B030D-6E8A-4147-A177-3AD203B41FA5}">
                      <a16:colId xmlns="" xmlns:a16="http://schemas.microsoft.com/office/drawing/2014/main" val="1754934706"/>
                    </a:ext>
                  </a:extLst>
                </a:gridCol>
                <a:gridCol w="546897">
                  <a:extLst>
                    <a:ext uri="{9D8B030D-6E8A-4147-A177-3AD203B41FA5}">
                      <a16:colId xmlns="" xmlns:a16="http://schemas.microsoft.com/office/drawing/2014/main" val="4270470813"/>
                    </a:ext>
                  </a:extLst>
                </a:gridCol>
              </a:tblGrid>
              <a:tr h="3555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(x, y)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seq. of cards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94855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(0, 0)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458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(0, 1)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4272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(1, 0)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366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(1, 1)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strike="sng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strike="sng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7406420"/>
                  </a:ext>
                </a:extLst>
              </a:tr>
            </a:tbl>
          </a:graphicData>
        </a:graphic>
      </p:graphicFrame>
      <p:cxnSp>
        <p:nvCxnSpPr>
          <p:cNvPr id="51" name="Straight Arrow Connector 50"/>
          <p:cNvCxnSpPr>
            <a:stCxn id="18" idx="3"/>
            <a:endCxn id="48" idx="1"/>
          </p:cNvCxnSpPr>
          <p:nvPr/>
        </p:nvCxnSpPr>
        <p:spPr>
          <a:xfrm flipV="1">
            <a:off x="7122804" y="2540851"/>
            <a:ext cx="2127663" cy="329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3"/>
            <a:endCxn id="50" idx="1"/>
          </p:cNvCxnSpPr>
          <p:nvPr/>
        </p:nvCxnSpPr>
        <p:spPr>
          <a:xfrm>
            <a:off x="7141986" y="5197118"/>
            <a:ext cx="1193983" cy="434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155822" y="4959263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5119977" y="4099188"/>
            <a:ext cx="352016" cy="4247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9648101" y="6512896"/>
            <a:ext cx="142584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dirty="0" smtClean="0"/>
              <a:t>In total of 7 trails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11138790" y="5065634"/>
            <a:ext cx="963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[4, </a:t>
            </a:r>
            <a:r>
              <a:rPr lang="en-US" dirty="0"/>
              <a:t>1 , 2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1138790" y="5434966"/>
            <a:ext cx="963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[4, </a:t>
            </a:r>
            <a:r>
              <a:rPr lang="en-US" dirty="0" smtClean="0"/>
              <a:t>2 </a:t>
            </a:r>
            <a:r>
              <a:rPr lang="en-US" dirty="0"/>
              <a:t>, </a:t>
            </a:r>
            <a:r>
              <a:rPr lang="en-US" dirty="0" smtClean="0"/>
              <a:t>1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138790" y="5804298"/>
            <a:ext cx="963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[4, </a:t>
            </a:r>
            <a:r>
              <a:rPr lang="en-US" dirty="0" smtClean="0"/>
              <a:t>2 </a:t>
            </a:r>
            <a:r>
              <a:rPr lang="en-US" dirty="0"/>
              <a:t>, </a:t>
            </a:r>
            <a:r>
              <a:rPr lang="en-US" dirty="0" smtClean="0"/>
              <a:t>1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138790" y="6173630"/>
            <a:ext cx="963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[4, </a:t>
            </a:r>
            <a:r>
              <a:rPr lang="en-US" dirty="0"/>
              <a:t>1 , 2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]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8" name="Right Arrow 67"/>
          <p:cNvSpPr/>
          <p:nvPr/>
        </p:nvSpPr>
        <p:spPr>
          <a:xfrm>
            <a:off x="10845410" y="5601604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ight Arrow 70"/>
          <p:cNvSpPr/>
          <p:nvPr/>
        </p:nvSpPr>
        <p:spPr>
          <a:xfrm>
            <a:off x="10831460" y="5248746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Arrow 72"/>
          <p:cNvSpPr/>
          <p:nvPr/>
        </p:nvSpPr>
        <p:spPr>
          <a:xfrm>
            <a:off x="10845410" y="5976254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Arrow 73"/>
          <p:cNvSpPr/>
          <p:nvPr/>
        </p:nvSpPr>
        <p:spPr>
          <a:xfrm>
            <a:off x="10845410" y="6345586"/>
            <a:ext cx="332640" cy="848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844" y="1252253"/>
                <a:ext cx="744563" cy="38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8" y="1244419"/>
                <a:ext cx="749629" cy="388311"/>
              </a:xfrm>
              <a:prstGeom prst="rect">
                <a:avLst/>
              </a:prstGeom>
              <a:blipFill rotWithShape="0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68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Secure</a:t>
            </a:r>
            <a:r>
              <a:rPr lang="en-US" b="1" dirty="0" smtClean="0"/>
              <a:t> </a:t>
            </a:r>
            <a:r>
              <a:rPr lang="en-US" dirty="0" smtClean="0"/>
              <a:t>COPY [</a:t>
            </a:r>
            <a:r>
              <a:rPr lang="en-US" dirty="0"/>
              <a:t>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24845" y="1241263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64768" y="124441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1" idx="2"/>
            <a:endCxn id="17" idx="0"/>
          </p:cNvCxnSpPr>
          <p:nvPr/>
        </p:nvCxnSpPr>
        <p:spPr>
          <a:xfrm>
            <a:off x="6384555" y="2065162"/>
            <a:ext cx="0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181036" y="3358244"/>
            <a:ext cx="1629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1,2,3, or 4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5121203" y="3276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274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274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274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354371" y="293907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337688" y="3980325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1210125" y="4422425"/>
                <a:ext cx="1960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Decide 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 smtClean="0"/>
                  <a:t>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125" y="4422425"/>
                <a:ext cx="1960152" cy="307777"/>
              </a:xfrm>
              <a:prstGeom prst="rect">
                <a:avLst/>
              </a:prstGeom>
              <a:blipFill>
                <a:blip r:embed="rId3"/>
                <a:stretch>
                  <a:fillRect l="-935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459300" y="3391902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90301" y="3150720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sz="1200" dirty="0" smtClean="0"/>
                  <a:t>(1,2,3,4)</a:t>
                </a:r>
                <a:endParaRPr lang="en-US" sz="1200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301" y="3150720"/>
                <a:ext cx="1388518" cy="317321"/>
              </a:xfrm>
              <a:prstGeom prst="ellipse">
                <a:avLst/>
              </a:prstGeom>
              <a:blipFill>
                <a:blip r:embed="rId4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Rectangle 77"/>
          <p:cNvSpPr/>
          <p:nvPr/>
        </p:nvSpPr>
        <p:spPr>
          <a:xfrm>
            <a:off x="9109170" y="2395084"/>
            <a:ext cx="2088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Random-cut-based search</a:t>
            </a:r>
          </a:p>
        </p:txBody>
      </p:sp>
      <p:cxnSp>
        <p:nvCxnSpPr>
          <p:cNvPr id="80" name="Curved Connector 79"/>
          <p:cNvCxnSpPr>
            <a:stCxn id="78" idx="2"/>
            <a:endCxn id="63" idx="6"/>
          </p:cNvCxnSpPr>
          <p:nvPr/>
        </p:nvCxnSpPr>
        <p:spPr>
          <a:xfrm rot="5400000">
            <a:off x="9162737" y="2318944"/>
            <a:ext cx="606520" cy="137435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053416" y="16047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/>
          </a:p>
        </p:txBody>
      </p:sp>
      <p:sp>
        <p:nvSpPr>
          <p:cNvPr id="50" name="Rounded Rectangle 49"/>
          <p:cNvSpPr/>
          <p:nvPr/>
        </p:nvSpPr>
        <p:spPr>
          <a:xfrm>
            <a:off x="4562076" y="16020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433692" y="2395084"/>
            <a:ext cx="393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u="sng" dirty="0"/>
              <a:t>←</a:t>
            </a:r>
          </a:p>
        </p:txBody>
      </p:sp>
      <p:sp>
        <p:nvSpPr>
          <p:cNvPr id="52" name="Oval 51"/>
          <p:cNvSpPr/>
          <p:nvPr/>
        </p:nvSpPr>
        <p:spPr>
          <a:xfrm>
            <a:off x="7758780" y="2202890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6161786" y="2867823"/>
            <a:ext cx="961018" cy="83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2" idx="2"/>
            <a:endCxn id="18" idx="0"/>
          </p:cNvCxnSpPr>
          <p:nvPr/>
        </p:nvCxnSpPr>
        <p:spPr>
          <a:xfrm>
            <a:off x="6928840" y="2065161"/>
            <a:ext cx="0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056890" y="23267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/>
          </a:p>
        </p:txBody>
      </p:sp>
      <p:sp>
        <p:nvSpPr>
          <p:cNvPr id="62" name="Rounded Rectangle 61"/>
          <p:cNvSpPr/>
          <p:nvPr/>
        </p:nvSpPr>
        <p:spPr>
          <a:xfrm>
            <a:off x="4589300" y="232403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055833" y="32779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4600118" y="327529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901014" y="2963705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552787" y="2962714"/>
            <a:ext cx="284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76" name="Straight Arrow Connector 75"/>
          <p:cNvCxnSpPr>
            <a:stCxn id="30" idx="3"/>
            <a:endCxn id="67" idx="1"/>
          </p:cNvCxnSpPr>
          <p:nvPr/>
        </p:nvCxnSpPr>
        <p:spPr>
          <a:xfrm>
            <a:off x="2810906" y="3512133"/>
            <a:ext cx="1244927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4055833" y="3855382"/>
            <a:ext cx="2965308" cy="13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5150394" y="434113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82" name="Rounded Rectangle 81"/>
          <p:cNvSpPr/>
          <p:nvPr/>
        </p:nvSpPr>
        <p:spPr>
          <a:xfrm>
            <a:off x="5694679" y="43384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238964" y="43384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783249" y="43384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085024" y="434214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86" name="Rounded Rectangle 85"/>
          <p:cNvSpPr/>
          <p:nvPr/>
        </p:nvSpPr>
        <p:spPr>
          <a:xfrm>
            <a:off x="4629309" y="43394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57458" y="4411941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</a:t>
            </a:r>
          </a:p>
        </p:txBody>
      </p:sp>
      <p:cxnSp>
        <p:nvCxnSpPr>
          <p:cNvPr id="64" name="Straight Arrow Connector 63"/>
          <p:cNvCxnSpPr>
            <a:stCxn id="43" idx="3"/>
            <a:endCxn id="85" idx="1"/>
          </p:cNvCxnSpPr>
          <p:nvPr/>
        </p:nvCxnSpPr>
        <p:spPr>
          <a:xfrm>
            <a:off x="3170277" y="4576314"/>
            <a:ext cx="914747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43" idx="2"/>
            <a:endCxn id="82" idx="2"/>
          </p:cNvCxnSpPr>
          <p:nvPr/>
        </p:nvCxnSpPr>
        <p:spPr>
          <a:xfrm rot="16200000" flipH="1">
            <a:off x="3997440" y="2922963"/>
            <a:ext cx="83965" cy="3698442"/>
          </a:xfrm>
          <a:prstGeom prst="curvedConnector3">
            <a:avLst>
              <a:gd name="adj1" fmla="val 3722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380268" y="4975142"/>
            <a:ext cx="13957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By checking card</a:t>
            </a:r>
          </a:p>
        </p:txBody>
      </p:sp>
      <p:sp>
        <p:nvSpPr>
          <p:cNvPr id="70" name="Down Arrow 69"/>
          <p:cNvSpPr/>
          <p:nvPr/>
        </p:nvSpPr>
        <p:spPr>
          <a:xfrm>
            <a:off x="5350206" y="5072009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459382" y="618420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99" name="Rounded Rectangle 98"/>
          <p:cNvSpPr/>
          <p:nvPr/>
        </p:nvSpPr>
        <p:spPr>
          <a:xfrm>
            <a:off x="2003667" y="61815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2547952" y="61815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3092237" y="618153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65536" y="5552044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Oval 102"/>
              <p:cNvSpPr/>
              <p:nvPr/>
            </p:nvSpPr>
            <p:spPr>
              <a:xfrm>
                <a:off x="7396537" y="5310862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sz="1200" dirty="0" smtClean="0"/>
                  <a:t>(5, 6)</a:t>
                </a:r>
                <a:endParaRPr lang="en-US" sz="1200" dirty="0"/>
              </a:p>
            </p:txBody>
          </p:sp>
        </mc:Choice>
        <mc:Fallback xmlns="">
          <p:sp>
            <p:nvSpPr>
              <p:cNvPr id="103" name="Oval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537" y="5310862"/>
                <a:ext cx="1388518" cy="317321"/>
              </a:xfrm>
              <a:prstGeom prst="ellipse">
                <a:avLst/>
              </a:prstGeom>
              <a:blipFill>
                <a:blip r:embed="rId5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4" name="Curved Connector 103"/>
          <p:cNvCxnSpPr>
            <a:stCxn id="78" idx="2"/>
            <a:endCxn id="103" idx="6"/>
          </p:cNvCxnSpPr>
          <p:nvPr/>
        </p:nvCxnSpPr>
        <p:spPr>
          <a:xfrm rot="5400000">
            <a:off x="8085784" y="3402133"/>
            <a:ext cx="2766662" cy="136811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ounded Rectangle 104"/>
          <p:cNvSpPr/>
          <p:nvPr/>
        </p:nvSpPr>
        <p:spPr>
          <a:xfrm>
            <a:off x="394012" y="61852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938297" y="61825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239193" y="5870959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577148" y="5845365"/>
                <a:ext cx="975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148" y="5845365"/>
                <a:ext cx="9755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Left-Right Arrow 109"/>
          <p:cNvSpPr/>
          <p:nvPr/>
        </p:nvSpPr>
        <p:spPr>
          <a:xfrm>
            <a:off x="3795623" y="6279244"/>
            <a:ext cx="4031125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Down Arrow 124"/>
          <p:cNvSpPr/>
          <p:nvPr/>
        </p:nvSpPr>
        <p:spPr>
          <a:xfrm>
            <a:off x="5391481" y="6029427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5126102" y="544650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27" name="Rounded Rectangle 126"/>
          <p:cNvSpPr/>
          <p:nvPr/>
        </p:nvSpPr>
        <p:spPr>
          <a:xfrm>
            <a:off x="5670387" y="544382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6214672" y="544382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6758957" y="54438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060732" y="544751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31" name="Rounded Rectangle 130"/>
          <p:cNvSpPr/>
          <p:nvPr/>
        </p:nvSpPr>
        <p:spPr>
          <a:xfrm>
            <a:off x="4605017" y="544484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4134206" y="5980106"/>
            <a:ext cx="2965308" cy="13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9257606" y="620529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34" name="Rounded Rectangle 133"/>
          <p:cNvSpPr/>
          <p:nvPr/>
        </p:nvSpPr>
        <p:spPr>
          <a:xfrm>
            <a:off x="9801891" y="62026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10346176" y="62026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10890461" y="620261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8192236" y="620630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736521" y="620363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0653233" y="590991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8784686" y="5870959"/>
                <a:ext cx="975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4686" y="5870959"/>
                <a:ext cx="97552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1" name="Rectangle 140"/>
          <p:cNvSpPr/>
          <p:nvPr/>
        </p:nvSpPr>
        <p:spPr>
          <a:xfrm>
            <a:off x="1210125" y="5539715"/>
            <a:ext cx="13124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5 or 6</a:t>
            </a:r>
            <a:endParaRPr lang="en-US" sz="1400" dirty="0"/>
          </a:p>
        </p:txBody>
      </p:sp>
      <p:cxnSp>
        <p:nvCxnSpPr>
          <p:cNvPr id="142" name="Straight Arrow Connector 141"/>
          <p:cNvCxnSpPr>
            <a:stCxn id="141" idx="3"/>
          </p:cNvCxnSpPr>
          <p:nvPr/>
        </p:nvCxnSpPr>
        <p:spPr>
          <a:xfrm>
            <a:off x="2522600" y="5693604"/>
            <a:ext cx="1562322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Previous work </a:t>
            </a:r>
            <a:r>
              <a:rPr lang="en-US" dirty="0"/>
              <a:t>on Secure</a:t>
            </a:r>
            <a:r>
              <a:rPr lang="en-US" b="1" dirty="0" smtClean="0"/>
              <a:t> </a:t>
            </a:r>
            <a:r>
              <a:rPr lang="en-US" dirty="0" smtClean="0"/>
              <a:t>COPY [</a:t>
            </a:r>
            <a:r>
              <a:rPr lang="en-US" dirty="0"/>
              <a:t>13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102021" y="15921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5646306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190591" y="15894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34876" y="15894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824845" y="1241263"/>
                <a:ext cx="744563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845" y="1241263"/>
                <a:ext cx="744563" cy="388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564768" y="1244419"/>
                <a:ext cx="736740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768" y="1244419"/>
                <a:ext cx="736740" cy="3883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ounded Rectangle 14"/>
          <p:cNvSpPr/>
          <p:nvPr/>
        </p:nvSpPr>
        <p:spPr>
          <a:xfrm>
            <a:off x="5102021" y="23386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5646306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190591" y="2335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34876" y="23359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1" idx="2"/>
            <a:endCxn id="17" idx="0"/>
          </p:cNvCxnSpPr>
          <p:nvPr/>
        </p:nvCxnSpPr>
        <p:spPr>
          <a:xfrm>
            <a:off x="6384555" y="2065162"/>
            <a:ext cx="0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181036" y="3358244"/>
            <a:ext cx="16298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1,2,3, or 4</a:t>
            </a:r>
            <a:endParaRPr lang="en-US" sz="1400" dirty="0"/>
          </a:p>
        </p:txBody>
      </p:sp>
      <p:sp>
        <p:nvSpPr>
          <p:cNvPr id="31" name="Rounded Rectangle 30"/>
          <p:cNvSpPr/>
          <p:nvPr/>
        </p:nvSpPr>
        <p:spPr>
          <a:xfrm>
            <a:off x="5121203" y="32769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5665488" y="3274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209773" y="32742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4058" y="3274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5354371" y="293907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Down Arrow 41"/>
          <p:cNvSpPr/>
          <p:nvPr/>
        </p:nvSpPr>
        <p:spPr>
          <a:xfrm>
            <a:off x="5337688" y="3980325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1210125" y="4422425"/>
                <a:ext cx="196015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/>
                  <a:t>Decide 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 smtClean="0"/>
                  <a:t>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125" y="4422425"/>
                <a:ext cx="1960152" cy="307777"/>
              </a:xfrm>
              <a:prstGeom prst="rect">
                <a:avLst/>
              </a:prstGeom>
              <a:blipFill>
                <a:blip r:embed="rId5"/>
                <a:stretch>
                  <a:fillRect l="-935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7459300" y="3391902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val 62"/>
              <p:cNvSpPr/>
              <p:nvPr/>
            </p:nvSpPr>
            <p:spPr>
              <a:xfrm>
                <a:off x="7390301" y="3150720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sz="1200" dirty="0" smtClean="0"/>
                  <a:t>(1,2,3,4)</a:t>
                </a:r>
                <a:endParaRPr lang="en-US" sz="1200" dirty="0"/>
              </a:p>
            </p:txBody>
          </p:sp>
        </mc:Choice>
        <mc:Fallback xmlns="">
          <p:sp>
            <p:nvSpPr>
              <p:cNvPr id="63" name="Oval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0301" y="3150720"/>
                <a:ext cx="1388518" cy="317321"/>
              </a:xfrm>
              <a:prstGeom prst="ellipse">
                <a:avLst/>
              </a:prstGeom>
              <a:blipFill>
                <a:blip r:embed="rId6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ounded Rectangle 47"/>
          <p:cNvSpPr/>
          <p:nvPr/>
        </p:nvSpPr>
        <p:spPr>
          <a:xfrm>
            <a:off x="4053416" y="16047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562076" y="16020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433692" y="2395084"/>
            <a:ext cx="393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u="sng" dirty="0"/>
              <a:t>←</a:t>
            </a:r>
          </a:p>
        </p:txBody>
      </p:sp>
      <p:sp>
        <p:nvSpPr>
          <p:cNvPr id="52" name="Oval 51"/>
          <p:cNvSpPr/>
          <p:nvPr/>
        </p:nvSpPr>
        <p:spPr>
          <a:xfrm>
            <a:off x="7758780" y="2202890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6161786" y="2867823"/>
            <a:ext cx="961018" cy="8327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2" idx="2"/>
            <a:endCxn id="18" idx="0"/>
          </p:cNvCxnSpPr>
          <p:nvPr/>
        </p:nvCxnSpPr>
        <p:spPr>
          <a:xfrm>
            <a:off x="6928840" y="2065161"/>
            <a:ext cx="0" cy="270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4056890" y="23267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/>
          </a:p>
        </p:txBody>
      </p:sp>
      <p:sp>
        <p:nvSpPr>
          <p:cNvPr id="62" name="Rounded Rectangle 61"/>
          <p:cNvSpPr/>
          <p:nvPr/>
        </p:nvSpPr>
        <p:spPr>
          <a:xfrm>
            <a:off x="4589300" y="232403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4055833" y="327796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4600118" y="327529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901014" y="2963705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75" name="Rectangle 74"/>
          <p:cNvSpPr/>
          <p:nvPr/>
        </p:nvSpPr>
        <p:spPr>
          <a:xfrm>
            <a:off x="6552787" y="2962714"/>
            <a:ext cx="284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76" name="Straight Arrow Connector 75"/>
          <p:cNvCxnSpPr>
            <a:stCxn id="30" idx="3"/>
            <a:endCxn id="67" idx="1"/>
          </p:cNvCxnSpPr>
          <p:nvPr/>
        </p:nvCxnSpPr>
        <p:spPr>
          <a:xfrm>
            <a:off x="2810906" y="3512133"/>
            <a:ext cx="1244927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4055833" y="3855382"/>
            <a:ext cx="2965308" cy="13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5150394" y="434113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82" name="Rounded Rectangle 81"/>
          <p:cNvSpPr/>
          <p:nvPr/>
        </p:nvSpPr>
        <p:spPr>
          <a:xfrm>
            <a:off x="5694679" y="43384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6238964" y="43384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4" name="Rounded Rectangle 83"/>
          <p:cNvSpPr/>
          <p:nvPr/>
        </p:nvSpPr>
        <p:spPr>
          <a:xfrm>
            <a:off x="6783249" y="43384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4085024" y="434214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86" name="Rounded Rectangle 85"/>
          <p:cNvSpPr/>
          <p:nvPr/>
        </p:nvSpPr>
        <p:spPr>
          <a:xfrm>
            <a:off x="4629309" y="43394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57458" y="4411941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458463"/>
                  </p:ext>
                </p:extLst>
              </p:nvPr>
            </p:nvGraphicFramePr>
            <p:xfrm>
              <a:off x="9021224" y="3649539"/>
              <a:ext cx="2705570" cy="18542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541114">
                      <a:extLst>
                        <a:ext uri="{9D8B030D-6E8A-4147-A177-3AD203B41FA5}">
                          <a16:colId xmlns="" xmlns:a16="http://schemas.microsoft.com/office/drawing/2014/main" val="1340255495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val="3323962669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val="1214600031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val="447740945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val="36514471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r=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426264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463663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5660357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495183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63048394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62458463"/>
                  </p:ext>
                </p:extLst>
              </p:nvPr>
            </p:nvGraphicFramePr>
            <p:xfrm>
              <a:off x="9021224" y="3649539"/>
              <a:ext cx="2705570" cy="1854200"/>
            </p:xfrm>
            <a:graphic>
              <a:graphicData uri="http://schemas.openxmlformats.org/drawingml/2006/table">
                <a:tbl>
                  <a:tblPr firstRow="1" bandRow="1">
                    <a:tableStyleId>{9D7B26C5-4107-4FEC-AEDC-1716B250A1EF}</a:tableStyleId>
                  </a:tblPr>
                  <a:tblGrid>
                    <a:gridCol w="5411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340255495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323962669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214600031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47740945"/>
                        </a:ext>
                      </a:extLst>
                    </a:gridCol>
                    <a:gridCol w="54111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65144712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r=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2626418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300000" t="-108197" r="-101124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400000" t="-108197" r="-1124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46366382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300000" t="-208197" r="-10112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400000" t="-208197" r="-1124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5660357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000" t="-308197" r="-30112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200000" t="-308197" r="-20112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4951837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100000" t="-408197" r="-30112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7"/>
                          <a:stretch>
                            <a:fillRect l="-200000" t="-408197" r="-20112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-</a:t>
                          </a:r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63048394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6" name="Straight Arrow Connector 5"/>
          <p:cNvCxnSpPr>
            <a:stCxn id="84" idx="3"/>
            <a:endCxn id="4" idx="1"/>
          </p:cNvCxnSpPr>
          <p:nvPr/>
        </p:nvCxnSpPr>
        <p:spPr>
          <a:xfrm>
            <a:off x="7171177" y="4576315"/>
            <a:ext cx="1850047" cy="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3" idx="3"/>
            <a:endCxn id="85" idx="1"/>
          </p:cNvCxnSpPr>
          <p:nvPr/>
        </p:nvCxnSpPr>
        <p:spPr>
          <a:xfrm>
            <a:off x="3170277" y="4576314"/>
            <a:ext cx="914747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>
            <a:stCxn id="43" idx="2"/>
            <a:endCxn id="82" idx="2"/>
          </p:cNvCxnSpPr>
          <p:nvPr/>
        </p:nvCxnSpPr>
        <p:spPr>
          <a:xfrm rot="16200000" flipH="1">
            <a:off x="3997440" y="2922963"/>
            <a:ext cx="83965" cy="3698442"/>
          </a:xfrm>
          <a:prstGeom prst="curvedConnector3">
            <a:avLst>
              <a:gd name="adj1" fmla="val 3722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380268" y="4975142"/>
            <a:ext cx="13957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By checking card</a:t>
            </a:r>
          </a:p>
        </p:txBody>
      </p:sp>
      <p:sp>
        <p:nvSpPr>
          <p:cNvPr id="70" name="Down Arrow 69"/>
          <p:cNvSpPr/>
          <p:nvPr/>
        </p:nvSpPr>
        <p:spPr>
          <a:xfrm>
            <a:off x="5350206" y="5072009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459382" y="618420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99" name="Rounded Rectangle 98"/>
          <p:cNvSpPr/>
          <p:nvPr/>
        </p:nvSpPr>
        <p:spPr>
          <a:xfrm>
            <a:off x="2003667" y="61815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2547952" y="61815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3092237" y="618153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65536" y="5552044"/>
            <a:ext cx="40020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Oval 102"/>
              <p:cNvSpPr/>
              <p:nvPr/>
            </p:nvSpPr>
            <p:spPr>
              <a:xfrm>
                <a:off x="7396537" y="5310862"/>
                <a:ext cx="1388518" cy="317321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?</m:t>
                        </m:r>
                      </m:sup>
                    </m:sSup>
                  </m:oMath>
                </a14:m>
                <a:r>
                  <a:rPr lang="en-US" sz="1200" dirty="0" smtClean="0"/>
                  <a:t>(5, 6)</a:t>
                </a:r>
                <a:endParaRPr lang="en-US" sz="1200" dirty="0"/>
              </a:p>
            </p:txBody>
          </p:sp>
        </mc:Choice>
        <mc:Fallback xmlns="">
          <p:sp>
            <p:nvSpPr>
              <p:cNvPr id="103" name="Oval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6537" y="5310862"/>
                <a:ext cx="1388518" cy="317321"/>
              </a:xfrm>
              <a:prstGeom prst="ellipse">
                <a:avLst/>
              </a:prstGeom>
              <a:blipFill>
                <a:blip r:embed="rId8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ounded Rectangle 104"/>
          <p:cNvSpPr/>
          <p:nvPr/>
        </p:nvSpPr>
        <p:spPr>
          <a:xfrm>
            <a:off x="394012" y="61852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938297" y="61825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1239193" y="5870959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577148" y="5845365"/>
                <a:ext cx="975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7148" y="5845365"/>
                <a:ext cx="975523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Left-Right Arrow 109"/>
          <p:cNvSpPr/>
          <p:nvPr/>
        </p:nvSpPr>
        <p:spPr>
          <a:xfrm>
            <a:off x="3795623" y="6279244"/>
            <a:ext cx="4031125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25" name="Down Arrow 124"/>
          <p:cNvSpPr/>
          <p:nvPr/>
        </p:nvSpPr>
        <p:spPr>
          <a:xfrm>
            <a:off x="5391481" y="6029427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ounded Rectangle 125"/>
          <p:cNvSpPr/>
          <p:nvPr/>
        </p:nvSpPr>
        <p:spPr>
          <a:xfrm>
            <a:off x="5126102" y="544650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27" name="Rounded Rectangle 126"/>
          <p:cNvSpPr/>
          <p:nvPr/>
        </p:nvSpPr>
        <p:spPr>
          <a:xfrm>
            <a:off x="5670387" y="544382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6214672" y="544382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6758957" y="54438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060732" y="544751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31" name="Rounded Rectangle 130"/>
          <p:cNvSpPr/>
          <p:nvPr/>
        </p:nvSpPr>
        <p:spPr>
          <a:xfrm>
            <a:off x="4605017" y="544484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32" name="Straight Arrow Connector 131"/>
          <p:cNvCxnSpPr/>
          <p:nvPr/>
        </p:nvCxnSpPr>
        <p:spPr>
          <a:xfrm flipH="1">
            <a:off x="4134206" y="5980106"/>
            <a:ext cx="2965308" cy="13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3" name="Rounded Rectangle 132"/>
          <p:cNvSpPr/>
          <p:nvPr/>
        </p:nvSpPr>
        <p:spPr>
          <a:xfrm>
            <a:off x="9257606" y="620529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34" name="Rounded Rectangle 133"/>
          <p:cNvSpPr/>
          <p:nvPr/>
        </p:nvSpPr>
        <p:spPr>
          <a:xfrm>
            <a:off x="9801891" y="62026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10346176" y="62026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10890461" y="620261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8192236" y="620630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736521" y="620363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10653233" y="5909912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8784686" y="5870959"/>
                <a:ext cx="9755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𝑜𝑟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4686" y="5870959"/>
                <a:ext cx="975523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2971957" y="3272211"/>
            <a:ext cx="812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1.5 </a:t>
            </a:r>
            <a:r>
              <a:rPr lang="en-US" sz="1400" dirty="0"/>
              <a:t>trails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943789" y="5445049"/>
            <a:ext cx="6763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3 </a:t>
            </a:r>
            <a:r>
              <a:rPr lang="en-US" sz="1400" dirty="0"/>
              <a:t>trails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210125" y="5539715"/>
            <a:ext cx="13124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Find card </a:t>
            </a:r>
            <a:r>
              <a:rPr lang="en-US" sz="1400" dirty="0" smtClean="0"/>
              <a:t>5 or 6</a:t>
            </a:r>
            <a:endParaRPr lang="en-US" sz="1400" dirty="0"/>
          </a:p>
        </p:txBody>
      </p:sp>
      <p:cxnSp>
        <p:nvCxnSpPr>
          <p:cNvPr id="89" name="Straight Arrow Connector 88"/>
          <p:cNvCxnSpPr>
            <a:stCxn id="88" idx="3"/>
          </p:cNvCxnSpPr>
          <p:nvPr/>
        </p:nvCxnSpPr>
        <p:spPr>
          <a:xfrm>
            <a:off x="2522600" y="5693604"/>
            <a:ext cx="1562322" cy="36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5112614" y="6576735"/>
            <a:ext cx="156209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400" dirty="0" smtClean="0"/>
              <a:t>In total of 4.5 trails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55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Mizuki’s</a:t>
            </a:r>
            <a:r>
              <a:rPr lang="en-US" dirty="0"/>
              <a:t> </a:t>
            </a:r>
            <a:r>
              <a:rPr lang="en-US" dirty="0" smtClean="0"/>
              <a:t>protocol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1825625"/>
                <a:ext cx="10994571" cy="4351338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Use of a Standard Deck of Playing Cards, as follows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lvl="6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Opaque commitment is commitment with hidden bases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For bases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⊂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{1, 2, 3, 4}</m:t>
                    </m:r>
                  </m:oMath>
                </a14:m>
                <a:r>
                  <a:rPr lang="en-US" dirty="0" smtClean="0"/>
                  <a:t>, we have</a:t>
                </a:r>
              </a:p>
              <a:p>
                <a:pPr lvl="2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={1,2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={3,4}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smtClean="0"/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={3,4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1,2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 lvl="2">
                  <a:buFont typeface="Wingdings" panose="05000000000000000000" pitchFamily="2" charset="2"/>
                  <a:buChar char="§"/>
                </a:pPr>
                <a:endParaRPr lang="en-US" dirty="0"/>
              </a:p>
              <a:p>
                <a:pPr marL="914400" lvl="2" indent="0">
                  <a:buNone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err="1" smtClean="0"/>
                  <a:t>Mizuki’s</a:t>
                </a:r>
                <a:r>
                  <a:rPr lang="en-US" dirty="0" smtClean="0"/>
                  <a:t> XOR and Copy operation are similar to [11].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1825625"/>
                <a:ext cx="10994571" cy="4351338"/>
              </a:xfrm>
              <a:blipFill rotWithShape="0">
                <a:blip r:embed="rId3"/>
                <a:stretch>
                  <a:fillRect l="-99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ounded Rectangle 4"/>
          <p:cNvSpPr/>
          <p:nvPr/>
        </p:nvSpPr>
        <p:spPr>
          <a:xfrm>
            <a:off x="3217314" y="448398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3761599" y="448131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47945" y="448398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892230" y="448131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04840" y="4957019"/>
                <a:ext cx="706411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840" y="4957019"/>
                <a:ext cx="706411" cy="3883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535067" y="4957019"/>
                <a:ext cx="706412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067" y="4957019"/>
                <a:ext cx="706412" cy="388311"/>
              </a:xfrm>
              <a:prstGeom prst="rect">
                <a:avLst/>
              </a:prstGeom>
              <a:blipFill rotWithShape="0">
                <a:blip r:embed="rId5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unded Rectangle 10"/>
          <p:cNvSpPr/>
          <p:nvPr/>
        </p:nvSpPr>
        <p:spPr>
          <a:xfrm>
            <a:off x="6847590" y="44839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391875" y="448131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978221" y="44839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8522506" y="448131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005084" y="4957019"/>
                <a:ext cx="1142108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 {3,4}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084" y="4957019"/>
                <a:ext cx="1142108" cy="38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116247" y="4957018"/>
                <a:ext cx="1194114" cy="38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1,2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{3,4}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6247" y="4957018"/>
                <a:ext cx="1194114" cy="388311"/>
              </a:xfrm>
              <a:prstGeom prst="rect">
                <a:avLst/>
              </a:prstGeom>
              <a:blipFill rotWithShape="0">
                <a:blip r:embed="rId7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>
            <a:off x="5508170" y="4746176"/>
            <a:ext cx="1132115" cy="108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217314" y="247358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100" dirty="0"/>
          </a:p>
        </p:txBody>
      </p:sp>
      <p:sp>
        <p:nvSpPr>
          <p:cNvPr id="18" name="Rounded Rectangle 17"/>
          <p:cNvSpPr/>
          <p:nvPr/>
        </p:nvSpPr>
        <p:spPr>
          <a:xfrm>
            <a:off x="3761599" y="24709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305884" y="247091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182902" y="2470914"/>
            <a:ext cx="459563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>
            <a:stCxn id="20" idx="3"/>
            <a:endCxn id="21" idx="1"/>
          </p:cNvCxnSpPr>
          <p:nvPr/>
        </p:nvCxnSpPr>
        <p:spPr>
          <a:xfrm flipV="1">
            <a:off x="4693812" y="2708766"/>
            <a:ext cx="489090" cy="1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28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46196" y="2583957"/>
            <a:ext cx="9864667" cy="31840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196" y="-4978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/>
              <a:t>Mizuki’s</a:t>
            </a:r>
            <a:r>
              <a:rPr lang="en-US" dirty="0"/>
              <a:t> </a:t>
            </a:r>
            <a:r>
              <a:rPr lang="en-US" dirty="0" smtClean="0"/>
              <a:t> opaque commitment generator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297062" y="113971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8" name="Rounded Rectangle 7"/>
          <p:cNvSpPr/>
          <p:nvPr/>
        </p:nvSpPr>
        <p:spPr>
          <a:xfrm>
            <a:off x="4829472" y="11370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73757" y="113703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918042" y="113703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34438" y="29325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778723" y="29298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365069" y="29325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909354" y="29298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234438" y="39240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778723" y="39213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365069" y="39240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5909354" y="39213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5250965" y="3921354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739410" y="4004920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27" name="Oval 26"/>
          <p:cNvSpPr/>
          <p:nvPr/>
        </p:nvSpPr>
        <p:spPr>
          <a:xfrm>
            <a:off x="7064498" y="3812726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4" name="Straight Arrow Connector 3"/>
          <p:cNvCxnSpPr>
            <a:stCxn id="12" idx="2"/>
            <a:endCxn id="20" idx="0"/>
          </p:cNvCxnSpPr>
          <p:nvPr/>
        </p:nvCxnSpPr>
        <p:spPr>
          <a:xfrm>
            <a:off x="4972687" y="3405557"/>
            <a:ext cx="586346" cy="518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3" idx="2"/>
            <a:endCxn id="19" idx="0"/>
          </p:cNvCxnSpPr>
          <p:nvPr/>
        </p:nvCxnSpPr>
        <p:spPr>
          <a:xfrm flipH="1">
            <a:off x="4972687" y="3408228"/>
            <a:ext cx="586346" cy="5131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243064" y="492931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4787349" y="492664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373695" y="492931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5917980" y="492664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19" idx="2"/>
            <a:endCxn id="34" idx="0"/>
          </p:cNvCxnSpPr>
          <p:nvPr/>
        </p:nvCxnSpPr>
        <p:spPr>
          <a:xfrm>
            <a:off x="4972687" y="4397057"/>
            <a:ext cx="594972" cy="532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2"/>
            <a:endCxn id="33" idx="0"/>
          </p:cNvCxnSpPr>
          <p:nvPr/>
        </p:nvCxnSpPr>
        <p:spPr>
          <a:xfrm flipH="1">
            <a:off x="4981313" y="4399728"/>
            <a:ext cx="577720" cy="526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22172" y="2559351"/>
                <a:ext cx="1134285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5,6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172" y="2559351"/>
                <a:ext cx="1134285" cy="388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Down Arrow 45"/>
          <p:cNvSpPr/>
          <p:nvPr/>
        </p:nvSpPr>
        <p:spPr>
          <a:xfrm>
            <a:off x="5624058" y="5767996"/>
            <a:ext cx="485899" cy="30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36580" y="5402350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580" y="5402350"/>
                <a:ext cx="838697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Left-Right Arrow 49"/>
          <p:cNvSpPr/>
          <p:nvPr/>
        </p:nvSpPr>
        <p:spPr>
          <a:xfrm>
            <a:off x="3795623" y="6104690"/>
            <a:ext cx="4304581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623486" y="603344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1167771" y="603076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693735" y="603344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/>
          </a:p>
        </p:txBody>
      </p:sp>
      <p:sp>
        <p:nvSpPr>
          <p:cNvPr id="54" name="Rounded Rectangle 53"/>
          <p:cNvSpPr/>
          <p:nvPr/>
        </p:nvSpPr>
        <p:spPr>
          <a:xfrm>
            <a:off x="2212142" y="603076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740568" y="6465867"/>
                <a:ext cx="773920" cy="3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{5,6}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568" y="6465867"/>
                <a:ext cx="773920" cy="388311"/>
              </a:xfrm>
              <a:prstGeom prst="rect">
                <a:avLst/>
              </a:prstGeom>
              <a:blipFill>
                <a:blip r:embed="rId5"/>
                <a:stretch>
                  <a:fillRect r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ounded Rectangle 57"/>
          <p:cNvSpPr/>
          <p:nvPr/>
        </p:nvSpPr>
        <p:spPr>
          <a:xfrm>
            <a:off x="8973930" y="605451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8490031" y="606106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9522293" y="605719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0066578" y="605451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7175751" y="5963270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933654" y="6116025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2409" y="2956861"/>
            <a:ext cx="1454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Commit to inputs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1042409" y="3510902"/>
            <a:ext cx="24125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Rearrange input commitments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1042409" y="4041074"/>
            <a:ext cx="18330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Random bisection cuts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047587" y="4986999"/>
            <a:ext cx="145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Rearrange </a:t>
            </a:r>
            <a:r>
              <a:rPr lang="en-US" sz="1400" dirty="0" smtClean="0"/>
              <a:t>results</a:t>
            </a:r>
            <a:endParaRPr lang="en-US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958861" y="3134622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3553231" y="3667059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2981300" y="4182018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2643997" y="5164498"/>
            <a:ext cx="1147313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ounded Rectangle 69"/>
          <p:cNvSpPr/>
          <p:nvPr/>
        </p:nvSpPr>
        <p:spPr>
          <a:xfrm>
            <a:off x="6462327" y="113161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7006612" y="113161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82" name="Down Arrow 81"/>
          <p:cNvSpPr/>
          <p:nvPr/>
        </p:nvSpPr>
        <p:spPr>
          <a:xfrm>
            <a:off x="5560644" y="1682796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/>
        </p:nvSpPr>
        <p:spPr>
          <a:xfrm>
            <a:off x="2690994" y="602846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3235279" y="602579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2755561" y="6442117"/>
                <a:ext cx="773920" cy="3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{5,6}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561" y="6442117"/>
                <a:ext cx="773920" cy="388311"/>
              </a:xfrm>
              <a:prstGeom prst="rect">
                <a:avLst/>
              </a:prstGeom>
              <a:blipFill>
                <a:blip r:embed="rId6"/>
                <a:stretch>
                  <a:fillRect r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Rounded Rectangle 93"/>
          <p:cNvSpPr/>
          <p:nvPr/>
        </p:nvSpPr>
        <p:spPr>
          <a:xfrm>
            <a:off x="10610863" y="60658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11155148" y="60631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3948652" y="5839089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652" y="5839089"/>
                <a:ext cx="83869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7006612" y="5856752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612" y="5856752"/>
                <a:ext cx="83869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9637089" y="6477742"/>
                <a:ext cx="773920" cy="3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{5,6}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089" y="6477742"/>
                <a:ext cx="773920" cy="388311"/>
              </a:xfrm>
              <a:prstGeom prst="rect">
                <a:avLst/>
              </a:prstGeom>
              <a:blipFill>
                <a:blip r:embed="rId9"/>
                <a:stretch>
                  <a:fillRect r="-37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0811685" y="6484899"/>
                <a:ext cx="773920" cy="3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{5,6}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1685" y="6484899"/>
                <a:ext cx="773920" cy="388311"/>
              </a:xfrm>
              <a:prstGeom prst="rect">
                <a:avLst/>
              </a:prstGeom>
              <a:blipFill rotWithShape="0">
                <a:blip r:embed="rId10"/>
                <a:stretch>
                  <a:fillRect r="-3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Connector 88"/>
          <p:cNvCxnSpPr/>
          <p:nvPr/>
        </p:nvCxnSpPr>
        <p:spPr>
          <a:xfrm>
            <a:off x="9684814" y="6559919"/>
            <a:ext cx="113323" cy="86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Rounded Rectangle 95"/>
          <p:cNvSpPr/>
          <p:nvPr/>
        </p:nvSpPr>
        <p:spPr>
          <a:xfrm>
            <a:off x="5338393" y="195919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97" name="Rounded Rectangle 96"/>
          <p:cNvSpPr/>
          <p:nvPr/>
        </p:nvSpPr>
        <p:spPr>
          <a:xfrm>
            <a:off x="5882678" y="19565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6426963" y="19565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6971248" y="195652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4296536" y="19566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4" name="Rounded Rectangle 103"/>
          <p:cNvSpPr/>
          <p:nvPr/>
        </p:nvSpPr>
        <p:spPr>
          <a:xfrm>
            <a:off x="4828946" y="195397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717806" y="2008985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106" name="Oval 105"/>
          <p:cNvSpPr/>
          <p:nvPr/>
        </p:nvSpPr>
        <p:spPr>
          <a:xfrm>
            <a:off x="8042894" y="1816791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6341568" y="1972915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V="1">
            <a:off x="6499158" y="2479506"/>
            <a:ext cx="836007" cy="1833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5308317" y="2490415"/>
            <a:ext cx="836007" cy="1833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4420343" y="2583957"/>
                <a:ext cx="745460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{1,2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343" y="2583957"/>
                <a:ext cx="745460" cy="3811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5597366" y="5383615"/>
                <a:ext cx="773920" cy="38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 {5,6}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366" y="5383615"/>
                <a:ext cx="773920" cy="388311"/>
              </a:xfrm>
              <a:prstGeom prst="rect">
                <a:avLst/>
              </a:prstGeom>
              <a:blipFill>
                <a:blip r:embed="rId12"/>
                <a:stretch>
                  <a:fillRect r="-36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347032" y="4041074"/>
            <a:ext cx="2157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[11]’s copy </a:t>
            </a:r>
            <a:r>
              <a:rPr lang="en-US" dirty="0"/>
              <a:t>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5632618" y="822763"/>
                <a:ext cx="736740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3,4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2618" y="822763"/>
                <a:ext cx="736740" cy="3883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6735244" y="822943"/>
                <a:ext cx="736740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244" y="822943"/>
                <a:ext cx="736740" cy="3883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530789" y="847369"/>
                <a:ext cx="745460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{1,2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789" y="847369"/>
                <a:ext cx="745460" cy="38113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Straight Connector 117"/>
          <p:cNvCxnSpPr/>
          <p:nvPr/>
        </p:nvCxnSpPr>
        <p:spPr>
          <a:xfrm flipV="1">
            <a:off x="5378638" y="4436485"/>
            <a:ext cx="836007" cy="1833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4187797" y="4447394"/>
            <a:ext cx="836007" cy="1833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69745" y="6484899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45" y="6484899"/>
                <a:ext cx="838697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8558538" y="6509939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538" y="6509939"/>
                <a:ext cx="83869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5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Mizuki’s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computation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5326100" y="2399054"/>
            <a:ext cx="3202550" cy="866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opaque commitment generator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5431172" y="16926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96" name="Rounded Rectangle 95"/>
          <p:cNvSpPr/>
          <p:nvPr/>
        </p:nvSpPr>
        <p:spPr>
          <a:xfrm>
            <a:off x="5963582" y="16899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6507867" y="16899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7052152" y="168998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7596437" y="168456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8140722" y="168456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11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7729801" y="1349747"/>
                <a:ext cx="736740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7,8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9801" y="1349747"/>
                <a:ext cx="736740" cy="3883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6600829" y="1349748"/>
                <a:ext cx="736740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829" y="1349748"/>
                <a:ext cx="736740" cy="3883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5664899" y="1400318"/>
                <a:ext cx="750526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{3,4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4899" y="1400318"/>
                <a:ext cx="750526" cy="381130"/>
              </a:xfrm>
              <a:prstGeom prst="rect">
                <a:avLst/>
              </a:prstGeom>
              <a:blipFill rotWithShape="0"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ounded Rectangle 103"/>
          <p:cNvSpPr/>
          <p:nvPr/>
        </p:nvSpPr>
        <p:spPr>
          <a:xfrm>
            <a:off x="4240036" y="16926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05" name="Rounded Rectangle 104"/>
          <p:cNvSpPr/>
          <p:nvPr/>
        </p:nvSpPr>
        <p:spPr>
          <a:xfrm>
            <a:off x="4772446" y="168998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4293077" y="1340813"/>
                <a:ext cx="745460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{1,2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077" y="1340813"/>
                <a:ext cx="745460" cy="3811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>
            <a:stCxn id="95" idx="2"/>
          </p:cNvCxnSpPr>
          <p:nvPr/>
        </p:nvCxnSpPr>
        <p:spPr>
          <a:xfrm>
            <a:off x="5625136" y="2168362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6157546" y="2168362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6664399" y="2193779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7240524" y="2168362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7790401" y="2160265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>
            <a:off x="8350691" y="2173807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ounded Rectangle 111"/>
          <p:cNvSpPr/>
          <p:nvPr/>
        </p:nvSpPr>
        <p:spPr>
          <a:xfrm>
            <a:off x="5431172" y="358879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13" name="Rounded Rectangle 112"/>
          <p:cNvSpPr/>
          <p:nvPr/>
        </p:nvSpPr>
        <p:spPr>
          <a:xfrm>
            <a:off x="5963582" y="35861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6507867" y="35861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7052152" y="35861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6712657" y="3269633"/>
                <a:ext cx="1134285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,{7,8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2657" y="3269633"/>
                <a:ext cx="1134285" cy="38831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5534274" y="3260828"/>
                <a:ext cx="1147174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,{7,8}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274" y="3260828"/>
                <a:ext cx="1147174" cy="388311"/>
              </a:xfrm>
              <a:prstGeom prst="rect">
                <a:avLst/>
              </a:prstGeom>
              <a:blipFill rotWithShape="0"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9" name="Rounded Rectangle 138"/>
          <p:cNvSpPr/>
          <p:nvPr/>
        </p:nvSpPr>
        <p:spPr>
          <a:xfrm>
            <a:off x="4240036" y="35787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40" name="Rounded Rectangle 139"/>
          <p:cNvSpPr/>
          <p:nvPr/>
        </p:nvSpPr>
        <p:spPr>
          <a:xfrm>
            <a:off x="4772446" y="357605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4425269" y="3159405"/>
                <a:ext cx="745460" cy="3811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{1,2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269" y="3159405"/>
                <a:ext cx="745460" cy="3811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2" name="Straight Arrow Connector 141"/>
          <p:cNvCxnSpPr>
            <a:stCxn id="104" idx="2"/>
          </p:cNvCxnSpPr>
          <p:nvPr/>
        </p:nvCxnSpPr>
        <p:spPr>
          <a:xfrm>
            <a:off x="4434000" y="2168362"/>
            <a:ext cx="17467" cy="1295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4966410" y="2168362"/>
            <a:ext cx="34932" cy="12954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ounded Rectangle 143"/>
          <p:cNvSpPr/>
          <p:nvPr/>
        </p:nvSpPr>
        <p:spPr>
          <a:xfrm>
            <a:off x="4217825" y="4292971"/>
            <a:ext cx="3326572" cy="866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[11]’s AND operation</a:t>
            </a:r>
            <a:endParaRPr lang="en-US" dirty="0"/>
          </a:p>
        </p:txBody>
      </p:sp>
      <p:sp>
        <p:nvSpPr>
          <p:cNvPr id="145" name="Left-Right Arrow 144"/>
          <p:cNvSpPr/>
          <p:nvPr/>
        </p:nvSpPr>
        <p:spPr>
          <a:xfrm>
            <a:off x="4775355" y="5602349"/>
            <a:ext cx="2276798" cy="3806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4922271" y="5613684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MR10"/>
              </a:rPr>
              <a:t>With probability ½ </a:t>
            </a:r>
            <a:endParaRPr lang="en-US" dirty="0"/>
          </a:p>
        </p:txBody>
      </p:sp>
      <p:sp>
        <p:nvSpPr>
          <p:cNvPr id="162" name="Rounded Rectangle 161"/>
          <p:cNvSpPr/>
          <p:nvPr/>
        </p:nvSpPr>
        <p:spPr>
          <a:xfrm>
            <a:off x="1534998" y="55658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3" name="Rounded Rectangle 162"/>
          <p:cNvSpPr/>
          <p:nvPr/>
        </p:nvSpPr>
        <p:spPr>
          <a:xfrm>
            <a:off x="2028831" y="55556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1546171" y="6024346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171" y="6024346"/>
                <a:ext cx="838697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/>
              <p:cNvSpPr txBox="1"/>
              <p:nvPr/>
            </p:nvSpPr>
            <p:spPr>
              <a:xfrm>
                <a:off x="7346960" y="6010872"/>
                <a:ext cx="8386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6960" y="6010872"/>
                <a:ext cx="838697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" name="Rounded Rectangle 165"/>
          <p:cNvSpPr/>
          <p:nvPr/>
        </p:nvSpPr>
        <p:spPr>
          <a:xfrm>
            <a:off x="7744359" y="553782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67" name="Rounded Rectangle 166"/>
          <p:cNvSpPr/>
          <p:nvPr/>
        </p:nvSpPr>
        <p:spPr>
          <a:xfrm>
            <a:off x="7279799" y="553782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7279799" y="4061825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>
            <a:off x="4451467" y="4051760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4966410" y="4094339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5619727" y="4094339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6128560" y="4062554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6664399" y="4078270"/>
            <a:ext cx="0" cy="230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ounded Rectangle 173"/>
          <p:cNvSpPr/>
          <p:nvPr/>
        </p:nvSpPr>
        <p:spPr>
          <a:xfrm>
            <a:off x="2588568" y="556852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75" name="Rounded Rectangle 174"/>
          <p:cNvSpPr/>
          <p:nvPr/>
        </p:nvSpPr>
        <p:spPr>
          <a:xfrm>
            <a:off x="3109103" y="55658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6" name="Rounded Rectangle 175"/>
          <p:cNvSpPr/>
          <p:nvPr/>
        </p:nvSpPr>
        <p:spPr>
          <a:xfrm>
            <a:off x="3760263" y="55658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7" name="Rounded Rectangle 176"/>
          <p:cNvSpPr/>
          <p:nvPr/>
        </p:nvSpPr>
        <p:spPr>
          <a:xfrm>
            <a:off x="4257048" y="55658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8" name="Rounded Rectangle 177"/>
          <p:cNvSpPr/>
          <p:nvPr/>
        </p:nvSpPr>
        <p:spPr>
          <a:xfrm>
            <a:off x="8266554" y="55290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/>
          </a:p>
        </p:txBody>
      </p:sp>
      <p:sp>
        <p:nvSpPr>
          <p:cNvPr id="179" name="Rounded Rectangle 178"/>
          <p:cNvSpPr/>
          <p:nvPr/>
        </p:nvSpPr>
        <p:spPr>
          <a:xfrm>
            <a:off x="8798964" y="55264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0" name="Rounded Rectangle 179"/>
          <p:cNvSpPr/>
          <p:nvPr/>
        </p:nvSpPr>
        <p:spPr>
          <a:xfrm>
            <a:off x="9343249" y="55264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1" name="Rounded Rectangle 180"/>
          <p:cNvSpPr/>
          <p:nvPr/>
        </p:nvSpPr>
        <p:spPr>
          <a:xfrm>
            <a:off x="9887534" y="552640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2" name="TextBox 181"/>
              <p:cNvSpPr txBox="1"/>
              <p:nvPr/>
            </p:nvSpPr>
            <p:spPr>
              <a:xfrm>
                <a:off x="8252818" y="6024346"/>
                <a:ext cx="1134285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,{7,8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2" name="TextBox 1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818" y="6024346"/>
                <a:ext cx="1134285" cy="388311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3" name="TextBox 182"/>
              <p:cNvSpPr txBox="1"/>
              <p:nvPr/>
            </p:nvSpPr>
            <p:spPr>
              <a:xfrm>
                <a:off x="3942091" y="6059222"/>
                <a:ext cx="1134285" cy="38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,{7,8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3" name="TextBox 1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091" y="6059222"/>
                <a:ext cx="1134285" cy="38831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487880" y="6041553"/>
                <a:ext cx="1590885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,{7,8}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7880" y="6041553"/>
                <a:ext cx="1590885" cy="388311"/>
              </a:xfrm>
              <a:prstGeom prst="rect">
                <a:avLst/>
              </a:prstGeom>
              <a:blipFill rotWithShape="0">
                <a:blip r:embed="rId14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Rectangle 183"/>
              <p:cNvSpPr/>
              <p:nvPr/>
            </p:nvSpPr>
            <p:spPr>
              <a:xfrm>
                <a:off x="2421503" y="6029099"/>
                <a:ext cx="1590885" cy="38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5,6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,{7,8}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4" name="Rectangle 1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503" y="6029099"/>
                <a:ext cx="1590885" cy="388311"/>
              </a:xfrm>
              <a:prstGeom prst="rect">
                <a:avLst/>
              </a:prstGeom>
              <a:blipFill rotWithShape="0">
                <a:blip r:embed="rId15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5" name="Down Arrow 184"/>
          <p:cNvSpPr/>
          <p:nvPr/>
        </p:nvSpPr>
        <p:spPr>
          <a:xfrm>
            <a:off x="5682578" y="5296355"/>
            <a:ext cx="485899" cy="30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322578"/>
              </p:ext>
            </p:extLst>
          </p:nvPr>
        </p:nvGraphicFramePr>
        <p:xfrm>
          <a:off x="2032000" y="1690688"/>
          <a:ext cx="8128000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5828"/>
                <a:gridCol w="885372"/>
                <a:gridCol w="1625600"/>
                <a:gridCol w="1625600"/>
                <a:gridCol w="1625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cards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shuffles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,.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marL="285750" indent="-285750" algn="l">
                        <a:buFont typeface="Courier New" panose="02070309020205020404" pitchFamily="49" charset="0"/>
                        <a:buChar char="o"/>
                      </a:pPr>
                      <a:r>
                        <a:rPr lang="en-US" dirty="0" smtClean="0"/>
                        <a:t>AND Computation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Niemi-Renvall</a:t>
                      </a:r>
                      <a:r>
                        <a:rPr lang="en-US" dirty="0" smtClean="0"/>
                        <a:t> [13]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9.5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This Work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dirty="0" smtClean="0"/>
                        <a:t>XOR Computation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Niemi-Renvall</a:t>
                      </a:r>
                      <a:r>
                        <a:rPr lang="en-US" dirty="0" smtClean="0"/>
                        <a:t> [13]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This Work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5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dirty="0" smtClean="0"/>
                        <a:t>Secure Copy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err="1" smtClean="0"/>
                        <a:t>Niemi-Renvall</a:t>
                      </a:r>
                      <a:r>
                        <a:rPr lang="en-US" dirty="0" smtClean="0"/>
                        <a:t> [13]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5.5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 smtClean="0"/>
                        <a:t>This Work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It remains open </a:t>
            </a:r>
            <a:r>
              <a:rPr lang="en-US" dirty="0" smtClean="0"/>
              <a:t>problem whether </a:t>
            </a:r>
            <a:r>
              <a:rPr lang="en-US" dirty="0"/>
              <a:t>more general type of shuffle operations can be used to create improved results</a:t>
            </a:r>
            <a:r>
              <a:rPr lang="en-US" dirty="0" smtClean="0"/>
              <a:t>.” [13]</a:t>
            </a:r>
          </a:p>
          <a:p>
            <a:endParaRPr lang="en-US" dirty="0"/>
          </a:p>
          <a:p>
            <a:r>
              <a:rPr lang="en-US" dirty="0" smtClean="0"/>
              <a:t>“finding </a:t>
            </a:r>
            <a:r>
              <a:rPr lang="en-US" dirty="0"/>
              <a:t>lower bounds on the number of required cards and </a:t>
            </a:r>
            <a:r>
              <a:rPr lang="en-US" dirty="0" smtClean="0"/>
              <a:t>shuffles”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20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 smtClean="0"/>
              <a:t> of the </a:t>
            </a:r>
            <a:r>
              <a:rPr lang="en-US" i="1" dirty="0" smtClean="0"/>
              <a:t>target</a:t>
            </a:r>
            <a:r>
              <a:rPr lang="en-US" dirty="0" smtClean="0"/>
              <a:t> and </a:t>
            </a:r>
            <a:r>
              <a:rPr lang="en-US" i="1" dirty="0" smtClean="0"/>
              <a:t>methods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68205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Target: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Perform a Secure </a:t>
                </a:r>
                <a:r>
                  <a:rPr lang="en-US" dirty="0"/>
                  <a:t>multiparty </a:t>
                </a:r>
                <a:r>
                  <a:rPr lang="en-US" dirty="0" smtClean="0"/>
                  <a:t>computation (MPC). </a:t>
                </a:r>
                <a:endParaRPr lang="en-US" dirty="0"/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This enables </a:t>
                </a:r>
                <a:r>
                  <a:rPr lang="en-US" dirty="0"/>
                  <a:t>a group of players to </a:t>
                </a:r>
                <a:r>
                  <a:rPr lang="en-US" dirty="0" smtClean="0"/>
                  <a:t>compute predetermined </a:t>
                </a:r>
                <a:r>
                  <a:rPr lang="en-US" dirty="0"/>
                  <a:t>function </a:t>
                </a:r>
                <a:r>
                  <a:rPr lang="en-US" dirty="0" smtClean="0"/>
                  <a:t>with zero knowledge of their </a:t>
                </a:r>
                <a:r>
                  <a:rPr lang="en-US" dirty="0"/>
                  <a:t>private inputs </a:t>
                </a:r>
                <a:r>
                  <a:rPr lang="en-US" dirty="0" smtClean="0"/>
                  <a:t>and the outputs</a:t>
                </a:r>
              </a:p>
              <a:p>
                <a:pPr lvl="4"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, F(.) is public, and X, Y is private.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We are interested in computing AND, XOR, COPY and NOT operation.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Method: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Using only cryptographic protocols which can be implemented physically, by human.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682053"/>
              </a:xfrm>
              <a:blipFill rotWithShape="0">
                <a:blip r:embed="rId3"/>
                <a:stretch>
                  <a:fillRect l="-1043" t="-2081" r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003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	7- </a:t>
            </a:r>
            <a:r>
              <a:rPr lang="en-US" dirty="0"/>
              <a:t>Koch, A., </a:t>
            </a:r>
            <a:r>
              <a:rPr lang="en-US" dirty="0" err="1"/>
              <a:t>Walzer</a:t>
            </a:r>
            <a:r>
              <a:rPr lang="en-US" dirty="0"/>
              <a:t>, S., </a:t>
            </a:r>
            <a:r>
              <a:rPr lang="en-US" dirty="0" err="1"/>
              <a:t>H¨artel</a:t>
            </a:r>
            <a:r>
              <a:rPr lang="en-US" dirty="0"/>
              <a:t>, K.: Card-based cryptographic protocols </a:t>
            </a:r>
            <a:r>
              <a:rPr lang="en-US" dirty="0" smtClean="0"/>
              <a:t>using a </a:t>
            </a:r>
            <a:r>
              <a:rPr lang="en-US" dirty="0"/>
              <a:t>minimal number of cards. In: Iwata, T., </a:t>
            </a:r>
            <a:r>
              <a:rPr lang="en-US" dirty="0" err="1"/>
              <a:t>Cheon</a:t>
            </a:r>
            <a:r>
              <a:rPr lang="en-US" dirty="0"/>
              <a:t>, J.H. (eds.) </a:t>
            </a:r>
            <a:r>
              <a:rPr lang="en-US" dirty="0" smtClean="0"/>
              <a:t>ASIACRYPT </a:t>
            </a:r>
            <a:r>
              <a:rPr lang="nl-NL" dirty="0" smtClean="0"/>
              <a:t>2015</a:t>
            </a:r>
            <a:r>
              <a:rPr lang="nl-NL" dirty="0"/>
              <a:t>. LNCS, vol. 9452, pp. 783–807. Springer, Heidelberg (2015). </a:t>
            </a:r>
            <a:r>
              <a:rPr lang="nl-NL" dirty="0" smtClean="0"/>
              <a:t>doi:10.1007/</a:t>
            </a:r>
            <a:r>
              <a:rPr lang="en-US" dirty="0" smtClean="0"/>
              <a:t>978-3-662-48797-6 </a:t>
            </a:r>
            <a:r>
              <a:rPr lang="en-US" dirty="0"/>
              <a:t>32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9- </a:t>
            </a:r>
            <a:r>
              <a:rPr lang="en-US" dirty="0" err="1" smtClean="0"/>
              <a:t>Mizuki</a:t>
            </a:r>
            <a:r>
              <a:rPr lang="en-US" dirty="0"/>
              <a:t>, T., </a:t>
            </a:r>
            <a:r>
              <a:rPr lang="en-US" dirty="0" err="1"/>
              <a:t>Shizuya</a:t>
            </a:r>
            <a:r>
              <a:rPr lang="en-US" dirty="0"/>
              <a:t>, H.: A formalization of card-based cryptographic protocols </a:t>
            </a:r>
            <a:r>
              <a:rPr lang="en-US" dirty="0" smtClean="0"/>
              <a:t>via abstract </a:t>
            </a:r>
            <a:r>
              <a:rPr lang="en-US" dirty="0"/>
              <a:t>machine. Int. J. Inf. </a:t>
            </a:r>
            <a:r>
              <a:rPr lang="en-US" dirty="0" err="1"/>
              <a:t>Secur</a:t>
            </a:r>
            <a:r>
              <a:rPr lang="en-US" dirty="0"/>
              <a:t>. </a:t>
            </a:r>
            <a:r>
              <a:rPr lang="en-US" b="1" dirty="0"/>
              <a:t>13</a:t>
            </a:r>
            <a:r>
              <a:rPr lang="en-US" dirty="0"/>
              <a:t>(1), 15–23 (2014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10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 err="1"/>
              <a:t>Mizuki</a:t>
            </a:r>
            <a:r>
              <a:rPr lang="en-US" dirty="0"/>
              <a:t>, T., </a:t>
            </a:r>
            <a:r>
              <a:rPr lang="en-US" dirty="0" err="1"/>
              <a:t>Shizuya</a:t>
            </a:r>
            <a:r>
              <a:rPr lang="en-US" dirty="0"/>
              <a:t>, H.: Practical card-based cryptography. In: Ferro, A., </a:t>
            </a:r>
            <a:r>
              <a:rPr lang="en-US" dirty="0" err="1"/>
              <a:t>Luccio</a:t>
            </a:r>
            <a:r>
              <a:rPr lang="en-US" dirty="0" smtClean="0"/>
              <a:t>, F</a:t>
            </a:r>
            <a:r>
              <a:rPr lang="en-US" dirty="0"/>
              <a:t>., </a:t>
            </a:r>
            <a:r>
              <a:rPr lang="en-US" dirty="0" err="1"/>
              <a:t>Widmayer</a:t>
            </a:r>
            <a:r>
              <a:rPr lang="en-US" dirty="0"/>
              <a:t>, P. (eds.) FUN 2014. LNCS, vol. 8496, pp. 313–324. Springer</a:t>
            </a:r>
            <a:r>
              <a:rPr lang="en-US" dirty="0" smtClean="0"/>
              <a:t>, Heidelberg </a:t>
            </a:r>
            <a:r>
              <a:rPr lang="en-US" dirty="0"/>
              <a:t>(2014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11- </a:t>
            </a:r>
            <a:r>
              <a:rPr lang="en-US" dirty="0" err="1" smtClean="0"/>
              <a:t>Mizuki</a:t>
            </a:r>
            <a:r>
              <a:rPr lang="en-US" dirty="0"/>
              <a:t>, T., Sone, H.: Six-Card secure AND </a:t>
            </a:r>
            <a:r>
              <a:rPr lang="en-US" dirty="0" err="1"/>
              <a:t>and</a:t>
            </a:r>
            <a:r>
              <a:rPr lang="en-US" dirty="0"/>
              <a:t> four-card secure XOR. In: Deng, </a:t>
            </a:r>
            <a:r>
              <a:rPr lang="en-US" dirty="0" err="1"/>
              <a:t>X</a:t>
            </a:r>
            <a:r>
              <a:rPr lang="en-US" dirty="0" err="1" smtClean="0"/>
              <a:t>.,Hopcroft</a:t>
            </a:r>
            <a:r>
              <a:rPr lang="en-US" dirty="0"/>
              <a:t>, J.E., </a:t>
            </a:r>
            <a:r>
              <a:rPr lang="en-US" dirty="0" err="1"/>
              <a:t>Xue</a:t>
            </a:r>
            <a:r>
              <a:rPr lang="en-US" dirty="0"/>
              <a:t>, J. (eds.) FAW 2009. LNCS, vol. 5598, pp. 358–369. </a:t>
            </a:r>
            <a:r>
              <a:rPr lang="en-US" dirty="0" smtClean="0"/>
              <a:t>Springer, Heidelberg </a:t>
            </a:r>
            <a:r>
              <a:rPr lang="en-US" dirty="0"/>
              <a:t>(2009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13- </a:t>
            </a:r>
            <a:r>
              <a:rPr lang="en-US" dirty="0" err="1" smtClean="0"/>
              <a:t>Niemi</a:t>
            </a:r>
            <a:r>
              <a:rPr lang="en-US" dirty="0"/>
              <a:t>, V., </a:t>
            </a:r>
            <a:r>
              <a:rPr lang="en-US" dirty="0" err="1"/>
              <a:t>Renvall</a:t>
            </a:r>
            <a:r>
              <a:rPr lang="en-US" dirty="0"/>
              <a:t>, A.: Solitaire zero-knowledge. </a:t>
            </a:r>
            <a:r>
              <a:rPr lang="en-US" dirty="0" err="1"/>
              <a:t>Fundam</a:t>
            </a:r>
            <a:r>
              <a:rPr lang="en-US" dirty="0"/>
              <a:t>. Inf. </a:t>
            </a:r>
            <a:r>
              <a:rPr lang="en-US" b="1" dirty="0"/>
              <a:t>38</a:t>
            </a:r>
            <a:r>
              <a:rPr lang="en-US" dirty="0"/>
              <a:t>(1,2), </a:t>
            </a:r>
            <a:r>
              <a:rPr lang="en-US" dirty="0" smtClean="0"/>
              <a:t>181–188 (1999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628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Las </a:t>
            </a:r>
            <a:r>
              <a:rPr lang="en-US" dirty="0"/>
              <a:t>Vegas </a:t>
            </a:r>
            <a:r>
              <a:rPr lang="en-US" dirty="0" smtClean="0"/>
              <a:t>algorithm</a:t>
            </a:r>
          </a:p>
          <a:p>
            <a:pPr lvl="3"/>
            <a:r>
              <a:rPr lang="en-US" dirty="0"/>
              <a:t>is a </a:t>
            </a:r>
            <a:r>
              <a:rPr lang="en-US" dirty="0">
                <a:hlinkClick r:id="rId2" tooltip="Randomized algorithm"/>
              </a:rPr>
              <a:t>randomized algorithm</a:t>
            </a:r>
            <a:r>
              <a:rPr lang="en-US" dirty="0"/>
              <a:t> that always gives </a:t>
            </a:r>
            <a:r>
              <a:rPr lang="en-US" dirty="0">
                <a:hlinkClick r:id="rId3" tooltip="Correctness (computer science)"/>
              </a:rPr>
              <a:t>correct</a:t>
            </a:r>
            <a:r>
              <a:rPr lang="en-US" dirty="0"/>
              <a:t> </a:t>
            </a:r>
            <a:r>
              <a:rPr lang="en-US" dirty="0" smtClean="0"/>
              <a:t>results.</a:t>
            </a:r>
          </a:p>
          <a:p>
            <a:pPr lvl="3"/>
            <a:r>
              <a:rPr lang="en-US" dirty="0" smtClean="0"/>
              <a:t>After number of trials differs </a:t>
            </a:r>
            <a:r>
              <a:rPr lang="en-US" dirty="0"/>
              <a:t>depending on the </a:t>
            </a:r>
            <a:r>
              <a:rPr lang="en-US" dirty="0" smtClean="0"/>
              <a:t>input, which here is r.</a:t>
            </a:r>
          </a:p>
          <a:p>
            <a:pPr lvl="3"/>
            <a:r>
              <a:rPr lang="en-US" dirty="0"/>
              <a:t>whose output may be incorrect with a certain </a:t>
            </a:r>
            <a:r>
              <a:rPr lang="en-US" dirty="0" smtClean="0"/>
              <a:t>(“typically small”) </a:t>
            </a:r>
            <a:r>
              <a:rPr lang="en-US" dirty="0" smtClean="0">
                <a:hlinkClick r:id="rId4" tooltip="Probability"/>
              </a:rPr>
              <a:t>probability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This will question the termination (does all the time terminates!)</a:t>
            </a:r>
            <a:endParaRPr lang="en-US" dirty="0"/>
          </a:p>
          <a:p>
            <a:pPr lvl="2"/>
            <a:r>
              <a:rPr lang="en-US" dirty="0" smtClean="0"/>
              <a:t>Russian card problem</a:t>
            </a:r>
          </a:p>
        </p:txBody>
      </p:sp>
    </p:spTree>
    <p:extLst>
      <p:ext uri="{BB962C8B-B14F-4D97-AF65-F5344CB8AC3E}">
        <p14:creationId xmlns:p14="http://schemas.microsoft.com/office/powerpoint/2010/main" val="37526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 smtClean="0"/>
              <a:t> of set of </a:t>
            </a:r>
            <a:r>
              <a:rPr lang="en-US" i="1" dirty="0" smtClean="0"/>
              <a:t>rules and definitions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68205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Inputs/outputs data will be represented as a set of bit(s) 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that will be evaluated over a defined function, e.g. 𝑦 = 𝐹(𝑥),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0, 1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physical cards will be used.                          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US" dirty="0" smtClean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Encoding: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US" dirty="0" smtClean="0"/>
                  <a:t>Generally a set cards will be encodes to some value, e.g.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682053"/>
              </a:xfrm>
              <a:blipFill rotWithShape="0">
                <a:blip r:embed="rId3"/>
                <a:stretch>
                  <a:fillRect l="-1043" t="-2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690347" y="3726202"/>
            <a:ext cx="902855" cy="224287"/>
          </a:xfrm>
          <a:prstGeom prst="rect">
            <a:avLst/>
          </a:prstGeom>
          <a:ln>
            <a:prstDash val="lgDashDot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608534" y="359453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♠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619178" y="35994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163463" y="35994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121236" y="35961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♦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436" y="3377807"/>
            <a:ext cx="1577685" cy="1577685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6329634" y="35988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100" dirty="0"/>
          </a:p>
        </p:txBody>
      </p:sp>
      <p:sp>
        <p:nvSpPr>
          <p:cNvPr id="11" name="Rounded Rectangle 10"/>
          <p:cNvSpPr/>
          <p:nvPr/>
        </p:nvSpPr>
        <p:spPr>
          <a:xfrm>
            <a:off x="6873919" y="35961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418204" y="35961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477415" y="3596152"/>
            <a:ext cx="434525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519395" y="50605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063680" y="50578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71082" y="506171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25683" y="505785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11761" y="5161620"/>
                <a:ext cx="654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761" y="5161620"/>
                <a:ext cx="6543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826551" y="5138600"/>
                <a:ext cx="654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6551" y="5138600"/>
                <a:ext cx="6543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ounded Rectangle 19"/>
          <p:cNvSpPr/>
          <p:nvPr/>
        </p:nvSpPr>
        <p:spPr>
          <a:xfrm>
            <a:off x="2597398" y="359453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↑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60867" y="3647715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684741" y="3661885"/>
            <a:ext cx="461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89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 smtClean="0"/>
              <a:t> of set of </a:t>
            </a:r>
            <a:r>
              <a:rPr lang="en-US" i="1" dirty="0" smtClean="0"/>
              <a:t>rules and definitions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05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Commitment (cm)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securely hiding and </a:t>
            </a:r>
            <a:r>
              <a:rPr lang="en-US" dirty="0" smtClean="0"/>
              <a:t>committing player’s private data.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Assuming that any two face-down cards are indistinguishable, such as (        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The following is commitment of bit x ∈{ 0, 1}.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Players Assumption: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Honest : “the players execute the protocol according to its description”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Curious : “the players try to gather any information they can possibly obtain”.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14" name="Rounded Rectangle 13"/>
          <p:cNvSpPr/>
          <p:nvPr/>
        </p:nvSpPr>
        <p:spPr>
          <a:xfrm>
            <a:off x="7322698" y="355913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866983" y="35564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868097" y="41683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322698" y="416449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8315064" y="3660225"/>
                <a:ext cx="654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064" y="3660225"/>
                <a:ext cx="65434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8323566" y="4245234"/>
                <a:ext cx="654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3566" y="4245234"/>
                <a:ext cx="6543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ounded Rectangle 19"/>
          <p:cNvSpPr/>
          <p:nvPr/>
        </p:nvSpPr>
        <p:spPr>
          <a:xfrm>
            <a:off x="10505438" y="39051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9961153" y="390644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2" name="Right Bracket 21"/>
          <p:cNvSpPr/>
          <p:nvPr/>
        </p:nvSpPr>
        <p:spPr>
          <a:xfrm rot="5400000">
            <a:off x="10411165" y="4148839"/>
            <a:ext cx="89089" cy="644731"/>
          </a:xfrm>
          <a:prstGeom prst="righ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260830" y="4217892"/>
                <a:ext cx="3679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0830" y="4217892"/>
                <a:ext cx="36798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>
            <a:off x="8767189" y="4154577"/>
            <a:ext cx="1045028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10429007" y="26126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9130378" y="371865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164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697647" y="1470180"/>
            <a:ext cx="6255823" cy="1533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71550" lvl="1" indent="-514350">
              <a:buFont typeface="+mj-lt"/>
              <a:buAutoNum type="romanLcPeriod" startAt="2"/>
            </a:pPr>
            <a:r>
              <a:rPr lang="en-US" dirty="0" smtClean="0"/>
              <a:t>Random bisection cuts [11]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Divide the set of cards into pile and permute them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 smtClean="0"/>
              <a:t> of set of </a:t>
            </a:r>
            <a:r>
              <a:rPr lang="en-US" i="1" dirty="0" smtClean="0"/>
              <a:t>rules and definitions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50" y="1471438"/>
            <a:ext cx="5785758" cy="1519855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600" b="1" dirty="0" smtClean="0"/>
              <a:t>Shuffling</a:t>
            </a:r>
          </a:p>
          <a:p>
            <a:pPr marL="971550" lvl="1" indent="-514350">
              <a:buFont typeface="+mj-lt"/>
              <a:buAutoNum type="romanLcPeriod"/>
            </a:pPr>
            <a:r>
              <a:rPr lang="en-US" dirty="0" smtClean="0"/>
              <a:t>Random cuts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is </a:t>
            </a:r>
            <a:r>
              <a:rPr lang="en-US" dirty="0"/>
              <a:t>a cyclic </a:t>
            </a:r>
            <a:r>
              <a:rPr lang="en-US" dirty="0" smtClean="0"/>
              <a:t>rotation shuffle in one direction.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require </a:t>
            </a:r>
            <a:r>
              <a:rPr lang="en-US" dirty="0"/>
              <a:t>an average number of trials to be </a:t>
            </a:r>
            <a:r>
              <a:rPr lang="en-US" dirty="0" smtClean="0"/>
              <a:t>conducted to preserve code structure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04879" y="32406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749164" y="32380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35510" y="32406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879795" y="323800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04879" y="396309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749164" y="39604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35510" y="396309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879795" y="396042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2997557" y="4642656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04879" y="50128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749164" y="50101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335510" y="50128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3879795" y="50101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609324" y="312252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25" name="Rounded Rectangle 24"/>
          <p:cNvSpPr/>
          <p:nvPr/>
        </p:nvSpPr>
        <p:spPr>
          <a:xfrm>
            <a:off x="9153609" y="31198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9739955" y="312252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10284240" y="311985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609324" y="3844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9153609" y="3842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739955" y="38449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0284240" y="38422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9402002" y="4524499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8609324" y="49830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9153609" y="498041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9739955" y="498308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10284240" y="498041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9640992" y="4931194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609324" y="557246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739955" y="5572461"/>
            <a:ext cx="93221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4458718" y="5019516"/>
            <a:ext cx="387928" cy="475703"/>
          </a:xfrm>
          <a:prstGeom prst="roundRect">
            <a:avLst/>
          </a:prstGeom>
          <a:ln>
            <a:prstDash val="lgDashDot"/>
          </a:ln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Arc 61"/>
          <p:cNvSpPr/>
          <p:nvPr/>
        </p:nvSpPr>
        <p:spPr>
          <a:xfrm rot="5400000">
            <a:off x="8816214" y="4959003"/>
            <a:ext cx="1711903" cy="1349828"/>
          </a:xfrm>
          <a:prstGeom prst="arc">
            <a:avLst>
              <a:gd name="adj1" fmla="val 16200000"/>
              <a:gd name="adj2" fmla="val 5251078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c 63"/>
          <p:cNvSpPr/>
          <p:nvPr/>
        </p:nvSpPr>
        <p:spPr>
          <a:xfrm>
            <a:off x="2326106" y="5197796"/>
            <a:ext cx="2399313" cy="1048002"/>
          </a:xfrm>
          <a:prstGeom prst="arc">
            <a:avLst>
              <a:gd name="adj1" fmla="val 21346670"/>
              <a:gd name="adj2" fmla="val 10666851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 flipV="1">
            <a:off x="2749164" y="5718515"/>
            <a:ext cx="1324595" cy="3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549179" y="5122907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299213" y="5116553"/>
            <a:ext cx="393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p:sp>
        <p:nvSpPr>
          <p:cNvPr id="72" name="Oval 71"/>
          <p:cNvSpPr/>
          <p:nvPr/>
        </p:nvSpPr>
        <p:spPr>
          <a:xfrm>
            <a:off x="7874267" y="4930713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5551346" y="4897090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4" name="Arc 43"/>
          <p:cNvSpPr/>
          <p:nvPr/>
        </p:nvSpPr>
        <p:spPr>
          <a:xfrm rot="5400000">
            <a:off x="9348024" y="5162751"/>
            <a:ext cx="690426" cy="1015905"/>
          </a:xfrm>
          <a:prstGeom prst="arc">
            <a:avLst>
              <a:gd name="adj1" fmla="val 16200000"/>
              <a:gd name="adj2" fmla="val 5251078"/>
            </a:avLst>
          </a:prstGeom>
          <a:ln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/>
              <a:t> of a NOT </a:t>
            </a:r>
            <a:r>
              <a:rPr lang="en-US" dirty="0" smtClean="0"/>
              <a:t>computation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21284" y="218456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21284" y="29069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2765569" y="220417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47" name="Rounded Rectangle 46"/>
          <p:cNvSpPr/>
          <p:nvPr/>
        </p:nvSpPr>
        <p:spPr>
          <a:xfrm>
            <a:off x="2765569" y="29138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8119566" y="22307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562478" y="22337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56" name="Rounded Rectangle 55"/>
          <p:cNvSpPr/>
          <p:nvPr/>
        </p:nvSpPr>
        <p:spPr>
          <a:xfrm>
            <a:off x="7554251" y="28965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8098536" y="28938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334169" y="1789610"/>
                <a:ext cx="848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169" y="1789610"/>
                <a:ext cx="84888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7658607" y="1788733"/>
                <a:ext cx="848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607" y="1788733"/>
                <a:ext cx="84888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3883541" y="2931883"/>
            <a:ext cx="2824821" cy="27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39788" y="2579245"/>
            <a:ext cx="2614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Flip the order of the cards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527912" y="1414466"/>
            <a:ext cx="6255823" cy="1055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Using Random bisection cuts</a:t>
            </a:r>
            <a:endParaRPr lang="en-US" u="sng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r>
              <a:rPr lang="en-US" dirty="0"/>
              <a:t> of a NOT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58" y="1417556"/>
            <a:ext cx="5785758" cy="1206886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Using Random cut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221284" y="218456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21284" y="290697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2473634" y="3575868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221284" y="395673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2786599" y="3956737"/>
            <a:ext cx="387928" cy="475703"/>
          </a:xfrm>
          <a:prstGeom prst="roundRect">
            <a:avLst/>
          </a:prstGeom>
          <a:effectLst>
            <a:reflection blurRad="6350" stA="52000" endA="300" endPos="35000" dir="5400000" sy="-100000" algn="bl" rotWithShape="0"/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24174" y="4009922"/>
            <a:ext cx="39305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u="sng" dirty="0" smtClean="0"/>
              <a:t>←</a:t>
            </a:r>
            <a:endParaRPr lang="en-US" u="sng" dirty="0"/>
          </a:p>
        </p:txBody>
      </p:sp>
      <p:sp>
        <p:nvSpPr>
          <p:cNvPr id="40" name="Down Arrow 39"/>
          <p:cNvSpPr/>
          <p:nvPr/>
        </p:nvSpPr>
        <p:spPr>
          <a:xfrm>
            <a:off x="2473633" y="4628037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2786599" y="509676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2221958" y="510053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45" name="Rounded Rectangle 44"/>
          <p:cNvSpPr/>
          <p:nvPr/>
        </p:nvSpPr>
        <p:spPr>
          <a:xfrm>
            <a:off x="2765569" y="220417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47" name="Rounded Rectangle 46"/>
          <p:cNvSpPr/>
          <p:nvPr/>
        </p:nvSpPr>
        <p:spPr>
          <a:xfrm>
            <a:off x="2765569" y="291385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8119566" y="22307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9" name="Down Arrow 48"/>
          <p:cNvSpPr/>
          <p:nvPr/>
        </p:nvSpPr>
        <p:spPr>
          <a:xfrm>
            <a:off x="7806601" y="3599434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7554251" y="398030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2" name="Down Arrow 51"/>
          <p:cNvSpPr/>
          <p:nvPr/>
        </p:nvSpPr>
        <p:spPr>
          <a:xfrm>
            <a:off x="7806600" y="4651603"/>
            <a:ext cx="485899" cy="273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8119566" y="512033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54" name="Rounded Rectangle 53"/>
          <p:cNvSpPr/>
          <p:nvPr/>
        </p:nvSpPr>
        <p:spPr>
          <a:xfrm>
            <a:off x="7554925" y="5124098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7562478" y="223375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sz="2800" dirty="0"/>
          </a:p>
        </p:txBody>
      </p:sp>
      <p:sp>
        <p:nvSpPr>
          <p:cNvPr id="56" name="Rounded Rectangle 55"/>
          <p:cNvSpPr/>
          <p:nvPr/>
        </p:nvSpPr>
        <p:spPr>
          <a:xfrm>
            <a:off x="7554251" y="289655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57" name="Rounded Rectangle 56"/>
          <p:cNvSpPr/>
          <p:nvPr/>
        </p:nvSpPr>
        <p:spPr>
          <a:xfrm>
            <a:off x="8098536" y="289388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957355" y="4033488"/>
            <a:ext cx="48122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/>
              <a:t>↔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8041634" y="3961388"/>
            <a:ext cx="0" cy="52492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554251" y="4549469"/>
            <a:ext cx="3879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140597" y="4549469"/>
            <a:ext cx="38792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3806378" y="3791173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9305026" y="3862816"/>
            <a:ext cx="405442" cy="31732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108745" y="6147097"/>
                <a:ext cx="493288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accent6"/>
                    </a:solidFill>
                  </a:rPr>
                  <a:t>Observation</a:t>
                </a:r>
                <a:r>
                  <a:rPr lang="en-US" dirty="0" smtClean="0"/>
                  <a:t>:</a:t>
                </a:r>
              </a:p>
              <a:p>
                <a:r>
                  <a:rPr lang="en-US" dirty="0"/>
                  <a:t>	</a:t>
                </a:r>
                <a:r>
                  <a:rPr lang="en-US" dirty="0" smtClean="0"/>
                  <a:t>Which equivalent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/>
                  <a:t> , 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8745" y="6147097"/>
                <a:ext cx="4932889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1112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68"/>
          <p:cNvCxnSpPr/>
          <p:nvPr/>
        </p:nvCxnSpPr>
        <p:spPr>
          <a:xfrm flipH="1">
            <a:off x="2221284" y="4536700"/>
            <a:ext cx="942254" cy="127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8142816" y="39859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334169" y="1789610"/>
                <a:ext cx="848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4169" y="1789610"/>
                <a:ext cx="84888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3291377" y="5138575"/>
                <a:ext cx="6030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377" y="5138575"/>
                <a:ext cx="60305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8527070" y="5173517"/>
                <a:ext cx="6543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≣0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070" y="5173517"/>
                <a:ext cx="6543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471557" y="5657111"/>
                <a:ext cx="13968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557" y="5657111"/>
                <a:ext cx="1396856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268189" y="5638161"/>
                <a:ext cx="13968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189" y="5638161"/>
                <a:ext cx="1396856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7658607" y="1788733"/>
                <a:ext cx="8488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8607" y="1788733"/>
                <a:ext cx="84888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urved Connector 7"/>
          <p:cNvCxnSpPr>
            <a:stCxn id="68" idx="1"/>
            <a:endCxn id="62" idx="2"/>
          </p:cNvCxnSpPr>
          <p:nvPr/>
        </p:nvCxnSpPr>
        <p:spPr>
          <a:xfrm rot="10800000">
            <a:off x="2966617" y="6007493"/>
            <a:ext cx="142128" cy="46277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urved Connector 63"/>
          <p:cNvCxnSpPr>
            <a:stCxn id="68" idx="3"/>
            <a:endCxn id="5" idx="2"/>
          </p:cNvCxnSpPr>
          <p:nvPr/>
        </p:nvCxnSpPr>
        <p:spPr>
          <a:xfrm flipV="1">
            <a:off x="8041634" y="6026443"/>
            <a:ext cx="128351" cy="44382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83541" y="2931883"/>
            <a:ext cx="2824821" cy="27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39788" y="2579245"/>
            <a:ext cx="2614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Flip the order of the cards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7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Mizuki</a:t>
            </a:r>
            <a:r>
              <a:rPr lang="en-US" dirty="0" smtClean="0"/>
              <a:t>, and Sone‘s protocol [11]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71676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[11] introduces Random </a:t>
            </a:r>
            <a:r>
              <a:rPr lang="en-US" dirty="0"/>
              <a:t>bisection </a:t>
            </a:r>
            <a:r>
              <a:rPr lang="en-US" dirty="0" smtClean="0"/>
              <a:t>cuts to enables </a:t>
            </a:r>
            <a:r>
              <a:rPr lang="en-US" dirty="0"/>
              <a:t>a secure XOR to be </a:t>
            </a:r>
            <a:r>
              <a:rPr lang="en-US" dirty="0" smtClean="0"/>
              <a:t>performed without </a:t>
            </a:r>
            <a:r>
              <a:rPr lang="en-US" dirty="0"/>
              <a:t>any additional </a:t>
            </a:r>
            <a:r>
              <a:rPr lang="en-US" dirty="0" smtClean="0"/>
              <a:t>cards.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Also, to propose one </a:t>
            </a:r>
            <a:r>
              <a:rPr lang="en-US" dirty="0"/>
              <a:t>of the efficient AND protocols works with two additional </a:t>
            </a:r>
            <a:r>
              <a:rPr lang="en-US" dirty="0" smtClean="0"/>
              <a:t>cards.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Secure Copy, using four additional cards </a:t>
            </a:r>
            <a:r>
              <a:rPr lang="en-US" dirty="0"/>
              <a:t>and one random bisection </a:t>
            </a:r>
            <a:r>
              <a:rPr lang="en-US" dirty="0" smtClean="0"/>
              <a:t>cut.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6423020" y="272753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578131" y="27215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82" name="Rounded Rectangle 81"/>
          <p:cNvSpPr/>
          <p:nvPr/>
        </p:nvSpPr>
        <p:spPr>
          <a:xfrm>
            <a:off x="3122416" y="27188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708762" y="272156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84" name="Rounded Rectangle 83"/>
          <p:cNvSpPr/>
          <p:nvPr/>
        </p:nvSpPr>
        <p:spPr>
          <a:xfrm>
            <a:off x="4253047" y="27188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876868" y="2354321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4046003" y="234956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839393" y="2969183"/>
            <a:ext cx="1444582" cy="2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6967569" y="272281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7528629" y="271889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91" name="Rounded Rectangle 90"/>
          <p:cNvSpPr/>
          <p:nvPr/>
        </p:nvSpPr>
        <p:spPr>
          <a:xfrm>
            <a:off x="8072914" y="27162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7592559" y="2346893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⊕</m:t>
                      </m:r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559" y="2346893"/>
                <a:ext cx="77392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ounded Rectangle 92"/>
          <p:cNvSpPr/>
          <p:nvPr/>
        </p:nvSpPr>
        <p:spPr>
          <a:xfrm>
            <a:off x="2578131" y="448142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94" name="Rounded Rectangle 93"/>
          <p:cNvSpPr/>
          <p:nvPr/>
        </p:nvSpPr>
        <p:spPr>
          <a:xfrm>
            <a:off x="3122416" y="447874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4736482" y="4493670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5270775" y="449366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732026" y="4068335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069639" y="4067913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3871101" y="41223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2" name="Rounded Rectangle 101"/>
          <p:cNvSpPr/>
          <p:nvPr/>
        </p:nvSpPr>
        <p:spPr>
          <a:xfrm>
            <a:off x="3652394" y="449365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4196679" y="44936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Rounded Rectangle 105"/>
          <p:cNvSpPr/>
          <p:nvPr/>
        </p:nvSpPr>
        <p:spPr>
          <a:xfrm>
            <a:off x="9191330" y="44883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07" name="Rounded Rectangle 106"/>
          <p:cNvSpPr/>
          <p:nvPr/>
        </p:nvSpPr>
        <p:spPr>
          <a:xfrm>
            <a:off x="9735615" y="448565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294596" y="4065664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9333407" y="4062990"/>
                <a:ext cx="6813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^</m:t>
                      </m:r>
                      <m:r>
                        <a:rPr lang="en-US" i="1" dirty="0" err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3407" y="4062990"/>
                <a:ext cx="68134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/>
          <p:cNvSpPr txBox="1"/>
          <p:nvPr/>
        </p:nvSpPr>
        <p:spPr>
          <a:xfrm>
            <a:off x="8433671" y="411968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1" name="Rounded Rectangle 110"/>
          <p:cNvSpPr/>
          <p:nvPr/>
        </p:nvSpPr>
        <p:spPr>
          <a:xfrm>
            <a:off x="8096243" y="448832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8640528" y="448832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5809131" y="4697832"/>
            <a:ext cx="1046667" cy="9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4" name="Rounded Rectangle 113"/>
          <p:cNvSpPr/>
          <p:nvPr/>
        </p:nvSpPr>
        <p:spPr>
          <a:xfrm>
            <a:off x="7012155" y="4488326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>
          <a:xfrm>
            <a:off x="7556440" y="4488325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6" name="Rounded Rectangle 115"/>
          <p:cNvSpPr/>
          <p:nvPr/>
        </p:nvSpPr>
        <p:spPr>
          <a:xfrm>
            <a:off x="2578131" y="600795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17" name="Rounded Rectangle 116"/>
          <p:cNvSpPr/>
          <p:nvPr/>
        </p:nvSpPr>
        <p:spPr>
          <a:xfrm>
            <a:off x="3122416" y="6005281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876868" y="5640706"/>
            <a:ext cx="24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3990498" y="56856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22" name="Rounded Rectangle 121"/>
          <p:cNvSpPr/>
          <p:nvPr/>
        </p:nvSpPr>
        <p:spPr>
          <a:xfrm>
            <a:off x="7538692" y="597472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5979274" y="6203456"/>
            <a:ext cx="1444582" cy="2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Rounded Rectangle 123"/>
          <p:cNvSpPr/>
          <p:nvPr/>
        </p:nvSpPr>
        <p:spPr>
          <a:xfrm>
            <a:off x="8031253" y="5961299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5" name="Rounded Rectangle 124"/>
          <p:cNvSpPr/>
          <p:nvPr/>
        </p:nvSpPr>
        <p:spPr>
          <a:xfrm>
            <a:off x="8547767" y="593457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26" name="Rounded Rectangle 125"/>
          <p:cNvSpPr/>
          <p:nvPr/>
        </p:nvSpPr>
        <p:spPr>
          <a:xfrm>
            <a:off x="9038330" y="593457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TextBox 126"/>
              <p:cNvSpPr txBox="1"/>
              <p:nvPr/>
            </p:nvSpPr>
            <p:spPr>
              <a:xfrm>
                <a:off x="8578559" y="5628508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8559" y="5628508"/>
                <a:ext cx="77392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1" name="Rounded Rectangle 130"/>
          <p:cNvSpPr/>
          <p:nvPr/>
        </p:nvSpPr>
        <p:spPr>
          <a:xfrm>
            <a:off x="3662565" y="600528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193943" y="6024627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3" name="Rounded Rectangle 132"/>
          <p:cNvSpPr/>
          <p:nvPr/>
        </p:nvSpPr>
        <p:spPr>
          <a:xfrm>
            <a:off x="4746999" y="6019273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♣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5291284" y="6019272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♥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027988" y="57107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6" name="Rounded Rectangle 135"/>
          <p:cNvSpPr/>
          <p:nvPr/>
        </p:nvSpPr>
        <p:spPr>
          <a:xfrm>
            <a:off x="9577385" y="59208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/>
          </a:p>
        </p:txBody>
      </p:sp>
      <p:sp>
        <p:nvSpPr>
          <p:cNvPr id="137" name="Rounded Rectangle 136"/>
          <p:cNvSpPr/>
          <p:nvPr/>
        </p:nvSpPr>
        <p:spPr>
          <a:xfrm>
            <a:off x="10101086" y="5920864"/>
            <a:ext cx="387928" cy="47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9673485" y="5625214"/>
                <a:ext cx="7739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err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3485" y="5625214"/>
                <a:ext cx="77392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09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4511</TotalTime>
  <Words>2426</Words>
  <Application>Microsoft Office PowerPoint</Application>
  <PresentationFormat>Widescreen</PresentationFormat>
  <Paragraphs>1292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CMMI10</vt:lpstr>
      <vt:lpstr>CMR10</vt:lpstr>
      <vt:lpstr>Courier New</vt:lpstr>
      <vt:lpstr>Wingdings</vt:lpstr>
      <vt:lpstr>Office Theme</vt:lpstr>
      <vt:lpstr>Efficient and Secure Multiparty Computations Using a Standard Deck of Playing Cards</vt:lpstr>
      <vt:lpstr>Outlines </vt:lpstr>
      <vt:lpstr>Overview of the target and methods</vt:lpstr>
      <vt:lpstr>Overview of set of rules and definitions</vt:lpstr>
      <vt:lpstr>Overview of set of rules and definitions</vt:lpstr>
      <vt:lpstr>Overview of set of rules and definitions</vt:lpstr>
      <vt:lpstr>Overview of a NOT computation</vt:lpstr>
      <vt:lpstr>Overview of a NOT computation</vt:lpstr>
      <vt:lpstr>Mizuki, and Sone‘s protocol [11]</vt:lpstr>
      <vt:lpstr>Previous work on XOR computation[11]</vt:lpstr>
      <vt:lpstr>Previous work on XOR computation[11]</vt:lpstr>
      <vt:lpstr>Previous work on XOR computation[11]</vt:lpstr>
      <vt:lpstr>Previous work on Secure Copy and Base change [11].</vt:lpstr>
      <vt:lpstr>Previous work on AND computation[11]</vt:lpstr>
      <vt:lpstr>Previous work on AND computation[11]</vt:lpstr>
      <vt:lpstr>Previous work on AND computation[11]</vt:lpstr>
      <vt:lpstr>Niemi-Renvall Protocol [13]</vt:lpstr>
      <vt:lpstr>Previous work on AND computation[13]</vt:lpstr>
      <vt:lpstr>Previous work on AND computation[13]</vt:lpstr>
      <vt:lpstr>Previous work on XOR computation[13]</vt:lpstr>
      <vt:lpstr>Previous work on XOR computation[13]</vt:lpstr>
      <vt:lpstr>Previous work on Secure COPY [13]</vt:lpstr>
      <vt:lpstr>Previous work on Secure COPY [13]</vt:lpstr>
      <vt:lpstr>Mizuki’s protocol</vt:lpstr>
      <vt:lpstr>Mizuki’s  opaque commitment generator</vt:lpstr>
      <vt:lpstr>Mizuki’s AND computation</vt:lpstr>
      <vt:lpstr>Performance comparison</vt:lpstr>
      <vt:lpstr>Discussion</vt:lpstr>
      <vt:lpstr>Thanks!</vt:lpstr>
      <vt:lpstr>References</vt:lpstr>
      <vt:lpstr>Problems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and Secure Multiparty Computations Using a Standard Deck of Playing Cards</dc:title>
  <dc:creator>Public Printing, Library</dc:creator>
  <cp:lastModifiedBy>AMSz_1</cp:lastModifiedBy>
  <cp:revision>654</cp:revision>
  <dcterms:created xsi:type="dcterms:W3CDTF">2019-05-30T20:42:55Z</dcterms:created>
  <dcterms:modified xsi:type="dcterms:W3CDTF">2019-06-13T02:29:39Z</dcterms:modified>
</cp:coreProperties>
</file>