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6" r:id="rId10"/>
    <p:sldId id="275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6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7A9102A-CB6B-4103-AE98-FCCAE356DA1C}">
          <p14:sldIdLst>
            <p14:sldId id="256"/>
            <p14:sldId id="268"/>
            <p14:sldId id="269"/>
            <p14:sldId id="270"/>
            <p14:sldId id="271"/>
            <p14:sldId id="272"/>
            <p14:sldId id="273"/>
            <p14:sldId id="274"/>
            <p14:sldId id="276"/>
            <p14:sldId id="275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68" y="5670949"/>
            <a:ext cx="2831372" cy="7247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8692199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876FBFA-7024-4DD1-AC65-7BC49B70ED28}" type="datetimeFigureOut">
              <a:rPr lang="en-CA" smtClean="0"/>
              <a:t>2019-06-09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/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/>
            </a:lvl1pPr>
          </a:lstStyle>
          <a:p>
            <a:fld id="{DEF5B28F-90E0-4AEE-BD0C-30AA96C99AED}" type="slidenum">
              <a:rPr lang="en-CA" smtClean="0"/>
              <a:t>‹#›</a:t>
            </a:fld>
            <a:endParaRPr lang="en-CA"/>
          </a:p>
        </p:txBody>
      </p:sp>
      <p:grpSp>
        <p:nvGrpSpPr>
          <p:cNvPr id="16" name="Group 15"/>
          <p:cNvGrpSpPr/>
          <p:nvPr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178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1" y="1396192"/>
            <a:ext cx="5542713" cy="670270"/>
          </a:xfrm>
        </p:spPr>
        <p:txBody>
          <a:bodyPr anchor="b">
            <a:noAutofit/>
          </a:bodyPr>
          <a:lstStyle>
            <a:lvl1pPr marL="0" indent="0">
              <a:buNone/>
              <a:defRPr sz="2800" b="1" baseline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881" y="2184400"/>
            <a:ext cx="5542713" cy="3846945"/>
          </a:xfrm>
        </p:spPr>
        <p:txBody>
          <a:bodyPr>
            <a:normAutofit/>
          </a:bodyPr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2000"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6154" y="1396192"/>
            <a:ext cx="5593458" cy="67027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6154" y="2184400"/>
            <a:ext cx="5593458" cy="3846945"/>
          </a:xfrm>
        </p:spPr>
        <p:txBody>
          <a:bodyPr>
            <a:normAutofit/>
          </a:bodyPr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2000"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259883" y="434108"/>
            <a:ext cx="11569729" cy="8959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FBFA-7024-4DD1-AC65-7BC49B70ED28}" type="datetimeFigureOut">
              <a:rPr lang="en-CA" smtClean="0"/>
              <a:t>2019-06-09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B28F-90E0-4AEE-BD0C-30AA96C99A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242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FBFA-7024-4DD1-AC65-7BC49B70ED28}" type="datetimeFigureOut">
              <a:rPr lang="en-CA" smtClean="0"/>
              <a:t>2019-06-09</a:t>
            </a:fld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B28F-90E0-4AEE-BD0C-30AA96C99A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685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FBFA-7024-4DD1-AC65-7BC49B70ED28}" type="datetimeFigureOut">
              <a:rPr lang="en-CA" smtClean="0"/>
              <a:t>2019-06-09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B28F-90E0-4AEE-BD0C-30AA96C99A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439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NoBk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FBFA-7024-4DD1-AC65-7BC49B70ED28}" type="datetimeFigureOut">
              <a:rPr lang="en-CA" smtClean="0"/>
              <a:t>2019-06-09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B28F-90E0-4AEE-BD0C-30AA96C99A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891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xt or 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30071" y="1237675"/>
            <a:ext cx="4331855" cy="910202"/>
          </a:xfrm>
        </p:spPr>
        <p:txBody>
          <a:bodyPr anchor="b">
            <a:normAutofit/>
          </a:bodyPr>
          <a:lstStyle>
            <a:lvl1pPr algn="ctr">
              <a:defRPr sz="2800" cap="all" baseline="0"/>
            </a:lvl1pPr>
          </a:lstStyle>
          <a:p>
            <a:r>
              <a:rPr lang="en-US" dirty="0"/>
              <a:t>CONTEXT or THEME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87614" y="6335309"/>
            <a:ext cx="1181114" cy="250337"/>
          </a:xfrm>
        </p:spPr>
        <p:txBody>
          <a:bodyPr/>
          <a:lstStyle/>
          <a:p>
            <a:fld id="{6876FBFA-7024-4DD1-AC65-7BC49B70ED28}" type="datetimeFigureOut">
              <a:rPr lang="en-CA" smtClean="0"/>
              <a:t>2019-06-09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B28F-90E0-4AEE-BD0C-30AA96C99AED}" type="slidenum">
              <a:rPr lang="en-CA" smtClean="0"/>
              <a:t>‹#›</a:t>
            </a:fld>
            <a:endParaRPr lang="en-CA"/>
          </a:p>
        </p:txBody>
      </p:sp>
      <p:cxnSp>
        <p:nvCxnSpPr>
          <p:cNvPr id="12" name="Straight Connector 11"/>
          <p:cNvCxnSpPr/>
          <p:nvPr/>
        </p:nvCxnSpPr>
        <p:spPr>
          <a:xfrm>
            <a:off x="3930073" y="2244437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30073" y="4668983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60400" y="2420360"/>
            <a:ext cx="10871200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8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3930072" y="4784725"/>
            <a:ext cx="4331855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43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xt or Quot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350285" y="495661"/>
            <a:ext cx="5440648" cy="575736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4362" y="1237675"/>
            <a:ext cx="4331855" cy="910202"/>
          </a:xfrm>
        </p:spPr>
        <p:txBody>
          <a:bodyPr anchor="b">
            <a:normAutofit/>
          </a:bodyPr>
          <a:lstStyle>
            <a:lvl1pPr algn="ctr">
              <a:defRPr sz="2800" cap="all" baseline="0"/>
            </a:lvl1pPr>
          </a:lstStyle>
          <a:p>
            <a:r>
              <a:rPr lang="en-US" dirty="0"/>
              <a:t>CONTEXT or THEME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92947" y="6335309"/>
            <a:ext cx="1181114" cy="250337"/>
          </a:xfrm>
        </p:spPr>
        <p:txBody>
          <a:bodyPr/>
          <a:lstStyle/>
          <a:p>
            <a:fld id="{6876FBFA-7024-4DD1-AC65-7BC49B70ED28}" type="datetimeFigureOut">
              <a:rPr lang="en-CA" smtClean="0"/>
              <a:t>2019-06-09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882" y="6335309"/>
            <a:ext cx="3887245" cy="250337"/>
          </a:xfrm>
        </p:spPr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479637" y="6335309"/>
            <a:ext cx="1016000" cy="250337"/>
          </a:xfrm>
        </p:spPr>
        <p:txBody>
          <a:bodyPr/>
          <a:lstStyle/>
          <a:p>
            <a:fld id="{DEF5B28F-90E0-4AEE-BD0C-30AA96C99AED}" type="slidenum">
              <a:rPr lang="en-CA" smtClean="0"/>
              <a:t>‹#›</a:t>
            </a:fld>
            <a:endParaRPr lang="en-CA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44943" y="2409026"/>
            <a:ext cx="4950694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2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854362" y="4784725"/>
            <a:ext cx="4331855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854363" y="2244437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54363" y="4668983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88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50988" y="3461559"/>
            <a:ext cx="9070975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1" y="2382981"/>
            <a:ext cx="11569729" cy="1046019"/>
          </a:xfrm>
        </p:spPr>
        <p:txBody>
          <a:bodyPr anchor="b">
            <a:normAutofit/>
          </a:bodyPr>
          <a:lstStyle>
            <a:lvl1pPr algn="ctr">
              <a:defRPr sz="6000" cap="all" baseline="0"/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76206" y="6335309"/>
            <a:ext cx="1181114" cy="250337"/>
          </a:xfrm>
        </p:spPr>
        <p:txBody>
          <a:bodyPr/>
          <a:lstStyle/>
          <a:p>
            <a:fld id="{6876FBFA-7024-4DD1-AC65-7BC49B70ED28}" type="datetimeFigureOut">
              <a:rPr lang="en-CA" smtClean="0"/>
              <a:t>2019-06-09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B28F-90E0-4AEE-BD0C-30AA96C99A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388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50988" y="3461559"/>
            <a:ext cx="9070975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1" y="2382981"/>
            <a:ext cx="11569729" cy="1046019"/>
          </a:xfrm>
        </p:spPr>
        <p:txBody>
          <a:bodyPr anchor="b">
            <a:normAutofit/>
          </a:bodyPr>
          <a:lstStyle>
            <a:lvl1pPr algn="ctr">
              <a:defRPr sz="6000" cap="all" baseline="0"/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76206" y="6335309"/>
            <a:ext cx="1181114" cy="250337"/>
          </a:xfrm>
        </p:spPr>
        <p:txBody>
          <a:bodyPr/>
          <a:lstStyle/>
          <a:p>
            <a:fld id="{6876FBFA-7024-4DD1-AC65-7BC49B70ED28}" type="datetimeFigureOut">
              <a:rPr lang="en-CA" smtClean="0"/>
              <a:t>2019-06-09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B28F-90E0-4AEE-BD0C-30AA96C99A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351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50988" y="3461559"/>
            <a:ext cx="9070975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1" y="2382981"/>
            <a:ext cx="11569729" cy="1046019"/>
          </a:xfrm>
        </p:spPr>
        <p:txBody>
          <a:bodyPr anchor="b">
            <a:normAutofit/>
          </a:bodyPr>
          <a:lstStyle>
            <a:lvl1pPr algn="ctr"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76206" y="6335309"/>
            <a:ext cx="1181114" cy="2503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76FBFA-7024-4DD1-AC65-7BC49B70ED28}" type="datetimeFigureOut">
              <a:rPr lang="en-CA" smtClean="0"/>
              <a:t>2019-06-09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EF5B28F-90E0-4AEE-BD0C-30AA96C99A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566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University of Waterlo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865" y="546789"/>
            <a:ext cx="6400271" cy="415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7225" y="4581236"/>
            <a:ext cx="10877550" cy="1597891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1800" b="0" i="0" cap="all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FBFA-7024-4DD1-AC65-7BC49B70ED28}" type="datetimeFigureOut">
              <a:rPr lang="en-CA" smtClean="0"/>
              <a:t>2019-06-09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B28F-90E0-4AEE-BD0C-30AA96C99AED}" type="slidenum">
              <a:rPr lang="en-CA" smtClean="0"/>
              <a:t>‹#›</a:t>
            </a:fld>
            <a:endParaRPr lang="en-CA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8" name="Rectangle 7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958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094124" y="397164"/>
            <a:ext cx="6097876" cy="646083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5486243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876FBFA-7024-4DD1-AC65-7BC49B70ED28}" type="datetimeFigureOut">
              <a:rPr lang="en-CA" smtClean="0"/>
              <a:t>2019-06-09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/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/>
            </a:lvl1pPr>
          </a:lstStyle>
          <a:p>
            <a:fld id="{DEF5B28F-90E0-4AEE-BD0C-30AA96C99AED}" type="slidenum">
              <a:rPr lang="en-CA" smtClean="0"/>
              <a:t>‹#›</a:t>
            </a:fld>
            <a:endParaRPr lang="en-CA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68" y="5670949"/>
            <a:ext cx="2831372" cy="72475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8432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_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EA6FAE5-3667-1145-8B70-F9A9044696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9" b="18119"/>
          <a:stretch/>
        </p:blipFill>
        <p:spPr>
          <a:xfrm>
            <a:off x="0" y="405114"/>
            <a:ext cx="12192000" cy="6452886"/>
          </a:xfrm>
          <a:prstGeom prst="rect">
            <a:avLst/>
          </a:prstGeom>
        </p:spPr>
      </p:pic>
      <p:pic>
        <p:nvPicPr>
          <p:cNvPr id="11" name="Picture 10" title="University of Waterlo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5" t="13985" r="13985" b="13985"/>
          <a:stretch/>
        </p:blipFill>
        <p:spPr bwMode="gray">
          <a:xfrm>
            <a:off x="3781997" y="1779967"/>
            <a:ext cx="4628005" cy="3005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3425" y="4682836"/>
            <a:ext cx="10725150" cy="1559782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1800" b="0" i="0">
                <a:solidFill>
                  <a:schemeClr val="bg1">
                    <a:alpha val="81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 OPTION 2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FBFA-7024-4DD1-AC65-7BC49B70ED28}" type="datetimeFigureOut">
              <a:rPr lang="en-CA" smtClean="0"/>
              <a:t>2019-06-09</a:t>
            </a:fld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B28F-90E0-4AEE-BD0C-30AA96C99A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086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267" y="5680659"/>
            <a:ext cx="2770751" cy="7176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8692199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876FBFA-7024-4DD1-AC65-7BC49B70ED28}" type="datetimeFigureOut">
              <a:rPr lang="en-CA" smtClean="0"/>
              <a:t>2019-06-09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DEF5B28F-90E0-4AEE-BD0C-30AA96C99AED}" type="slidenum">
              <a:rPr lang="en-CA" smtClean="0"/>
              <a:t>‹#›</a:t>
            </a:fld>
            <a:endParaRPr lang="en-CA"/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5" name="Rectangle 4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4512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ack with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094124" y="397164"/>
            <a:ext cx="6097876" cy="646083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5486243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876FBFA-7024-4DD1-AC65-7BC49B70ED28}" type="datetimeFigureOut">
              <a:rPr lang="en-CA" smtClean="0"/>
              <a:t>2019-06-09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DEF5B28F-90E0-4AEE-BD0C-30AA96C99AED}" type="slidenum">
              <a:rPr lang="en-CA" smtClean="0"/>
              <a:t>‹#›</a:t>
            </a:fld>
            <a:endParaRPr lang="en-CA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267" y="5680659"/>
            <a:ext cx="2770751" cy="71763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20" name="Rectangle 19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615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FBFA-7024-4DD1-AC65-7BC49B70ED28}" type="datetimeFigureOut">
              <a:rPr lang="en-CA" smtClean="0"/>
              <a:t>2019-06-09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B28F-90E0-4AEE-BD0C-30AA96C99A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404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07696" y="685060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1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908224" y="685060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2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0408752" y="685060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3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876FBFA-7024-4DD1-AC65-7BC49B70ED28}" type="datetimeFigureOut">
              <a:rPr lang="en-CA" smtClean="0"/>
              <a:t>2019-06-09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EF5B28F-90E0-4AEE-BD0C-30AA96C99AED}" type="slidenum">
              <a:rPr lang="en-CA" smtClean="0"/>
              <a:t>‹#›</a:t>
            </a:fld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883" y="434108"/>
            <a:ext cx="7046081" cy="895927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18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882" y="1709738"/>
            <a:ext cx="9399507" cy="2852737"/>
          </a:xfrm>
        </p:spPr>
        <p:txBody>
          <a:bodyPr anchor="b">
            <a:normAutofit/>
          </a:bodyPr>
          <a:lstStyle>
            <a:lvl1pPr algn="l"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2" y="4589463"/>
            <a:ext cx="9399507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FBFA-7024-4DD1-AC65-7BC49B70ED28}" type="datetimeFigureOut">
              <a:rPr lang="en-CA" smtClean="0"/>
              <a:t>2019-06-09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B28F-90E0-4AEE-BD0C-30AA96C99A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64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521" y="1692454"/>
            <a:ext cx="5200134" cy="13310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0521" y="3727927"/>
            <a:ext cx="8770620" cy="1212056"/>
          </a:xfrm>
        </p:spPr>
        <p:txBody>
          <a:bodyPr anchor="b">
            <a:no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 OPTION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960521" y="4947813"/>
            <a:ext cx="8770620" cy="66654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FBFA-7024-4DD1-AC65-7BC49B70ED28}" type="datetimeFigureOut">
              <a:rPr lang="en-CA" smtClean="0"/>
              <a:t>2019-06-09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B28F-90E0-4AEE-BD0C-30AA96C99AED}" type="slidenum">
              <a:rPr lang="en-CA" smtClean="0"/>
              <a:t>‹#›</a:t>
            </a:fld>
            <a:endParaRPr lang="en-CA"/>
          </a:p>
        </p:txBody>
      </p:sp>
      <p:grpSp>
        <p:nvGrpSpPr>
          <p:cNvPr id="16" name="Group 15"/>
          <p:cNvGrpSpPr/>
          <p:nvPr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17" name="Rectangle 16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514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883" y="434108"/>
            <a:ext cx="11569729" cy="8959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882" y="1413164"/>
            <a:ext cx="5586855" cy="4590472"/>
          </a:xfrm>
        </p:spPr>
        <p:txBody>
          <a:bodyPr/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992" y="1413164"/>
            <a:ext cx="5658620" cy="4590472"/>
          </a:xfrm>
        </p:spPr>
        <p:txBody>
          <a:bodyPr/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FBFA-7024-4DD1-AC65-7BC49B70ED28}" type="datetimeFigureOut">
              <a:rPr lang="en-CA" smtClean="0"/>
              <a:t>2019-06-09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B28F-90E0-4AEE-BD0C-30AA96C99A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840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790545" y="6147742"/>
            <a:ext cx="2060466" cy="52742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883" y="434108"/>
            <a:ext cx="11569729" cy="895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2" y="1413163"/>
            <a:ext cx="11569729" cy="4595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8014" y="6335309"/>
            <a:ext cx="1181114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876FBFA-7024-4DD1-AC65-7BC49B70ED28}" type="datetimeFigureOut">
              <a:rPr lang="en-CA" smtClean="0"/>
              <a:t>2019-06-09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882" y="6335309"/>
            <a:ext cx="5226517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88000" y="6335309"/>
            <a:ext cx="1016000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DEF5B28F-90E0-4AEE-BD0C-30AA96C99AED}" type="slidenum">
              <a:rPr lang="en-CA" smtClean="0"/>
              <a:t>‹#›</a:t>
            </a:fld>
            <a:endParaRPr lang="en-CA"/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16" name="Rectangle 15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008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0" kern="1200" spc="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925" indent="-288925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A30C7-546D-4DE5-8073-53D06525FD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Visual Cryptography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FE343B-1536-4AD6-8C68-1FEE14269C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925648" cy="1358532"/>
          </a:xfrm>
        </p:spPr>
        <p:txBody>
          <a:bodyPr>
            <a:normAutofit/>
          </a:bodyPr>
          <a:lstStyle/>
          <a:p>
            <a:r>
              <a:rPr lang="en-CA" sz="1400" dirty="0"/>
              <a:t>CS 858 Paper Presentation</a:t>
            </a:r>
          </a:p>
          <a:p>
            <a:r>
              <a:rPr lang="en-CA" sz="1400" dirty="0"/>
              <a:t>Presented by: Thomas Lu</a:t>
            </a:r>
          </a:p>
          <a:p>
            <a:r>
              <a:rPr lang="en-CA" sz="1400" dirty="0"/>
              <a:t>Department of Computer Science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F8C3ECE-2EDB-4C8D-B860-D669265C9D14}"/>
              </a:ext>
            </a:extLst>
          </p:cNvPr>
          <p:cNvSpPr txBox="1">
            <a:spLocks/>
          </p:cNvSpPr>
          <p:nvPr/>
        </p:nvSpPr>
        <p:spPr>
          <a:xfrm>
            <a:off x="452740" y="2511641"/>
            <a:ext cx="5486243" cy="1004426"/>
          </a:xfrm>
          <a:prstGeom prst="rect">
            <a:avLst/>
          </a:prstGeom>
        </p:spPr>
        <p:txBody>
          <a:bodyPr vert="horz" lIns="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None/>
              <a:defRPr sz="20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P D'Arco, R De Prisco</a:t>
            </a:r>
          </a:p>
          <a:p>
            <a:r>
              <a:rPr lang="nl-NL" dirty="0"/>
              <a:t>SECITC 2016, LNCS vol. 10006.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803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097A9-AED7-4A1B-8FB0-26D6DB309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Visual Cryptography Schemes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3D90A-AFDC-4037-8E4F-7C54B14EF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Note that many schemes consist of matrices that are permutations, so each collection can be identified by a base matrix </a:t>
            </a:r>
            <a:r>
              <a:rPr lang="en-CA" i="1" dirty="0"/>
              <a:t>B</a:t>
            </a:r>
            <a:r>
              <a:rPr lang="en-CA" i="1" baseline="-25000" dirty="0"/>
              <a:t>W</a:t>
            </a:r>
            <a:r>
              <a:rPr lang="en-CA" i="1" dirty="0"/>
              <a:t>, B</a:t>
            </a:r>
            <a:r>
              <a:rPr lang="en-CA" i="1" baseline="-25000" dirty="0"/>
              <a:t>B</a:t>
            </a:r>
            <a:r>
              <a:rPr lang="en-CA" i="1" dirty="0"/>
              <a:t> </a:t>
            </a:r>
            <a:r>
              <a:rPr lang="en-CA" dirty="0"/>
              <a:t>rather than with the entire set of distribution matrices.</a:t>
            </a:r>
            <a:r>
              <a:rPr lang="en-CA" i="1" dirty="0"/>
              <a:t> </a:t>
            </a:r>
            <a:r>
              <a:rPr lang="en-CA" dirty="0"/>
              <a:t>Thus the security properties need only be verified once and will hold through permutations.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1684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B7BA8-DDD4-4EE0-A3E8-FA3C7BDB0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VCS for Deterministic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F481E-58E3-4DBB-A49F-4FA7D3558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 </a:t>
            </a:r>
            <a:r>
              <a:rPr lang="en-CA" i="1" dirty="0"/>
              <a:t>(Q,F)</a:t>
            </a:r>
            <a:r>
              <a:rPr lang="en-CA" dirty="0"/>
              <a:t> deterministic VCS </a:t>
            </a:r>
            <a:r>
              <a:rPr lang="en-CA" i="1" dirty="0"/>
              <a:t>S</a:t>
            </a:r>
            <a:r>
              <a:rPr lang="en-CA" dirty="0"/>
              <a:t> consists of two collections of distribution matrices </a:t>
            </a:r>
            <a:r>
              <a:rPr lang="en-CA" i="1" dirty="0"/>
              <a:t>C</a:t>
            </a:r>
            <a:r>
              <a:rPr lang="en-CA" i="1" baseline="-25000" dirty="0"/>
              <a:t>W</a:t>
            </a:r>
            <a:r>
              <a:rPr lang="en-CA" i="1" dirty="0"/>
              <a:t>, C</a:t>
            </a:r>
            <a:r>
              <a:rPr lang="en-CA" i="1" baseline="-25000" dirty="0"/>
              <a:t>B</a:t>
            </a:r>
            <a:r>
              <a:rPr lang="en-CA" dirty="0"/>
              <a:t> and two threshold integers l, m with 0 ≤ l &lt; h ≤ m, with the following conditions: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err="1"/>
              <a:t>Reconstructability</a:t>
            </a:r>
            <a:r>
              <a:rPr lang="en-CA" dirty="0"/>
              <a:t>. For any qualified set </a:t>
            </a:r>
            <a:r>
              <a:rPr lang="en-CA" i="1" dirty="0"/>
              <a:t>Q</a:t>
            </a:r>
            <a:r>
              <a:rPr lang="en-CA" dirty="0"/>
              <a:t>, w(Sup(</a:t>
            </a:r>
            <a:r>
              <a:rPr lang="en-CA" i="1" dirty="0"/>
              <a:t>B</a:t>
            </a:r>
            <a:r>
              <a:rPr lang="en-CA" i="1" baseline="-25000" dirty="0"/>
              <a:t>W,Q</a:t>
            </a:r>
            <a:r>
              <a:rPr lang="en-CA" dirty="0"/>
              <a:t>)) ≤ l for white pixels and w(Sup(</a:t>
            </a:r>
            <a:r>
              <a:rPr lang="en-CA" i="1" dirty="0"/>
              <a:t>B</a:t>
            </a:r>
            <a:r>
              <a:rPr lang="en-CA" i="1" baseline="-25000" dirty="0"/>
              <a:t>B,Q</a:t>
            </a:r>
            <a:r>
              <a:rPr lang="en-CA" dirty="0"/>
              <a:t>)) ≥ h for black pixels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Security. For any forbidden set </a:t>
            </a:r>
            <a:r>
              <a:rPr lang="en-CA" i="1" dirty="0"/>
              <a:t>F</a:t>
            </a:r>
            <a:r>
              <a:rPr lang="en-CA" dirty="0"/>
              <a:t>, </a:t>
            </a:r>
            <a:r>
              <a:rPr lang="en-CA" i="1" dirty="0"/>
              <a:t>B</a:t>
            </a:r>
            <a:r>
              <a:rPr lang="en-CA" i="1" baseline="-25000" dirty="0"/>
              <a:t>W,F</a:t>
            </a:r>
            <a:r>
              <a:rPr lang="en-CA" dirty="0"/>
              <a:t> and </a:t>
            </a:r>
            <a:r>
              <a:rPr lang="en-CA" i="1" dirty="0"/>
              <a:t>B</a:t>
            </a:r>
            <a:r>
              <a:rPr lang="en-CA" i="1" baseline="-25000" dirty="0"/>
              <a:t>B,F</a:t>
            </a:r>
            <a:r>
              <a:rPr lang="en-CA" dirty="0"/>
              <a:t> are indistinguishable up to a permutation. No information can be gained about the secret image.</a:t>
            </a:r>
          </a:p>
          <a:p>
            <a:pPr marL="457200" indent="-457200">
              <a:buFont typeface="+mj-lt"/>
              <a:buAutoNum type="arabicPeriod"/>
            </a:pP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84FE43-3AC4-4A0A-943F-BC6F889AC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109" y="4718939"/>
            <a:ext cx="7365080" cy="98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3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F9115-B287-42C6-83C4-DD71FBF63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VCS for Random Grid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5A364-E196-4C9D-8E4D-B91D407D1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Contrast is defined by average light transmission: </a:t>
            </a:r>
          </a:p>
          <a:p>
            <a:pPr lvl="1"/>
            <a:r>
              <a:rPr lang="en-CA" dirty="0"/>
              <a:t>For a subset of pixels G, </a:t>
            </a:r>
            <a:r>
              <a:rPr lang="el-GR" dirty="0"/>
              <a:t>λ</a:t>
            </a:r>
            <a:r>
              <a:rPr lang="en-CA" dirty="0"/>
              <a:t>(G) = #white-pixels(G)/#pixels(G)</a:t>
            </a:r>
          </a:p>
          <a:p>
            <a:r>
              <a:rPr lang="en-CA" dirty="0"/>
              <a:t>Let white(R) be the region in the reconstructed image that corresponds to white pixels in the secret image</a:t>
            </a:r>
          </a:p>
          <a:p>
            <a:r>
              <a:rPr lang="en-CA" dirty="0"/>
              <a:t>Let black(R) be the region in the reconstructed image that corresponds to black pixels in the secret image</a:t>
            </a:r>
          </a:p>
          <a:p>
            <a:r>
              <a:rPr lang="en-CA" dirty="0"/>
              <a:t>Let </a:t>
            </a:r>
            <a:r>
              <a:rPr lang="el-GR" i="1" dirty="0"/>
              <a:t>λ</a:t>
            </a:r>
            <a:r>
              <a:rPr lang="en-CA" i="1" baseline="-25000" dirty="0"/>
              <a:t>W</a:t>
            </a:r>
            <a:r>
              <a:rPr lang="en-CA" dirty="0"/>
              <a:t>(R) = </a:t>
            </a:r>
            <a:r>
              <a:rPr lang="el-GR" i="1" dirty="0"/>
              <a:t>λ</a:t>
            </a:r>
            <a:r>
              <a:rPr lang="en-CA" dirty="0"/>
              <a:t>(white(R)) be the ratio of white pixels in the region in the reconstructed image corresponding to white pixels in the secret image</a:t>
            </a:r>
          </a:p>
          <a:p>
            <a:r>
              <a:rPr lang="en-CA" dirty="0"/>
              <a:t>Let </a:t>
            </a:r>
            <a:r>
              <a:rPr lang="el-GR" i="1" dirty="0"/>
              <a:t>λ</a:t>
            </a:r>
            <a:r>
              <a:rPr lang="en-CA" i="1" baseline="-25000" dirty="0"/>
              <a:t>B</a:t>
            </a:r>
            <a:r>
              <a:rPr lang="en-CA" dirty="0"/>
              <a:t>(</a:t>
            </a:r>
            <a:r>
              <a:rPr lang="en-CA" i="1" dirty="0"/>
              <a:t>R</a:t>
            </a:r>
            <a:r>
              <a:rPr lang="en-CA" dirty="0"/>
              <a:t>) = </a:t>
            </a:r>
            <a:r>
              <a:rPr lang="el-GR" i="1" dirty="0"/>
              <a:t>λ</a:t>
            </a:r>
            <a:r>
              <a:rPr lang="en-CA" dirty="0"/>
              <a:t>(black(R)) be the ratio of white pixels in the region in the reconstructed image corresponding to black pixels in the secret image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9240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71A33-45D9-4207-A3EB-CBB8D9037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VCS for Random Grid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83531-F938-4E2E-8DC2-5094D0716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 </a:t>
            </a:r>
            <a:r>
              <a:rPr lang="en-CA" i="1" dirty="0"/>
              <a:t>(Q,F)</a:t>
            </a:r>
            <a:r>
              <a:rPr lang="en-CA" dirty="0"/>
              <a:t> random grid VCS </a:t>
            </a:r>
            <a:r>
              <a:rPr lang="en-CA" i="1" dirty="0"/>
              <a:t>S</a:t>
            </a:r>
            <a:r>
              <a:rPr lang="en-CA" dirty="0"/>
              <a:t> consists of two collections of distribution matrices </a:t>
            </a:r>
            <a:r>
              <a:rPr lang="en-CA" i="1" dirty="0"/>
              <a:t>C</a:t>
            </a:r>
            <a:r>
              <a:rPr lang="en-CA" i="1" baseline="-25000" dirty="0"/>
              <a:t>W</a:t>
            </a:r>
            <a:r>
              <a:rPr lang="en-CA" i="1" dirty="0"/>
              <a:t>, C</a:t>
            </a:r>
            <a:r>
              <a:rPr lang="en-CA" i="1" baseline="-25000" dirty="0"/>
              <a:t>B</a:t>
            </a:r>
            <a:r>
              <a:rPr lang="en-CA" dirty="0"/>
              <a:t> and two thresholds </a:t>
            </a:r>
            <a:r>
              <a:rPr lang="el-GR" i="1" dirty="0"/>
              <a:t>λ</a:t>
            </a:r>
            <a:r>
              <a:rPr lang="en-CA" i="1" baseline="-25000" dirty="0"/>
              <a:t>W </a:t>
            </a:r>
            <a:r>
              <a:rPr lang="en-CA" i="1" dirty="0"/>
              <a:t>&gt; </a:t>
            </a:r>
            <a:r>
              <a:rPr lang="el-GR" i="1" dirty="0"/>
              <a:t>λ</a:t>
            </a:r>
            <a:r>
              <a:rPr lang="en-CA" i="1" baseline="-25000" dirty="0"/>
              <a:t>B</a:t>
            </a:r>
            <a:r>
              <a:rPr lang="en-CA" i="1" dirty="0"/>
              <a:t>, </a:t>
            </a:r>
            <a:r>
              <a:rPr lang="en-CA" dirty="0"/>
              <a:t>with the following conditions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err="1"/>
              <a:t>Reconstructability</a:t>
            </a:r>
            <a:r>
              <a:rPr lang="en-CA" dirty="0"/>
              <a:t>. For any qualified set </a:t>
            </a:r>
            <a:r>
              <a:rPr lang="en-CA" i="1" dirty="0"/>
              <a:t>Q</a:t>
            </a:r>
            <a:r>
              <a:rPr lang="en-CA" dirty="0"/>
              <a:t>, </a:t>
            </a:r>
            <a:r>
              <a:rPr lang="el-GR" i="1" dirty="0"/>
              <a:t>λ</a:t>
            </a:r>
            <a:r>
              <a:rPr lang="en-CA" i="1" baseline="-25000" dirty="0"/>
              <a:t>W</a:t>
            </a:r>
            <a:r>
              <a:rPr lang="en-CA" dirty="0"/>
              <a:t>(R) ≥ </a:t>
            </a:r>
            <a:r>
              <a:rPr lang="el-GR" i="1" dirty="0"/>
              <a:t>λ</a:t>
            </a:r>
            <a:r>
              <a:rPr lang="en-CA" i="1" baseline="-25000" dirty="0"/>
              <a:t>W</a:t>
            </a:r>
            <a:r>
              <a:rPr lang="en-CA" dirty="0"/>
              <a:t>, and </a:t>
            </a:r>
            <a:r>
              <a:rPr lang="el-GR" i="1" dirty="0"/>
              <a:t>λ</a:t>
            </a:r>
            <a:r>
              <a:rPr lang="en-CA" i="1" baseline="-25000"/>
              <a:t>B</a:t>
            </a:r>
            <a:r>
              <a:rPr lang="en-CA"/>
              <a:t> ≥ </a:t>
            </a:r>
            <a:r>
              <a:rPr lang="el-GR" i="1" dirty="0"/>
              <a:t>λ</a:t>
            </a:r>
            <a:r>
              <a:rPr lang="en-CA" i="1" baseline="-25000" dirty="0"/>
              <a:t>B</a:t>
            </a:r>
            <a:r>
              <a:rPr lang="en-CA" dirty="0"/>
              <a:t>(R) 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Security. For any forbidden set </a:t>
            </a:r>
            <a:r>
              <a:rPr lang="en-CA" i="1" dirty="0"/>
              <a:t>F,</a:t>
            </a:r>
            <a:r>
              <a:rPr lang="en-CA" dirty="0"/>
              <a:t> </a:t>
            </a:r>
            <a:r>
              <a:rPr lang="el-GR" i="1" dirty="0"/>
              <a:t>λ</a:t>
            </a:r>
            <a:r>
              <a:rPr lang="en-CA" i="1" baseline="-25000" dirty="0"/>
              <a:t>W</a:t>
            </a:r>
            <a:r>
              <a:rPr lang="en-CA" dirty="0"/>
              <a:t>(R) = </a:t>
            </a:r>
            <a:r>
              <a:rPr lang="el-GR" i="1" dirty="0"/>
              <a:t>λ</a:t>
            </a:r>
            <a:r>
              <a:rPr lang="en-CA" i="1" baseline="-25000" dirty="0"/>
              <a:t>B</a:t>
            </a:r>
            <a:r>
              <a:rPr lang="en-CA" dirty="0"/>
              <a:t>(R).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1D3E4A-1557-44B8-80DA-EAD1316BF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34" y="4128083"/>
            <a:ext cx="77724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0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FA500-9179-4990-8AF6-704C0CD1F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1C91E-5AAB-40F7-BE36-22825C3CB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While constructions for (k, n)-VCS threshold schemes are known, there are some open issues</a:t>
            </a:r>
          </a:p>
          <a:p>
            <a:r>
              <a:rPr lang="en-CA" dirty="0"/>
              <a:t>Which formula for contrast is optimal:</a:t>
            </a:r>
          </a:p>
          <a:p>
            <a:pPr lvl="1"/>
            <a:r>
              <a:rPr lang="en-CA" dirty="0" err="1"/>
              <a:t>Naor</a:t>
            </a:r>
            <a:r>
              <a:rPr lang="en-CA" dirty="0"/>
              <a:t> and Shamir </a:t>
            </a:r>
            <a:r>
              <a:rPr lang="el-GR" i="1" dirty="0"/>
              <a:t>γ</a:t>
            </a:r>
            <a:r>
              <a:rPr lang="en-CA" i="1" baseline="-25000" dirty="0"/>
              <a:t>NS</a:t>
            </a:r>
            <a:r>
              <a:rPr lang="en-CA" i="1" dirty="0"/>
              <a:t> = (h-l)/m</a:t>
            </a:r>
          </a:p>
          <a:p>
            <a:pPr lvl="1"/>
            <a:r>
              <a:rPr lang="en-CA" dirty="0" err="1"/>
              <a:t>Verheul</a:t>
            </a:r>
            <a:r>
              <a:rPr lang="en-CA" dirty="0"/>
              <a:t> and van </a:t>
            </a:r>
            <a:r>
              <a:rPr lang="en-CA" dirty="0" err="1"/>
              <a:t>Tilborg</a:t>
            </a:r>
            <a:r>
              <a:rPr lang="en-CA" dirty="0"/>
              <a:t> </a:t>
            </a:r>
            <a:r>
              <a:rPr lang="el-GR" i="1" dirty="0"/>
              <a:t>γ</a:t>
            </a:r>
            <a:r>
              <a:rPr lang="en-CA" i="1" baseline="-25000" dirty="0"/>
              <a:t>VV</a:t>
            </a:r>
            <a:r>
              <a:rPr lang="en-CA" i="1" dirty="0"/>
              <a:t> = (h-l)/(m(2m-h-l))</a:t>
            </a:r>
            <a:endParaRPr lang="en-CA" dirty="0"/>
          </a:p>
          <a:p>
            <a:pPr lvl="1"/>
            <a:r>
              <a:rPr lang="en-CA" dirty="0"/>
              <a:t>Eisen and Stinson </a:t>
            </a:r>
            <a:r>
              <a:rPr lang="el-GR" i="1" dirty="0"/>
              <a:t>γ</a:t>
            </a:r>
            <a:r>
              <a:rPr lang="en-CA" i="1" baseline="-25000" dirty="0"/>
              <a:t>ES</a:t>
            </a:r>
            <a:r>
              <a:rPr lang="en-CA" i="1" dirty="0"/>
              <a:t> = (h-l)/(2m-h)</a:t>
            </a:r>
          </a:p>
          <a:p>
            <a:r>
              <a:rPr lang="el-GR" i="1" dirty="0"/>
              <a:t>γ</a:t>
            </a:r>
            <a:r>
              <a:rPr lang="en-CA" i="1" baseline="-25000" dirty="0"/>
              <a:t>ES </a:t>
            </a:r>
            <a:r>
              <a:rPr lang="en-CA" dirty="0"/>
              <a:t>seems to best match the real world, need to understand whether this is optimal and how to construct contrast-optimal schemes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898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F8505-3D44-4370-9DBF-D5CD12F3F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5FDC6-7262-4901-95D0-EAFDDAD68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Pixel Expansion</a:t>
            </a:r>
          </a:p>
          <a:p>
            <a:pPr lvl="1"/>
            <a:r>
              <a:rPr lang="en-CA" dirty="0"/>
              <a:t>There is a trade-off between pixel-expansion and contrast, we need to construct lower bounds.</a:t>
            </a:r>
          </a:p>
          <a:p>
            <a:pPr lvl="1"/>
            <a:r>
              <a:rPr lang="en-CA" dirty="0"/>
              <a:t>Currently only bounds for (2, n)-VCS for </a:t>
            </a:r>
            <a:r>
              <a:rPr lang="el-GR" i="1" dirty="0"/>
              <a:t>γ</a:t>
            </a:r>
            <a:r>
              <a:rPr lang="en-CA" i="1" baseline="-25000" dirty="0"/>
              <a:t>ES</a:t>
            </a:r>
            <a:r>
              <a:rPr lang="en-CA" i="1" dirty="0"/>
              <a:t> </a:t>
            </a:r>
          </a:p>
          <a:p>
            <a:r>
              <a:rPr lang="en-CA" dirty="0"/>
              <a:t>Randomness reduction</a:t>
            </a:r>
          </a:p>
          <a:p>
            <a:pPr lvl="1"/>
            <a:r>
              <a:rPr lang="en-CA" dirty="0"/>
              <a:t>Need ways to reduce randomness required by dealer when generating schemes</a:t>
            </a:r>
          </a:p>
        </p:txBody>
      </p:sp>
    </p:spTree>
    <p:extLst>
      <p:ext uri="{BB962C8B-B14F-4D97-AF65-F5344CB8AC3E}">
        <p14:creationId xmlns:p14="http://schemas.microsoft.com/office/powerpoint/2010/main" val="267567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AAA7B-B278-44F7-BD6D-8A3DC1602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Alternative Schemes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65C2E-A02C-422F-BFBD-FADF76D34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Some alternative schemes were briefly mentioned but not delved into</a:t>
            </a:r>
          </a:p>
          <a:p>
            <a:pPr lvl="1"/>
            <a:r>
              <a:rPr lang="en-CA" dirty="0"/>
              <a:t>Visual Cryptography for Color Images</a:t>
            </a:r>
          </a:p>
          <a:p>
            <a:pPr lvl="1"/>
            <a:r>
              <a:rPr lang="en-CA" dirty="0"/>
              <a:t>Visual Cryptography with Meaningful Shares</a:t>
            </a:r>
          </a:p>
          <a:p>
            <a:pPr lvl="1"/>
            <a:r>
              <a:rPr lang="en-CA" dirty="0"/>
              <a:t>Visual Cryptography for </a:t>
            </a:r>
            <a:r>
              <a:rPr lang="en-CA" dirty="0" err="1"/>
              <a:t>Multisecret</a:t>
            </a:r>
            <a:endParaRPr lang="en-CA" dirty="0"/>
          </a:p>
          <a:p>
            <a:pPr lvl="1"/>
            <a:r>
              <a:rPr lang="en-CA" dirty="0"/>
              <a:t>Visual Cryptography with Alternative Approaches</a:t>
            </a:r>
          </a:p>
          <a:p>
            <a:pPr lvl="1"/>
            <a:r>
              <a:rPr lang="en-CA" dirty="0"/>
              <a:t>Visual Cryptography with Reversing</a:t>
            </a:r>
          </a:p>
          <a:p>
            <a:pPr lvl="1"/>
            <a:r>
              <a:rPr lang="en-CA" dirty="0"/>
              <a:t>Visual Cryptography Robust Against Cheating</a:t>
            </a:r>
          </a:p>
        </p:txBody>
      </p:sp>
    </p:spTree>
    <p:extLst>
      <p:ext uri="{BB962C8B-B14F-4D97-AF65-F5344CB8AC3E}">
        <p14:creationId xmlns:p14="http://schemas.microsoft.com/office/powerpoint/2010/main" val="40311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48FBE-93D9-4310-9774-F90D8FB79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23A3C-3D39-4F14-973F-5A9B6BB12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paper suggests several applications for visual cryptography:</a:t>
            </a:r>
          </a:p>
          <a:p>
            <a:pPr lvl="1"/>
            <a:r>
              <a:rPr lang="en-CA" dirty="0"/>
              <a:t>Educational Tools – Introducing the basic ideas of encryption and unconditional security</a:t>
            </a:r>
          </a:p>
          <a:p>
            <a:pPr lvl="1"/>
            <a:r>
              <a:rPr lang="en-CA" dirty="0"/>
              <a:t>Identification and Authentication – Allowing proof of identification without computational device. E.g. verifying ID to a bank.</a:t>
            </a:r>
          </a:p>
          <a:p>
            <a:pPr lvl="1"/>
            <a:r>
              <a:rPr lang="en-CA" dirty="0"/>
              <a:t>Access Control – Giving access to a password when a specified amount of people are present. E.g. needing two people to be present to gain password to a vault</a:t>
            </a:r>
          </a:p>
          <a:p>
            <a:pPr lvl="1"/>
            <a:r>
              <a:rPr lang="en-CA" dirty="0"/>
              <a:t>Electronic voting – Receipt that can be used to check votes</a:t>
            </a:r>
          </a:p>
          <a:p>
            <a:pPr lvl="1"/>
            <a:r>
              <a:rPr lang="en-CA" dirty="0"/>
              <a:t>Fight phishing – Captchas 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3369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A7A2D-1995-4E0E-BB82-1AB320E4F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Tool for Computation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FD231-E704-4F96-8CE0-B1C330854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Visual Cryptography has applications in secure protocols that can be used without computer</a:t>
            </a:r>
          </a:p>
          <a:p>
            <a:r>
              <a:rPr lang="en-CA" dirty="0"/>
              <a:t>For example, calculating a function with binary inputs through a purely physical task. Yao’s Construction and </a:t>
            </a:r>
            <a:r>
              <a:rPr lang="en-CA" dirty="0" err="1"/>
              <a:t>Koleshnikov</a:t>
            </a:r>
            <a:r>
              <a:rPr lang="en-CA" dirty="0"/>
              <a:t> Approach converts evaluating a function into working with random keys. Visual cryptography shares can be used as these keys to make the entire process physical.</a:t>
            </a:r>
          </a:p>
          <a:p>
            <a:r>
              <a:rPr lang="en-CA" dirty="0"/>
              <a:t>Two parties can work together to construct the final output to a function, while keeping their inputs a secret</a:t>
            </a:r>
          </a:p>
          <a:p>
            <a:r>
              <a:rPr lang="en-CA" dirty="0"/>
              <a:t>Output is the result of superposing randomly generated images</a:t>
            </a:r>
          </a:p>
        </p:txBody>
      </p:sp>
    </p:spTree>
    <p:extLst>
      <p:ext uri="{BB962C8B-B14F-4D97-AF65-F5344CB8AC3E}">
        <p14:creationId xmlns:p14="http://schemas.microsoft.com/office/powerpoint/2010/main" val="154404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94B62-D8C8-413B-90B3-B51E7DDE0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Tool for Computation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46370-BED7-4556-8DF5-94BB69643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882" y="1413163"/>
            <a:ext cx="6098973" cy="4595117"/>
          </a:xfrm>
        </p:spPr>
        <p:txBody>
          <a:bodyPr>
            <a:normAutofit/>
          </a:bodyPr>
          <a:lstStyle/>
          <a:p>
            <a:r>
              <a:rPr lang="en-CA" sz="2000" dirty="0"/>
              <a:t>Alice constructs a set of shares corresponding to the various possible inputs. Gives the shares corresponding to her input to Bob without revealing her input.</a:t>
            </a:r>
          </a:p>
          <a:p>
            <a:r>
              <a:rPr lang="en-CA" sz="2000" dirty="0"/>
              <a:t>Bob selects the shares representing his input without revealing to Alice. Superposed image is answer and revealed to both.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E092EC-5091-44B5-AE9C-5D3793B36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02" y="4020581"/>
            <a:ext cx="5162506" cy="24033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78834C-59DD-4E98-9F23-43DBB3501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855" y="1742280"/>
            <a:ext cx="5573263" cy="411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613CAC2-0C13-45EA-AE1A-52F452536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Introduction – What is Visual Cryptography?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72A49B-1C96-4B76-B38D-BD337AFC2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Introduced by </a:t>
            </a:r>
            <a:r>
              <a:rPr lang="en-CA" dirty="0" err="1"/>
              <a:t>Naor</a:t>
            </a:r>
            <a:r>
              <a:rPr lang="en-CA" dirty="0"/>
              <a:t> and Shamir in 1994</a:t>
            </a:r>
          </a:p>
          <a:p>
            <a:r>
              <a:rPr lang="en-CA" dirty="0"/>
              <a:t>Similar to threshold schemes discussed in class</a:t>
            </a:r>
          </a:p>
          <a:p>
            <a:r>
              <a:rPr lang="en-CA" dirty="0"/>
              <a:t>The secret is an image and the shares are black and white pixelated transparency images that get overlaid to reveal the secret image; no math or cryptographic tools are required for reconstruction</a:t>
            </a:r>
          </a:p>
          <a:p>
            <a:pPr lvl="1"/>
            <a:r>
              <a:rPr lang="en-CA" dirty="0"/>
              <a:t>This paper focuses on black and white secrets, but more recent papers deal with colour</a:t>
            </a:r>
          </a:p>
          <a:p>
            <a:r>
              <a:rPr lang="en-CA" dirty="0"/>
              <a:t>Not having enough transparencies or shares will result in not knowing anything about the image, while having enough will allow reconstructing something close to the original image</a:t>
            </a:r>
          </a:p>
          <a:p>
            <a:r>
              <a:rPr lang="en-CA" dirty="0"/>
              <a:t>The key difference here is the goal is the create a visual approximation, this gives some leeway on how the shares can be constructed</a:t>
            </a:r>
          </a:p>
        </p:txBody>
      </p:sp>
    </p:spTree>
    <p:extLst>
      <p:ext uri="{BB962C8B-B14F-4D97-AF65-F5344CB8AC3E}">
        <p14:creationId xmlns:p14="http://schemas.microsoft.com/office/powerpoint/2010/main" val="211686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D4F9A-C33E-4D40-9A03-94B3BC19E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AB8C0-93A7-46AB-8E1F-C3EFB2F2F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This paper served as an introduction to the field of visual cryptography, giving an overview of the main models for black and white image encryption as well as alternative methods.</a:t>
            </a:r>
          </a:p>
          <a:p>
            <a:r>
              <a:rPr lang="en-CA" dirty="0"/>
              <a:t>It points out some open problems for these models</a:t>
            </a:r>
          </a:p>
          <a:p>
            <a:r>
              <a:rPr lang="en-CA" dirty="0"/>
              <a:t>It describes classical applications and new potential applications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5649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28716C-AF40-49A3-9A32-E2D0DFD68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b="1" dirty="0"/>
              <a:t>Thank You!</a:t>
            </a:r>
            <a:br>
              <a:rPr lang="en-CA" sz="3600" b="1" dirty="0"/>
            </a:br>
            <a:br>
              <a:rPr lang="en-CA" sz="3600" b="1" dirty="0"/>
            </a:br>
            <a:r>
              <a:rPr lang="en-CA" sz="36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72147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2B746-4C4B-474C-8999-BBE2A319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Superposing transparencies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F1D5D-35B0-4B4D-8E24-D4305C514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883" y="1413163"/>
            <a:ext cx="5836118" cy="5010729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Images are superimposed such that a final pixel is black if any of the underlying pixels are black. “Or” operation.</a:t>
            </a:r>
          </a:p>
          <a:p>
            <a:r>
              <a:rPr lang="en-CA" dirty="0"/>
              <a:t>Simply splitting up the pixels in the original image does not work. It gives </a:t>
            </a:r>
            <a:r>
              <a:rPr lang="en-CA" i="1" dirty="0"/>
              <a:t>partial information </a:t>
            </a:r>
            <a:r>
              <a:rPr lang="en-CA" dirty="0"/>
              <a:t>about the secret image.</a:t>
            </a:r>
          </a:p>
          <a:p>
            <a:r>
              <a:rPr lang="en-CA" dirty="0"/>
              <a:t>Using the human visual system as part of the reconstruction process, it suffices to construct a noisy approximation that is still recognizable.</a:t>
            </a:r>
          </a:p>
          <a:p>
            <a:r>
              <a:rPr lang="en-CA" dirty="0"/>
              <a:t>This allows us to “hide” information for security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A01294-7405-4549-ADD0-E8DBFCBDF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9153" y="688042"/>
            <a:ext cx="4792964" cy="21799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972775-E5E5-42F5-A743-DA080E4F7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756" y="3710721"/>
            <a:ext cx="5354361" cy="192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1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3BF9E-9B8C-4DB6-A476-C9AF8B8BF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23974-3F05-400C-9BD0-4B64BBB9C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882" y="1413163"/>
            <a:ext cx="11569729" cy="5130250"/>
          </a:xfrm>
        </p:spPr>
        <p:txBody>
          <a:bodyPr>
            <a:normAutofit/>
          </a:bodyPr>
          <a:lstStyle/>
          <a:p>
            <a:r>
              <a:rPr lang="en-CA" dirty="0"/>
              <a:t>2 main approaches, consider 2 share case:</a:t>
            </a:r>
          </a:p>
          <a:p>
            <a:r>
              <a:rPr lang="en-CA" dirty="0" err="1"/>
              <a:t>Naor</a:t>
            </a:r>
            <a:r>
              <a:rPr lang="en-CA" dirty="0"/>
              <a:t> and Shamir</a:t>
            </a:r>
          </a:p>
          <a:p>
            <a:pPr lvl="1"/>
            <a:r>
              <a:rPr lang="en-CA" dirty="0"/>
              <a:t>Convert each pixel to collection of m subpixels</a:t>
            </a:r>
          </a:p>
          <a:p>
            <a:pPr lvl="1"/>
            <a:r>
              <a:rPr lang="en-CA" dirty="0"/>
              <a:t>Black pixel will convert to more black subpixels than a white pixel, visually distinguishable</a:t>
            </a:r>
          </a:p>
          <a:p>
            <a:r>
              <a:rPr lang="en-CA" dirty="0" err="1"/>
              <a:t>Kafri</a:t>
            </a:r>
            <a:r>
              <a:rPr lang="en-CA" dirty="0"/>
              <a:t> and Keren</a:t>
            </a:r>
          </a:p>
          <a:p>
            <a:pPr lvl="1"/>
            <a:r>
              <a:rPr lang="en-CA" dirty="0"/>
              <a:t>Each black pixel becomes one of each black and white pixel, each white pixel becomes randomly both black or white</a:t>
            </a:r>
          </a:p>
          <a:p>
            <a:pPr lvl="1"/>
            <a:r>
              <a:rPr lang="en-CA" dirty="0"/>
              <a:t>50% chance of each pixel in each share being black or white</a:t>
            </a:r>
          </a:p>
          <a:p>
            <a:pPr lvl="1"/>
            <a:r>
              <a:rPr lang="en-CA" dirty="0"/>
              <a:t>All black pixels become black, 50% chance of white pixel being white -&gt; some error but still visually intelligible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8140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DC4E0-F33B-4880-AB5F-3D9435210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Deterministic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C6ED8-4F89-43B4-96C8-7AA2275FD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882" y="1413163"/>
            <a:ext cx="11484705" cy="3989347"/>
          </a:xfrm>
        </p:spPr>
        <p:txBody>
          <a:bodyPr>
            <a:normAutofit fontScale="92500" lnSpcReduction="20000"/>
          </a:bodyPr>
          <a:lstStyle/>
          <a:p>
            <a:r>
              <a:rPr lang="en-CA" dirty="0" err="1"/>
              <a:t>Naor</a:t>
            </a:r>
            <a:r>
              <a:rPr lang="en-CA" dirty="0"/>
              <a:t> and Shamir</a:t>
            </a:r>
          </a:p>
          <a:p>
            <a:r>
              <a:rPr lang="en-CA" dirty="0"/>
              <a:t>Each pixel expanded into m ≥ 2 subpixels (transparencies and reconstruction always larger than original)</a:t>
            </a:r>
          </a:p>
          <a:p>
            <a:r>
              <a:rPr lang="en-CA" dirty="0"/>
              <a:t>Contrast defined by 2 thresholds: l, m with 0 ≤ l &lt; h ≤ m</a:t>
            </a:r>
          </a:p>
          <a:p>
            <a:r>
              <a:rPr lang="en-CA" dirty="0"/>
              <a:t>A white secret pixel will correspond to at most l black subpixels in the reconstructed image, maximal darkness of a white pixel</a:t>
            </a:r>
          </a:p>
          <a:p>
            <a:r>
              <a:rPr lang="en-CA" dirty="0"/>
              <a:t>A black secret pixel will correspond to at least h black subpixels in the reconstructed image, minimum darkness of a black pixel</a:t>
            </a:r>
          </a:p>
          <a:p>
            <a:r>
              <a:rPr lang="en-CA" dirty="0"/>
              <a:t>Deterministic in that original secret image can be exactly determined based on thresholds in reconstruction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5CC903-300C-4272-85AC-DADE0332E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391" y="4921739"/>
            <a:ext cx="4649773" cy="186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3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6B79E-B6EE-41E1-BADC-F1FE509D1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Random Grid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1C5A8-6551-46EF-A298-C689EDDD7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Kafri</a:t>
            </a:r>
            <a:r>
              <a:rPr lang="en-CA" dirty="0"/>
              <a:t> and Keren</a:t>
            </a:r>
          </a:p>
          <a:p>
            <a:r>
              <a:rPr lang="en-CA" dirty="0"/>
              <a:t>No pixel expansion required, size is preserved</a:t>
            </a:r>
          </a:p>
          <a:p>
            <a:r>
              <a:rPr lang="en-CA" dirty="0"/>
              <a:t> Uses random black and white pixels to construct the secret image</a:t>
            </a:r>
          </a:p>
          <a:p>
            <a:r>
              <a:rPr lang="en-CA" dirty="0"/>
              <a:t>Probabilistic because errors occur, some percentage of white pixels are reconstructed incorrectly as black, but original image is still visually intelligible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AAA416-4CB9-474C-AE28-8B5BA2D8C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791" y="4455814"/>
            <a:ext cx="6139079" cy="163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2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E5818-4E2B-4E23-9A48-59BDCA3F1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Probabilistic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E7BA5-2921-4F9B-8280-082471E0A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Introduced by Yang, generalized by </a:t>
            </a:r>
            <a:r>
              <a:rPr lang="en-CA" dirty="0" err="1"/>
              <a:t>Cimato</a:t>
            </a:r>
            <a:r>
              <a:rPr lang="en-CA" dirty="0"/>
              <a:t> et al.</a:t>
            </a:r>
          </a:p>
          <a:p>
            <a:r>
              <a:rPr lang="en-CA" dirty="0"/>
              <a:t>Briefly mentioned in the paper, mix of deterministic and random grid</a:t>
            </a:r>
          </a:p>
          <a:p>
            <a:r>
              <a:rPr lang="en-CA" dirty="0"/>
              <a:t>Pixel expansion of m ≥ 1 subpixels, and 2 thresholds: l, m with 0 ≤ l &lt; h ≤ m</a:t>
            </a:r>
          </a:p>
          <a:p>
            <a:r>
              <a:rPr lang="en-CA" dirty="0"/>
              <a:t>Thresholds are only needed to be achieved with high probability</a:t>
            </a:r>
          </a:p>
          <a:p>
            <a:r>
              <a:rPr lang="en-CA" dirty="0"/>
              <a:t>Depending on parameters, equivalent to previous two models at the extremes</a:t>
            </a:r>
          </a:p>
          <a:p>
            <a:pPr lvl="1"/>
            <a:r>
              <a:rPr lang="en-CA" dirty="0"/>
              <a:t>m = 1 is the random grid model</a:t>
            </a:r>
          </a:p>
          <a:p>
            <a:pPr lvl="1"/>
            <a:r>
              <a:rPr lang="en-CA" dirty="0"/>
              <a:t>m ≥ 2 and 100% thresholding probability is the deterministic model</a:t>
            </a:r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6214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046F0-C219-4CAC-824D-56E912598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Visual Cryptography Schemes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B3C12-8270-4ACE-874E-409F63D47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882" y="1413163"/>
            <a:ext cx="11569729" cy="5010729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The previous models can all be described by a common framework</a:t>
            </a:r>
          </a:p>
          <a:p>
            <a:r>
              <a:rPr lang="en-CA" i="1" dirty="0"/>
              <a:t>P</a:t>
            </a:r>
            <a:r>
              <a:rPr lang="en-CA" dirty="0"/>
              <a:t> = (1, 2, .., </a:t>
            </a:r>
            <a:r>
              <a:rPr lang="en-CA" i="1" dirty="0"/>
              <a:t>n</a:t>
            </a:r>
            <a:r>
              <a:rPr lang="en-CA" dirty="0"/>
              <a:t>) set of </a:t>
            </a:r>
            <a:r>
              <a:rPr lang="en-CA" i="1" dirty="0"/>
              <a:t>n</a:t>
            </a:r>
            <a:r>
              <a:rPr lang="en-CA" dirty="0"/>
              <a:t> parties</a:t>
            </a:r>
          </a:p>
          <a:p>
            <a:r>
              <a:rPr lang="en-CA" dirty="0"/>
              <a:t>VCS, visual cryptography scheme, method of encoding secret image </a:t>
            </a:r>
            <a:r>
              <a:rPr lang="en-CA" i="1" dirty="0"/>
              <a:t>I</a:t>
            </a:r>
            <a:r>
              <a:rPr lang="en-CA" dirty="0"/>
              <a:t> into </a:t>
            </a:r>
            <a:r>
              <a:rPr lang="en-CA" i="1" dirty="0"/>
              <a:t>n</a:t>
            </a:r>
            <a:r>
              <a:rPr lang="en-CA" dirty="0"/>
              <a:t> shares, associating each pixel with </a:t>
            </a:r>
            <a:r>
              <a:rPr lang="en-CA" i="1" dirty="0"/>
              <a:t>m</a:t>
            </a:r>
            <a:r>
              <a:rPr lang="en-CA" dirty="0"/>
              <a:t> subpixels for each of </a:t>
            </a:r>
            <a:r>
              <a:rPr lang="en-CA" i="1" dirty="0"/>
              <a:t>n</a:t>
            </a:r>
            <a:r>
              <a:rPr lang="en-CA" dirty="0"/>
              <a:t> shares</a:t>
            </a:r>
          </a:p>
          <a:p>
            <a:r>
              <a:rPr lang="en-CA" dirty="0"/>
              <a:t>Distribution matrix </a:t>
            </a:r>
            <a:r>
              <a:rPr lang="en-CA" i="1" dirty="0"/>
              <a:t>M</a:t>
            </a:r>
            <a:r>
              <a:rPr lang="en-CA" dirty="0"/>
              <a:t>, </a:t>
            </a:r>
            <a:r>
              <a:rPr lang="en-CA" i="1" dirty="0"/>
              <a:t>n </a:t>
            </a:r>
            <a:r>
              <a:rPr lang="en-CA" dirty="0"/>
              <a:t>x </a:t>
            </a:r>
            <a:r>
              <a:rPr lang="en-CA" i="1" dirty="0"/>
              <a:t>m</a:t>
            </a:r>
            <a:r>
              <a:rPr lang="en-CA" dirty="0"/>
              <a:t> matrix, where row </a:t>
            </a:r>
            <a:r>
              <a:rPr lang="en-CA" i="1" dirty="0" err="1"/>
              <a:t>i</a:t>
            </a:r>
            <a:r>
              <a:rPr lang="en-CA" i="1" dirty="0"/>
              <a:t> </a:t>
            </a:r>
            <a:r>
              <a:rPr lang="en-CA" dirty="0"/>
              <a:t>corresponds to the </a:t>
            </a:r>
            <a:r>
              <a:rPr lang="en-CA" i="1" dirty="0"/>
              <a:t>m</a:t>
            </a:r>
            <a:r>
              <a:rPr lang="en-CA" dirty="0"/>
              <a:t> subpixels assigned to share </a:t>
            </a:r>
            <a:r>
              <a:rPr lang="en-CA" i="1" dirty="0" err="1"/>
              <a:t>i</a:t>
            </a:r>
            <a:r>
              <a:rPr lang="en-CA" i="1" dirty="0"/>
              <a:t> </a:t>
            </a:r>
            <a:r>
              <a:rPr lang="en-CA" dirty="0"/>
              <a:t>to represent some pixel</a:t>
            </a:r>
          </a:p>
          <a:p>
            <a:r>
              <a:rPr lang="en-CA" dirty="0"/>
              <a:t>Superposing consists of taking an “or” operation over the matrix</a:t>
            </a:r>
          </a:p>
          <a:p>
            <a:r>
              <a:rPr lang="en-CA" dirty="0"/>
              <a:t>A VCS is specified by 2 sets of distribution matrices</a:t>
            </a:r>
          </a:p>
          <a:p>
            <a:r>
              <a:rPr lang="en-CA" dirty="0" err="1"/>
              <a:t>C</a:t>
            </a:r>
            <a:r>
              <a:rPr lang="en-CA" baseline="-25000" dirty="0" err="1"/>
              <a:t>w</a:t>
            </a:r>
            <a:r>
              <a:rPr lang="en-CA" dirty="0"/>
              <a:t> = {</a:t>
            </a:r>
            <a:r>
              <a:rPr lang="en-CA" i="1" dirty="0"/>
              <a:t>M</a:t>
            </a:r>
            <a:r>
              <a:rPr lang="en-CA" i="1" baseline="-25000" dirty="0"/>
              <a:t>W</a:t>
            </a:r>
            <a:r>
              <a:rPr lang="en-CA" i="1" baseline="30000" dirty="0"/>
              <a:t>1</a:t>
            </a:r>
            <a:r>
              <a:rPr lang="en-CA" i="1" dirty="0"/>
              <a:t>, M</a:t>
            </a:r>
            <a:r>
              <a:rPr lang="en-CA" i="1" baseline="-25000" dirty="0"/>
              <a:t>W</a:t>
            </a:r>
            <a:r>
              <a:rPr lang="en-CA" i="1" baseline="30000" dirty="0"/>
              <a:t>2</a:t>
            </a:r>
            <a:r>
              <a:rPr lang="en-CA" i="1" dirty="0"/>
              <a:t>, …, M</a:t>
            </a:r>
            <a:r>
              <a:rPr lang="en-CA" i="1" baseline="-25000" dirty="0"/>
              <a:t>W</a:t>
            </a:r>
            <a:r>
              <a:rPr lang="en-CA" i="1" baseline="30000" dirty="0"/>
              <a:t>r0</a:t>
            </a:r>
            <a:r>
              <a:rPr lang="en-CA" dirty="0"/>
              <a:t>}</a:t>
            </a:r>
            <a:r>
              <a:rPr lang="en-CA" i="1" dirty="0"/>
              <a:t> , </a:t>
            </a:r>
            <a:r>
              <a:rPr lang="en-CA" dirty="0"/>
              <a:t>C</a:t>
            </a:r>
            <a:r>
              <a:rPr lang="en-CA" baseline="-25000" dirty="0"/>
              <a:t>B</a:t>
            </a:r>
            <a:r>
              <a:rPr lang="en-CA" dirty="0"/>
              <a:t> = {</a:t>
            </a:r>
            <a:r>
              <a:rPr lang="en-CA" i="1" dirty="0"/>
              <a:t>M</a:t>
            </a:r>
            <a:r>
              <a:rPr lang="en-CA" i="1" baseline="-25000" dirty="0"/>
              <a:t>B</a:t>
            </a:r>
            <a:r>
              <a:rPr lang="en-CA" i="1" baseline="30000" dirty="0"/>
              <a:t>1</a:t>
            </a:r>
            <a:r>
              <a:rPr lang="en-CA" i="1" dirty="0"/>
              <a:t>, M</a:t>
            </a:r>
            <a:r>
              <a:rPr lang="en-CA" i="1" baseline="-25000" dirty="0"/>
              <a:t>B</a:t>
            </a:r>
            <a:r>
              <a:rPr lang="en-CA" i="1" baseline="30000" dirty="0"/>
              <a:t>2</a:t>
            </a:r>
            <a:r>
              <a:rPr lang="en-CA" i="1" dirty="0"/>
              <a:t>, …, M</a:t>
            </a:r>
            <a:r>
              <a:rPr lang="en-CA" i="1" baseline="-25000" dirty="0"/>
              <a:t>B</a:t>
            </a:r>
            <a:r>
              <a:rPr lang="en-CA" i="1" baseline="30000" dirty="0"/>
              <a:t>r1</a:t>
            </a:r>
            <a:r>
              <a:rPr lang="en-CA" dirty="0"/>
              <a:t>}</a:t>
            </a:r>
          </a:p>
          <a:p>
            <a:r>
              <a:rPr lang="en-CA" dirty="0"/>
              <a:t>For each pixel, a dealer selects a distribution scheme randomly based on the color of the original pixel, and distributes each row to the corresponding share</a:t>
            </a:r>
          </a:p>
          <a:p>
            <a:endParaRPr lang="en-CA" i="1" baseline="-25000" dirty="0"/>
          </a:p>
        </p:txBody>
      </p:sp>
    </p:spTree>
    <p:extLst>
      <p:ext uri="{BB962C8B-B14F-4D97-AF65-F5344CB8AC3E}">
        <p14:creationId xmlns:p14="http://schemas.microsoft.com/office/powerpoint/2010/main" val="405031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BBB41-3570-40ED-97AC-1CFF6B889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Visual Cryptography Schemes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B7D73-57B4-457B-9651-6AC0F0390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An access structure </a:t>
            </a:r>
            <a:r>
              <a:rPr lang="en-CA" i="1" dirty="0"/>
              <a:t>A = </a:t>
            </a:r>
            <a:r>
              <a:rPr lang="en-CA" dirty="0"/>
              <a:t>(</a:t>
            </a:r>
            <a:r>
              <a:rPr lang="en-CA" i="1" dirty="0"/>
              <a:t>Q</a:t>
            </a:r>
            <a:r>
              <a:rPr lang="en-CA" dirty="0"/>
              <a:t>, </a:t>
            </a:r>
            <a:r>
              <a:rPr lang="en-CA" i="1" dirty="0"/>
              <a:t>F</a:t>
            </a:r>
            <a:r>
              <a:rPr lang="en-CA" dirty="0"/>
              <a:t>) is a specification of whether each of the subsets of </a:t>
            </a:r>
            <a:r>
              <a:rPr lang="en-CA" i="1" dirty="0"/>
              <a:t>P</a:t>
            </a:r>
            <a:r>
              <a:rPr lang="en-CA" dirty="0"/>
              <a:t>, that are qualified, </a:t>
            </a:r>
            <a:r>
              <a:rPr lang="en-CA" i="1" dirty="0"/>
              <a:t>Q</a:t>
            </a:r>
            <a:r>
              <a:rPr lang="en-CA" dirty="0"/>
              <a:t>, or forbidden</a:t>
            </a:r>
            <a:r>
              <a:rPr lang="en-CA" i="1" dirty="0"/>
              <a:t> F</a:t>
            </a:r>
          </a:p>
          <a:p>
            <a:r>
              <a:rPr lang="en-CA" dirty="0"/>
              <a:t>In most cases this is a thresholding structure with </a:t>
            </a:r>
            <a:r>
              <a:rPr lang="en-CA" i="1" dirty="0"/>
              <a:t>Q </a:t>
            </a:r>
            <a:r>
              <a:rPr lang="en-CA" dirty="0"/>
              <a:t>consisting of all subsets of at least k, and </a:t>
            </a:r>
            <a:r>
              <a:rPr lang="en-CA" i="1" dirty="0"/>
              <a:t>F</a:t>
            </a:r>
            <a:r>
              <a:rPr lang="en-CA" dirty="0"/>
              <a:t> consisting of all subsets of at most k-1 (similar to threshold schemes discussed in class)</a:t>
            </a:r>
          </a:p>
          <a:p>
            <a:r>
              <a:rPr lang="en-CA" dirty="0"/>
              <a:t>Denote </a:t>
            </a:r>
            <a:r>
              <a:rPr lang="en-CA" i="1" dirty="0"/>
              <a:t>M</a:t>
            </a:r>
            <a:r>
              <a:rPr lang="en-CA" i="1" baseline="-25000" dirty="0"/>
              <a:t>P</a:t>
            </a:r>
            <a:r>
              <a:rPr lang="en-CA" i="1" dirty="0"/>
              <a:t> </a:t>
            </a:r>
            <a:r>
              <a:rPr lang="en-CA" dirty="0"/>
              <a:t>as a submatrix consisting of rows corresponding with participants in </a:t>
            </a:r>
            <a:r>
              <a:rPr lang="en-CA" i="1" dirty="0"/>
              <a:t>P</a:t>
            </a:r>
          </a:p>
          <a:p>
            <a:r>
              <a:rPr lang="en-CA" dirty="0"/>
              <a:t>Sup(</a:t>
            </a:r>
            <a:r>
              <a:rPr lang="en-CA" i="1" dirty="0"/>
              <a:t>M</a:t>
            </a:r>
            <a:r>
              <a:rPr lang="en-CA" dirty="0"/>
              <a:t>) is the superposition of shares represented in M, Sup(</a:t>
            </a:r>
            <a:r>
              <a:rPr lang="en-CA" i="1" dirty="0"/>
              <a:t>M</a:t>
            </a:r>
            <a:r>
              <a:rPr lang="en-CA" i="1" baseline="-25000" dirty="0"/>
              <a:t>P</a:t>
            </a:r>
            <a:r>
              <a:rPr lang="en-CA" dirty="0"/>
              <a:t>) represents the superposition of shares of just participants in P</a:t>
            </a:r>
          </a:p>
          <a:p>
            <a:r>
              <a:rPr lang="en-CA" dirty="0"/>
              <a:t>Given a vector v, w(v) is the Hamming weight of v, or the number of black pixels in a superposed vector v</a:t>
            </a:r>
          </a:p>
        </p:txBody>
      </p:sp>
    </p:spTree>
    <p:extLst>
      <p:ext uri="{BB962C8B-B14F-4D97-AF65-F5344CB8AC3E}">
        <p14:creationId xmlns:p14="http://schemas.microsoft.com/office/powerpoint/2010/main" val="144433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ofWaterloo_WhiteBkgrd">
  <a:themeElements>
    <a:clrScheme name="Waterloo2016">
      <a:dk1>
        <a:sysClr val="windowText" lastClr="000000"/>
      </a:dk1>
      <a:lt1>
        <a:sysClr val="window" lastClr="FFFFFF"/>
      </a:lt1>
      <a:dk2>
        <a:srgbClr val="757575"/>
      </a:dk2>
      <a:lt2>
        <a:srgbClr val="D6D6D6"/>
      </a:lt2>
      <a:accent1>
        <a:srgbClr val="FFD54F"/>
      </a:accent1>
      <a:accent2>
        <a:srgbClr val="0C0C0C"/>
      </a:accent2>
      <a:accent3>
        <a:srgbClr val="AEAEAE"/>
      </a:accent3>
      <a:accent4>
        <a:srgbClr val="B71233"/>
      </a:accent4>
      <a:accent5>
        <a:srgbClr val="7F7F7F"/>
      </a:accent5>
      <a:accent6>
        <a:srgbClr val="0073CE"/>
      </a:accent6>
      <a:hlink>
        <a:srgbClr val="353535"/>
      </a:hlink>
      <a:folHlink>
        <a:srgbClr val="595959"/>
      </a:folHlink>
    </a:clrScheme>
    <a:fontScheme name="Impact + Georgia">
      <a:majorFont>
        <a:latin typeface="Impact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aterloo_16x9" id="{6AE4079F-C156-5F44-BB1F-9B1BE8D38F60}" vid="{B5180624-4081-3E41-A45E-4FDAF4AEA2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waterloo_powerpoint_template_16-9_widescreen_0</Template>
  <TotalTime>936</TotalTime>
  <Words>1703</Words>
  <Application>Microsoft Office PowerPoint</Application>
  <PresentationFormat>Widescreen</PresentationFormat>
  <Paragraphs>120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Georgia</vt:lpstr>
      <vt:lpstr>Impact</vt:lpstr>
      <vt:lpstr>Verdana</vt:lpstr>
      <vt:lpstr>Wingdings</vt:lpstr>
      <vt:lpstr>UofWaterloo_WhiteBkgrd</vt:lpstr>
      <vt:lpstr>Visual Cryptography</vt:lpstr>
      <vt:lpstr>Introduction – What is Visual Cryptography?</vt:lpstr>
      <vt:lpstr>Superposing transparencies</vt:lpstr>
      <vt:lpstr>Approach</vt:lpstr>
      <vt:lpstr>Deterministic Model</vt:lpstr>
      <vt:lpstr>Random Grid Model</vt:lpstr>
      <vt:lpstr>Probabilistic Model</vt:lpstr>
      <vt:lpstr>Visual Cryptography Schemes</vt:lpstr>
      <vt:lpstr>Visual Cryptography Schemes</vt:lpstr>
      <vt:lpstr>Visual Cryptography Schemes</vt:lpstr>
      <vt:lpstr>VCS for Deterministic Model</vt:lpstr>
      <vt:lpstr>VCS for Random Grid Model</vt:lpstr>
      <vt:lpstr>VCS for Random Grid Model</vt:lpstr>
      <vt:lpstr>Issues</vt:lpstr>
      <vt:lpstr>Issues</vt:lpstr>
      <vt:lpstr>Alternative Schemes</vt:lpstr>
      <vt:lpstr>Applications</vt:lpstr>
      <vt:lpstr>Tool for Computation</vt:lpstr>
      <vt:lpstr>Tool for Computation</vt:lpstr>
      <vt:lpstr>Conclusion</vt:lpstr>
      <vt:lpstr>Thank You! 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Neural Reasoning</dc:title>
  <dc:creator>Thomas Lu</dc:creator>
  <cp:lastModifiedBy>Thomas Lu</cp:lastModifiedBy>
  <cp:revision>65</cp:revision>
  <dcterms:created xsi:type="dcterms:W3CDTF">2019-05-28T19:10:52Z</dcterms:created>
  <dcterms:modified xsi:type="dcterms:W3CDTF">2019-06-09T17:25:28Z</dcterms:modified>
</cp:coreProperties>
</file>