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66" r:id="rId13"/>
    <p:sldId id="267" r:id="rId14"/>
    <p:sldId id="268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D277D8D-300A-4A9A-83BE-122397DFD827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9"/>
            <p14:sldId id="266"/>
            <p14:sldId id="267"/>
            <p14:sldId id="268"/>
            <p14:sldId id="270"/>
            <p14:sldId id="271"/>
            <p14:sldId id="27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DA226-5A2F-46AE-AE5D-41C59E8B5E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4429CC-01F8-44B4-A563-3945107EA5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F40C8D-2207-45AA-818E-83FCD67E2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55D23-3886-4ABC-986E-7303393A51FD}" type="datetimeFigureOut">
              <a:rPr lang="en-CA" smtClean="0"/>
              <a:t>2019-06-19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C84F99-A2D8-4783-9071-615F8435F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5BC67-6952-40FF-A265-0E4667858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2E09-DE73-4D60-B15B-D12FE5467D2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74715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2E1B6-9DBF-47BB-A5A5-51DAB1561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1B8CDB-0033-4DFF-AFFB-CDAD5F9077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467D98-45CC-4B1D-8611-4D1074910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55D23-3886-4ABC-986E-7303393A51FD}" type="datetimeFigureOut">
              <a:rPr lang="en-CA" smtClean="0"/>
              <a:t>2019-06-19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C32735-616E-4528-B828-855FEB308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EF3942-026C-4D7D-8103-811D93886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2E09-DE73-4D60-B15B-D12FE5467D2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1079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1085B1-9103-4C61-8EB1-4C1E5E17A1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5F473C-77AD-43C2-B6D7-2FAE799CDA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6B1189-4DCC-4841-A582-6C2C4E2CE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55D23-3886-4ABC-986E-7303393A51FD}" type="datetimeFigureOut">
              <a:rPr lang="en-CA" smtClean="0"/>
              <a:t>2019-06-19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7A1D5-FF02-4811-BBD8-50AAA7D58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1DE536-72A1-4899-A359-4FDCC3897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2E09-DE73-4D60-B15B-D12FE5467D2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06348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DBE2A-ED21-4264-AEF5-B31D231DC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6A5D7A-1991-4E7A-AF37-48E2502B6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E3E2CE-B600-4023-965D-CF9E1DE58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55D23-3886-4ABC-986E-7303393A51FD}" type="datetimeFigureOut">
              <a:rPr lang="en-CA" smtClean="0"/>
              <a:t>2019-06-19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6DA72B-5BE9-4AF5-A80B-A6C762E3B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5A5323-AAA6-4DC9-B1CC-AE7BB7A46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2E09-DE73-4D60-B15B-D12FE5467D2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58411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B00CA-0EDE-4792-8D37-65653A816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479C90-D798-4354-BB34-EBEC9336C4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B52DFB-6713-48B7-8272-88036BDB3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55D23-3886-4ABC-986E-7303393A51FD}" type="datetimeFigureOut">
              <a:rPr lang="en-CA" smtClean="0"/>
              <a:t>2019-06-19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58B074-C7E6-4A97-9E89-2E66928B0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1E6C3D-6882-464C-9353-E57BA1517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2E09-DE73-4D60-B15B-D12FE5467D2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66533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89FF5-0F9C-48A7-A0B4-55EA7EB0B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1A234-2AD2-46C5-BF50-F605F97F38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CD243B-D550-4BE5-ADFB-A7D9D755E5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14F8A-2279-48D2-869D-AFF6C0D5B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55D23-3886-4ABC-986E-7303393A51FD}" type="datetimeFigureOut">
              <a:rPr lang="en-CA" smtClean="0"/>
              <a:t>2019-06-19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3691C7-38F8-45C0-A0E6-6E5484E2B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B14FA9-EE68-4845-9EBD-E89A81623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2E09-DE73-4D60-B15B-D12FE5467D2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2859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DEA27-A473-4CD5-9869-6D5FF8B2C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BA6B4A-3BC2-48FE-81EB-BE5DAE1043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BDB073-508B-4A57-91BC-6E9C890087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CDC49-B87A-44D9-AB6F-93DE698C08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27EAF4-852E-4254-840A-C4935D1C29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1CAB9D-1FAB-4AF6-850F-D6B674A36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55D23-3886-4ABC-986E-7303393A51FD}" type="datetimeFigureOut">
              <a:rPr lang="en-CA" smtClean="0"/>
              <a:t>2019-06-19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75E87C-8CF5-474C-BBFD-8FB8D72EF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C9CE6D-CBEB-4EB0-AA7F-2877702AE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2E09-DE73-4D60-B15B-D12FE5467D2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74580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CDDCF-B4C5-4FE3-B74B-3C9317024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EFF3D6-299D-44A0-9CA4-0EDAA5E6A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55D23-3886-4ABC-986E-7303393A51FD}" type="datetimeFigureOut">
              <a:rPr lang="en-CA" smtClean="0"/>
              <a:t>2019-06-19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70669F-118D-4395-BA80-466DFE264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8DBBAF-35C3-4842-8B99-8F499E954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2E09-DE73-4D60-B15B-D12FE5467D2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5179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269904-07E7-47E7-AD51-06D4583CE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55D23-3886-4ABC-986E-7303393A51FD}" type="datetimeFigureOut">
              <a:rPr lang="en-CA" smtClean="0"/>
              <a:t>2019-06-19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913DF0-557E-4537-9E2A-6A898BA10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A21479-F55D-4EF5-B76F-25EF90D1C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2E09-DE73-4D60-B15B-D12FE5467D2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05715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E18D9-1CAF-43EE-8E00-5647D3B74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7116C-DE57-4FAF-9EC6-FE3919739A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8285A4-1745-4B23-A195-83CB36C72E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C522D8-75C4-414E-B816-4AF209F17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55D23-3886-4ABC-986E-7303393A51FD}" type="datetimeFigureOut">
              <a:rPr lang="en-CA" smtClean="0"/>
              <a:t>2019-06-19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89001D-2C99-4C15-A6F9-B232FFDB8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C35CE5-1F7C-4E23-97F9-9B0544B0F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2E09-DE73-4D60-B15B-D12FE5467D2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23539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C2D13-4F18-4913-BA15-378DCF172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353374-9392-42F9-B260-B59D3017BB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C5F018-E455-410A-B73D-4A022AC7F2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BCCE0F-61C2-495E-850E-3A7E75CDD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55D23-3886-4ABC-986E-7303393A51FD}" type="datetimeFigureOut">
              <a:rPr lang="en-CA" smtClean="0"/>
              <a:t>2019-06-19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1C69E1-ED7A-4ED0-9C1F-781B14DCC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4CBE1B-B2B5-4AB5-BDBC-408E0745E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2E09-DE73-4D60-B15B-D12FE5467D2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25863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68E5D0-2AF8-43F8-9BE1-5D311D7EF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8F3568-0F50-46AC-B375-CDEE4ADF7F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25318C-6CF9-40B7-9589-A1EDE42D8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55D23-3886-4ABC-986E-7303393A51FD}" type="datetimeFigureOut">
              <a:rPr lang="en-CA" smtClean="0"/>
              <a:t>2019-06-19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6B6DE8-5A1F-4149-8265-B2A6D2DB58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D48D36-0A67-44B5-9AAF-67B1492E72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92E09-DE73-4D60-B15B-D12FE5467D2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23412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DECA9-BFE7-4E29-9F13-2A5E85E9AB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000" b="1" u="sng" dirty="0"/>
              <a:t>Improved bounds on 2-frameproof codes with length 4</a:t>
            </a:r>
            <a:br>
              <a:rPr lang="en-US" sz="3000" b="1" u="sng" dirty="0"/>
            </a:br>
            <a:br>
              <a:rPr lang="en-US" sz="3000" b="1" u="sng" dirty="0"/>
            </a:br>
            <a:r>
              <a:rPr lang="en-CA" sz="2000" dirty="0" err="1"/>
              <a:t>Minquan</a:t>
            </a:r>
            <a:r>
              <a:rPr lang="en-CA" sz="2000" dirty="0"/>
              <a:t> Cheng · Jing Jiang · </a:t>
            </a:r>
            <a:r>
              <a:rPr lang="en-CA" sz="2000" dirty="0" err="1"/>
              <a:t>Qiang</a:t>
            </a:r>
            <a:r>
              <a:rPr lang="en-CA" sz="2000" dirty="0"/>
              <a:t> Wang</a:t>
            </a:r>
            <a:br>
              <a:rPr lang="en-CA" sz="3000" b="1" dirty="0"/>
            </a:br>
            <a:endParaRPr lang="en-CA" sz="3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08B66A-1713-4DE3-8D4E-E7365D6998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CA" sz="2000" dirty="0"/>
              <a:t>Presented by Ankith Prabhu</a:t>
            </a:r>
          </a:p>
        </p:txBody>
      </p:sp>
    </p:spTree>
    <p:extLst>
      <p:ext uri="{BB962C8B-B14F-4D97-AF65-F5344CB8AC3E}">
        <p14:creationId xmlns:p14="http://schemas.microsoft.com/office/powerpoint/2010/main" val="18819494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55E7E-CF1F-474E-B3C0-489FA7597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|</a:t>
            </a:r>
            <a:r>
              <a:rPr lang="en-CA" b="1" i="1" dirty="0" err="1"/>
              <a:t>A</a:t>
            </a:r>
            <a:r>
              <a:rPr lang="en-CA" b="1" i="1" baseline="-25000" dirty="0" err="1"/>
              <a:t>i,k</a:t>
            </a:r>
            <a:r>
              <a:rPr lang="en-CA" b="1" i="1" dirty="0"/>
              <a:t>(x)</a:t>
            </a:r>
            <a:r>
              <a:rPr lang="en-CA" b="1" dirty="0"/>
              <a:t>| = 1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C0DEC-473F-4536-B41D-435F1D0BE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Lemma 2: If there exist two entries, say A</a:t>
            </a:r>
            <a:r>
              <a:rPr lang="en-US" baseline="-25000" dirty="0"/>
              <a:t>i1,k</a:t>
            </a:r>
            <a:r>
              <a:rPr lang="en-US" dirty="0"/>
              <a:t> (x</a:t>
            </a:r>
            <a:r>
              <a:rPr lang="en-US" baseline="-25000" dirty="0"/>
              <a:t>1</a:t>
            </a:r>
            <a:r>
              <a:rPr lang="en-US" dirty="0"/>
              <a:t>), A</a:t>
            </a:r>
            <a:r>
              <a:rPr lang="en-US" baseline="-25000" dirty="0"/>
              <a:t>i2,k</a:t>
            </a:r>
            <a:r>
              <a:rPr lang="en-US" dirty="0"/>
              <a:t> (x</a:t>
            </a:r>
            <a:r>
              <a:rPr lang="en-US" baseline="-25000" dirty="0"/>
              <a:t>2</a:t>
            </a:r>
            <a:r>
              <a:rPr lang="en-US" dirty="0"/>
              <a:t>) with          A</a:t>
            </a:r>
            <a:r>
              <a:rPr lang="en-US" baseline="-25000" dirty="0"/>
              <a:t>i1,k</a:t>
            </a:r>
            <a:r>
              <a:rPr lang="en-US" dirty="0"/>
              <a:t> (x</a:t>
            </a:r>
            <a:r>
              <a:rPr lang="en-US" baseline="-25000" dirty="0"/>
              <a:t>1</a:t>
            </a:r>
            <a:r>
              <a:rPr lang="en-US" dirty="0"/>
              <a:t>) = A</a:t>
            </a:r>
            <a:r>
              <a:rPr lang="en-US" baseline="-25000" dirty="0"/>
              <a:t>i2,k</a:t>
            </a:r>
            <a:r>
              <a:rPr lang="en-US" dirty="0"/>
              <a:t> (x</a:t>
            </a:r>
            <a:r>
              <a:rPr lang="en-US" baseline="-25000" dirty="0"/>
              <a:t>2</a:t>
            </a:r>
            <a:r>
              <a:rPr lang="en-US" dirty="0"/>
              <a:t>) and |A</a:t>
            </a:r>
            <a:r>
              <a:rPr lang="en-US" baseline="-25000" dirty="0"/>
              <a:t>i1,k</a:t>
            </a:r>
            <a:r>
              <a:rPr lang="en-US" dirty="0"/>
              <a:t> (x</a:t>
            </a:r>
            <a:r>
              <a:rPr lang="en-US" baseline="-25000" dirty="0"/>
              <a:t>1</a:t>
            </a:r>
            <a:r>
              <a:rPr lang="en-US" dirty="0"/>
              <a:t>)| = |A</a:t>
            </a:r>
            <a:r>
              <a:rPr lang="en-US" baseline="-25000" dirty="0"/>
              <a:t>i2,k</a:t>
            </a:r>
            <a:r>
              <a:rPr lang="en-US" dirty="0"/>
              <a:t> (x</a:t>
            </a:r>
            <a:r>
              <a:rPr lang="en-US" baseline="-25000" dirty="0"/>
              <a:t>2</a:t>
            </a:r>
            <a:r>
              <a:rPr lang="en-US" dirty="0"/>
              <a:t>)| = 1, then A</a:t>
            </a:r>
            <a:r>
              <a:rPr lang="en-US" baseline="-25000" dirty="0"/>
              <a:t>i1,k</a:t>
            </a:r>
            <a:r>
              <a:rPr lang="en-US" dirty="0"/>
              <a:t> (x</a:t>
            </a:r>
            <a:r>
              <a:rPr lang="en-US" baseline="-25000" dirty="0"/>
              <a:t>1</a:t>
            </a:r>
            <a:r>
              <a:rPr lang="en-US" dirty="0"/>
              <a:t>) = ∅ and A</a:t>
            </a:r>
            <a:r>
              <a:rPr lang="en-US" baseline="-25000" dirty="0"/>
              <a:t>i2,k</a:t>
            </a:r>
            <a:r>
              <a:rPr lang="en-US" dirty="0"/>
              <a:t> (x</a:t>
            </a:r>
            <a:r>
              <a:rPr lang="en-US" baseline="-25000" dirty="0"/>
              <a:t>2</a:t>
            </a:r>
            <a:r>
              <a:rPr lang="en-US" dirty="0"/>
              <a:t>) = ∅ hold for any </a:t>
            </a:r>
            <a:r>
              <a:rPr lang="en-CA" dirty="0"/>
              <a:t>k’ ∈ Q \ {k}.</a:t>
            </a:r>
          </a:p>
          <a:p>
            <a:endParaRPr lang="en-CA" dirty="0"/>
          </a:p>
          <a:p>
            <a:r>
              <a:rPr lang="en-CA" dirty="0"/>
              <a:t>H = {(k, y) | </a:t>
            </a:r>
            <a:r>
              <a:rPr lang="en-CA" dirty="0" err="1"/>
              <a:t>r</a:t>
            </a:r>
            <a:r>
              <a:rPr lang="en-CA" baseline="-25000" dirty="0" err="1"/>
              <a:t>k,y</a:t>
            </a:r>
            <a:r>
              <a:rPr lang="en-CA" dirty="0"/>
              <a:t> &gt; 1, k, y ∈ Q} and h = |H|.</a:t>
            </a:r>
          </a:p>
          <a:p>
            <a:endParaRPr lang="en-US" dirty="0"/>
          </a:p>
          <a:p>
            <a:r>
              <a:rPr lang="en-US" dirty="0"/>
              <a:t>There are at least </a:t>
            </a:r>
            <a:r>
              <a:rPr lang="en-US" dirty="0" err="1"/>
              <a:t>r</a:t>
            </a:r>
            <a:r>
              <a:rPr lang="en-US" baseline="-25000" dirty="0" err="1"/>
              <a:t>k,y</a:t>
            </a:r>
            <a:r>
              <a:rPr lang="en-US" dirty="0"/>
              <a:t>(q − 1) empty entries for each </a:t>
            </a:r>
            <a:r>
              <a:rPr lang="en-US" dirty="0" err="1"/>
              <a:t>rk,y</a:t>
            </a:r>
            <a:r>
              <a:rPr lang="en-US" dirty="0"/>
              <a:t> &gt; 1 from Lemma 2. Let </a:t>
            </a:r>
            <a:r>
              <a:rPr lang="en-CA" dirty="0"/>
              <a:t>M’ =</a:t>
            </a:r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</a:rPr>
              <a:t>∑</a:t>
            </a:r>
            <a:r>
              <a:rPr lang="en-CA" dirty="0"/>
              <a:t> </a:t>
            </a:r>
            <a:r>
              <a:rPr lang="en-CA" baseline="-25000" dirty="0"/>
              <a:t>(</a:t>
            </a:r>
            <a:r>
              <a:rPr lang="en-CA" baseline="-25000" dirty="0" err="1"/>
              <a:t>k,y</a:t>
            </a:r>
            <a:r>
              <a:rPr lang="en-CA" baseline="-25000" dirty="0"/>
              <a:t>)∈</a:t>
            </a:r>
            <a:r>
              <a:rPr lang="en-CA" baseline="-25000" dirty="0" err="1"/>
              <a:t>H</a:t>
            </a:r>
            <a:r>
              <a:rPr lang="en-CA" dirty="0" err="1"/>
              <a:t>r</a:t>
            </a:r>
            <a:r>
              <a:rPr lang="en-CA" baseline="-25000" dirty="0" err="1"/>
              <a:t>k,y</a:t>
            </a:r>
            <a:endParaRPr lang="en-CA" baseline="-25000" dirty="0"/>
          </a:p>
          <a:p>
            <a:endParaRPr lang="fr-FR" dirty="0"/>
          </a:p>
          <a:p>
            <a:r>
              <a:rPr lang="fr-FR" dirty="0"/>
              <a:t>Therefore the number of empty entries in U is                                                    (q − 1)M’ = (q − 1) </a:t>
            </a:r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</a:rPr>
              <a:t>∑</a:t>
            </a:r>
            <a:r>
              <a:rPr lang="en-CA" baseline="-25000" dirty="0"/>
              <a:t>(</a:t>
            </a:r>
            <a:r>
              <a:rPr lang="en-CA" baseline="-25000" dirty="0" err="1"/>
              <a:t>k,y</a:t>
            </a:r>
            <a:r>
              <a:rPr lang="en-CA" baseline="-25000" dirty="0"/>
              <a:t>)∈</a:t>
            </a:r>
            <a:r>
              <a:rPr lang="en-CA" baseline="-25000" dirty="0" err="1"/>
              <a:t>H</a:t>
            </a:r>
            <a:r>
              <a:rPr lang="en-CA" dirty="0" err="1"/>
              <a:t>r</a:t>
            </a:r>
            <a:r>
              <a:rPr lang="en-CA" baseline="-25000" dirty="0" err="1"/>
              <a:t>k,y</a:t>
            </a:r>
            <a:endParaRPr lang="en-CA" baseline="-25000" dirty="0"/>
          </a:p>
        </p:txBody>
      </p:sp>
    </p:spTree>
    <p:extLst>
      <p:ext uri="{BB962C8B-B14F-4D97-AF65-F5344CB8AC3E}">
        <p14:creationId xmlns:p14="http://schemas.microsoft.com/office/powerpoint/2010/main" val="1455159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0C3BD-853F-4E28-8B1A-AC19C4704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A6FEA-A47C-4231-ACD7-F21612EC5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CA" dirty="0"/>
          </a:p>
          <a:p>
            <a:r>
              <a:rPr lang="en-CA" dirty="0"/>
              <a:t>U=(U</a:t>
            </a:r>
            <a:r>
              <a:rPr lang="en-CA" baseline="-25000" dirty="0"/>
              <a:t>0</a:t>
            </a:r>
            <a:r>
              <a:rPr lang="en-CA" dirty="0"/>
              <a:t>,U</a:t>
            </a:r>
            <a:r>
              <a:rPr lang="en-CA" baseline="-25000" dirty="0"/>
              <a:t>1</a:t>
            </a:r>
            <a:r>
              <a:rPr lang="en-CA" dirty="0"/>
              <a:t>,U</a:t>
            </a:r>
            <a:r>
              <a:rPr lang="en-CA" baseline="-25000" dirty="0"/>
              <a:t>2</a:t>
            </a:r>
            <a:r>
              <a:rPr lang="en-CA" dirty="0"/>
              <a:t>)=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8E404D5A-0879-4692-A9EA-A722FFDE453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49771879"/>
                  </p:ext>
                </p:extLst>
              </p:nvPr>
            </p:nvGraphicFramePr>
            <p:xfrm>
              <a:off x="1674426" y="3542190"/>
              <a:ext cx="8843148" cy="175867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82572">
                      <a:extLst>
                        <a:ext uri="{9D8B030D-6E8A-4147-A177-3AD203B41FA5}">
                          <a16:colId xmlns:a16="http://schemas.microsoft.com/office/drawing/2014/main" val="1948797433"/>
                        </a:ext>
                      </a:extLst>
                    </a:gridCol>
                    <a:gridCol w="982572">
                      <a:extLst>
                        <a:ext uri="{9D8B030D-6E8A-4147-A177-3AD203B41FA5}">
                          <a16:colId xmlns:a16="http://schemas.microsoft.com/office/drawing/2014/main" val="3761430751"/>
                        </a:ext>
                      </a:extLst>
                    </a:gridCol>
                    <a:gridCol w="982572">
                      <a:extLst>
                        <a:ext uri="{9D8B030D-6E8A-4147-A177-3AD203B41FA5}">
                          <a16:colId xmlns:a16="http://schemas.microsoft.com/office/drawing/2014/main" val="3830180186"/>
                        </a:ext>
                      </a:extLst>
                    </a:gridCol>
                    <a:gridCol w="982572">
                      <a:extLst>
                        <a:ext uri="{9D8B030D-6E8A-4147-A177-3AD203B41FA5}">
                          <a16:colId xmlns:a16="http://schemas.microsoft.com/office/drawing/2014/main" val="3500972271"/>
                        </a:ext>
                      </a:extLst>
                    </a:gridCol>
                    <a:gridCol w="953031">
                      <a:extLst>
                        <a:ext uri="{9D8B030D-6E8A-4147-A177-3AD203B41FA5}">
                          <a16:colId xmlns:a16="http://schemas.microsoft.com/office/drawing/2014/main" val="3958283270"/>
                        </a:ext>
                      </a:extLst>
                    </a:gridCol>
                    <a:gridCol w="1012113">
                      <a:extLst>
                        <a:ext uri="{9D8B030D-6E8A-4147-A177-3AD203B41FA5}">
                          <a16:colId xmlns:a16="http://schemas.microsoft.com/office/drawing/2014/main" val="267429005"/>
                        </a:ext>
                      </a:extLst>
                    </a:gridCol>
                    <a:gridCol w="982572">
                      <a:extLst>
                        <a:ext uri="{9D8B030D-6E8A-4147-A177-3AD203B41FA5}">
                          <a16:colId xmlns:a16="http://schemas.microsoft.com/office/drawing/2014/main" val="3413565724"/>
                        </a:ext>
                      </a:extLst>
                    </a:gridCol>
                    <a:gridCol w="982572">
                      <a:extLst>
                        <a:ext uri="{9D8B030D-6E8A-4147-A177-3AD203B41FA5}">
                          <a16:colId xmlns:a16="http://schemas.microsoft.com/office/drawing/2014/main" val="3748277864"/>
                        </a:ext>
                      </a:extLst>
                    </a:gridCol>
                    <a:gridCol w="982572">
                      <a:extLst>
                        <a:ext uri="{9D8B030D-6E8A-4147-A177-3AD203B41FA5}">
                          <a16:colId xmlns:a16="http://schemas.microsoft.com/office/drawing/2014/main" val="2875847648"/>
                        </a:ext>
                      </a:extLst>
                    </a:gridCol>
                  </a:tblGrid>
                  <a:tr h="586225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highlight>
                                      <a:srgbClr val="00FFFF"/>
                                    </a:highligh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highlight>
                                      <a:srgbClr val="00FFFF"/>
                                    </a:highligh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highlight>
                                      <a:srgbClr val="00FFFF"/>
                                    </a:highligh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CA" b="0" dirty="0">
                            <a:solidFill>
                              <a:schemeClr val="tx1"/>
                            </a:solidFill>
                            <a:highlight>
                              <a:srgbClr val="00FFFF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highlight>
                                      <a:srgbClr val="00FF00"/>
                                    </a:highligh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highlight>
                                      <a:srgbClr val="00FF00"/>
                                    </a:highligh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highlight>
                                      <a:srgbClr val="00FF00"/>
                                    </a:highligh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CA" b="0" dirty="0">
                            <a:solidFill>
                              <a:schemeClr val="tx1"/>
                            </a:solidFill>
                            <a:highlight>
                              <a:srgbClr val="00FF00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b="0" dirty="0">
                              <a:solidFill>
                                <a:schemeClr val="tx1"/>
                              </a:solidFill>
                            </a:rPr>
                            <a:t>   {1}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highlight>
                                      <a:srgbClr val="00FFFF"/>
                                    </a:highligh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highlight>
                                      <a:srgbClr val="00FFFF"/>
                                    </a:highligh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highlight>
                                      <a:srgbClr val="00FFFF"/>
                                    </a:highligh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CA" b="0" dirty="0">
                            <a:solidFill>
                              <a:schemeClr val="tx1"/>
                            </a:solidFill>
                            <a:highlight>
                              <a:srgbClr val="00FFFF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b="0" dirty="0">
                              <a:solidFill>
                                <a:schemeClr val="tx1"/>
                              </a:solidFill>
                            </a:rPr>
                            <a:t>    </a:t>
                          </a:r>
                          <a:r>
                            <a:rPr lang="en-CA" b="0" dirty="0">
                              <a:solidFill>
                                <a:schemeClr val="tx1"/>
                              </a:solidFill>
                              <a:highlight>
                                <a:srgbClr val="00FF00"/>
                              </a:highlight>
                            </a:rPr>
                            <a:t>{1}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b="0" dirty="0">
                              <a:solidFill>
                                <a:schemeClr val="tx1"/>
                              </a:solidFill>
                            </a:rPr>
                            <a:t>    {2}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b="0" dirty="0">
                              <a:solidFill>
                                <a:schemeClr val="tx1"/>
                              </a:solidFill>
                              <a:highlight>
                                <a:srgbClr val="00FFFF"/>
                              </a:highlight>
                            </a:rPr>
                            <a:t>    {0}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highlight>
                                      <a:srgbClr val="00FF00"/>
                                    </a:highligh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highlight>
                                      <a:srgbClr val="00FF00"/>
                                    </a:highligh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highlight>
                                      <a:srgbClr val="00FF00"/>
                                    </a:highligh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CA" b="0" dirty="0">
                            <a:solidFill>
                              <a:schemeClr val="tx1"/>
                            </a:solidFill>
                            <a:highlight>
                              <a:srgbClr val="00FF00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CA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86689296"/>
                      </a:ext>
                    </a:extLst>
                  </a:tr>
                  <a:tr h="586225">
                    <a:tc>
                      <a:txBody>
                        <a:bodyPr/>
                        <a:lstStyle/>
                        <a:p>
                          <a:r>
                            <a:rPr lang="en-CA" dirty="0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</a:rPr>
                            <a:t>    {0}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CA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highlight>
                                      <a:srgbClr val="00FF00"/>
                                    </a:highligh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highlight>
                                      <a:srgbClr val="00FF00"/>
                                    </a:highligh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highlight>
                                      <a:srgbClr val="00FF00"/>
                                    </a:highligh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CA" dirty="0">
                            <a:solidFill>
                              <a:schemeClr val="tx1"/>
                            </a:solidFill>
                            <a:highlight>
                              <a:srgbClr val="00FF00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highlight>
                                      <a:srgbClr val="FFFF00"/>
                                    </a:highligh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highlight>
                                      <a:srgbClr val="FFFF00"/>
                                    </a:highligh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highlight>
                                      <a:srgbClr val="FFFF00"/>
                                    </a:highligh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CA" dirty="0">
                            <a:solidFill>
                              <a:schemeClr val="tx1"/>
                            </a:solidFill>
                            <a:highlight>
                              <a:srgbClr val="FFFF00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CA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dirty="0">
                              <a:solidFill>
                                <a:schemeClr val="tx1"/>
                              </a:solidFill>
                              <a:highlight>
                                <a:srgbClr val="00FF00"/>
                              </a:highlight>
                            </a:rPr>
                            <a:t>    {1}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highlight>
                                      <a:srgbClr val="FFFF00"/>
                                    </a:highligh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highlight>
                                      <a:srgbClr val="FFFF00"/>
                                    </a:highligh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highlight>
                                      <a:srgbClr val="FFFF00"/>
                                    </a:highligh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CA" dirty="0">
                            <a:solidFill>
                              <a:schemeClr val="tx1"/>
                            </a:solidFill>
                            <a:highlight>
                              <a:srgbClr val="FFFF00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dirty="0">
                              <a:solidFill>
                                <a:schemeClr val="tx1"/>
                              </a:solidFill>
                            </a:rPr>
                            <a:t>    {2}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highlight>
                                      <a:srgbClr val="00FF00"/>
                                    </a:highligh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highlight>
                                      <a:srgbClr val="00FF00"/>
                                    </a:highligh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highlight>
                                      <a:srgbClr val="00FF00"/>
                                    </a:highligh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CA" dirty="0">
                            <a:solidFill>
                              <a:schemeClr val="tx1"/>
                            </a:solidFill>
                            <a:highlight>
                              <a:srgbClr val="00FF00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80779719"/>
                      </a:ext>
                    </a:extLst>
                  </a:tr>
                  <a:tr h="586225">
                    <a:tc>
                      <a:txBody>
                        <a:bodyPr/>
                        <a:lstStyle/>
                        <a:p>
                          <a:r>
                            <a:rPr lang="en-CA" dirty="0">
                              <a:solidFill>
                                <a:schemeClr val="tx1"/>
                              </a:solidFill>
                            </a:rPr>
                            <a:t>    {2}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dirty="0">
                              <a:solidFill>
                                <a:schemeClr val="tx1"/>
                              </a:solidFill>
                            </a:rPr>
                            <a:t>    </a:t>
                          </a:r>
                          <a:r>
                            <a:rPr lang="en-CA" dirty="0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</a:rPr>
                            <a:t>{0}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highlight>
                                      <a:srgbClr val="00FFFF"/>
                                    </a:highligh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highlight>
                                      <a:srgbClr val="00FFFF"/>
                                    </a:highligh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highlight>
                                      <a:srgbClr val="00FFFF"/>
                                    </a:highligh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CA" dirty="0">
                            <a:solidFill>
                              <a:schemeClr val="tx1"/>
                            </a:solidFill>
                            <a:highlight>
                              <a:srgbClr val="00FFFF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dirty="0">
                              <a:solidFill>
                                <a:schemeClr val="tx1"/>
                              </a:solidFill>
                            </a:rPr>
                            <a:t>   {0}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highlight>
                                      <a:srgbClr val="FFFF00"/>
                                    </a:highligh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highlight>
                                      <a:srgbClr val="FFFF00"/>
                                    </a:highligh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CA" dirty="0">
                            <a:solidFill>
                              <a:schemeClr val="tx1"/>
                            </a:solidFill>
                            <a:highlight>
                              <a:srgbClr val="FFFF00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highlight>
                                      <a:srgbClr val="00FFFF"/>
                                    </a:highligh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highlight>
                                      <a:srgbClr val="00FFFF"/>
                                    </a:highligh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highlight>
                                      <a:srgbClr val="00FFFF"/>
                                    </a:highligh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CA" dirty="0">
                            <a:solidFill>
                              <a:schemeClr val="tx1"/>
                            </a:solidFill>
                            <a:highlight>
                              <a:srgbClr val="00FFFF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dirty="0">
                              <a:solidFill>
                                <a:schemeClr val="tx1"/>
                              </a:solidFill>
                            </a:rPr>
                            <a:t>    {1}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highlight>
                                      <a:srgbClr val="FFFF00"/>
                                    </a:highligh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highlight>
                                      <a:srgbClr val="FFFF00"/>
                                    </a:highligh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highlight>
                                      <a:srgbClr val="FFFF00"/>
                                    </a:highligh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CA" dirty="0">
                            <a:solidFill>
                              <a:schemeClr val="tx1"/>
                            </a:solidFill>
                            <a:highlight>
                              <a:srgbClr val="FFFF00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dirty="0">
                              <a:solidFill>
                                <a:schemeClr val="tx1"/>
                              </a:solidFill>
                              <a:highlight>
                                <a:srgbClr val="00FFFF"/>
                              </a:highlight>
                            </a:rPr>
                            <a:t>    {0}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35556809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8E404D5A-0879-4692-A9EA-A722FFDE453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49771879"/>
                  </p:ext>
                </p:extLst>
              </p:nvPr>
            </p:nvGraphicFramePr>
            <p:xfrm>
              <a:off x="1674426" y="3542190"/>
              <a:ext cx="8843148" cy="175867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82572">
                      <a:extLst>
                        <a:ext uri="{9D8B030D-6E8A-4147-A177-3AD203B41FA5}">
                          <a16:colId xmlns:a16="http://schemas.microsoft.com/office/drawing/2014/main" val="1948797433"/>
                        </a:ext>
                      </a:extLst>
                    </a:gridCol>
                    <a:gridCol w="982572">
                      <a:extLst>
                        <a:ext uri="{9D8B030D-6E8A-4147-A177-3AD203B41FA5}">
                          <a16:colId xmlns:a16="http://schemas.microsoft.com/office/drawing/2014/main" val="3761430751"/>
                        </a:ext>
                      </a:extLst>
                    </a:gridCol>
                    <a:gridCol w="982572">
                      <a:extLst>
                        <a:ext uri="{9D8B030D-6E8A-4147-A177-3AD203B41FA5}">
                          <a16:colId xmlns:a16="http://schemas.microsoft.com/office/drawing/2014/main" val="3830180186"/>
                        </a:ext>
                      </a:extLst>
                    </a:gridCol>
                    <a:gridCol w="982572">
                      <a:extLst>
                        <a:ext uri="{9D8B030D-6E8A-4147-A177-3AD203B41FA5}">
                          <a16:colId xmlns:a16="http://schemas.microsoft.com/office/drawing/2014/main" val="3500972271"/>
                        </a:ext>
                      </a:extLst>
                    </a:gridCol>
                    <a:gridCol w="953031">
                      <a:extLst>
                        <a:ext uri="{9D8B030D-6E8A-4147-A177-3AD203B41FA5}">
                          <a16:colId xmlns:a16="http://schemas.microsoft.com/office/drawing/2014/main" val="3958283270"/>
                        </a:ext>
                      </a:extLst>
                    </a:gridCol>
                    <a:gridCol w="1012113">
                      <a:extLst>
                        <a:ext uri="{9D8B030D-6E8A-4147-A177-3AD203B41FA5}">
                          <a16:colId xmlns:a16="http://schemas.microsoft.com/office/drawing/2014/main" val="267429005"/>
                        </a:ext>
                      </a:extLst>
                    </a:gridCol>
                    <a:gridCol w="982572">
                      <a:extLst>
                        <a:ext uri="{9D8B030D-6E8A-4147-A177-3AD203B41FA5}">
                          <a16:colId xmlns:a16="http://schemas.microsoft.com/office/drawing/2014/main" val="3413565724"/>
                        </a:ext>
                      </a:extLst>
                    </a:gridCol>
                    <a:gridCol w="982572">
                      <a:extLst>
                        <a:ext uri="{9D8B030D-6E8A-4147-A177-3AD203B41FA5}">
                          <a16:colId xmlns:a16="http://schemas.microsoft.com/office/drawing/2014/main" val="3748277864"/>
                        </a:ext>
                      </a:extLst>
                    </a:gridCol>
                    <a:gridCol w="982572">
                      <a:extLst>
                        <a:ext uri="{9D8B030D-6E8A-4147-A177-3AD203B41FA5}">
                          <a16:colId xmlns:a16="http://schemas.microsoft.com/office/drawing/2014/main" val="2875847648"/>
                        </a:ext>
                      </a:extLst>
                    </a:gridCol>
                  </a:tblGrid>
                  <a:tr h="58622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621" t="-5208" r="-804348" b="-2031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100000" t="-5208" r="-699383" b="-2031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b="0" dirty="0">
                              <a:solidFill>
                                <a:schemeClr val="tx1"/>
                              </a:solidFill>
                            </a:rPr>
                            <a:t>   {1}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301242" t="-5208" r="-503727" b="-2031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b="0" dirty="0">
                              <a:solidFill>
                                <a:schemeClr val="tx1"/>
                              </a:solidFill>
                            </a:rPr>
                            <a:t>    </a:t>
                          </a:r>
                          <a:r>
                            <a:rPr lang="en-CA" b="0" dirty="0">
                              <a:solidFill>
                                <a:schemeClr val="tx1"/>
                              </a:solidFill>
                              <a:highlight>
                                <a:srgbClr val="00FF00"/>
                              </a:highlight>
                            </a:rPr>
                            <a:t>{1}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b="0" dirty="0">
                              <a:solidFill>
                                <a:schemeClr val="tx1"/>
                              </a:solidFill>
                            </a:rPr>
                            <a:t>    {2}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b="0" dirty="0">
                              <a:solidFill>
                                <a:schemeClr val="tx1"/>
                              </a:solidFill>
                              <a:highlight>
                                <a:srgbClr val="00FFFF"/>
                              </a:highlight>
                            </a:rPr>
                            <a:t>    {0}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697531" t="-5208" r="-101852" b="-2031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802484" t="-5208" r="-2484" b="-20312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86689296"/>
                      </a:ext>
                    </a:extLst>
                  </a:tr>
                  <a:tr h="586225">
                    <a:tc>
                      <a:txBody>
                        <a:bodyPr/>
                        <a:lstStyle/>
                        <a:p>
                          <a:r>
                            <a:rPr lang="en-CA" dirty="0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</a:rPr>
                            <a:t>    {0}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100000" t="-104124" r="-699383" b="-1010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201242" t="-104124" r="-603727" b="-1010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301242" t="-104124" r="-503727" b="-1010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411465" t="-104124" r="-416561" b="-1010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dirty="0">
                              <a:solidFill>
                                <a:schemeClr val="tx1"/>
                              </a:solidFill>
                              <a:highlight>
                                <a:srgbClr val="00FF00"/>
                              </a:highlight>
                            </a:rPr>
                            <a:t>    {1}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601863" t="-104124" r="-203106" b="-1010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dirty="0">
                              <a:solidFill>
                                <a:schemeClr val="tx1"/>
                              </a:solidFill>
                            </a:rPr>
                            <a:t>    {2}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802484" t="-104124" r="-2484" b="-10103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80779719"/>
                      </a:ext>
                    </a:extLst>
                  </a:tr>
                  <a:tr h="586225">
                    <a:tc>
                      <a:txBody>
                        <a:bodyPr/>
                        <a:lstStyle/>
                        <a:p>
                          <a:r>
                            <a:rPr lang="en-CA" dirty="0">
                              <a:solidFill>
                                <a:schemeClr val="tx1"/>
                              </a:solidFill>
                            </a:rPr>
                            <a:t>    {2}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dirty="0">
                              <a:solidFill>
                                <a:schemeClr val="tx1"/>
                              </a:solidFill>
                            </a:rPr>
                            <a:t>    </a:t>
                          </a:r>
                          <a:r>
                            <a:rPr lang="en-CA" dirty="0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</a:rPr>
                            <a:t>{0}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1242" t="-206250" r="-603727" b="-20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dirty="0">
                              <a:solidFill>
                                <a:schemeClr val="tx1"/>
                              </a:solidFill>
                            </a:rPr>
                            <a:t>   {0}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411465" t="-206250" r="-416561" b="-20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483735" t="-206250" r="-293976" b="-20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dirty="0">
                              <a:solidFill>
                                <a:schemeClr val="tx1"/>
                              </a:solidFill>
                            </a:rPr>
                            <a:t>    {1}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697531" t="-206250" r="-101852" b="-20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dirty="0">
                              <a:solidFill>
                                <a:schemeClr val="tx1"/>
                              </a:solidFill>
                              <a:highlight>
                                <a:srgbClr val="00FFFF"/>
                              </a:highlight>
                            </a:rPr>
                            <a:t>    {0}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3555680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258703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41DA0-5FCC-4E26-BF34-7C62EC6EB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Contd</a:t>
            </a:r>
            <a:r>
              <a:rPr lang="en-CA" dirty="0"/>
              <a:t>…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13C2BB0-73DF-4122-9D99-4C0936A6665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CA" dirty="0"/>
                  <a:t>Lemma 3: </a:t>
                </a:r>
                <a:r>
                  <a:rPr lang="en-US" dirty="0"/>
                  <a:t>For any two entries, say </a:t>
                </a:r>
                <a:r>
                  <a:rPr lang="en-US" dirty="0" err="1"/>
                  <a:t>A</a:t>
                </a:r>
                <a:r>
                  <a:rPr lang="en-US" baseline="-25000" dirty="0" err="1"/>
                  <a:t>i,k</a:t>
                </a:r>
                <a:r>
                  <a:rPr lang="en-US" dirty="0"/>
                  <a:t> (x</a:t>
                </a:r>
                <a:r>
                  <a:rPr lang="en-US" baseline="-25000" dirty="0"/>
                  <a:t>1</a:t>
                </a:r>
                <a:r>
                  <a:rPr lang="en-US" dirty="0"/>
                  <a:t>), </a:t>
                </a:r>
                <a:r>
                  <a:rPr lang="en-US" dirty="0" err="1"/>
                  <a:t>A</a:t>
                </a:r>
                <a:r>
                  <a:rPr lang="en-US" baseline="-25000" dirty="0" err="1"/>
                  <a:t>i,k</a:t>
                </a:r>
                <a:r>
                  <a:rPr lang="en-US" dirty="0"/>
                  <a:t> (x</a:t>
                </a:r>
                <a:r>
                  <a:rPr lang="en-US" baseline="-25000" dirty="0"/>
                  <a:t>2</a:t>
                </a:r>
                <a:r>
                  <a:rPr lang="en-US" dirty="0"/>
                  <a:t>),                                 if </a:t>
                </a:r>
                <a:r>
                  <a:rPr lang="en-US" dirty="0" err="1"/>
                  <a:t>A</a:t>
                </a:r>
                <a:r>
                  <a:rPr lang="en-US" baseline="-25000" dirty="0" err="1"/>
                  <a:t>i,k</a:t>
                </a:r>
                <a:r>
                  <a:rPr lang="en-US" dirty="0"/>
                  <a:t> (x</a:t>
                </a:r>
                <a:r>
                  <a:rPr lang="en-US" baseline="-25000" dirty="0"/>
                  <a:t>1</a:t>
                </a:r>
                <a:r>
                  <a:rPr lang="en-US" dirty="0"/>
                  <a:t>)∩ </a:t>
                </a:r>
                <a:r>
                  <a:rPr lang="en-US" dirty="0" err="1"/>
                  <a:t>A</a:t>
                </a:r>
                <a:r>
                  <a:rPr lang="en-US" baseline="-25000" dirty="0" err="1"/>
                  <a:t>i,k</a:t>
                </a:r>
                <a:r>
                  <a:rPr lang="en-US" dirty="0"/>
                  <a:t> (x</a:t>
                </a:r>
                <a:r>
                  <a:rPr lang="en-US" baseline="-25000" dirty="0"/>
                  <a:t>2</a:t>
                </a:r>
                <a:r>
                  <a:rPr lang="en-US" dirty="0"/>
                  <a:t>) </a:t>
                </a:r>
                <a14:m>
                  <m:oMath xmlns:m="http://schemas.openxmlformats.org/officeDocument/2006/math">
                    <m:r>
                      <a:rPr lang="en-CA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US" dirty="0"/>
                  <a:t> ∅, then</a:t>
                </a:r>
                <a:r>
                  <a:rPr lang="en-CA" dirty="0"/>
                  <a:t>|</a:t>
                </a:r>
                <a:r>
                  <a:rPr lang="en-CA" dirty="0" err="1"/>
                  <a:t>A</a:t>
                </a:r>
                <a:r>
                  <a:rPr lang="en-CA" baseline="-25000" dirty="0" err="1"/>
                  <a:t>i,k</a:t>
                </a:r>
                <a:r>
                  <a:rPr lang="en-CA" dirty="0"/>
                  <a:t> (x</a:t>
                </a:r>
                <a:r>
                  <a:rPr lang="en-CA" baseline="-25000" dirty="0"/>
                  <a:t>1</a:t>
                </a:r>
                <a:r>
                  <a:rPr lang="en-CA" dirty="0"/>
                  <a:t>)| = |</a:t>
                </a:r>
                <a:r>
                  <a:rPr lang="en-CA" dirty="0" err="1"/>
                  <a:t>A</a:t>
                </a:r>
                <a:r>
                  <a:rPr lang="en-CA" baseline="-25000" dirty="0" err="1"/>
                  <a:t>i,k</a:t>
                </a:r>
                <a:r>
                  <a:rPr lang="en-CA" dirty="0"/>
                  <a:t> (x</a:t>
                </a:r>
                <a:r>
                  <a:rPr lang="en-CA" baseline="-25000" dirty="0"/>
                  <a:t>2</a:t>
                </a:r>
                <a:r>
                  <a:rPr lang="en-CA" dirty="0"/>
                  <a:t>)| = 1 and                           A</a:t>
                </a:r>
                <a:r>
                  <a:rPr lang="en-CA" baseline="-25000" dirty="0"/>
                  <a:t>i’ ,k’</a:t>
                </a:r>
                <a:r>
                  <a:rPr lang="en-CA" dirty="0"/>
                  <a:t> (x</a:t>
                </a:r>
                <a:r>
                  <a:rPr lang="en-CA" baseline="-25000" dirty="0"/>
                  <a:t>1</a:t>
                </a:r>
                <a:r>
                  <a:rPr lang="en-CA" dirty="0"/>
                  <a:t>) = A</a:t>
                </a:r>
                <a:r>
                  <a:rPr lang="en-CA" baseline="-25000" dirty="0"/>
                  <a:t>i’ ,k’</a:t>
                </a:r>
                <a:r>
                  <a:rPr lang="en-CA" dirty="0"/>
                  <a:t> (x</a:t>
                </a:r>
                <a:r>
                  <a:rPr lang="en-CA" baseline="-25000" dirty="0"/>
                  <a:t>2</a:t>
                </a:r>
                <a:r>
                  <a:rPr lang="en-CA" dirty="0"/>
                  <a:t>) = ∅ hold for any (</a:t>
                </a:r>
                <a:r>
                  <a:rPr lang="en-CA" dirty="0" err="1"/>
                  <a:t>i</a:t>
                </a:r>
                <a:r>
                  <a:rPr lang="en-CA" dirty="0"/>
                  <a:t>’ , k’) </a:t>
                </a:r>
                <a14:m>
                  <m:oMath xmlns:m="http://schemas.openxmlformats.org/officeDocument/2006/math">
                    <m:r>
                      <a:rPr lang="en-CA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CA" dirty="0"/>
                  <a:t> (</a:t>
                </a:r>
                <a:r>
                  <a:rPr lang="en-CA" dirty="0" err="1"/>
                  <a:t>i</a:t>
                </a:r>
                <a:r>
                  <a:rPr lang="en-CA" dirty="0"/>
                  <a:t>, k) ∈ Q</a:t>
                </a:r>
                <a:r>
                  <a:rPr lang="en-CA" baseline="30000" dirty="0"/>
                  <a:t>2</a:t>
                </a:r>
              </a:p>
              <a:p>
                <a:endParaRPr lang="en-CA" baseline="30000" dirty="0"/>
              </a:p>
              <a:p>
                <a:r>
                  <a:rPr lang="en-CA" dirty="0"/>
                  <a:t>Lemma 4: </a:t>
                </a:r>
                <a:r>
                  <a:rPr lang="en-US" dirty="0"/>
                  <a:t>For any two entries, say A</a:t>
                </a:r>
                <a:r>
                  <a:rPr lang="en-US" baseline="-25000" dirty="0"/>
                  <a:t>i1,k</a:t>
                </a:r>
                <a:r>
                  <a:rPr lang="en-US" dirty="0"/>
                  <a:t> (x), A</a:t>
                </a:r>
                <a:r>
                  <a:rPr lang="en-US" baseline="-25000" dirty="0"/>
                  <a:t>i2,k</a:t>
                </a:r>
                <a:r>
                  <a:rPr lang="en-US" dirty="0"/>
                  <a:t> (x),                                   if A</a:t>
                </a:r>
                <a:r>
                  <a:rPr lang="en-US" baseline="-25000" dirty="0"/>
                  <a:t>i1,k</a:t>
                </a:r>
                <a:r>
                  <a:rPr lang="en-US" dirty="0"/>
                  <a:t> (x) ∩ A</a:t>
                </a:r>
                <a:r>
                  <a:rPr lang="en-US" baseline="-25000" dirty="0"/>
                  <a:t>i2,k</a:t>
                </a:r>
                <a:r>
                  <a:rPr lang="en-US" dirty="0"/>
                  <a:t> (x) </a:t>
                </a:r>
                <a14:m>
                  <m:oMath xmlns:m="http://schemas.openxmlformats.org/officeDocument/2006/math">
                    <m:r>
                      <a:rPr lang="en-CA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 </m:t>
                    </m:r>
                  </m:oMath>
                </a14:m>
                <a:r>
                  <a:rPr lang="en-US" dirty="0"/>
                  <a:t>∅, then</a:t>
                </a:r>
              </a:p>
              <a:p>
                <a:r>
                  <a:rPr lang="en-CA" dirty="0"/>
                  <a:t>|A</a:t>
                </a:r>
                <a:r>
                  <a:rPr lang="en-CA" baseline="-25000" dirty="0"/>
                  <a:t>i1,k</a:t>
                </a:r>
                <a:r>
                  <a:rPr lang="en-CA" dirty="0"/>
                  <a:t> (x)| = |A</a:t>
                </a:r>
                <a:r>
                  <a:rPr lang="en-CA" baseline="-25000" dirty="0"/>
                  <a:t>i2,k</a:t>
                </a:r>
                <a:r>
                  <a:rPr lang="en-CA" dirty="0"/>
                  <a:t> (x)| = 1 and                                                                     A</a:t>
                </a:r>
                <a:r>
                  <a:rPr lang="en-CA" baseline="-25000" dirty="0"/>
                  <a:t>i1,k’ </a:t>
                </a:r>
                <a:r>
                  <a:rPr lang="en-CA" dirty="0"/>
                  <a:t>(x’) = A</a:t>
                </a:r>
                <a:r>
                  <a:rPr lang="en-CA" baseline="-25000" dirty="0"/>
                  <a:t>i2,k’ </a:t>
                </a:r>
                <a:r>
                  <a:rPr lang="en-CA" dirty="0"/>
                  <a:t>(x’) = ∅ hold for any (x’, k’) = (x, k) ∈ Q</a:t>
                </a:r>
                <a:r>
                  <a:rPr lang="en-CA" baseline="30000" dirty="0"/>
                  <a:t>2</a:t>
                </a:r>
                <a:r>
                  <a:rPr lang="en-CA" dirty="0"/>
                  <a:t>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13C2BB0-73DF-4122-9D99-4C0936A6665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4058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4785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4FA76-0DE7-4DA0-B186-FB32DC9EB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Contd</a:t>
            </a:r>
            <a:r>
              <a:rPr lang="en-CA" dirty="0"/>
              <a:t>…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6EBC94C-433B-4DBF-8F73-796E544EB93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it-IT" dirty="0"/>
                  <a:t>H1 = {(i, k, x) | A</a:t>
                </a:r>
                <a:r>
                  <a:rPr lang="it-IT" baseline="-25000" dirty="0"/>
                  <a:t>i,k</a:t>
                </a:r>
                <a:r>
                  <a:rPr lang="it-IT" dirty="0"/>
                  <a:t> (x) = A</a:t>
                </a:r>
                <a:r>
                  <a:rPr lang="it-IT" baseline="-25000" dirty="0"/>
                  <a:t>i,k</a:t>
                </a:r>
                <a:r>
                  <a:rPr lang="it-IT" dirty="0"/>
                  <a:t> (x’</a:t>
                </a:r>
                <a:r>
                  <a:rPr lang="en-US" dirty="0"/>
                  <a:t>) ⊆ Q for some x </a:t>
                </a:r>
                <a14:m>
                  <m:oMath xmlns:m="http://schemas.openxmlformats.org/officeDocument/2006/math">
                    <m:r>
                      <a:rPr lang="en-CA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US" dirty="0"/>
                  <a:t> x’</a:t>
                </a:r>
                <a:r>
                  <a:rPr lang="en-CA" dirty="0"/>
                  <a:t>, </a:t>
                </a:r>
                <a:r>
                  <a:rPr lang="en-CA" dirty="0" err="1"/>
                  <a:t>i</a:t>
                </a:r>
                <a:r>
                  <a:rPr lang="en-CA" dirty="0"/>
                  <a:t>, k ∈ Q},</a:t>
                </a:r>
              </a:p>
              <a:p>
                <a:endParaRPr lang="it-IT" dirty="0"/>
              </a:p>
              <a:p>
                <a:r>
                  <a:rPr lang="it-IT" dirty="0"/>
                  <a:t>H2 = {(i, k, x) | A</a:t>
                </a:r>
                <a:r>
                  <a:rPr lang="it-IT" baseline="-25000" dirty="0"/>
                  <a:t>i,k</a:t>
                </a:r>
                <a:r>
                  <a:rPr lang="it-IT" dirty="0"/>
                  <a:t> (x) = A</a:t>
                </a:r>
                <a:r>
                  <a:rPr lang="it-IT" baseline="-25000" dirty="0"/>
                  <a:t>i’</a:t>
                </a:r>
                <a:r>
                  <a:rPr lang="nn-NO" baseline="-25000" dirty="0"/>
                  <a:t>,k</a:t>
                </a:r>
                <a:r>
                  <a:rPr lang="nn-NO" dirty="0"/>
                  <a:t> (x) ⊆ Q for some i </a:t>
                </a:r>
                <a14:m>
                  <m:oMath xmlns:m="http://schemas.openxmlformats.org/officeDocument/2006/math">
                    <m:r>
                      <a:rPr lang="en-CA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nn-NO" dirty="0"/>
                  <a:t> i’</a:t>
                </a:r>
                <a:r>
                  <a:rPr lang="en-CA" dirty="0"/>
                  <a:t>, x, k ∈ Q}.</a:t>
                </a:r>
              </a:p>
              <a:p>
                <a:endParaRPr lang="pt-BR" dirty="0"/>
              </a:p>
              <a:p>
                <a:r>
                  <a:rPr lang="pt-BR" dirty="0"/>
                  <a:t>h1 = |H1| and h2 = |H2| and </a:t>
                </a:r>
                <a:r>
                  <a:rPr lang="en-CA" dirty="0"/>
                  <a:t>0 ≤ h1, h2 ≤ q.</a:t>
                </a:r>
              </a:p>
              <a:p>
                <a:endParaRPr lang="en-CA" dirty="0"/>
              </a:p>
              <a:p>
                <a:r>
                  <a:rPr lang="en-CA" dirty="0"/>
                  <a:t>There are </a:t>
                </a:r>
              </a:p>
              <a:p>
                <a:pPr marL="0" indent="0">
                  <a:buNone/>
                </a:pPr>
                <a:r>
                  <a:rPr lang="en-CA" dirty="0"/>
                  <a:t>  m’’=</a:t>
                </a:r>
                <a:r>
                  <a:rPr lang="pt-BR" dirty="0"/>
                  <a:t> = (h1 + h2)q(q − 1) − h1h2q</a:t>
                </a:r>
              </a:p>
              <a:p>
                <a:pPr marL="0" indent="0">
                  <a:buNone/>
                </a:pPr>
                <a:r>
                  <a:rPr lang="pt-BR" dirty="0"/>
                  <a:t>Empty entries in U</a:t>
                </a:r>
                <a:endParaRPr lang="en-CA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6EBC94C-433B-4DBF-8F73-796E544EB93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3501" b="-28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08591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DEEFA-AAFE-439A-B81B-61F1EA3CF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u="sng" dirty="0"/>
              <a:t>Upper Bound Proof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9A96E-D13E-474B-A8F7-38BD8B70A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CA" dirty="0"/>
              <a:t>           M’ + </a:t>
            </a:r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</a:rPr>
              <a:t>∑</a:t>
            </a:r>
            <a:r>
              <a:rPr lang="es-ES" baseline="-25000" dirty="0"/>
              <a:t>k,y∈Q,rk,y=1 </a:t>
            </a:r>
            <a:r>
              <a:rPr lang="es-ES" dirty="0"/>
              <a:t>r</a:t>
            </a:r>
            <a:r>
              <a:rPr lang="es-ES" baseline="-25000" dirty="0"/>
              <a:t>k,y</a:t>
            </a:r>
            <a:r>
              <a:rPr lang="es-ES" dirty="0"/>
              <a:t> +              (q − 1)M’ + m’’      ≤ q</a:t>
            </a:r>
            <a:r>
              <a:rPr lang="es-ES" baseline="30000" dirty="0"/>
              <a:t>3</a:t>
            </a:r>
          </a:p>
          <a:p>
            <a:pPr marL="0" indent="0">
              <a:buNone/>
            </a:pPr>
            <a:r>
              <a:rPr lang="es-ES" baseline="30000" dirty="0"/>
              <a:t>                    ( Filled entries)                                                            (Empty entries)</a:t>
            </a:r>
          </a:p>
          <a:p>
            <a:pPr marL="0" indent="0">
              <a:buNone/>
            </a:pPr>
            <a:r>
              <a:rPr lang="en-CA" baseline="30000" dirty="0" err="1"/>
              <a:t>i.e</a:t>
            </a:r>
            <a:endParaRPr lang="en-CA" baseline="30000" dirty="0"/>
          </a:p>
          <a:p>
            <a:pPr marL="0" indent="0">
              <a:buNone/>
            </a:pPr>
            <a:r>
              <a:rPr lang="en-CA" baseline="30000" dirty="0"/>
              <a:t>                </a:t>
            </a:r>
            <a:r>
              <a:rPr lang="en-CA" dirty="0"/>
              <a:t>M’ ≤ q</a:t>
            </a:r>
            <a:r>
              <a:rPr lang="en-CA" baseline="30000" dirty="0"/>
              <a:t>2</a:t>
            </a:r>
            <a:r>
              <a:rPr lang="en-CA" dirty="0"/>
              <a:t> − 1/q </a:t>
            </a:r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</a:rPr>
              <a:t>∑</a:t>
            </a:r>
            <a:r>
              <a:rPr lang="es-ES" baseline="-25000" dirty="0"/>
              <a:t>k,y∈Q,rk,y=1 </a:t>
            </a:r>
            <a:r>
              <a:rPr lang="en-CA" dirty="0" err="1"/>
              <a:t>r</a:t>
            </a:r>
            <a:r>
              <a:rPr lang="en-CA" baseline="-25000" dirty="0" err="1"/>
              <a:t>k,y</a:t>
            </a:r>
            <a:r>
              <a:rPr lang="en-CA" dirty="0"/>
              <a:t> − m’’/q</a:t>
            </a:r>
          </a:p>
          <a:p>
            <a:pPr marL="0" indent="0">
              <a:buNone/>
            </a:pPr>
            <a:r>
              <a:rPr lang="en-CA" baseline="30000" dirty="0"/>
              <a:t>	</a:t>
            </a:r>
          </a:p>
          <a:p>
            <a:pPr marL="0" indent="0">
              <a:buNone/>
            </a:pPr>
            <a:r>
              <a:rPr lang="en-CA" baseline="30000" dirty="0"/>
              <a:t>               </a:t>
            </a:r>
            <a:r>
              <a:rPr lang="en-CA" dirty="0"/>
              <a:t>M= </a:t>
            </a:r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</a:rPr>
              <a:t>∑</a:t>
            </a:r>
            <a:r>
              <a:rPr lang="en-CA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i,x,k</a:t>
            </a:r>
            <a:r>
              <a:rPr lang="es-ES" baseline="-25000" dirty="0"/>
              <a:t> ∈Q</a:t>
            </a:r>
            <a:r>
              <a:rPr lang="es-ES" dirty="0"/>
              <a:t>|A</a:t>
            </a:r>
            <a:r>
              <a:rPr lang="es-ES" baseline="-25000" dirty="0"/>
              <a:t>i,k</a:t>
            </a:r>
            <a:r>
              <a:rPr lang="es-ES" dirty="0"/>
              <a:t>(x)|</a:t>
            </a:r>
          </a:p>
          <a:p>
            <a:pPr marL="0" indent="0">
              <a:buNone/>
            </a:pPr>
            <a:endParaRPr lang="es-ES" baseline="30000" dirty="0"/>
          </a:p>
          <a:p>
            <a:pPr marL="0" indent="0">
              <a:buNone/>
            </a:pPr>
            <a:r>
              <a:rPr lang="es-ES" baseline="30000" dirty="0"/>
              <a:t>               </a:t>
            </a:r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</a:rPr>
              <a:t>∑</a:t>
            </a:r>
            <a:r>
              <a:rPr lang="en-CA" dirty="0"/>
              <a:t> </a:t>
            </a:r>
            <a:r>
              <a:rPr lang="en-CA" baseline="-25000" dirty="0"/>
              <a:t>i,x,</a:t>
            </a:r>
            <a:r>
              <a:rPr lang="en-CA" baseline="-25000" dirty="0" err="1"/>
              <a:t>k∈Q</a:t>
            </a:r>
            <a:r>
              <a:rPr lang="en-CA" baseline="-25000" dirty="0"/>
              <a:t>,|</a:t>
            </a:r>
            <a:r>
              <a:rPr lang="en-CA" baseline="-25000" dirty="0" err="1"/>
              <a:t>Ai,k</a:t>
            </a:r>
            <a:r>
              <a:rPr lang="en-CA" baseline="-25000" dirty="0"/>
              <a:t> (x)|&gt;1</a:t>
            </a:r>
            <a:r>
              <a:rPr lang="en-CA" dirty="0"/>
              <a:t>|A</a:t>
            </a:r>
            <a:r>
              <a:rPr lang="en-CA" baseline="-25000" dirty="0"/>
              <a:t>i,k</a:t>
            </a:r>
            <a:r>
              <a:rPr lang="en-CA" dirty="0"/>
              <a:t> (x)|</a:t>
            </a:r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</a:rPr>
              <a:t>    +  ∑</a:t>
            </a:r>
            <a:r>
              <a:rPr lang="en-CA" dirty="0"/>
              <a:t> </a:t>
            </a:r>
            <a:r>
              <a:rPr lang="en-CA" baseline="-25000" dirty="0"/>
              <a:t>i,x,</a:t>
            </a:r>
            <a:r>
              <a:rPr lang="en-CA" baseline="-25000" dirty="0" err="1"/>
              <a:t>k∈Q</a:t>
            </a:r>
            <a:r>
              <a:rPr lang="en-CA" baseline="-25000" dirty="0"/>
              <a:t>,|</a:t>
            </a:r>
            <a:r>
              <a:rPr lang="en-CA" baseline="-25000" dirty="0" err="1"/>
              <a:t>Ai,k</a:t>
            </a:r>
            <a:r>
              <a:rPr lang="en-CA" baseline="-25000" dirty="0"/>
              <a:t> (x)|=1</a:t>
            </a:r>
            <a:r>
              <a:rPr lang="en-CA" dirty="0"/>
              <a:t>|A</a:t>
            </a:r>
            <a:r>
              <a:rPr lang="en-CA" baseline="-25000" dirty="0"/>
              <a:t>i,k</a:t>
            </a:r>
            <a:r>
              <a:rPr lang="en-CA" dirty="0"/>
              <a:t> (x)|</a:t>
            </a:r>
          </a:p>
          <a:p>
            <a:pPr marL="0" indent="0">
              <a:buNone/>
            </a:pPr>
            <a:r>
              <a:rPr lang="en-CA" dirty="0"/>
              <a:t>          </a:t>
            </a:r>
          </a:p>
          <a:p>
            <a:pPr marL="0" indent="0">
              <a:buNone/>
            </a:pPr>
            <a:r>
              <a:rPr lang="en-CA" dirty="0"/>
              <a:t>           m  + M’ + </a:t>
            </a:r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</a:rPr>
              <a:t>∑ </a:t>
            </a:r>
            <a:r>
              <a:rPr lang="es-ES" baseline="-25000" dirty="0"/>
              <a:t>k,y∈Q,rk,y=1 </a:t>
            </a:r>
            <a:r>
              <a:rPr lang="en-CA" dirty="0" err="1"/>
              <a:t>r</a:t>
            </a:r>
            <a:r>
              <a:rPr lang="en-CA" baseline="-25000" dirty="0" err="1"/>
              <a:t>k,y</a:t>
            </a:r>
            <a:endParaRPr lang="en-CA" baseline="-25000" dirty="0"/>
          </a:p>
          <a:p>
            <a:endParaRPr lang="en-CA" baseline="30000" dirty="0"/>
          </a:p>
        </p:txBody>
      </p:sp>
    </p:spTree>
    <p:extLst>
      <p:ext uri="{BB962C8B-B14F-4D97-AF65-F5344CB8AC3E}">
        <p14:creationId xmlns:p14="http://schemas.microsoft.com/office/powerpoint/2010/main" val="9660744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39EFF-FF4B-4EFF-9F9D-4735BF5C2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Contd..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14AC7-97DD-47D7-BEAD-04BD75309E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</a:rPr>
              <a:t>∑ </a:t>
            </a:r>
            <a:r>
              <a:rPr lang="es-ES" i="1" baseline="-25000" dirty="0"/>
              <a:t>k,y</a:t>
            </a:r>
            <a:r>
              <a:rPr lang="es-ES" baseline="-25000" dirty="0"/>
              <a:t>∈</a:t>
            </a:r>
            <a:r>
              <a:rPr lang="es-ES" i="1" baseline="-25000" dirty="0"/>
              <a:t>Q,rk,y</a:t>
            </a:r>
            <a:r>
              <a:rPr lang="es-ES" baseline="-25000" dirty="0"/>
              <a:t>=1</a:t>
            </a:r>
            <a:r>
              <a:rPr lang="en-CA" i="1" dirty="0" err="1"/>
              <a:t>r</a:t>
            </a:r>
            <a:r>
              <a:rPr lang="en-CA" i="1" baseline="-25000" dirty="0" err="1"/>
              <a:t>k,y</a:t>
            </a:r>
            <a:r>
              <a:rPr lang="en-CA" i="1" dirty="0"/>
              <a:t> </a:t>
            </a:r>
            <a:r>
              <a:rPr lang="en-CA" dirty="0"/>
              <a:t>≤ </a:t>
            </a:r>
            <a:r>
              <a:rPr lang="en-CA" i="1" dirty="0"/>
              <a:t>m’</a:t>
            </a:r>
            <a:r>
              <a:rPr lang="en-CA" dirty="0"/>
              <a:t> − </a:t>
            </a:r>
            <a:r>
              <a:rPr lang="en-CA" i="1" dirty="0"/>
              <a:t>h </a:t>
            </a:r>
            <a:r>
              <a:rPr lang="en-CA" dirty="0"/>
              <a:t>= </a:t>
            </a:r>
            <a:r>
              <a:rPr lang="en-CA" i="1" dirty="0"/>
              <a:t>q</a:t>
            </a:r>
            <a:r>
              <a:rPr lang="en-CA" baseline="30000" dirty="0"/>
              <a:t>2</a:t>
            </a:r>
            <a:r>
              <a:rPr lang="en-CA" dirty="0"/>
              <a:t> − </a:t>
            </a:r>
            <a:r>
              <a:rPr lang="en-CA" i="1" dirty="0"/>
              <a:t>m(q </a:t>
            </a:r>
            <a:r>
              <a:rPr lang="en-CA" dirty="0"/>
              <a:t>− 1</a:t>
            </a:r>
            <a:r>
              <a:rPr lang="en-CA" i="1" dirty="0"/>
              <a:t>) </a:t>
            </a:r>
            <a:r>
              <a:rPr lang="en-CA" dirty="0"/>
              <a:t>− </a:t>
            </a:r>
            <a:r>
              <a:rPr lang="en-CA" i="1" dirty="0"/>
              <a:t>h.</a:t>
            </a:r>
            <a:r>
              <a:rPr lang="en-CA" dirty="0"/>
              <a:t> 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/>
              <a:t>M</a:t>
            </a:r>
            <a:r>
              <a:rPr lang="es-ES" dirty="0"/>
              <a:t> ≤ 2q</a:t>
            </a:r>
            <a:r>
              <a:rPr lang="es-ES" baseline="30000" dirty="0"/>
              <a:t>2</a:t>
            </a:r>
            <a:r>
              <a:rPr lang="es-ES" dirty="0"/>
              <a:t> – q – m(q-3) – (h1 + h2)(q - 1) + h1h2 – h(q - 1)/q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pt-BR" dirty="0"/>
              <a:t>2</a:t>
            </a:r>
            <a:r>
              <a:rPr lang="pt-BR" i="1" dirty="0"/>
              <a:t>q</a:t>
            </a:r>
            <a:r>
              <a:rPr lang="pt-BR" baseline="30000" dirty="0"/>
              <a:t>2 </a:t>
            </a:r>
            <a:r>
              <a:rPr lang="pt-BR" dirty="0"/>
              <a:t>− 8</a:t>
            </a:r>
            <a:r>
              <a:rPr lang="pt-BR" i="1" dirty="0"/>
              <a:t>q &lt; </a:t>
            </a:r>
            <a:r>
              <a:rPr lang="pt-BR" dirty="0"/>
              <a:t>2</a:t>
            </a:r>
            <a:r>
              <a:rPr lang="pt-BR" i="1" dirty="0"/>
              <a:t>(q </a:t>
            </a:r>
            <a:r>
              <a:rPr lang="pt-BR" dirty="0"/>
              <a:t>− 2</a:t>
            </a:r>
            <a:r>
              <a:rPr lang="pt-BR" i="1" dirty="0"/>
              <a:t>)</a:t>
            </a:r>
            <a:r>
              <a:rPr lang="pt-BR" baseline="30000" dirty="0"/>
              <a:t>2</a:t>
            </a:r>
            <a:r>
              <a:rPr lang="pt-BR" dirty="0"/>
              <a:t> + 1 ≤ </a:t>
            </a:r>
            <a:r>
              <a:rPr lang="pt-BR" i="1" dirty="0"/>
              <a:t>M </a:t>
            </a:r>
            <a:r>
              <a:rPr lang="pt-BR" dirty="0"/>
              <a:t>≤ 2</a:t>
            </a:r>
            <a:r>
              <a:rPr lang="pt-BR" i="1" dirty="0"/>
              <a:t>q</a:t>
            </a:r>
            <a:r>
              <a:rPr lang="pt-BR" baseline="30000" dirty="0"/>
              <a:t>2</a:t>
            </a:r>
            <a:r>
              <a:rPr lang="pt-BR" dirty="0"/>
              <a:t> − </a:t>
            </a:r>
            <a:r>
              <a:rPr lang="pt-BR" i="1" dirty="0"/>
              <a:t>q </a:t>
            </a:r>
            <a:r>
              <a:rPr lang="pt-BR" dirty="0"/>
              <a:t>− </a:t>
            </a:r>
            <a:r>
              <a:rPr lang="pt-BR" i="1" dirty="0"/>
              <a:t>(h</a:t>
            </a:r>
            <a:r>
              <a:rPr lang="pt-BR" dirty="0"/>
              <a:t>1 + </a:t>
            </a:r>
            <a:r>
              <a:rPr lang="pt-BR" i="1" dirty="0"/>
              <a:t>h</a:t>
            </a:r>
            <a:r>
              <a:rPr lang="pt-BR" dirty="0"/>
              <a:t>2</a:t>
            </a:r>
            <a:r>
              <a:rPr lang="pt-BR" i="1" dirty="0"/>
              <a:t>)(q </a:t>
            </a:r>
            <a:r>
              <a:rPr lang="pt-BR" dirty="0"/>
              <a:t>− 1</a:t>
            </a:r>
            <a:r>
              <a:rPr lang="pt-BR" i="1" dirty="0"/>
              <a:t>) </a:t>
            </a:r>
            <a:r>
              <a:rPr lang="pt-BR" dirty="0"/>
              <a:t>+ </a:t>
            </a:r>
            <a:r>
              <a:rPr lang="pt-BR" i="1" dirty="0"/>
              <a:t>h</a:t>
            </a:r>
            <a:r>
              <a:rPr lang="pt-BR" dirty="0"/>
              <a:t>1</a:t>
            </a:r>
            <a:r>
              <a:rPr lang="pt-BR" i="1" dirty="0"/>
              <a:t>h</a:t>
            </a:r>
            <a:r>
              <a:rPr lang="pt-BR" dirty="0"/>
              <a:t>2</a:t>
            </a:r>
            <a:r>
              <a:rPr lang="pt-BR" i="1" dirty="0"/>
              <a:t>.</a:t>
            </a:r>
          </a:p>
          <a:p>
            <a:pPr marL="0" indent="0">
              <a:buNone/>
            </a:pPr>
            <a:endParaRPr lang="pt-BR" i="1" dirty="0"/>
          </a:p>
          <a:p>
            <a:pPr marL="0" indent="0">
              <a:buNone/>
            </a:pPr>
            <a:r>
              <a:rPr lang="pt-BR" i="1" dirty="0"/>
              <a:t>h</a:t>
            </a:r>
            <a:r>
              <a:rPr lang="pt-BR" dirty="0"/>
              <a:t>1 + </a:t>
            </a:r>
            <a:r>
              <a:rPr lang="pt-BR" i="1" dirty="0"/>
              <a:t>h</a:t>
            </a:r>
            <a:r>
              <a:rPr lang="pt-BR" dirty="0"/>
              <a:t>2 </a:t>
            </a:r>
            <a:r>
              <a:rPr lang="pt-BR" i="1" dirty="0"/>
              <a:t>&lt; </a:t>
            </a:r>
            <a:r>
              <a:rPr lang="pt-BR" dirty="0"/>
              <a:t>8 when </a:t>
            </a:r>
            <a:r>
              <a:rPr lang="pt-BR" i="1" dirty="0"/>
              <a:t>q &gt; </a:t>
            </a:r>
            <a:r>
              <a:rPr lang="pt-BR" dirty="0"/>
              <a:t>48</a:t>
            </a: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pt-BR" i="1" dirty="0"/>
              <a:t>M </a:t>
            </a:r>
            <a:r>
              <a:rPr lang="pt-BR" dirty="0"/>
              <a:t>≤ </a:t>
            </a:r>
            <a:r>
              <a:rPr lang="pt-BR" i="1" dirty="0"/>
              <a:t>q</a:t>
            </a:r>
            <a:r>
              <a:rPr lang="pt-BR" baseline="30000" dirty="0"/>
              <a:t>2</a:t>
            </a:r>
            <a:r>
              <a:rPr lang="pt-BR" dirty="0"/>
              <a:t> − </a:t>
            </a:r>
            <a:r>
              <a:rPr lang="pt-BR" i="1" dirty="0"/>
              <a:t>m(q </a:t>
            </a:r>
            <a:r>
              <a:rPr lang="pt-BR" dirty="0"/>
              <a:t>− 2</a:t>
            </a:r>
            <a:r>
              <a:rPr lang="pt-BR" i="1" dirty="0"/>
              <a:t>) </a:t>
            </a:r>
            <a:r>
              <a:rPr lang="pt-BR" dirty="0"/>
              <a:t>− </a:t>
            </a:r>
            <a:r>
              <a:rPr lang="pt-BR" i="1" dirty="0"/>
              <a:t>h </a:t>
            </a:r>
            <a:r>
              <a:rPr lang="pt-BR" dirty="0"/>
              <a:t>+ </a:t>
            </a:r>
            <a:r>
              <a:rPr lang="pt-BR" i="1" dirty="0"/>
              <a:t>hq </a:t>
            </a:r>
            <a:r>
              <a:rPr lang="pt-BR" dirty="0"/>
              <a:t>+ </a:t>
            </a:r>
            <a:r>
              <a:rPr lang="pt-BR" i="1" dirty="0"/>
              <a:t>h</a:t>
            </a:r>
            <a:r>
              <a:rPr lang="pt-BR" dirty="0"/>
              <a:t>1 + </a:t>
            </a:r>
            <a:r>
              <a:rPr lang="pt-BR" i="1" dirty="0"/>
              <a:t>h</a:t>
            </a:r>
            <a:r>
              <a:rPr lang="pt-BR" dirty="0"/>
              <a:t>2 </a:t>
            </a:r>
            <a:r>
              <a:rPr lang="pt-BR" i="1" dirty="0"/>
              <a:t>&lt; q</a:t>
            </a:r>
            <a:r>
              <a:rPr lang="pt-BR" baseline="30000" dirty="0"/>
              <a:t>2</a:t>
            </a:r>
            <a:r>
              <a:rPr lang="pt-BR" dirty="0"/>
              <a:t> − </a:t>
            </a:r>
            <a:r>
              <a:rPr lang="pt-BR" i="1" dirty="0"/>
              <a:t>m(q </a:t>
            </a:r>
            <a:r>
              <a:rPr lang="pt-BR" dirty="0"/>
              <a:t>− 2</a:t>
            </a:r>
            <a:r>
              <a:rPr lang="pt-BR" i="1" dirty="0"/>
              <a:t>) </a:t>
            </a:r>
            <a:r>
              <a:rPr lang="pt-BR" dirty="0"/>
              <a:t>+ </a:t>
            </a:r>
            <a:r>
              <a:rPr lang="pt-BR" i="1" dirty="0"/>
              <a:t>h(q </a:t>
            </a:r>
            <a:r>
              <a:rPr lang="pt-BR" dirty="0"/>
              <a:t>− 1</a:t>
            </a:r>
            <a:r>
              <a:rPr lang="pt-BR" i="1" dirty="0"/>
              <a:t>) </a:t>
            </a:r>
            <a:r>
              <a:rPr lang="pt-BR" dirty="0"/>
              <a:t>+ 8</a:t>
            </a:r>
            <a:r>
              <a:rPr lang="pt-BR" i="1" dirty="0"/>
              <a:t>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147675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02B27-B504-4DBE-9FC7-9A80004A0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Contd..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183F9-DFF7-4927-B92C-4AE555EFBE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/>
              <a:t>2</a:t>
            </a:r>
            <a:r>
              <a:rPr lang="en-CA" i="1" dirty="0"/>
              <a:t>q</a:t>
            </a:r>
            <a:r>
              <a:rPr lang="en-CA" baseline="30000" dirty="0"/>
              <a:t>2</a:t>
            </a:r>
            <a:r>
              <a:rPr lang="en-CA" dirty="0"/>
              <a:t> − 8</a:t>
            </a:r>
            <a:r>
              <a:rPr lang="en-CA" i="1" dirty="0"/>
              <a:t>q </a:t>
            </a:r>
            <a:r>
              <a:rPr lang="en-CA" dirty="0"/>
              <a:t>+ 9 ≤ </a:t>
            </a:r>
            <a:r>
              <a:rPr lang="en-CA" i="1" dirty="0"/>
              <a:t>M &lt; q</a:t>
            </a:r>
            <a:r>
              <a:rPr lang="en-CA" baseline="30000" dirty="0"/>
              <a:t>2</a:t>
            </a:r>
            <a:r>
              <a:rPr lang="en-CA" dirty="0"/>
              <a:t> − </a:t>
            </a:r>
            <a:r>
              <a:rPr lang="en-CA" i="1" dirty="0"/>
              <a:t>m(q </a:t>
            </a:r>
            <a:r>
              <a:rPr lang="en-CA" dirty="0"/>
              <a:t>− 2</a:t>
            </a:r>
            <a:r>
              <a:rPr lang="en-CA" i="1" dirty="0"/>
              <a:t>) </a:t>
            </a:r>
            <a:r>
              <a:rPr lang="en-CA" dirty="0"/>
              <a:t>+ </a:t>
            </a:r>
            <a:r>
              <a:rPr lang="en-CA" i="1" dirty="0"/>
              <a:t>h(q </a:t>
            </a:r>
            <a:r>
              <a:rPr lang="en-CA" dirty="0"/>
              <a:t>− 1</a:t>
            </a:r>
            <a:r>
              <a:rPr lang="en-CA" i="1" dirty="0"/>
              <a:t>) </a:t>
            </a:r>
            <a:r>
              <a:rPr lang="en-CA" dirty="0"/>
              <a:t>+ 8 ≤ </a:t>
            </a:r>
            <a:r>
              <a:rPr lang="en-CA" i="1" dirty="0"/>
              <a:t>q</a:t>
            </a:r>
            <a:r>
              <a:rPr lang="en-CA" baseline="30000" dirty="0"/>
              <a:t>2</a:t>
            </a:r>
            <a:r>
              <a:rPr lang="en-CA" dirty="0"/>
              <a:t> + </a:t>
            </a:r>
            <a:r>
              <a:rPr lang="en-CA" i="1" dirty="0"/>
              <a:t>h(q </a:t>
            </a:r>
            <a:r>
              <a:rPr lang="en-CA" dirty="0"/>
              <a:t>− 1</a:t>
            </a:r>
            <a:r>
              <a:rPr lang="en-CA" i="1" dirty="0"/>
              <a:t>) </a:t>
            </a:r>
            <a:r>
              <a:rPr lang="en-CA" dirty="0"/>
              <a:t>+ 8</a:t>
            </a:r>
            <a:r>
              <a:rPr lang="en-CA" i="1" dirty="0"/>
              <a:t>.</a:t>
            </a:r>
          </a:p>
          <a:p>
            <a:pPr marL="0" indent="0">
              <a:buNone/>
            </a:pPr>
            <a:endParaRPr lang="en-CA" i="1" dirty="0"/>
          </a:p>
          <a:p>
            <a:pPr marL="0" indent="0">
              <a:buNone/>
            </a:pPr>
            <a:r>
              <a:rPr lang="en-US" dirty="0"/>
              <a:t>When </a:t>
            </a:r>
            <a:r>
              <a:rPr lang="en-US" i="1" dirty="0"/>
              <a:t>q &gt; </a:t>
            </a:r>
            <a:r>
              <a:rPr lang="en-US" dirty="0"/>
              <a:t>48,  </a:t>
            </a:r>
            <a:r>
              <a:rPr lang="en-US" i="1" dirty="0"/>
              <a:t>h </a:t>
            </a:r>
            <a:r>
              <a:rPr lang="en-US" dirty="0"/>
              <a:t>≥ </a:t>
            </a:r>
            <a:r>
              <a:rPr lang="en-US" i="1" dirty="0"/>
              <a:t>q </a:t>
            </a:r>
            <a:r>
              <a:rPr lang="en-US" dirty="0"/>
              <a:t>− 7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CA" dirty="0"/>
              <a:t>2</a:t>
            </a:r>
            <a:r>
              <a:rPr lang="en-CA" i="1" dirty="0"/>
              <a:t>q</a:t>
            </a:r>
            <a:r>
              <a:rPr lang="en-CA" baseline="30000" dirty="0"/>
              <a:t>2</a:t>
            </a:r>
            <a:r>
              <a:rPr lang="en-CA" dirty="0"/>
              <a:t> − 2</a:t>
            </a:r>
            <a:r>
              <a:rPr lang="en-CA" i="1" dirty="0"/>
              <a:t>q </a:t>
            </a:r>
            <a:r>
              <a:rPr lang="en-CA" dirty="0"/>
              <a:t>+ 8 − 7/</a:t>
            </a:r>
            <a:r>
              <a:rPr lang="en-CA" i="1" dirty="0"/>
              <a:t>q</a:t>
            </a:r>
          </a:p>
          <a:p>
            <a:endParaRPr lang="en-CA" i="1" dirty="0"/>
          </a:p>
          <a:p>
            <a:pPr marL="0" indent="0">
              <a:buNone/>
            </a:pPr>
            <a:r>
              <a:rPr lang="en-CA" i="1" dirty="0"/>
              <a:t>Therefore </a:t>
            </a:r>
            <a:r>
              <a:rPr lang="en-US" dirty="0"/>
              <a:t>when </a:t>
            </a:r>
            <a:r>
              <a:rPr lang="en-US" i="1" dirty="0"/>
              <a:t>q &gt; </a:t>
            </a:r>
            <a:r>
              <a:rPr lang="en-US" dirty="0"/>
              <a:t>48, </a:t>
            </a:r>
            <a:r>
              <a:rPr lang="en-US" i="1" dirty="0"/>
              <a:t>M(</a:t>
            </a:r>
            <a:r>
              <a:rPr lang="en-US" dirty="0"/>
              <a:t>2</a:t>
            </a:r>
            <a:r>
              <a:rPr lang="en-US" i="1" dirty="0"/>
              <a:t>, </a:t>
            </a:r>
            <a:r>
              <a:rPr lang="en-US" dirty="0"/>
              <a:t>4</a:t>
            </a:r>
            <a:r>
              <a:rPr lang="en-US" i="1" dirty="0"/>
              <a:t>, q) </a:t>
            </a:r>
            <a:r>
              <a:rPr lang="en-US" dirty="0"/>
              <a:t>≤ 2</a:t>
            </a:r>
            <a:r>
              <a:rPr lang="en-US" i="1" dirty="0"/>
              <a:t>q</a:t>
            </a:r>
            <a:r>
              <a:rPr lang="en-US" baseline="30000" dirty="0"/>
              <a:t>2</a:t>
            </a:r>
            <a:r>
              <a:rPr lang="en-US" dirty="0"/>
              <a:t> − </a:t>
            </a:r>
            <a:r>
              <a:rPr lang="en-US" i="1" dirty="0"/>
              <a:t>q </a:t>
            </a:r>
            <a:r>
              <a:rPr lang="en-US" dirty="0"/>
              <a:t>+ 7 always holds.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67651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50382-8D7C-49E8-B76E-FD2C123D9E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CA" sz="3600" dirty="0"/>
          </a:p>
          <a:p>
            <a:pPr algn="ctr"/>
            <a:endParaRPr lang="en-CA" sz="3600" dirty="0"/>
          </a:p>
          <a:p>
            <a:pPr algn="ctr"/>
            <a:endParaRPr lang="en-CA" sz="3600" dirty="0"/>
          </a:p>
          <a:p>
            <a:pPr marL="0" indent="0" algn="ctr">
              <a:buNone/>
            </a:pPr>
            <a:r>
              <a:rPr lang="en-CA" sz="36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290799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DB227-9912-4BFA-AB96-91359C59C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u="sng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88A921-BE9B-448B-9633-1D054B2BB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Frameproof codes (FPCs) are widely studied as they are classic fingerprinting codes that can protect copyrighted materials.</a:t>
            </a:r>
          </a:p>
          <a:p>
            <a:endParaRPr lang="en-US" dirty="0"/>
          </a:p>
          <a:p>
            <a:r>
              <a:rPr lang="en-US" dirty="0"/>
              <a:t>Frameproof codes were first introduced by </a:t>
            </a:r>
            <a:r>
              <a:rPr lang="en-US" dirty="0" err="1"/>
              <a:t>Boneh</a:t>
            </a:r>
            <a:r>
              <a:rPr lang="en-US" dirty="0"/>
              <a:t> and Shaw [3] in the context of digital fingerprinting. There is more than one definition of frameproof codes in the literature, here the following version is used.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11460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9D395-068D-442C-8F7D-A3212AEDF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u="sng" dirty="0"/>
              <a:t>Preliminary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4AC15-5908-4C48-8702-F7A3236CB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Let n, M and q be positive integers, and let Q be an alphabet of size q. </a:t>
            </a:r>
          </a:p>
          <a:p>
            <a:endParaRPr lang="en-US" dirty="0"/>
          </a:p>
          <a:p>
            <a:r>
              <a:rPr lang="en-US" dirty="0"/>
              <a:t>A set C={</a:t>
            </a:r>
            <a:r>
              <a:rPr lang="en-US" b="1" dirty="0"/>
              <a:t>c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b="1" dirty="0"/>
              <a:t>c</a:t>
            </a:r>
            <a:r>
              <a:rPr lang="en-US" baseline="-25000" dirty="0"/>
              <a:t>2</a:t>
            </a:r>
            <a:r>
              <a:rPr lang="en-US" dirty="0"/>
              <a:t>, . . . , </a:t>
            </a:r>
            <a:r>
              <a:rPr lang="en-US" b="1" dirty="0" err="1"/>
              <a:t>c</a:t>
            </a:r>
            <a:r>
              <a:rPr lang="en-US" baseline="-25000" dirty="0" err="1"/>
              <a:t>M</a:t>
            </a:r>
            <a:r>
              <a:rPr lang="en-US" dirty="0"/>
              <a:t>} ⊆ </a:t>
            </a:r>
            <a:r>
              <a:rPr lang="en-US" dirty="0" err="1"/>
              <a:t>Q</a:t>
            </a:r>
            <a:r>
              <a:rPr lang="en-US" baseline="30000" dirty="0" err="1"/>
              <a:t>n</a:t>
            </a:r>
            <a:r>
              <a:rPr lang="en-US" dirty="0"/>
              <a:t> is called an (n, M, q) code and each </a:t>
            </a:r>
            <a:r>
              <a:rPr lang="en-US" b="1" dirty="0"/>
              <a:t>c </a:t>
            </a:r>
            <a:r>
              <a:rPr lang="en-US" dirty="0"/>
              <a:t>= (</a:t>
            </a:r>
            <a:r>
              <a:rPr lang="en-US" b="1" dirty="0"/>
              <a:t>c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b="1" dirty="0"/>
              <a:t>c</a:t>
            </a:r>
            <a:r>
              <a:rPr lang="en-US" baseline="-25000" dirty="0"/>
              <a:t>2</a:t>
            </a:r>
            <a:r>
              <a:rPr lang="en-US" dirty="0"/>
              <a:t>,. . . , </a:t>
            </a:r>
            <a:r>
              <a:rPr lang="en-US" dirty="0" err="1"/>
              <a:t>c</a:t>
            </a:r>
            <a:r>
              <a:rPr lang="en-US" baseline="-25000" dirty="0" err="1"/>
              <a:t>n</a:t>
            </a:r>
            <a:r>
              <a:rPr lang="en-US" dirty="0"/>
              <a:t>)</a:t>
            </a:r>
            <a:r>
              <a:rPr lang="en-US" baseline="30000" dirty="0"/>
              <a:t>T</a:t>
            </a:r>
            <a:r>
              <a:rPr lang="en-US" dirty="0"/>
              <a:t> ∈ C is called a codeword. Without loss of generality, we may assume                  Q = {0, 1, . . . , q − 1}.</a:t>
            </a:r>
          </a:p>
          <a:p>
            <a:endParaRPr lang="en-US" dirty="0"/>
          </a:p>
          <a:p>
            <a:r>
              <a:rPr lang="en-US" dirty="0"/>
              <a:t>When Q = {0, 1}, we use the word “binary”.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6EFA8-7B01-4779-8692-90A620033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u="sng" dirty="0"/>
              <a:t>Preliminary Information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729ACF-9475-4966-87F3-8AC3F8021E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Given an (n, M, q) code, the incidence matrix M(C) is the n × M matrix on Q = {0, 1, . . . , q −1} in which the columns are the M </a:t>
            </a:r>
            <a:r>
              <a:rPr lang="en-CA" dirty="0"/>
              <a:t>codewords in C.</a:t>
            </a:r>
          </a:p>
          <a:p>
            <a:endParaRPr lang="en-US" dirty="0"/>
          </a:p>
          <a:p>
            <a:r>
              <a:rPr lang="en-US" dirty="0"/>
              <a:t>For any code C ⊆ </a:t>
            </a:r>
            <a:r>
              <a:rPr lang="en-US" dirty="0" err="1"/>
              <a:t>Q</a:t>
            </a:r>
            <a:r>
              <a:rPr lang="en-US" baseline="30000" dirty="0" err="1"/>
              <a:t>n</a:t>
            </a:r>
            <a:r>
              <a:rPr lang="en-US" dirty="0"/>
              <a:t>, for any 1 ≤ </a:t>
            </a:r>
            <a:r>
              <a:rPr lang="en-US" dirty="0" err="1"/>
              <a:t>i</a:t>
            </a:r>
            <a:r>
              <a:rPr lang="en-US" dirty="0"/>
              <a:t> ≤ n we define the set of </a:t>
            </a:r>
            <a:r>
              <a:rPr lang="en-US" dirty="0" err="1"/>
              <a:t>i</a:t>
            </a:r>
            <a:r>
              <a:rPr lang="en-US" baseline="30000" dirty="0" err="1"/>
              <a:t>th</a:t>
            </a:r>
            <a:r>
              <a:rPr lang="en-US" dirty="0"/>
              <a:t> coordinates of C as </a:t>
            </a:r>
            <a:r>
              <a:rPr lang="en-CA" dirty="0"/>
              <a:t>C(</a:t>
            </a:r>
            <a:r>
              <a:rPr lang="en-CA" dirty="0" err="1"/>
              <a:t>i</a:t>
            </a:r>
            <a:r>
              <a:rPr lang="en-CA" dirty="0"/>
              <a:t> ) = {c</a:t>
            </a:r>
            <a:r>
              <a:rPr lang="en-CA" baseline="-25000" dirty="0"/>
              <a:t>i</a:t>
            </a:r>
            <a:r>
              <a:rPr lang="en-CA" dirty="0"/>
              <a:t> ∈ Q | </a:t>
            </a:r>
            <a:r>
              <a:rPr lang="en-CA" b="1" dirty="0"/>
              <a:t>c </a:t>
            </a:r>
            <a:r>
              <a:rPr lang="en-CA" dirty="0"/>
              <a:t>= (c</a:t>
            </a:r>
            <a:r>
              <a:rPr lang="en-CA" baseline="-25000" dirty="0"/>
              <a:t>1</a:t>
            </a:r>
            <a:r>
              <a:rPr lang="en-CA" dirty="0"/>
              <a:t>, c</a:t>
            </a:r>
            <a:r>
              <a:rPr lang="en-CA" baseline="-25000" dirty="0"/>
              <a:t>2</a:t>
            </a:r>
            <a:r>
              <a:rPr lang="en-CA" dirty="0"/>
              <a:t>, . . . , </a:t>
            </a:r>
            <a:r>
              <a:rPr lang="en-CA" dirty="0" err="1"/>
              <a:t>c</a:t>
            </a:r>
            <a:r>
              <a:rPr lang="en-CA" baseline="-25000" dirty="0" err="1"/>
              <a:t>n</a:t>
            </a:r>
            <a:r>
              <a:rPr lang="en-CA" dirty="0"/>
              <a:t>)</a:t>
            </a:r>
            <a:r>
              <a:rPr lang="en-CA" baseline="30000" dirty="0"/>
              <a:t>T</a:t>
            </a:r>
            <a:r>
              <a:rPr lang="en-CA" dirty="0"/>
              <a:t> ∈ C}.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19802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78DC6-A47A-42A8-BD56-4E0E14197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u="sng" dirty="0"/>
              <a:t>Preliminary Information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F7DF2A-1BFA-47F7-9643-EE4AC98E2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 any subset of codewords C</a:t>
            </a:r>
            <a:r>
              <a:rPr lang="en-US" baseline="-25000" dirty="0"/>
              <a:t>0</a:t>
            </a:r>
            <a:r>
              <a:rPr lang="en-US" dirty="0"/>
              <a:t> ⊆ C, we define the descendant code of C</a:t>
            </a:r>
            <a:r>
              <a:rPr lang="en-US" baseline="-25000" dirty="0"/>
              <a:t>0 </a:t>
            </a:r>
            <a:r>
              <a:rPr lang="en-US" dirty="0"/>
              <a:t>by</a:t>
            </a:r>
          </a:p>
          <a:p>
            <a:pPr marL="0" indent="0">
              <a:buNone/>
            </a:pPr>
            <a:r>
              <a:rPr lang="en-CA" dirty="0"/>
              <a:t>                            desc(C</a:t>
            </a:r>
            <a:r>
              <a:rPr lang="en-CA" baseline="-25000" dirty="0"/>
              <a:t>0</a:t>
            </a:r>
            <a:r>
              <a:rPr lang="en-CA" dirty="0"/>
              <a:t>) = {(c</a:t>
            </a:r>
            <a:r>
              <a:rPr lang="en-CA" baseline="-25000" dirty="0"/>
              <a:t>1</a:t>
            </a:r>
            <a:r>
              <a:rPr lang="en-CA" dirty="0"/>
              <a:t>, c</a:t>
            </a:r>
            <a:r>
              <a:rPr lang="en-CA" baseline="-25000" dirty="0"/>
              <a:t>2</a:t>
            </a:r>
            <a:r>
              <a:rPr lang="en-CA" dirty="0"/>
              <a:t>, . . . , </a:t>
            </a:r>
            <a:r>
              <a:rPr lang="en-CA" dirty="0" err="1"/>
              <a:t>c</a:t>
            </a:r>
            <a:r>
              <a:rPr lang="en-CA" baseline="-25000" dirty="0" err="1"/>
              <a:t>n</a:t>
            </a:r>
            <a:r>
              <a:rPr lang="en-CA" dirty="0"/>
              <a:t>)</a:t>
            </a:r>
            <a:r>
              <a:rPr lang="en-CA" baseline="30000" dirty="0"/>
              <a:t>T</a:t>
            </a:r>
            <a:r>
              <a:rPr lang="en-CA" dirty="0"/>
              <a:t> ∈ </a:t>
            </a:r>
            <a:r>
              <a:rPr lang="en-CA" dirty="0" err="1"/>
              <a:t>Q</a:t>
            </a:r>
            <a:r>
              <a:rPr lang="en-CA" baseline="-25000" dirty="0" err="1"/>
              <a:t>n</a:t>
            </a:r>
            <a:r>
              <a:rPr lang="en-CA" dirty="0"/>
              <a:t> | c</a:t>
            </a:r>
            <a:r>
              <a:rPr lang="en-CA" baseline="-25000" dirty="0"/>
              <a:t>i</a:t>
            </a:r>
            <a:r>
              <a:rPr lang="en-CA" dirty="0"/>
              <a:t> ∈ C</a:t>
            </a:r>
            <a:r>
              <a:rPr lang="en-CA" baseline="-25000" dirty="0"/>
              <a:t>0</a:t>
            </a:r>
            <a:r>
              <a:rPr lang="en-CA" dirty="0"/>
              <a:t>(</a:t>
            </a:r>
            <a:r>
              <a:rPr lang="en-CA" dirty="0" err="1"/>
              <a:t>i</a:t>
            </a:r>
            <a:r>
              <a:rPr lang="en-CA" dirty="0"/>
              <a:t> ), 1 ≤ </a:t>
            </a:r>
            <a:r>
              <a:rPr lang="en-CA" dirty="0" err="1"/>
              <a:t>i</a:t>
            </a:r>
            <a:r>
              <a:rPr lang="en-CA" dirty="0"/>
              <a:t> ≤ n},</a:t>
            </a:r>
          </a:p>
          <a:p>
            <a:r>
              <a:rPr lang="en-CA" dirty="0"/>
              <a:t>that is,</a:t>
            </a:r>
          </a:p>
          <a:p>
            <a:pPr marL="0" indent="0">
              <a:buNone/>
            </a:pPr>
            <a:r>
              <a:rPr lang="en-CA" dirty="0"/>
              <a:t>                            desc(C</a:t>
            </a:r>
            <a:r>
              <a:rPr lang="en-CA" baseline="-25000" dirty="0"/>
              <a:t>0</a:t>
            </a:r>
            <a:r>
              <a:rPr lang="en-CA" dirty="0"/>
              <a:t>) = C</a:t>
            </a:r>
            <a:r>
              <a:rPr lang="en-CA" baseline="-25000" dirty="0"/>
              <a:t>0</a:t>
            </a:r>
            <a:r>
              <a:rPr lang="en-CA" dirty="0"/>
              <a:t>(1) × C</a:t>
            </a:r>
            <a:r>
              <a:rPr lang="en-CA" baseline="-25000" dirty="0"/>
              <a:t>0</a:t>
            </a:r>
            <a:r>
              <a:rPr lang="en-CA" dirty="0"/>
              <a:t>(2)×・ ・ ・×C</a:t>
            </a:r>
            <a:r>
              <a:rPr lang="en-CA" baseline="-25000" dirty="0"/>
              <a:t>0</a:t>
            </a:r>
            <a:r>
              <a:rPr lang="en-CA" dirty="0"/>
              <a:t>(n).</a:t>
            </a:r>
          </a:p>
          <a:p>
            <a:r>
              <a:rPr lang="en-US" dirty="0"/>
              <a:t>The set desc(C</a:t>
            </a:r>
            <a:r>
              <a:rPr lang="en-US" baseline="-25000" dirty="0"/>
              <a:t>0</a:t>
            </a:r>
            <a:r>
              <a:rPr lang="en-US" dirty="0"/>
              <a:t>) consists of all the n-tuples that could be produced by a coalition holding </a:t>
            </a:r>
            <a:r>
              <a:rPr lang="en-CA" dirty="0"/>
              <a:t>the codewords in C</a:t>
            </a:r>
            <a:r>
              <a:rPr lang="en-CA" baseline="-25000" dirty="0"/>
              <a:t>0</a:t>
            </a:r>
            <a:r>
              <a:rPr lang="en-CA" dirty="0"/>
              <a:t>.</a:t>
            </a:r>
          </a:p>
          <a:p>
            <a:r>
              <a:rPr lang="en-US" dirty="0"/>
              <a:t>Using the notions of descendant codes and sets of </a:t>
            </a:r>
            <a:r>
              <a:rPr lang="en-US" dirty="0" err="1"/>
              <a:t>i</a:t>
            </a:r>
            <a:r>
              <a:rPr lang="en-US" baseline="30000" dirty="0" err="1"/>
              <a:t>th</a:t>
            </a:r>
            <a:r>
              <a:rPr lang="en-US" dirty="0"/>
              <a:t> coordinates of codes, we can define </a:t>
            </a:r>
            <a:r>
              <a:rPr lang="en-CA" dirty="0"/>
              <a:t>frameproof codes.</a:t>
            </a:r>
          </a:p>
        </p:txBody>
      </p:sp>
    </p:spTree>
    <p:extLst>
      <p:ext uri="{BB962C8B-B14F-4D97-AF65-F5344CB8AC3E}">
        <p14:creationId xmlns:p14="http://schemas.microsoft.com/office/powerpoint/2010/main" val="313729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C4238-8C95-4C0C-93FB-43EF0DC8E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u="sng" dirty="0"/>
              <a:t>t-frameproof code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6E2A671-1C4A-470A-80E6-97044D59572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Suppose that C is an (n, M, q) code and t ≥ 2 is an integer. Then C is a t-frameproof code, or t-FPC(n, M, q), if for any C’ ⊆ C such that        |C’| ≤ t, we have that</a:t>
                </a:r>
              </a:p>
              <a:p>
                <a:endParaRPr lang="en-CA" dirty="0"/>
              </a:p>
              <a:p>
                <a:r>
                  <a:rPr lang="en-CA" dirty="0"/>
                  <a:t>desc(C’</a:t>
                </a:r>
                <a:r>
                  <a:rPr lang="en-US" dirty="0"/>
                  <a:t>)∩C = C. That is, for any </a:t>
                </a:r>
                <a:r>
                  <a:rPr lang="en-US" b="1" dirty="0"/>
                  <a:t>c </a:t>
                </a:r>
                <a:r>
                  <a:rPr lang="en-US" dirty="0"/>
                  <a:t>= (c</a:t>
                </a:r>
                <a:r>
                  <a:rPr lang="en-US" baseline="-25000" dirty="0"/>
                  <a:t>1</a:t>
                </a:r>
                <a:r>
                  <a:rPr lang="en-US" dirty="0"/>
                  <a:t>, . . . , </a:t>
                </a:r>
                <a:r>
                  <a:rPr lang="en-US" dirty="0" err="1"/>
                  <a:t>c</a:t>
                </a:r>
                <a:r>
                  <a:rPr lang="en-US" baseline="-25000" dirty="0" err="1"/>
                  <a:t>n</a:t>
                </a:r>
                <a:r>
                  <a:rPr lang="en-US" dirty="0"/>
                  <a:t>)</a:t>
                </a:r>
                <a:r>
                  <a:rPr lang="en-US" baseline="30000" dirty="0"/>
                  <a:t>T</a:t>
                </a:r>
                <a:r>
                  <a:rPr lang="en-US" dirty="0"/>
                  <a:t> ∈ C \ C’, there is at least one coordinate </a:t>
                </a:r>
                <a:r>
                  <a:rPr lang="en-US" dirty="0" err="1"/>
                  <a:t>i</a:t>
                </a:r>
                <a:r>
                  <a:rPr lang="en-US" dirty="0"/>
                  <a:t>, 1 ≤ </a:t>
                </a:r>
                <a:r>
                  <a:rPr lang="en-US" dirty="0" err="1"/>
                  <a:t>i</a:t>
                </a:r>
                <a:r>
                  <a:rPr lang="en-US" dirty="0"/>
                  <a:t> ≤ n, such that c</a:t>
                </a:r>
                <a:r>
                  <a:rPr lang="en-US" baseline="-25000" dirty="0"/>
                  <a:t>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CA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∉</m:t>
                    </m:r>
                  </m:oMath>
                </a14:m>
                <a:r>
                  <a:rPr lang="en-US" dirty="0"/>
                  <a:t>(desc(C</a:t>
                </a:r>
                <a:r>
                  <a:rPr lang="en-CA" dirty="0"/>
                  <a:t>))(</a:t>
                </a:r>
                <a:r>
                  <a:rPr lang="en-CA" dirty="0" err="1"/>
                  <a:t>i</a:t>
                </a:r>
                <a:r>
                  <a:rPr lang="en-CA" dirty="0"/>
                  <a:t> ) = C’(</a:t>
                </a:r>
                <a:r>
                  <a:rPr lang="en-CA" dirty="0" err="1"/>
                  <a:t>i</a:t>
                </a:r>
                <a:r>
                  <a:rPr lang="en-CA" dirty="0"/>
                  <a:t> ). 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6E2A671-1C4A-470A-80E6-97044D59572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8702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6AA80-2604-466A-9259-2BB6ACB94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u="sng" dirty="0"/>
              <a:t>A new upper bound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DC1369A-9B7D-47C3-986E-FD6D90C9482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Given a 2-FPC(4, M, q), we can define the following q × q array for each k ∈ Q,</a:t>
                </a:r>
                <a:endParaRPr lang="en-CA" dirty="0"/>
              </a:p>
              <a:p>
                <a:r>
                  <a:rPr lang="en-CA" dirty="0" err="1"/>
                  <a:t>A</a:t>
                </a:r>
                <a:r>
                  <a:rPr lang="en-CA" baseline="-25000" dirty="0" err="1"/>
                  <a:t>i,k</a:t>
                </a:r>
                <a:r>
                  <a:rPr lang="en-CA" baseline="-25000" dirty="0"/>
                  <a:t> </a:t>
                </a:r>
                <a:r>
                  <a:rPr lang="en-CA" dirty="0"/>
                  <a:t>(x) = {y | (</a:t>
                </a:r>
                <a:r>
                  <a:rPr lang="en-CA" dirty="0" err="1"/>
                  <a:t>i</a:t>
                </a:r>
                <a:r>
                  <a:rPr lang="en-CA" dirty="0"/>
                  <a:t>, k, x, y) ∈ C}. Clearly M =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</m:oMath>
                </a14:m>
                <a:r>
                  <a:rPr lang="en-CA" baseline="-25000" dirty="0" err="1"/>
                  <a:t>i,x,k∈Q</a:t>
                </a:r>
                <a:r>
                  <a:rPr lang="en-CA" dirty="0" err="1"/>
                  <a:t>|Ai,k</a:t>
                </a:r>
                <a:r>
                  <a:rPr lang="en-CA" dirty="0"/>
                  <a:t> (x)|.</a:t>
                </a:r>
              </a:p>
              <a:p>
                <a:endParaRPr lang="en-CA" dirty="0"/>
              </a:p>
              <a:p>
                <a:endParaRPr lang="en-CA" dirty="0"/>
              </a:p>
              <a:p>
                <a:r>
                  <a:rPr lang="en-CA" dirty="0"/>
                  <a:t>       U</a:t>
                </a:r>
                <a:r>
                  <a:rPr lang="en-CA" baseline="-25000" dirty="0"/>
                  <a:t> k </a:t>
                </a:r>
                <a:r>
                  <a:rPr lang="en-CA" dirty="0"/>
                  <a:t>=</a:t>
                </a:r>
                <a:endParaRPr lang="en-CA" baseline="300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DC1369A-9B7D-47C3-986E-FD6D90C9482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C13345B-5B20-4EC7-9D7E-ED24066D9C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364655"/>
              </p:ext>
            </p:extLst>
          </p:nvPr>
        </p:nvGraphicFramePr>
        <p:xfrm>
          <a:off x="2431495" y="3429000"/>
          <a:ext cx="8128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92086374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50850913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39784789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506273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b="0" dirty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CA" b="0" baseline="-25000" dirty="0">
                          <a:solidFill>
                            <a:schemeClr val="tx1"/>
                          </a:solidFill>
                        </a:rPr>
                        <a:t>0,k</a:t>
                      </a:r>
                      <a:r>
                        <a:rPr lang="en-CA" b="0" dirty="0">
                          <a:solidFill>
                            <a:schemeClr val="tx1"/>
                          </a:solidFill>
                        </a:rPr>
                        <a:t>(0)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b="0" dirty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CA" b="0" baseline="-25000" dirty="0">
                          <a:solidFill>
                            <a:schemeClr val="tx1"/>
                          </a:solidFill>
                        </a:rPr>
                        <a:t>0,k</a:t>
                      </a:r>
                      <a:r>
                        <a:rPr lang="en-CA" b="0" dirty="0">
                          <a:solidFill>
                            <a:schemeClr val="tx1"/>
                          </a:solidFill>
                        </a:rPr>
                        <a:t>(1)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b="0" dirty="0">
                          <a:solidFill>
                            <a:schemeClr val="tx1"/>
                          </a:solidFill>
                        </a:rPr>
                        <a:t>.   .    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b="0" dirty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CA" b="0" baseline="-25000" dirty="0">
                          <a:solidFill>
                            <a:schemeClr val="tx1"/>
                          </a:solidFill>
                        </a:rPr>
                        <a:t>0,k</a:t>
                      </a:r>
                      <a:r>
                        <a:rPr lang="en-CA" b="0" dirty="0">
                          <a:solidFill>
                            <a:schemeClr val="tx1"/>
                          </a:solidFill>
                        </a:rPr>
                        <a:t>(q-1)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190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A</a:t>
                      </a:r>
                      <a:r>
                        <a:rPr lang="en-CA" baseline="-25000" dirty="0"/>
                        <a:t>1,k</a:t>
                      </a:r>
                      <a:r>
                        <a:rPr lang="en-CA" dirty="0"/>
                        <a:t>(0)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A</a:t>
                      </a:r>
                      <a:r>
                        <a:rPr lang="en-CA" baseline="-25000" dirty="0"/>
                        <a:t>1,k</a:t>
                      </a:r>
                      <a:r>
                        <a:rPr lang="en-CA" dirty="0"/>
                        <a:t>(1)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.   .    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A</a:t>
                      </a:r>
                      <a:r>
                        <a:rPr lang="en-CA" baseline="-25000" dirty="0"/>
                        <a:t>1,k</a:t>
                      </a:r>
                      <a:r>
                        <a:rPr lang="en-CA" dirty="0"/>
                        <a:t>(q-1)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5017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972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339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103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A</a:t>
                      </a:r>
                      <a:r>
                        <a:rPr lang="en-CA" baseline="-25000" dirty="0"/>
                        <a:t>q-1,k</a:t>
                      </a:r>
                      <a:r>
                        <a:rPr lang="en-CA" dirty="0"/>
                        <a:t>(0)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A</a:t>
                      </a:r>
                      <a:r>
                        <a:rPr lang="en-CA" baseline="-25000" dirty="0"/>
                        <a:t>q-1,k</a:t>
                      </a:r>
                      <a:r>
                        <a:rPr lang="en-CA" dirty="0"/>
                        <a:t>(1)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.  .   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A</a:t>
                      </a:r>
                      <a:r>
                        <a:rPr lang="en-CA" baseline="-25000" dirty="0"/>
                        <a:t>q-1,k</a:t>
                      </a:r>
                      <a:r>
                        <a:rPr lang="en-CA" dirty="0"/>
                        <a:t>(q-1)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0083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6120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0C3BD-853F-4E28-8B1A-AC19C4704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A6FEA-A47C-4231-ACD7-F21612EC5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C=</a:t>
            </a:r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r>
              <a:rPr lang="en-CA" dirty="0"/>
              <a:t>U=(U</a:t>
            </a:r>
            <a:r>
              <a:rPr lang="en-CA" baseline="-25000" dirty="0"/>
              <a:t>0</a:t>
            </a:r>
            <a:r>
              <a:rPr lang="en-CA" dirty="0"/>
              <a:t>,U</a:t>
            </a:r>
            <a:r>
              <a:rPr lang="en-CA" baseline="-25000" dirty="0"/>
              <a:t>1</a:t>
            </a:r>
            <a:r>
              <a:rPr lang="en-CA" dirty="0"/>
              <a:t>,U</a:t>
            </a:r>
            <a:r>
              <a:rPr lang="en-CA" baseline="-25000" dirty="0"/>
              <a:t>2</a:t>
            </a:r>
            <a:r>
              <a:rPr lang="en-CA" dirty="0"/>
              <a:t>)=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133D686-355B-43FC-B087-E0D1C280F6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113674"/>
              </p:ext>
            </p:extLst>
          </p:nvPr>
        </p:nvGraphicFramePr>
        <p:xfrm>
          <a:off x="1863324" y="1945640"/>
          <a:ext cx="812799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206330628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4004249216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865885195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81347112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665970645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22119885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716808210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58979279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409121390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545150790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23723114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4374573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656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45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749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925917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8E404D5A-0879-4692-A9EA-A722FFDE453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27074610"/>
                  </p:ext>
                </p:extLst>
              </p:nvPr>
            </p:nvGraphicFramePr>
            <p:xfrm>
              <a:off x="3341703" y="4357022"/>
              <a:ext cx="8127999" cy="11125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03111">
                      <a:extLst>
                        <a:ext uri="{9D8B030D-6E8A-4147-A177-3AD203B41FA5}">
                          <a16:colId xmlns:a16="http://schemas.microsoft.com/office/drawing/2014/main" val="1948797433"/>
                        </a:ext>
                      </a:extLst>
                    </a:gridCol>
                    <a:gridCol w="903111">
                      <a:extLst>
                        <a:ext uri="{9D8B030D-6E8A-4147-A177-3AD203B41FA5}">
                          <a16:colId xmlns:a16="http://schemas.microsoft.com/office/drawing/2014/main" val="3761430751"/>
                        </a:ext>
                      </a:extLst>
                    </a:gridCol>
                    <a:gridCol w="903111">
                      <a:extLst>
                        <a:ext uri="{9D8B030D-6E8A-4147-A177-3AD203B41FA5}">
                          <a16:colId xmlns:a16="http://schemas.microsoft.com/office/drawing/2014/main" val="3830180186"/>
                        </a:ext>
                      </a:extLst>
                    </a:gridCol>
                    <a:gridCol w="903111">
                      <a:extLst>
                        <a:ext uri="{9D8B030D-6E8A-4147-A177-3AD203B41FA5}">
                          <a16:colId xmlns:a16="http://schemas.microsoft.com/office/drawing/2014/main" val="3500972271"/>
                        </a:ext>
                      </a:extLst>
                    </a:gridCol>
                    <a:gridCol w="903111">
                      <a:extLst>
                        <a:ext uri="{9D8B030D-6E8A-4147-A177-3AD203B41FA5}">
                          <a16:colId xmlns:a16="http://schemas.microsoft.com/office/drawing/2014/main" val="3958283270"/>
                        </a:ext>
                      </a:extLst>
                    </a:gridCol>
                    <a:gridCol w="903111">
                      <a:extLst>
                        <a:ext uri="{9D8B030D-6E8A-4147-A177-3AD203B41FA5}">
                          <a16:colId xmlns:a16="http://schemas.microsoft.com/office/drawing/2014/main" val="267429005"/>
                        </a:ext>
                      </a:extLst>
                    </a:gridCol>
                    <a:gridCol w="903111">
                      <a:extLst>
                        <a:ext uri="{9D8B030D-6E8A-4147-A177-3AD203B41FA5}">
                          <a16:colId xmlns:a16="http://schemas.microsoft.com/office/drawing/2014/main" val="3413565724"/>
                        </a:ext>
                      </a:extLst>
                    </a:gridCol>
                    <a:gridCol w="903111">
                      <a:extLst>
                        <a:ext uri="{9D8B030D-6E8A-4147-A177-3AD203B41FA5}">
                          <a16:colId xmlns:a16="http://schemas.microsoft.com/office/drawing/2014/main" val="3748277864"/>
                        </a:ext>
                      </a:extLst>
                    </a:gridCol>
                    <a:gridCol w="903111">
                      <a:extLst>
                        <a:ext uri="{9D8B030D-6E8A-4147-A177-3AD203B41FA5}">
                          <a16:colId xmlns:a16="http://schemas.microsoft.com/office/drawing/2014/main" val="287584764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CA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CA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b="0" dirty="0">
                              <a:solidFill>
                                <a:schemeClr val="tx1"/>
                              </a:solidFill>
                            </a:rPr>
                            <a:t>   {1}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CA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b="0" dirty="0">
                              <a:solidFill>
                                <a:schemeClr val="tx1"/>
                              </a:solidFill>
                            </a:rPr>
                            <a:t>    {1}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b="0" dirty="0">
                              <a:solidFill>
                                <a:schemeClr val="tx1"/>
                              </a:solidFill>
                            </a:rPr>
                            <a:t>    {2}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b="0" dirty="0">
                              <a:solidFill>
                                <a:schemeClr val="tx1"/>
                              </a:solidFill>
                            </a:rPr>
                            <a:t>    {0}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CA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CA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8668929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CA" dirty="0"/>
                            <a:t>    {0}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CA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CA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CA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CA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dirty="0"/>
                            <a:t>    {1}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CA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dirty="0"/>
                            <a:t>    {2}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CA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8077971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CA" dirty="0"/>
                            <a:t>    {2}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dirty="0"/>
                            <a:t>    {0}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CA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dirty="0"/>
                            <a:t>   {0}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CA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CA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dirty="0"/>
                            <a:t>    {1}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en-CA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CA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dirty="0"/>
                            <a:t>    {0}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35556809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8E404D5A-0879-4692-A9EA-A722FFDE453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27074610"/>
                  </p:ext>
                </p:extLst>
              </p:nvPr>
            </p:nvGraphicFramePr>
            <p:xfrm>
              <a:off x="3341703" y="4357022"/>
              <a:ext cx="8127999" cy="11125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03111">
                      <a:extLst>
                        <a:ext uri="{9D8B030D-6E8A-4147-A177-3AD203B41FA5}">
                          <a16:colId xmlns:a16="http://schemas.microsoft.com/office/drawing/2014/main" val="1948797433"/>
                        </a:ext>
                      </a:extLst>
                    </a:gridCol>
                    <a:gridCol w="903111">
                      <a:extLst>
                        <a:ext uri="{9D8B030D-6E8A-4147-A177-3AD203B41FA5}">
                          <a16:colId xmlns:a16="http://schemas.microsoft.com/office/drawing/2014/main" val="3761430751"/>
                        </a:ext>
                      </a:extLst>
                    </a:gridCol>
                    <a:gridCol w="903111">
                      <a:extLst>
                        <a:ext uri="{9D8B030D-6E8A-4147-A177-3AD203B41FA5}">
                          <a16:colId xmlns:a16="http://schemas.microsoft.com/office/drawing/2014/main" val="3830180186"/>
                        </a:ext>
                      </a:extLst>
                    </a:gridCol>
                    <a:gridCol w="903111">
                      <a:extLst>
                        <a:ext uri="{9D8B030D-6E8A-4147-A177-3AD203B41FA5}">
                          <a16:colId xmlns:a16="http://schemas.microsoft.com/office/drawing/2014/main" val="3500972271"/>
                        </a:ext>
                      </a:extLst>
                    </a:gridCol>
                    <a:gridCol w="903111">
                      <a:extLst>
                        <a:ext uri="{9D8B030D-6E8A-4147-A177-3AD203B41FA5}">
                          <a16:colId xmlns:a16="http://schemas.microsoft.com/office/drawing/2014/main" val="3958283270"/>
                        </a:ext>
                      </a:extLst>
                    </a:gridCol>
                    <a:gridCol w="903111">
                      <a:extLst>
                        <a:ext uri="{9D8B030D-6E8A-4147-A177-3AD203B41FA5}">
                          <a16:colId xmlns:a16="http://schemas.microsoft.com/office/drawing/2014/main" val="267429005"/>
                        </a:ext>
                      </a:extLst>
                    </a:gridCol>
                    <a:gridCol w="903111">
                      <a:extLst>
                        <a:ext uri="{9D8B030D-6E8A-4147-A177-3AD203B41FA5}">
                          <a16:colId xmlns:a16="http://schemas.microsoft.com/office/drawing/2014/main" val="3413565724"/>
                        </a:ext>
                      </a:extLst>
                    </a:gridCol>
                    <a:gridCol w="903111">
                      <a:extLst>
                        <a:ext uri="{9D8B030D-6E8A-4147-A177-3AD203B41FA5}">
                          <a16:colId xmlns:a16="http://schemas.microsoft.com/office/drawing/2014/main" val="3748277864"/>
                        </a:ext>
                      </a:extLst>
                    </a:gridCol>
                    <a:gridCol w="903111">
                      <a:extLst>
                        <a:ext uri="{9D8B030D-6E8A-4147-A177-3AD203B41FA5}">
                          <a16:colId xmlns:a16="http://schemas.microsoft.com/office/drawing/2014/main" val="287584764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676" t="-8197" r="-804054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100676" t="-8197" r="-704054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b="0" dirty="0">
                              <a:solidFill>
                                <a:schemeClr val="tx1"/>
                              </a:solidFill>
                            </a:rPr>
                            <a:t>   {1}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301351" t="-8197" r="-503378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b="0" dirty="0">
                              <a:solidFill>
                                <a:schemeClr val="tx1"/>
                              </a:solidFill>
                            </a:rPr>
                            <a:t>    {1}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b="0" dirty="0">
                              <a:solidFill>
                                <a:schemeClr val="tx1"/>
                              </a:solidFill>
                            </a:rPr>
                            <a:t>    {2}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b="0" dirty="0">
                              <a:solidFill>
                                <a:schemeClr val="tx1"/>
                              </a:solidFill>
                            </a:rPr>
                            <a:t>    {0}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702027" t="-8197" r="-102703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802027" t="-8197" r="-2703" b="-2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8668929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CA" dirty="0"/>
                            <a:t>    {0}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100676" t="-106452" r="-704054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199329" t="-106452" r="-599329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301351" t="-106452" r="-503378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401351" t="-106452" r="-403378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dirty="0"/>
                            <a:t>    {1}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597315" t="-106452" r="-201342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dirty="0"/>
                            <a:t>    {2}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802027" t="-106452" r="-2703" b="-12096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8077971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CA" dirty="0"/>
                            <a:t>    {2}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dirty="0"/>
                            <a:t>    {0}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99329" t="-209836" r="-599329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dirty="0"/>
                            <a:t>   {0}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401351" t="-209836" r="-403378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501351" t="-209836" r="-303378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dirty="0"/>
                            <a:t>    {1}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702027" t="-209836" r="-102703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dirty="0"/>
                            <a:t>    {0}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3555680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720066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F6214-DE7D-48D1-B52C-E3033F104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u="sng" dirty="0"/>
              <a:t>|</a:t>
            </a:r>
            <a:r>
              <a:rPr lang="en-CA" i="1" u="sng" dirty="0" err="1"/>
              <a:t>A</a:t>
            </a:r>
            <a:r>
              <a:rPr lang="en-CA" i="1" u="sng" baseline="-25000" dirty="0" err="1"/>
              <a:t>i,k</a:t>
            </a:r>
            <a:r>
              <a:rPr lang="en-CA" i="1" u="sng" dirty="0"/>
              <a:t>(x)</a:t>
            </a:r>
            <a:r>
              <a:rPr lang="en-CA" u="sng" dirty="0"/>
              <a:t>| </a:t>
            </a:r>
            <a:r>
              <a:rPr lang="en-CA" i="1" u="sng" dirty="0"/>
              <a:t>&gt; </a:t>
            </a:r>
            <a:r>
              <a:rPr lang="en-CA" u="sng" dirty="0"/>
              <a:t>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C3A74FB-4453-4DB2-9476-DE78CBC067D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Lemma 1 : If there exists an entry </a:t>
                </a:r>
                <a:r>
                  <a:rPr lang="en-US" dirty="0" err="1"/>
                  <a:t>A</a:t>
                </a:r>
                <a:r>
                  <a:rPr lang="en-US" baseline="-25000" dirty="0" err="1"/>
                  <a:t>i,k</a:t>
                </a:r>
                <a:r>
                  <a:rPr lang="en-US" baseline="-25000" dirty="0"/>
                  <a:t> </a:t>
                </a:r>
                <a:r>
                  <a:rPr lang="en-US" dirty="0"/>
                  <a:t>(x) = {y</a:t>
                </a:r>
                <a:r>
                  <a:rPr lang="en-US" baseline="-25000" dirty="0"/>
                  <a:t>1</a:t>
                </a:r>
                <a:r>
                  <a:rPr lang="en-US" dirty="0"/>
                  <a:t>, y</a:t>
                </a:r>
                <a:r>
                  <a:rPr lang="en-US" baseline="-25000" dirty="0"/>
                  <a:t>2</a:t>
                </a:r>
                <a:r>
                  <a:rPr lang="en-US" dirty="0"/>
                  <a:t>, . . . , </a:t>
                </a:r>
                <a:r>
                  <a:rPr lang="en-US" dirty="0" err="1"/>
                  <a:t>y</a:t>
                </a:r>
                <a:r>
                  <a:rPr lang="en-US" baseline="-25000" dirty="0" err="1"/>
                  <a:t>s</a:t>
                </a:r>
                <a:r>
                  <a:rPr lang="en-US" dirty="0"/>
                  <a:t> } of U with s &gt; 1, then   </a:t>
                </a:r>
                <a:r>
                  <a:rPr lang="en-CA" dirty="0" err="1"/>
                  <a:t>A</a:t>
                </a:r>
                <a:r>
                  <a:rPr lang="en-CA" baseline="-25000" dirty="0" err="1"/>
                  <a:t>i,k</a:t>
                </a:r>
                <a:r>
                  <a:rPr lang="en-CA" dirty="0"/>
                  <a:t> (x)</a:t>
                </a:r>
                <a14:m>
                  <m:oMath xmlns:m="http://schemas.openxmlformats.org/officeDocument/2006/math">
                    <m:r>
                      <a:rPr lang="en-CA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</m:oMath>
                </a14:m>
                <a:r>
                  <a:rPr lang="en-CA" dirty="0" err="1"/>
                  <a:t>A</a:t>
                </a:r>
                <a:r>
                  <a:rPr lang="en-CA" baseline="-25000" dirty="0" err="1"/>
                  <a:t>i’,k</a:t>
                </a:r>
                <a:r>
                  <a:rPr lang="en-CA" baseline="-25000" dirty="0"/>
                  <a:t>’ </a:t>
                </a:r>
                <a:r>
                  <a:rPr lang="en-CA" dirty="0"/>
                  <a:t>(x’) = ∅ holds for any (I’, x’, k’) = (</a:t>
                </a:r>
                <a:r>
                  <a:rPr lang="en-CA" dirty="0" err="1"/>
                  <a:t>i</a:t>
                </a:r>
                <a:r>
                  <a:rPr lang="en-CA" dirty="0"/>
                  <a:t>, x, k) ∈ Q</a:t>
                </a:r>
                <a:r>
                  <a:rPr lang="en-CA" baseline="30000" dirty="0"/>
                  <a:t>3</a:t>
                </a:r>
                <a:r>
                  <a:rPr lang="en-CA" dirty="0"/>
                  <a:t>.</a:t>
                </a:r>
              </a:p>
              <a:p>
                <a:endParaRPr lang="en-CA" dirty="0"/>
              </a:p>
              <a:p>
                <a:pPr marL="0" indent="0">
                  <a:buNone/>
                </a:pPr>
                <a:r>
                  <a:rPr lang="en-CA" dirty="0"/>
                  <a:t>                             m = </a:t>
                </a:r>
                <a:r>
                  <a:rPr lang="en-CA" dirty="0">
                    <a:latin typeface="Calibri" panose="020F0502020204030204" pitchFamily="34" charset="0"/>
                    <a:cs typeface="Calibri" panose="020F0502020204030204" pitchFamily="34" charset="0"/>
                  </a:rPr>
                  <a:t>∑</a:t>
                </a:r>
                <a:r>
                  <a:rPr lang="en-CA" baseline="-25000" dirty="0"/>
                  <a:t>i,x,</a:t>
                </a:r>
                <a:r>
                  <a:rPr lang="en-CA" baseline="-25000" dirty="0" err="1"/>
                  <a:t>k∈Q</a:t>
                </a:r>
                <a:r>
                  <a:rPr lang="en-CA" baseline="-25000" dirty="0"/>
                  <a:t>,|</a:t>
                </a:r>
                <a:r>
                  <a:rPr lang="en-CA" baseline="-25000" dirty="0" err="1"/>
                  <a:t>Ai,k</a:t>
                </a:r>
                <a:r>
                  <a:rPr lang="en-CA" baseline="-25000" dirty="0"/>
                  <a:t> (x)|&gt;1</a:t>
                </a:r>
                <a:r>
                  <a:rPr lang="en-CA" dirty="0"/>
                  <a:t>|Ai,k (x)|.</a:t>
                </a:r>
              </a:p>
              <a:p>
                <a:r>
                  <a:rPr lang="en-CA" dirty="0"/>
                  <a:t>From lemma 1, 0 ≤ m ≤ q. </a:t>
                </a:r>
                <a:r>
                  <a:rPr lang="en-US" dirty="0"/>
                  <a:t>For each k, y ∈ Q, denote </a:t>
                </a:r>
                <a:r>
                  <a:rPr lang="en-US" dirty="0" err="1"/>
                  <a:t>r</a:t>
                </a:r>
                <a:r>
                  <a:rPr lang="en-US" baseline="-25000" dirty="0" err="1"/>
                  <a:t>k,y</a:t>
                </a:r>
                <a:r>
                  <a:rPr lang="en-US" dirty="0"/>
                  <a:t> by the number of times of y occurring in </a:t>
                </a:r>
                <a:r>
                  <a:rPr lang="en-US" dirty="0" err="1"/>
                  <a:t>U</a:t>
                </a:r>
                <a:r>
                  <a:rPr lang="en-US" baseline="-25000" dirty="0" err="1"/>
                  <a:t>k</a:t>
                </a:r>
                <a:endParaRPr lang="en-US" baseline="-25000" dirty="0"/>
              </a:p>
              <a:p>
                <a:endParaRPr lang="en-US" baseline="-25000" dirty="0"/>
              </a:p>
              <a:p>
                <a:r>
                  <a:rPr lang="en-CA" dirty="0"/>
                  <a:t>There are m’=q</a:t>
                </a:r>
                <a:r>
                  <a:rPr lang="en-CA" baseline="30000" dirty="0"/>
                  <a:t>2</a:t>
                </a:r>
                <a:r>
                  <a:rPr lang="en-CA" dirty="0"/>
                  <a:t>-m(q-1) </a:t>
                </a:r>
                <a:r>
                  <a:rPr lang="en-CA" dirty="0" err="1"/>
                  <a:t>r</a:t>
                </a:r>
                <a:r>
                  <a:rPr lang="en-CA" baseline="-25000" dirty="0" err="1"/>
                  <a:t>k,y</a:t>
                </a:r>
                <a:r>
                  <a:rPr lang="en-CA" dirty="0" err="1"/>
                  <a:t>’s</a:t>
                </a:r>
                <a:r>
                  <a:rPr lang="en-CA" dirty="0"/>
                  <a:t> that are greater than or equal to 1 for all </a:t>
                </a:r>
                <a:r>
                  <a:rPr lang="en-CA" dirty="0" err="1"/>
                  <a:t>k,y</a:t>
                </a:r>
                <a:r>
                  <a:rPr lang="en-CA" dirty="0"/>
                  <a:t>∈ Q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C3A74FB-4453-4DB2-9476-DE78CBC067D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1913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6629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</TotalTime>
  <Words>1880</Words>
  <Application>Microsoft Office PowerPoint</Application>
  <PresentationFormat>Widescreen</PresentationFormat>
  <Paragraphs>230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Office Theme</vt:lpstr>
      <vt:lpstr>Improved bounds on 2-frameproof codes with length 4  Minquan Cheng · Jing Jiang · Qiang Wang </vt:lpstr>
      <vt:lpstr>Introduction</vt:lpstr>
      <vt:lpstr>Preliminary Information</vt:lpstr>
      <vt:lpstr>Preliminary Information</vt:lpstr>
      <vt:lpstr>Preliminary Information</vt:lpstr>
      <vt:lpstr>t-frameproof code</vt:lpstr>
      <vt:lpstr>A new upper bound</vt:lpstr>
      <vt:lpstr>Example</vt:lpstr>
      <vt:lpstr>|Ai,k(x)| &gt; 1</vt:lpstr>
      <vt:lpstr>|Ai,k(x)| = 1</vt:lpstr>
      <vt:lpstr>Example</vt:lpstr>
      <vt:lpstr>Contd…</vt:lpstr>
      <vt:lpstr>Contd…</vt:lpstr>
      <vt:lpstr>Upper Bound Proof</vt:lpstr>
      <vt:lpstr>Contd..</vt:lpstr>
      <vt:lpstr>Contd..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Ankith Arun Prabhu</dc:creator>
  <cp:lastModifiedBy>Ankith Arun Prabhu</cp:lastModifiedBy>
  <cp:revision>28</cp:revision>
  <dcterms:created xsi:type="dcterms:W3CDTF">2019-06-19T06:05:41Z</dcterms:created>
  <dcterms:modified xsi:type="dcterms:W3CDTF">2019-06-19T16:04:51Z</dcterms:modified>
</cp:coreProperties>
</file>